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73" r:id="rId6"/>
    <p:sldId id="274" r:id="rId7"/>
    <p:sldId id="276" r:id="rId8"/>
    <p:sldId id="275" r:id="rId9"/>
    <p:sldId id="278" r:id="rId10"/>
    <p:sldId id="261" r:id="rId11"/>
    <p:sldId id="263" r:id="rId12"/>
    <p:sldId id="264" r:id="rId13"/>
    <p:sldId id="265" r:id="rId14"/>
    <p:sldId id="262" r:id="rId15"/>
    <p:sldId id="266" r:id="rId16"/>
    <p:sldId id="267" r:id="rId17"/>
    <p:sldId id="268" r:id="rId18"/>
    <p:sldId id="269" r:id="rId19"/>
    <p:sldId id="270" r:id="rId20"/>
    <p:sldId id="272" r:id="rId21"/>
    <p:sldId id="279" r:id="rId22"/>
    <p:sldId id="280" r:id="rId23"/>
    <p:sldId id="281" r:id="rId24"/>
    <p:sldId id="282" r:id="rId25"/>
    <p:sldId id="284" r:id="rId26"/>
    <p:sldId id="283"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19"/>
    <p:restoredTop sz="96327"/>
  </p:normalViewPr>
  <p:slideViewPr>
    <p:cSldViewPr snapToGrid="0" snapToObjects="1">
      <p:cViewPr varScale="1">
        <p:scale>
          <a:sx n="105" d="100"/>
          <a:sy n="105" d="100"/>
        </p:scale>
        <p:origin x="208"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9C4AF-7265-D749-BEDE-5EDD8BEE09D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309C740-625D-F949-B56D-94C70DC8AC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6E23188-E9BA-D249-AE51-39EC42563CDD}"/>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C2900621-2A66-974F-9240-2E5CE413C6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9CF58A-9852-1E47-B71D-994BCBCED6C0}"/>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155033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DE878-7712-A04A-82F1-246DF0FA47B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2333DD7-3EE5-2247-B511-9613C6A9BA3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06CA55-9B13-C749-BEBF-34121B896C92}"/>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6BF1D39B-0475-604C-864C-308C70656D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237C0-6D79-E147-AC90-F784B3F7EFAE}"/>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43052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893B18-C084-174C-A245-5BD477364D5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7A3BC07-2923-0B41-B5C6-2512876A6D5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52DB46-7943-804B-ADB0-A04B06C7305C}"/>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B6953846-3DEF-4E40-9C53-2808FD8C74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74A9FA-107D-5147-90B9-44FE43FC05D0}"/>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425240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2216-E0BC-B64B-9BF8-51C8AB5A6F7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020BF4A-76F9-494E-8103-7EFC7F75597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993C4C-36AC-F14C-9595-1DCCD77D23C5}"/>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CD0D1E22-8A60-EB44-B7C3-010419604F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B7FB9F-3FF8-154F-8C87-5DB1061E87C6}"/>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379032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6CE44-11F9-4B4C-A9CF-05DF423B11F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08B4530-CEE5-A64F-ADCC-F6EBCCFB6C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B26F6D3-E42C-D840-8B51-EB4E954B38F7}"/>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31CE2438-C524-E941-AA6D-E2F202403B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6E20D9-1F17-8C4B-83CB-FEC5A869086A}"/>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233754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6A3AE-EE3C-3B4E-8F1A-4ACEAD12B14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40E8285-6291-E949-A526-6A2BE5AD325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55B5F2A-2749-C241-994B-5FC7220C090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19F4F4C-A744-0642-A849-A813391B5CC2}"/>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6" name="Footer Placeholder 5">
            <a:extLst>
              <a:ext uri="{FF2B5EF4-FFF2-40B4-BE49-F238E27FC236}">
                <a16:creationId xmlns:a16="http://schemas.microsoft.com/office/drawing/2014/main" id="{B6311339-EA2D-014A-B1E5-9A257C3447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B97834-E2F3-7A44-9C55-AB33CD9E1A12}"/>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119833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AB02E-4CDB-A349-B324-4BDED397E16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A33D098-FAD6-964E-A7FB-E347717F20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AF0AF3-2778-704B-B2E1-DB0FFB97B05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44D7E4A-0376-0049-B556-C0D93A8202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D98378D-7EFB-9247-8869-3D9A72EE2F7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1829828-95E3-5F4F-BB7B-6AD353228F90}"/>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8" name="Footer Placeholder 7">
            <a:extLst>
              <a:ext uri="{FF2B5EF4-FFF2-40B4-BE49-F238E27FC236}">
                <a16:creationId xmlns:a16="http://schemas.microsoft.com/office/drawing/2014/main" id="{CE0A702F-E61C-BE40-BFD0-4B740A7A78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BF4AAC-3650-C94E-B7BD-69E4B138C15E}"/>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158843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CE831-CD40-3447-9221-04D6F683E314}"/>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D8A8C76-3FB4-9640-9AC0-1D0CD4DCB8E2}"/>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4" name="Footer Placeholder 3">
            <a:extLst>
              <a:ext uri="{FF2B5EF4-FFF2-40B4-BE49-F238E27FC236}">
                <a16:creationId xmlns:a16="http://schemas.microsoft.com/office/drawing/2014/main" id="{89AC53B5-4085-6D43-A721-C66BCAF231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324E93-F855-134D-8356-4E70D61D9D46}"/>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4214386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036926-8C07-D249-BF31-902014581B43}"/>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3" name="Footer Placeholder 2">
            <a:extLst>
              <a:ext uri="{FF2B5EF4-FFF2-40B4-BE49-F238E27FC236}">
                <a16:creationId xmlns:a16="http://schemas.microsoft.com/office/drawing/2014/main" id="{7AE76AA4-D984-9D4A-9A4D-C3869E93980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378147-4C4D-3F48-9146-E6BAD06071DE}"/>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10045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856E7-F608-9949-8EB5-8F981876E16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C635987-EBF4-9E48-B097-EF6D14149F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B47B227-6D5D-8A49-AD56-FD8537555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656EC07-818C-5341-BBFC-92B6BC1709D9}"/>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6" name="Footer Placeholder 5">
            <a:extLst>
              <a:ext uri="{FF2B5EF4-FFF2-40B4-BE49-F238E27FC236}">
                <a16:creationId xmlns:a16="http://schemas.microsoft.com/office/drawing/2014/main" id="{C70F2B09-77CE-2D41-8BCF-7D8CBB38A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23A9EC-0383-9344-84E0-8CEE65468526}"/>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378610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9208-88CD-F84B-B412-B51B5C907D1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D4BA753-3790-7842-8C94-3DC2D96173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13259E-D1FC-244A-A36C-AA347B69AF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C5108F-7C2C-134D-80CC-0A12FD40F2E2}"/>
              </a:ext>
            </a:extLst>
          </p:cNvPr>
          <p:cNvSpPr>
            <a:spLocks noGrp="1"/>
          </p:cNvSpPr>
          <p:nvPr>
            <p:ph type="dt" sz="half" idx="10"/>
          </p:nvPr>
        </p:nvSpPr>
        <p:spPr/>
        <p:txBody>
          <a:bodyPr/>
          <a:lstStyle/>
          <a:p>
            <a:fld id="{579190FE-6E1B-564B-B6C6-F2ABDFC19A83}" type="datetimeFigureOut">
              <a:rPr lang="en-US" smtClean="0"/>
              <a:t>7/31/21</a:t>
            </a:fld>
            <a:endParaRPr lang="en-US"/>
          </a:p>
        </p:txBody>
      </p:sp>
      <p:sp>
        <p:nvSpPr>
          <p:cNvPr id="6" name="Footer Placeholder 5">
            <a:extLst>
              <a:ext uri="{FF2B5EF4-FFF2-40B4-BE49-F238E27FC236}">
                <a16:creationId xmlns:a16="http://schemas.microsoft.com/office/drawing/2014/main" id="{AE2E8A8D-D142-864A-AC40-E78EDC51DB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16CF8-3C00-9F40-90A1-B3715F5F4469}"/>
              </a:ext>
            </a:extLst>
          </p:cNvPr>
          <p:cNvSpPr>
            <a:spLocks noGrp="1"/>
          </p:cNvSpPr>
          <p:nvPr>
            <p:ph type="sldNum" sz="quarter" idx="12"/>
          </p:nvPr>
        </p:nvSpPr>
        <p:spPr/>
        <p:txBody>
          <a:bodyPr/>
          <a:lstStyle/>
          <a:p>
            <a:fld id="{13E4E37A-3A0D-0449-A546-D43258FB8D9F}" type="slidenum">
              <a:rPr lang="en-US" smtClean="0"/>
              <a:t>‹#›</a:t>
            </a:fld>
            <a:endParaRPr lang="en-US"/>
          </a:p>
        </p:txBody>
      </p:sp>
    </p:spTree>
    <p:extLst>
      <p:ext uri="{BB962C8B-B14F-4D97-AF65-F5344CB8AC3E}">
        <p14:creationId xmlns:p14="http://schemas.microsoft.com/office/powerpoint/2010/main" val="2628628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F06128-5AA5-384B-AC39-F5584B992B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6AFE460-6A72-274A-9BC0-AF8BEB0AE8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E06A19C-CE9C-A344-B2E5-598167E4A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190FE-6E1B-564B-B6C6-F2ABDFC19A83}" type="datetimeFigureOut">
              <a:rPr lang="en-US" smtClean="0"/>
              <a:t>7/31/21</a:t>
            </a:fld>
            <a:endParaRPr lang="en-US"/>
          </a:p>
        </p:txBody>
      </p:sp>
      <p:sp>
        <p:nvSpPr>
          <p:cNvPr id="5" name="Footer Placeholder 4">
            <a:extLst>
              <a:ext uri="{FF2B5EF4-FFF2-40B4-BE49-F238E27FC236}">
                <a16:creationId xmlns:a16="http://schemas.microsoft.com/office/drawing/2014/main" id="{19005C1A-0F76-D945-8E43-66DF461D96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1BA299-6016-EE4D-9609-F87E8105D9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E4E37A-3A0D-0449-A546-D43258FB8D9F}" type="slidenum">
              <a:rPr lang="en-US" smtClean="0"/>
              <a:t>‹#›</a:t>
            </a:fld>
            <a:endParaRPr lang="en-US"/>
          </a:p>
        </p:txBody>
      </p:sp>
    </p:spTree>
    <p:extLst>
      <p:ext uri="{BB962C8B-B14F-4D97-AF65-F5344CB8AC3E}">
        <p14:creationId xmlns:p14="http://schemas.microsoft.com/office/powerpoint/2010/main" val="1040598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1zywzzl9AiU&amp;feature=player_embedded"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sBJfVlyld-w"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60D48-8B64-F84E-BBA7-4B8977E3244D}"/>
              </a:ext>
            </a:extLst>
          </p:cNvPr>
          <p:cNvSpPr>
            <a:spLocks noGrp="1"/>
          </p:cNvSpPr>
          <p:nvPr>
            <p:ph type="ctrTitle"/>
          </p:nvPr>
        </p:nvSpPr>
        <p:spPr>
          <a:xfrm>
            <a:off x="1524000" y="1548975"/>
            <a:ext cx="9144000" cy="2387600"/>
          </a:xfrm>
        </p:spPr>
        <p:txBody>
          <a:bodyPr/>
          <a:lstStyle/>
          <a:p>
            <a:r>
              <a:rPr lang="en-US" dirty="0"/>
              <a:t>USA 1918-1968</a:t>
            </a:r>
            <a:br>
              <a:rPr lang="en-US" dirty="0"/>
            </a:br>
            <a:endParaRPr lang="en-US" dirty="0"/>
          </a:p>
        </p:txBody>
      </p:sp>
      <p:sp>
        <p:nvSpPr>
          <p:cNvPr id="3" name="Subtitle 2">
            <a:extLst>
              <a:ext uri="{FF2B5EF4-FFF2-40B4-BE49-F238E27FC236}">
                <a16:creationId xmlns:a16="http://schemas.microsoft.com/office/drawing/2014/main" id="{C067D509-75A1-E04B-86CA-F74F3F16F5AF}"/>
              </a:ext>
            </a:extLst>
          </p:cNvPr>
          <p:cNvSpPr>
            <a:spLocks noGrp="1"/>
          </p:cNvSpPr>
          <p:nvPr>
            <p:ph type="subTitle" idx="1"/>
          </p:nvPr>
        </p:nvSpPr>
        <p:spPr>
          <a:xfrm>
            <a:off x="1524000" y="3936575"/>
            <a:ext cx="9144000" cy="1655762"/>
          </a:xfrm>
        </p:spPr>
        <p:txBody>
          <a:bodyPr/>
          <a:lstStyle/>
          <a:p>
            <a:r>
              <a:rPr lang="en-US" b="1" dirty="0"/>
              <a:t>Key Issue 1 ‘</a:t>
            </a:r>
            <a:r>
              <a:rPr lang="en-GB" dirty="0"/>
              <a:t>Why did attitudes towards immigration change?’</a:t>
            </a:r>
            <a:endParaRPr lang="en-US" dirty="0"/>
          </a:p>
        </p:txBody>
      </p:sp>
    </p:spTree>
    <p:extLst>
      <p:ext uri="{BB962C8B-B14F-4D97-AF65-F5344CB8AC3E}">
        <p14:creationId xmlns:p14="http://schemas.microsoft.com/office/powerpoint/2010/main" val="34033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A82B-4B56-D947-8ED0-852A9CDE1BB0}"/>
              </a:ext>
            </a:extLst>
          </p:cNvPr>
          <p:cNvSpPr>
            <a:spLocks noGrp="1"/>
          </p:cNvSpPr>
          <p:nvPr>
            <p:ph type="title"/>
          </p:nvPr>
        </p:nvSpPr>
        <p:spPr>
          <a:xfrm>
            <a:off x="271669" y="275673"/>
            <a:ext cx="10515600" cy="1325563"/>
          </a:xfrm>
        </p:spPr>
        <p:txBody>
          <a:bodyPr/>
          <a:lstStyle/>
          <a:p>
            <a:r>
              <a:rPr lang="en-US" dirty="0"/>
              <a:t>Prejudice and Racism – Knowledge </a:t>
            </a:r>
          </a:p>
        </p:txBody>
      </p:sp>
      <p:sp>
        <p:nvSpPr>
          <p:cNvPr id="3" name="Content Placeholder 2">
            <a:extLst>
              <a:ext uri="{FF2B5EF4-FFF2-40B4-BE49-F238E27FC236}">
                <a16:creationId xmlns:a16="http://schemas.microsoft.com/office/drawing/2014/main" id="{39D0727D-8618-594F-AB6A-7890D407CE66}"/>
              </a:ext>
            </a:extLst>
          </p:cNvPr>
          <p:cNvSpPr>
            <a:spLocks noGrp="1"/>
          </p:cNvSpPr>
          <p:nvPr>
            <p:ph idx="1"/>
          </p:nvPr>
        </p:nvSpPr>
        <p:spPr>
          <a:xfrm>
            <a:off x="271669" y="1765991"/>
            <a:ext cx="11585714" cy="4942922"/>
          </a:xfrm>
        </p:spPr>
        <p:txBody>
          <a:bodyPr>
            <a:normAutofit/>
          </a:bodyPr>
          <a:lstStyle/>
          <a:p>
            <a:r>
              <a:rPr lang="en-GB" dirty="0"/>
              <a:t>(BG) Traditionally, immigrants to America had come from Western and Northern Europe. These immigrants were largely White Anglo-Saxon Protestants (Britain, Scandinavia, Germany). </a:t>
            </a:r>
          </a:p>
          <a:p>
            <a:r>
              <a:rPr lang="en-GB" dirty="0"/>
              <a:t>(K1) Throughout the 1880s, immigration numbers shifted to largely Southern and Eastern Europe- Italy, Turkey, Russia</a:t>
            </a:r>
          </a:p>
          <a:p>
            <a:r>
              <a:rPr lang="en-US" dirty="0"/>
              <a:t>(K1) Dillingham Commission: </a:t>
            </a:r>
            <a:r>
              <a:rPr lang="en-GB" dirty="0"/>
              <a:t>Formed in 1907, discovered that since 1880s immigrants came from mainly eastern and southern Europe</a:t>
            </a:r>
          </a:p>
          <a:p>
            <a:r>
              <a:rPr lang="en-GB" dirty="0"/>
              <a:t>(K1) The Commission recommended literacy tests be introduced to weed out ‘inferior’ immigrants (write a short passage in English)</a:t>
            </a:r>
          </a:p>
          <a:p>
            <a:pPr marL="0" indent="0">
              <a:buNone/>
            </a:pPr>
            <a:endParaRPr lang="en-US" dirty="0"/>
          </a:p>
        </p:txBody>
      </p:sp>
    </p:spTree>
    <p:extLst>
      <p:ext uri="{BB962C8B-B14F-4D97-AF65-F5344CB8AC3E}">
        <p14:creationId xmlns:p14="http://schemas.microsoft.com/office/powerpoint/2010/main" val="4057992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39DB-2846-2343-A1A2-9F63F3186831}"/>
              </a:ext>
            </a:extLst>
          </p:cNvPr>
          <p:cNvSpPr>
            <a:spLocks noGrp="1"/>
          </p:cNvSpPr>
          <p:nvPr>
            <p:ph type="title"/>
          </p:nvPr>
        </p:nvSpPr>
        <p:spPr>
          <a:xfrm>
            <a:off x="380999" y="176281"/>
            <a:ext cx="10515600" cy="1325563"/>
          </a:xfrm>
        </p:spPr>
        <p:txBody>
          <a:bodyPr/>
          <a:lstStyle/>
          <a:p>
            <a:r>
              <a:rPr lang="en-US" dirty="0"/>
              <a:t>Prejudice and Racism – Knowledge </a:t>
            </a:r>
          </a:p>
        </p:txBody>
      </p:sp>
      <p:sp>
        <p:nvSpPr>
          <p:cNvPr id="3" name="Content Placeholder 2">
            <a:extLst>
              <a:ext uri="{FF2B5EF4-FFF2-40B4-BE49-F238E27FC236}">
                <a16:creationId xmlns:a16="http://schemas.microsoft.com/office/drawing/2014/main" id="{532DB2C4-8074-8B46-A045-B0D8D3287BC3}"/>
              </a:ext>
            </a:extLst>
          </p:cNvPr>
          <p:cNvSpPr>
            <a:spLocks noGrp="1"/>
          </p:cNvSpPr>
          <p:nvPr>
            <p:ph idx="1"/>
          </p:nvPr>
        </p:nvSpPr>
        <p:spPr>
          <a:xfrm>
            <a:off x="380999" y="1825625"/>
            <a:ext cx="11496261" cy="4764018"/>
          </a:xfrm>
        </p:spPr>
        <p:txBody>
          <a:bodyPr>
            <a:normAutofit fontScale="92500" lnSpcReduction="20000"/>
          </a:bodyPr>
          <a:lstStyle/>
          <a:p>
            <a:r>
              <a:rPr lang="en-GB" dirty="0"/>
              <a:t>(K2) The </a:t>
            </a:r>
            <a:r>
              <a:rPr lang="en-GB" b="1" dirty="0"/>
              <a:t>physical</a:t>
            </a:r>
            <a:r>
              <a:rPr lang="en-GB" dirty="0"/>
              <a:t> appearance of some immigrants </a:t>
            </a:r>
            <a:r>
              <a:rPr lang="en-GB" b="1" dirty="0"/>
              <a:t>frightened</a:t>
            </a:r>
            <a:r>
              <a:rPr lang="en-GB" dirty="0"/>
              <a:t> Americans. </a:t>
            </a:r>
          </a:p>
          <a:p>
            <a:r>
              <a:rPr lang="en-GB" dirty="0"/>
              <a:t>(K2) Many of the new arrivals were </a:t>
            </a:r>
            <a:r>
              <a:rPr lang="en-GB" b="1" dirty="0"/>
              <a:t>malnourished</a:t>
            </a:r>
            <a:r>
              <a:rPr lang="en-GB" dirty="0"/>
              <a:t>, and with </a:t>
            </a:r>
            <a:r>
              <a:rPr lang="en-GB" b="1" dirty="0"/>
              <a:t>deformities</a:t>
            </a:r>
            <a:r>
              <a:rPr lang="en-GB" dirty="0"/>
              <a:t> caused by vitamin deficiencies and poor diet.</a:t>
            </a:r>
          </a:p>
          <a:p>
            <a:r>
              <a:rPr lang="en-GB" dirty="0"/>
              <a:t>(K2) Immigrants sometimes continued to wear their own native </a:t>
            </a:r>
            <a:r>
              <a:rPr lang="en-GB" b="1" dirty="0"/>
              <a:t>clothing</a:t>
            </a:r>
            <a:r>
              <a:rPr lang="en-GB" dirty="0"/>
              <a:t> and were regarded as out of place on America’s ‘</a:t>
            </a:r>
            <a:r>
              <a:rPr lang="en-GB" b="1" dirty="0"/>
              <a:t>modern</a:t>
            </a:r>
            <a:r>
              <a:rPr lang="en-GB" dirty="0"/>
              <a:t>’ streets</a:t>
            </a:r>
          </a:p>
          <a:p>
            <a:r>
              <a:rPr lang="en-GB" dirty="0"/>
              <a:t>(K2) Cultures/ethnicities living together</a:t>
            </a:r>
          </a:p>
          <a:p>
            <a:r>
              <a:rPr lang="en-GB" b="1" dirty="0"/>
              <a:t>(K2) Melting Pot Theory</a:t>
            </a:r>
            <a:r>
              <a:rPr lang="en-GB" dirty="0"/>
              <a:t>: all the different immigrant backgrounds ‘melted’ together to create one America. </a:t>
            </a:r>
            <a:r>
              <a:rPr lang="en-GB" i="1" dirty="0"/>
              <a:t>“a </a:t>
            </a:r>
            <a:r>
              <a:rPr lang="en-GB" b="1" i="1" dirty="0"/>
              <a:t>melting </a:t>
            </a:r>
            <a:r>
              <a:rPr lang="en-GB" i="1" dirty="0"/>
              <a:t>of cultures and intermarriage of ethnicities…cultural </a:t>
            </a:r>
            <a:r>
              <a:rPr lang="en-GB" b="1" i="1" dirty="0"/>
              <a:t>assimilation</a:t>
            </a:r>
            <a:r>
              <a:rPr lang="en-GB" i="1" dirty="0"/>
              <a:t>…can also occur without intermarriage” </a:t>
            </a:r>
            <a:endParaRPr lang="en-GB" dirty="0"/>
          </a:p>
          <a:p>
            <a:r>
              <a:rPr lang="en-GB" b="1" dirty="0"/>
              <a:t>(K2) Salad Bowl theory: </a:t>
            </a:r>
            <a:r>
              <a:rPr lang="en-GB" dirty="0"/>
              <a:t>That all the different backgrounds came together – BUT </a:t>
            </a:r>
            <a:r>
              <a:rPr lang="en-GB" b="1" dirty="0"/>
              <a:t>remained distinct </a:t>
            </a:r>
            <a:r>
              <a:rPr lang="en-GB" dirty="0"/>
              <a:t>(like vegetables in a salad) – also called a ‘cultural mosaic’. Means immigrants still held on to some of their own cultures from home – didn’t fully assimilate </a:t>
            </a:r>
          </a:p>
          <a:p>
            <a:endParaRPr lang="en-GB" dirty="0"/>
          </a:p>
          <a:p>
            <a:endParaRPr lang="en-US" dirty="0"/>
          </a:p>
        </p:txBody>
      </p:sp>
    </p:spTree>
    <p:extLst>
      <p:ext uri="{BB962C8B-B14F-4D97-AF65-F5344CB8AC3E}">
        <p14:creationId xmlns:p14="http://schemas.microsoft.com/office/powerpoint/2010/main" val="4105119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1D4D1-CB8E-6143-AAF4-4C0E59902860}"/>
              </a:ext>
            </a:extLst>
          </p:cNvPr>
          <p:cNvSpPr>
            <a:spLocks noGrp="1"/>
          </p:cNvSpPr>
          <p:nvPr>
            <p:ph type="title"/>
          </p:nvPr>
        </p:nvSpPr>
        <p:spPr>
          <a:xfrm>
            <a:off x="172410" y="237746"/>
            <a:ext cx="10515600" cy="1325563"/>
          </a:xfrm>
        </p:spPr>
        <p:txBody>
          <a:bodyPr/>
          <a:lstStyle/>
          <a:p>
            <a:r>
              <a:rPr lang="en-US" dirty="0"/>
              <a:t>Prejudice and Racism – Knowledge </a:t>
            </a:r>
          </a:p>
        </p:txBody>
      </p:sp>
      <p:sp>
        <p:nvSpPr>
          <p:cNvPr id="3" name="Content Placeholder 2">
            <a:extLst>
              <a:ext uri="{FF2B5EF4-FFF2-40B4-BE49-F238E27FC236}">
                <a16:creationId xmlns:a16="http://schemas.microsoft.com/office/drawing/2014/main" id="{741446E1-4427-9C40-8035-ED6614C20F6D}"/>
              </a:ext>
            </a:extLst>
          </p:cNvPr>
          <p:cNvSpPr>
            <a:spLocks noGrp="1"/>
          </p:cNvSpPr>
          <p:nvPr>
            <p:ph idx="1"/>
          </p:nvPr>
        </p:nvSpPr>
        <p:spPr>
          <a:xfrm>
            <a:off x="172410" y="1775928"/>
            <a:ext cx="11327295" cy="4853471"/>
          </a:xfrm>
        </p:spPr>
        <p:txBody>
          <a:bodyPr>
            <a:normAutofit/>
          </a:bodyPr>
          <a:lstStyle/>
          <a:p>
            <a:r>
              <a:rPr lang="en-GB" dirty="0"/>
              <a:t>(K3) Californian laws against Asian immigrants were clearly racist in outlook - </a:t>
            </a:r>
            <a:r>
              <a:rPr lang="en-GB" b="1" dirty="0"/>
              <a:t>Alien Land Law </a:t>
            </a:r>
            <a:r>
              <a:rPr lang="en-GB" dirty="0"/>
              <a:t>of </a:t>
            </a:r>
            <a:r>
              <a:rPr lang="en-GB" b="1" dirty="0"/>
              <a:t>1913 </a:t>
            </a:r>
            <a:r>
              <a:rPr lang="en-GB" dirty="0"/>
              <a:t>forbade ‘aliens’ (immigrants)from owning any land in California. </a:t>
            </a:r>
          </a:p>
          <a:p>
            <a:r>
              <a:rPr lang="en-GB" dirty="0"/>
              <a:t>(K3) Most immigrants had left non-democratic societies and tended to view the law and Government as institutions that always catered to the powerful and therefore were not to be trusted.</a:t>
            </a:r>
          </a:p>
          <a:p>
            <a:r>
              <a:rPr lang="en-GB" dirty="0"/>
              <a:t>(K3) Many of these new immigrants were Catholic or Jewish and kept a strong sense of their religion in America</a:t>
            </a:r>
          </a:p>
          <a:p>
            <a:endParaRPr lang="en-GB" dirty="0"/>
          </a:p>
          <a:p>
            <a:endParaRPr lang="en-US" dirty="0"/>
          </a:p>
        </p:txBody>
      </p:sp>
    </p:spTree>
    <p:extLst>
      <p:ext uri="{BB962C8B-B14F-4D97-AF65-F5344CB8AC3E}">
        <p14:creationId xmlns:p14="http://schemas.microsoft.com/office/powerpoint/2010/main" val="4026401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0B917-9869-1241-BDF4-3E63815EB36C}"/>
              </a:ext>
            </a:extLst>
          </p:cNvPr>
          <p:cNvSpPr>
            <a:spLocks noGrp="1"/>
          </p:cNvSpPr>
          <p:nvPr>
            <p:ph type="title"/>
          </p:nvPr>
        </p:nvSpPr>
        <p:spPr>
          <a:xfrm>
            <a:off x="252984" y="316357"/>
            <a:ext cx="10515600" cy="1325563"/>
          </a:xfrm>
        </p:spPr>
        <p:txBody>
          <a:bodyPr/>
          <a:lstStyle/>
          <a:p>
            <a:r>
              <a:rPr lang="en-US" dirty="0"/>
              <a:t>Prejudice and Racism – Knowledge </a:t>
            </a:r>
          </a:p>
        </p:txBody>
      </p:sp>
      <p:sp>
        <p:nvSpPr>
          <p:cNvPr id="3" name="Content Placeholder 2">
            <a:extLst>
              <a:ext uri="{FF2B5EF4-FFF2-40B4-BE49-F238E27FC236}">
                <a16:creationId xmlns:a16="http://schemas.microsoft.com/office/drawing/2014/main" id="{B8547367-8239-6947-B732-95AEAD4D79D0}"/>
              </a:ext>
            </a:extLst>
          </p:cNvPr>
          <p:cNvSpPr>
            <a:spLocks noGrp="1"/>
          </p:cNvSpPr>
          <p:nvPr>
            <p:ph idx="1"/>
          </p:nvPr>
        </p:nvSpPr>
        <p:spPr>
          <a:xfrm>
            <a:off x="252984" y="1764664"/>
            <a:ext cx="11244072" cy="4575175"/>
          </a:xfrm>
        </p:spPr>
        <p:txBody>
          <a:bodyPr/>
          <a:lstStyle/>
          <a:p>
            <a:r>
              <a:rPr lang="en-GB" dirty="0"/>
              <a:t>(K4) The KKK, having been set up to target Blacks, now included anti-Catholic, Jewish and Immigrant views</a:t>
            </a:r>
          </a:p>
          <a:p>
            <a:r>
              <a:rPr lang="en-GB" dirty="0"/>
              <a:t>(K4) They experienced a revival in their membership at the start of the c.20</a:t>
            </a:r>
            <a:r>
              <a:rPr lang="en-GB" baseline="30000" dirty="0"/>
              <a:t>th</a:t>
            </a:r>
            <a:endParaRPr lang="en-GB" dirty="0"/>
          </a:p>
          <a:p>
            <a:r>
              <a:rPr lang="en-GB" dirty="0"/>
              <a:t>(K4) The KKK championed the views of ‘proper Americans’</a:t>
            </a:r>
          </a:p>
          <a:p>
            <a:r>
              <a:rPr lang="en-GB" dirty="0"/>
              <a:t>(K4) This was known as </a:t>
            </a:r>
            <a:r>
              <a:rPr lang="en-GB" b="1" dirty="0"/>
              <a:t>NATIVISM</a:t>
            </a:r>
          </a:p>
          <a:p>
            <a:r>
              <a:rPr lang="en-GB" dirty="0"/>
              <a:t>(K4) People spoke out about the immigrant menace, wrote books and tried to find scientific proof of inferiority</a:t>
            </a:r>
          </a:p>
          <a:p>
            <a:endParaRPr lang="en-US" dirty="0"/>
          </a:p>
        </p:txBody>
      </p:sp>
    </p:spTree>
    <p:extLst>
      <p:ext uri="{BB962C8B-B14F-4D97-AF65-F5344CB8AC3E}">
        <p14:creationId xmlns:p14="http://schemas.microsoft.com/office/powerpoint/2010/main" val="18531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F3657-3715-444E-A66E-1162DB07E4EA}"/>
              </a:ext>
            </a:extLst>
          </p:cNvPr>
          <p:cNvSpPr>
            <a:spLocks noGrp="1"/>
          </p:cNvSpPr>
          <p:nvPr>
            <p:ph type="title"/>
          </p:nvPr>
        </p:nvSpPr>
        <p:spPr>
          <a:xfrm>
            <a:off x="337930" y="275673"/>
            <a:ext cx="10515600" cy="1325563"/>
          </a:xfrm>
        </p:spPr>
        <p:txBody>
          <a:bodyPr/>
          <a:lstStyle/>
          <a:p>
            <a:r>
              <a:rPr lang="en-US" dirty="0"/>
              <a:t>Prejudice and Racism – Analysis </a:t>
            </a:r>
          </a:p>
        </p:txBody>
      </p:sp>
      <p:sp>
        <p:nvSpPr>
          <p:cNvPr id="3" name="Content Placeholder 2">
            <a:extLst>
              <a:ext uri="{FF2B5EF4-FFF2-40B4-BE49-F238E27FC236}">
                <a16:creationId xmlns:a16="http://schemas.microsoft.com/office/drawing/2014/main" id="{8C7EFFBF-B1C5-2845-AD70-3F764BB4AE93}"/>
              </a:ext>
            </a:extLst>
          </p:cNvPr>
          <p:cNvSpPr>
            <a:spLocks noGrp="1"/>
          </p:cNvSpPr>
          <p:nvPr>
            <p:ph idx="1"/>
          </p:nvPr>
        </p:nvSpPr>
        <p:spPr>
          <a:xfrm>
            <a:off x="337930" y="1798983"/>
            <a:ext cx="11668540" cy="4979504"/>
          </a:xfrm>
        </p:spPr>
        <p:txBody>
          <a:bodyPr>
            <a:normAutofit lnSpcReduction="10000"/>
          </a:bodyPr>
          <a:lstStyle/>
          <a:p>
            <a:r>
              <a:rPr lang="en-GB" dirty="0"/>
              <a:t>(A1) Southern and Eastern European immigrants- These ‘new’ immigrants were seen as a threat to traditional, WASP ways of life</a:t>
            </a:r>
          </a:p>
          <a:p>
            <a:r>
              <a:rPr lang="en-GB" dirty="0"/>
              <a:t>(A2) Immigrants who continued to wear their native clothing and keep their traditions- This was seen as rejecting the idea of being an American – ‘</a:t>
            </a:r>
            <a:r>
              <a:rPr lang="en-GB" b="1" i="1" dirty="0"/>
              <a:t>Salad Bowl Theory</a:t>
            </a:r>
            <a:r>
              <a:rPr lang="en-GB" dirty="0"/>
              <a:t>’</a:t>
            </a:r>
          </a:p>
          <a:p>
            <a:r>
              <a:rPr lang="en-GB" dirty="0"/>
              <a:t>(A3) Most immigrants left non-democratic societies and distrusted the gov. As a result, they were viewed with suspicion by Americans who saw this attitude as an attack on the American constitution </a:t>
            </a:r>
          </a:p>
          <a:p>
            <a:r>
              <a:rPr lang="en-GB" dirty="0"/>
              <a:t>(A3) Catholic or Jewish immigrants kept religious beliefs - These led to a belief that traditional Protestant ways of life would be lost</a:t>
            </a:r>
          </a:p>
          <a:p>
            <a:r>
              <a:rPr lang="en-GB" dirty="0"/>
              <a:t>(A4) America’s experience during a war led to a surge of support for these nativist ideals </a:t>
            </a:r>
          </a:p>
          <a:p>
            <a:endParaRPr lang="en-GB" dirty="0">
              <a:solidFill>
                <a:srgbClr val="FF0000"/>
              </a:solidFill>
            </a:endParaRPr>
          </a:p>
          <a:p>
            <a:endParaRPr lang="en-GB" dirty="0">
              <a:solidFill>
                <a:srgbClr val="FF0000"/>
              </a:solidFill>
            </a:endParaRPr>
          </a:p>
          <a:p>
            <a:endParaRPr lang="en-GB" dirty="0">
              <a:solidFill>
                <a:srgbClr val="FF0000"/>
              </a:solidFill>
            </a:endParaRPr>
          </a:p>
          <a:p>
            <a:endParaRPr lang="en-US" dirty="0"/>
          </a:p>
        </p:txBody>
      </p:sp>
    </p:spTree>
    <p:extLst>
      <p:ext uri="{BB962C8B-B14F-4D97-AF65-F5344CB8AC3E}">
        <p14:creationId xmlns:p14="http://schemas.microsoft.com/office/powerpoint/2010/main" val="2911514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CDAA-888B-904F-9B0B-90B308A724A1}"/>
              </a:ext>
            </a:extLst>
          </p:cNvPr>
          <p:cNvSpPr>
            <a:spLocks noGrp="1"/>
          </p:cNvSpPr>
          <p:nvPr>
            <p:ph type="title"/>
          </p:nvPr>
        </p:nvSpPr>
        <p:spPr>
          <a:xfrm>
            <a:off x="649356" y="355186"/>
            <a:ext cx="10515600" cy="1325563"/>
          </a:xfrm>
        </p:spPr>
        <p:txBody>
          <a:bodyPr/>
          <a:lstStyle/>
          <a:p>
            <a:r>
              <a:rPr lang="en-US" dirty="0"/>
              <a:t>Prejudice and Racism – Analysis Plus </a:t>
            </a:r>
          </a:p>
        </p:txBody>
      </p:sp>
      <p:sp>
        <p:nvSpPr>
          <p:cNvPr id="3" name="Content Placeholder 2">
            <a:extLst>
              <a:ext uri="{FF2B5EF4-FFF2-40B4-BE49-F238E27FC236}">
                <a16:creationId xmlns:a16="http://schemas.microsoft.com/office/drawing/2014/main" id="{1211B538-AD96-0140-ADEE-E65A6E587EF1}"/>
              </a:ext>
            </a:extLst>
          </p:cNvPr>
          <p:cNvSpPr>
            <a:spLocks noGrp="1"/>
          </p:cNvSpPr>
          <p:nvPr>
            <p:ph idx="1"/>
          </p:nvPr>
        </p:nvSpPr>
        <p:spPr>
          <a:xfrm>
            <a:off x="649356" y="2034347"/>
            <a:ext cx="10515600" cy="4351338"/>
          </a:xfrm>
        </p:spPr>
        <p:txBody>
          <a:bodyPr/>
          <a:lstStyle/>
          <a:p>
            <a:r>
              <a:rPr lang="en-GB" dirty="0"/>
              <a:t>(A+) However, many Americans were of immigrant stock themselves and rejected these ideas</a:t>
            </a:r>
          </a:p>
          <a:p>
            <a:r>
              <a:rPr lang="en-GB" dirty="0"/>
              <a:t>(A+) They believed in the idea of American as ‘Land of the Free’</a:t>
            </a:r>
          </a:p>
          <a:p>
            <a:r>
              <a:rPr lang="en-GB" dirty="0"/>
              <a:t>(A+) Political parties saw the importance of gaining immigrant votes in elections and many were protected from harm</a:t>
            </a:r>
          </a:p>
          <a:p>
            <a:endParaRPr lang="en-US" dirty="0"/>
          </a:p>
        </p:txBody>
      </p:sp>
    </p:spTree>
    <p:extLst>
      <p:ext uri="{BB962C8B-B14F-4D97-AF65-F5344CB8AC3E}">
        <p14:creationId xmlns:p14="http://schemas.microsoft.com/office/powerpoint/2010/main" val="529323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4C0F5-4F0C-B246-8C4B-9CFF414AADE2}"/>
              </a:ext>
            </a:extLst>
          </p:cNvPr>
          <p:cNvSpPr>
            <a:spLocks noGrp="1"/>
          </p:cNvSpPr>
          <p:nvPr>
            <p:ph type="title"/>
          </p:nvPr>
        </p:nvSpPr>
        <p:spPr>
          <a:xfrm>
            <a:off x="277368" y="267589"/>
            <a:ext cx="10515600" cy="1325563"/>
          </a:xfrm>
        </p:spPr>
        <p:txBody>
          <a:bodyPr/>
          <a:lstStyle/>
          <a:p>
            <a:r>
              <a:rPr lang="en-US" dirty="0"/>
              <a:t>Prejudice and Racism - Evaluation</a:t>
            </a:r>
          </a:p>
        </p:txBody>
      </p:sp>
      <p:sp>
        <p:nvSpPr>
          <p:cNvPr id="3" name="Content Placeholder 2">
            <a:extLst>
              <a:ext uri="{FF2B5EF4-FFF2-40B4-BE49-F238E27FC236}">
                <a16:creationId xmlns:a16="http://schemas.microsoft.com/office/drawing/2014/main" id="{C47BF57D-3F4D-924D-99D1-A0EF236BB0CE}"/>
              </a:ext>
            </a:extLst>
          </p:cNvPr>
          <p:cNvSpPr>
            <a:spLocks noGrp="1"/>
          </p:cNvSpPr>
          <p:nvPr>
            <p:ph idx="1"/>
          </p:nvPr>
        </p:nvSpPr>
        <p:spPr>
          <a:xfrm>
            <a:off x="277368" y="1837817"/>
            <a:ext cx="10515600" cy="4351338"/>
          </a:xfrm>
        </p:spPr>
        <p:txBody>
          <a:bodyPr>
            <a:normAutofit fontScale="92500" lnSpcReduction="10000"/>
          </a:bodyPr>
          <a:lstStyle/>
          <a:p>
            <a:r>
              <a:rPr lang="en-GB" b="1" dirty="0"/>
              <a:t>(EV1) M.A. Jones: </a:t>
            </a:r>
            <a:r>
              <a:rPr lang="en-GB" dirty="0"/>
              <a:t>“…it was not the increased numbers, but the changing nature of the immigrants which led to calls for tighter controls and immigration restrictions in the early 20th century” </a:t>
            </a:r>
          </a:p>
          <a:p>
            <a:endParaRPr lang="en-GB" b="1" dirty="0"/>
          </a:p>
          <a:p>
            <a:r>
              <a:rPr lang="en-GB" b="1" dirty="0"/>
              <a:t>(EV1) Hugh Brogan on the Dillingham Commission</a:t>
            </a:r>
            <a:r>
              <a:rPr lang="en-GB" dirty="0"/>
              <a:t>: “In this way official support was given to the ever-more-popular farrago of racist nonsense that was then masquerading as anthropology”</a:t>
            </a:r>
          </a:p>
          <a:p>
            <a:pPr marL="0" indent="0">
              <a:buNone/>
            </a:pPr>
            <a:endParaRPr lang="en-GB" b="1" dirty="0"/>
          </a:p>
          <a:p>
            <a:r>
              <a:rPr lang="en-GB" b="1" dirty="0"/>
              <a:t>(EV4) Hugh Brogan: </a:t>
            </a:r>
            <a:r>
              <a:rPr lang="en-GB" dirty="0"/>
              <a:t>“An upsurge of passionate nationalism…the peoples [of the USA]…clung to each other for reassurance and cemented their union with hatred, fear and contempt of foreigners.” </a:t>
            </a:r>
          </a:p>
        </p:txBody>
      </p:sp>
    </p:spTree>
    <p:extLst>
      <p:ext uri="{BB962C8B-B14F-4D97-AF65-F5344CB8AC3E}">
        <p14:creationId xmlns:p14="http://schemas.microsoft.com/office/powerpoint/2010/main" val="201017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1789D-CB84-B845-9F48-C841E17E5E9C}"/>
              </a:ext>
            </a:extLst>
          </p:cNvPr>
          <p:cNvSpPr>
            <a:spLocks noGrp="1"/>
          </p:cNvSpPr>
          <p:nvPr>
            <p:ph type="title"/>
          </p:nvPr>
        </p:nvSpPr>
        <p:spPr>
          <a:xfrm>
            <a:off x="277368" y="213360"/>
            <a:ext cx="10515600" cy="1325563"/>
          </a:xfrm>
        </p:spPr>
        <p:txBody>
          <a:bodyPr/>
          <a:lstStyle/>
          <a:p>
            <a:r>
              <a:rPr lang="en-US" dirty="0"/>
              <a:t>Fear of Revolution- Knowledge</a:t>
            </a:r>
          </a:p>
        </p:txBody>
      </p:sp>
      <p:sp>
        <p:nvSpPr>
          <p:cNvPr id="3" name="Content Placeholder 2">
            <a:extLst>
              <a:ext uri="{FF2B5EF4-FFF2-40B4-BE49-F238E27FC236}">
                <a16:creationId xmlns:a16="http://schemas.microsoft.com/office/drawing/2014/main" id="{4F7E8CDB-D0E9-8648-BB09-0D150B75F572}"/>
              </a:ext>
            </a:extLst>
          </p:cNvPr>
          <p:cNvSpPr>
            <a:spLocks noGrp="1"/>
          </p:cNvSpPr>
          <p:nvPr>
            <p:ph idx="1"/>
          </p:nvPr>
        </p:nvSpPr>
        <p:spPr>
          <a:xfrm>
            <a:off x="277368" y="1690688"/>
            <a:ext cx="11561064" cy="4953952"/>
          </a:xfrm>
        </p:spPr>
        <p:txBody>
          <a:bodyPr>
            <a:normAutofit fontScale="92500" lnSpcReduction="20000"/>
          </a:bodyPr>
          <a:lstStyle/>
          <a:p>
            <a:r>
              <a:rPr lang="en-GB" dirty="0"/>
              <a:t>(K1) Americans were fiercely proud of their capitalist and </a:t>
            </a:r>
            <a:r>
              <a:rPr lang="en-GB" b="1" dirty="0"/>
              <a:t>democratic</a:t>
            </a:r>
            <a:r>
              <a:rPr lang="en-GB" dirty="0"/>
              <a:t> ideals. Immigrants were associated with </a:t>
            </a:r>
            <a:r>
              <a:rPr lang="en-GB" b="1" dirty="0"/>
              <a:t>anarchy</a:t>
            </a:r>
            <a:r>
              <a:rPr lang="en-GB" dirty="0"/>
              <a:t> and </a:t>
            </a:r>
            <a:r>
              <a:rPr lang="en-GB" b="1" dirty="0"/>
              <a:t>insidious</a:t>
            </a:r>
            <a:r>
              <a:rPr lang="en-GB" dirty="0"/>
              <a:t> ideals.</a:t>
            </a:r>
          </a:p>
          <a:p>
            <a:r>
              <a:rPr lang="en-GB" dirty="0"/>
              <a:t>(K1) With the </a:t>
            </a:r>
            <a:r>
              <a:rPr lang="en-GB" b="1" dirty="0"/>
              <a:t>Russian Revolution </a:t>
            </a:r>
            <a:r>
              <a:rPr lang="en-GB" dirty="0"/>
              <a:t>in 1917, the government had been violently </a:t>
            </a:r>
            <a:r>
              <a:rPr lang="en-GB" b="1" dirty="0"/>
              <a:t>overthrown</a:t>
            </a:r>
            <a:r>
              <a:rPr lang="en-GB" dirty="0"/>
              <a:t> and a </a:t>
            </a:r>
            <a:r>
              <a:rPr lang="en-GB" b="1" dirty="0"/>
              <a:t>Communist</a:t>
            </a:r>
            <a:r>
              <a:rPr lang="en-GB" dirty="0"/>
              <a:t> one set up in its place</a:t>
            </a:r>
          </a:p>
          <a:p>
            <a:r>
              <a:rPr lang="en-GB" dirty="0"/>
              <a:t>(K1) Communist ideas are the </a:t>
            </a:r>
            <a:r>
              <a:rPr lang="en-GB" b="1" dirty="0"/>
              <a:t>exact opposite </a:t>
            </a:r>
            <a:r>
              <a:rPr lang="en-GB" dirty="0"/>
              <a:t>of what most Americans believe in – </a:t>
            </a:r>
            <a:r>
              <a:rPr lang="en-GB" b="1" dirty="0"/>
              <a:t>free enterprise</a:t>
            </a:r>
            <a:r>
              <a:rPr lang="en-GB" dirty="0"/>
              <a:t>, </a:t>
            </a:r>
            <a:r>
              <a:rPr lang="en-GB" b="1" dirty="0"/>
              <a:t>competition </a:t>
            </a:r>
            <a:r>
              <a:rPr lang="en-GB" dirty="0"/>
              <a:t>and </a:t>
            </a:r>
            <a:r>
              <a:rPr lang="en-GB" b="1" dirty="0"/>
              <a:t>hatred of government interference </a:t>
            </a:r>
          </a:p>
          <a:p>
            <a:r>
              <a:rPr lang="en-GB" dirty="0"/>
              <a:t>(K1) Many communists were fiercely anti-war and were considered </a:t>
            </a:r>
            <a:r>
              <a:rPr lang="en-GB" b="1" dirty="0"/>
              <a:t>unpatriotic</a:t>
            </a:r>
            <a:r>
              <a:rPr lang="en-GB" dirty="0"/>
              <a:t> at a time America was involved in fighting the First World War</a:t>
            </a:r>
          </a:p>
          <a:p>
            <a:r>
              <a:rPr lang="en-GB" dirty="0"/>
              <a:t>(K1) Since many immigrants had left undemocratic countries, immigrants were seen as a threat to the American Constitution</a:t>
            </a:r>
          </a:p>
          <a:p>
            <a:r>
              <a:rPr lang="en-GB" dirty="0"/>
              <a:t>(K2) In January 1920, raids were conducted in 33 cities, arresting 6,000 ‘radicals’ and detaining them without trial</a:t>
            </a:r>
          </a:p>
          <a:p>
            <a:r>
              <a:rPr lang="en-GB" dirty="0"/>
              <a:t>(K2) Many were beaten and forced to sign confessions. 600 were deported</a:t>
            </a:r>
          </a:p>
          <a:p>
            <a:endParaRPr lang="en-GB" dirty="0"/>
          </a:p>
          <a:p>
            <a:endParaRPr lang="en-US" dirty="0"/>
          </a:p>
        </p:txBody>
      </p:sp>
    </p:spTree>
    <p:extLst>
      <p:ext uri="{BB962C8B-B14F-4D97-AF65-F5344CB8AC3E}">
        <p14:creationId xmlns:p14="http://schemas.microsoft.com/office/powerpoint/2010/main" val="1998102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9D736-5190-EE49-9DCF-C46C72614556}"/>
              </a:ext>
            </a:extLst>
          </p:cNvPr>
          <p:cNvSpPr>
            <a:spLocks noGrp="1"/>
          </p:cNvSpPr>
          <p:nvPr>
            <p:ph type="title"/>
          </p:nvPr>
        </p:nvSpPr>
        <p:spPr>
          <a:xfrm>
            <a:off x="362712" y="340741"/>
            <a:ext cx="10515600" cy="1325563"/>
          </a:xfrm>
        </p:spPr>
        <p:txBody>
          <a:bodyPr/>
          <a:lstStyle/>
          <a:p>
            <a:r>
              <a:rPr lang="en-US" dirty="0"/>
              <a:t>Fear of Revolution- Analysis </a:t>
            </a:r>
          </a:p>
        </p:txBody>
      </p:sp>
      <p:sp>
        <p:nvSpPr>
          <p:cNvPr id="3" name="Content Placeholder 2">
            <a:extLst>
              <a:ext uri="{FF2B5EF4-FFF2-40B4-BE49-F238E27FC236}">
                <a16:creationId xmlns:a16="http://schemas.microsoft.com/office/drawing/2014/main" id="{275E1C99-349B-A143-8F1B-6897FD426B27}"/>
              </a:ext>
            </a:extLst>
          </p:cNvPr>
          <p:cNvSpPr>
            <a:spLocks noGrp="1"/>
          </p:cNvSpPr>
          <p:nvPr>
            <p:ph idx="1"/>
          </p:nvPr>
        </p:nvSpPr>
        <p:spPr>
          <a:xfrm>
            <a:off x="362712" y="1837817"/>
            <a:ext cx="10515600" cy="4351338"/>
          </a:xfrm>
        </p:spPr>
        <p:txBody>
          <a:bodyPr/>
          <a:lstStyle/>
          <a:p>
            <a:r>
              <a:rPr lang="en-GB" dirty="0"/>
              <a:t>(A1) America feared that an influx of immigrants would led to the same events in America – </a:t>
            </a:r>
            <a:r>
              <a:rPr lang="en-GB" i="1" dirty="0">
                <a:hlinkClick r:id="rId2">
                  <a:extLst>
                    <a:ext uri="{A12FA001-AC4F-418D-AE19-62706E023703}">
                      <ahyp:hlinkClr xmlns:ahyp="http://schemas.microsoft.com/office/drawing/2018/hyperlinkcolor" val="tx"/>
                    </a:ext>
                  </a:extLst>
                </a:hlinkClick>
              </a:rPr>
              <a:t>the Red Scare</a:t>
            </a:r>
            <a:endParaRPr lang="en-GB" i="1" dirty="0"/>
          </a:p>
          <a:p>
            <a:r>
              <a:rPr lang="en-GB" dirty="0"/>
              <a:t>(A2) The raids highlighted the fear towards immigrants held by many WASPs and showed how they attempted to isolate themselves further</a:t>
            </a:r>
          </a:p>
          <a:p>
            <a:endParaRPr lang="en-GB" i="1" dirty="0">
              <a:solidFill>
                <a:srgbClr val="FF0000"/>
              </a:solidFill>
            </a:endParaRPr>
          </a:p>
          <a:p>
            <a:endParaRPr lang="en-US" dirty="0"/>
          </a:p>
        </p:txBody>
      </p:sp>
    </p:spTree>
    <p:extLst>
      <p:ext uri="{BB962C8B-B14F-4D97-AF65-F5344CB8AC3E}">
        <p14:creationId xmlns:p14="http://schemas.microsoft.com/office/powerpoint/2010/main" val="3163212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566F8-63AB-C44E-A01F-C40C0FA8048E}"/>
              </a:ext>
            </a:extLst>
          </p:cNvPr>
          <p:cNvSpPr>
            <a:spLocks noGrp="1"/>
          </p:cNvSpPr>
          <p:nvPr>
            <p:ph type="title"/>
          </p:nvPr>
        </p:nvSpPr>
        <p:spPr>
          <a:xfrm>
            <a:off x="191890" y="324441"/>
            <a:ext cx="10515600" cy="1325563"/>
          </a:xfrm>
        </p:spPr>
        <p:txBody>
          <a:bodyPr/>
          <a:lstStyle/>
          <a:p>
            <a:r>
              <a:rPr lang="en-US" dirty="0"/>
              <a:t>Fear of Revolution- Analysis Plus </a:t>
            </a:r>
          </a:p>
        </p:txBody>
      </p:sp>
      <p:sp>
        <p:nvSpPr>
          <p:cNvPr id="3" name="Content Placeholder 2">
            <a:extLst>
              <a:ext uri="{FF2B5EF4-FFF2-40B4-BE49-F238E27FC236}">
                <a16:creationId xmlns:a16="http://schemas.microsoft.com/office/drawing/2014/main" id="{7391676A-2BAD-5D44-B57B-ED991748DAE8}"/>
              </a:ext>
            </a:extLst>
          </p:cNvPr>
          <p:cNvSpPr>
            <a:spLocks noGrp="1"/>
          </p:cNvSpPr>
          <p:nvPr>
            <p:ph idx="1"/>
          </p:nvPr>
        </p:nvSpPr>
        <p:spPr>
          <a:xfrm>
            <a:off x="191890" y="1835564"/>
            <a:ext cx="11317357" cy="4351338"/>
          </a:xfrm>
        </p:spPr>
        <p:txBody>
          <a:bodyPr>
            <a:normAutofit/>
          </a:bodyPr>
          <a:lstStyle/>
          <a:p>
            <a:r>
              <a:rPr lang="en-GB" dirty="0"/>
              <a:t>(A+1) </a:t>
            </a:r>
            <a:r>
              <a:rPr lang="en-GB" b="1" dirty="0"/>
              <a:t>HOWEVER: </a:t>
            </a:r>
            <a:r>
              <a:rPr lang="en-GB" dirty="0"/>
              <a:t>It is estimated that there were approximately </a:t>
            </a:r>
            <a:r>
              <a:rPr lang="en-GB" b="1" dirty="0"/>
              <a:t>150,000 anarchists or communists </a:t>
            </a:r>
            <a:r>
              <a:rPr lang="en-GB" dirty="0"/>
              <a:t>in the USA in </a:t>
            </a:r>
            <a:r>
              <a:rPr lang="en-GB" b="1" dirty="0"/>
              <a:t>1920 </a:t>
            </a:r>
            <a:r>
              <a:rPr lang="en-GB" dirty="0"/>
              <a:t>which represented </a:t>
            </a:r>
            <a:r>
              <a:rPr lang="en-GB" b="1" dirty="0"/>
              <a:t>only 0.1% </a:t>
            </a:r>
            <a:r>
              <a:rPr lang="en-GB" dirty="0"/>
              <a:t>of the overall population of the USA. </a:t>
            </a:r>
          </a:p>
          <a:p>
            <a:r>
              <a:rPr lang="en-GB" dirty="0"/>
              <a:t>(A+1) Palmer warned of a ‘May Day’ demonstration and organised riot police, but the riot never happened</a:t>
            </a:r>
            <a:endParaRPr lang="en-GB" dirty="0">
              <a:solidFill>
                <a:srgbClr val="0070C0"/>
              </a:solidFill>
            </a:endParaRPr>
          </a:p>
          <a:p>
            <a:r>
              <a:rPr lang="en-GB" dirty="0"/>
              <a:t>(A+ 2) In reality, the </a:t>
            </a:r>
            <a:r>
              <a:rPr lang="en-GB" b="1" dirty="0"/>
              <a:t>Communist threat was greatly exaggerated</a:t>
            </a:r>
            <a:r>
              <a:rPr lang="en-GB" dirty="0"/>
              <a:t>, and the Palmer Raids led to the </a:t>
            </a:r>
            <a:r>
              <a:rPr lang="en-GB" b="1" dirty="0"/>
              <a:t>discovery of just three guns</a:t>
            </a:r>
            <a:r>
              <a:rPr lang="en-GB" dirty="0"/>
              <a:t>. </a:t>
            </a:r>
          </a:p>
          <a:p>
            <a:r>
              <a:rPr lang="en-GB" dirty="0"/>
              <a:t>(A+ 2) Most who were arrested had to be released due to lack of evidence. </a:t>
            </a:r>
          </a:p>
          <a:p>
            <a:endParaRPr lang="en-US" dirty="0"/>
          </a:p>
        </p:txBody>
      </p:sp>
    </p:spTree>
    <p:extLst>
      <p:ext uri="{BB962C8B-B14F-4D97-AF65-F5344CB8AC3E}">
        <p14:creationId xmlns:p14="http://schemas.microsoft.com/office/powerpoint/2010/main" val="260489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6B0B-5F44-224C-BF9D-7F3B25E6DFDF}"/>
              </a:ext>
            </a:extLst>
          </p:cNvPr>
          <p:cNvSpPr>
            <a:spLocks noGrp="1"/>
          </p:cNvSpPr>
          <p:nvPr>
            <p:ph type="title"/>
          </p:nvPr>
        </p:nvSpPr>
        <p:spPr>
          <a:xfrm>
            <a:off x="838200" y="242461"/>
            <a:ext cx="10515600" cy="1325563"/>
          </a:xfrm>
        </p:spPr>
        <p:txBody>
          <a:bodyPr/>
          <a:lstStyle/>
          <a:p>
            <a:r>
              <a:rPr lang="en-US" dirty="0"/>
              <a:t>Factors </a:t>
            </a:r>
          </a:p>
        </p:txBody>
      </p:sp>
      <p:sp>
        <p:nvSpPr>
          <p:cNvPr id="3" name="Content Placeholder 2">
            <a:extLst>
              <a:ext uri="{FF2B5EF4-FFF2-40B4-BE49-F238E27FC236}">
                <a16:creationId xmlns:a16="http://schemas.microsoft.com/office/drawing/2014/main" id="{8ED2B0AD-D28E-B344-A887-C1C66C9E2B40}"/>
              </a:ext>
            </a:extLst>
          </p:cNvPr>
          <p:cNvSpPr>
            <a:spLocks noGrp="1"/>
          </p:cNvSpPr>
          <p:nvPr>
            <p:ph idx="1"/>
          </p:nvPr>
        </p:nvSpPr>
        <p:spPr/>
        <p:txBody>
          <a:bodyPr/>
          <a:lstStyle/>
          <a:p>
            <a:pPr marL="514350" indent="-514350">
              <a:buFont typeface="+mj-lt"/>
              <a:buAutoNum type="arabicPeriod"/>
            </a:pPr>
            <a:r>
              <a:rPr lang="en-US" dirty="0"/>
              <a:t>Isolationism</a:t>
            </a:r>
            <a:br>
              <a:rPr lang="en-US" dirty="0"/>
            </a:br>
            <a:endParaRPr lang="en-US" dirty="0"/>
          </a:p>
          <a:p>
            <a:pPr marL="514350" indent="-514350">
              <a:buFont typeface="+mj-lt"/>
              <a:buAutoNum type="arabicPeriod"/>
            </a:pPr>
            <a:r>
              <a:rPr lang="en-US" dirty="0"/>
              <a:t>Fear of Revolution </a:t>
            </a:r>
          </a:p>
          <a:p>
            <a:pPr marL="514350" indent="-514350">
              <a:buFont typeface="+mj-lt"/>
              <a:buAutoNum type="arabicPeriod"/>
            </a:pPr>
            <a:endParaRPr lang="en-US" dirty="0"/>
          </a:p>
          <a:p>
            <a:pPr marL="514350" indent="-514350">
              <a:buFont typeface="+mj-lt"/>
              <a:buAutoNum type="arabicPeriod"/>
            </a:pPr>
            <a:r>
              <a:rPr lang="en-US" dirty="0"/>
              <a:t>Prejudice and Racism </a:t>
            </a:r>
            <a:br>
              <a:rPr lang="en-US" dirty="0"/>
            </a:br>
            <a:endParaRPr lang="en-US" dirty="0"/>
          </a:p>
          <a:p>
            <a:pPr marL="514350" indent="-514350">
              <a:buFont typeface="+mj-lt"/>
              <a:buAutoNum type="arabicPeriod"/>
            </a:pPr>
            <a:r>
              <a:rPr lang="en-US" dirty="0"/>
              <a:t>Social Fears</a:t>
            </a:r>
            <a:br>
              <a:rPr lang="en-US" dirty="0"/>
            </a:br>
            <a:endParaRPr lang="en-US" dirty="0"/>
          </a:p>
          <a:p>
            <a:pPr marL="514350" indent="-514350">
              <a:buFont typeface="+mj-lt"/>
              <a:buAutoNum type="arabicPeriod"/>
            </a:pPr>
            <a:r>
              <a:rPr lang="en-US" dirty="0"/>
              <a:t>Economic Fears </a:t>
            </a:r>
          </a:p>
        </p:txBody>
      </p:sp>
    </p:spTree>
    <p:extLst>
      <p:ext uri="{BB962C8B-B14F-4D97-AF65-F5344CB8AC3E}">
        <p14:creationId xmlns:p14="http://schemas.microsoft.com/office/powerpoint/2010/main" val="42025631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7AA0D-DB68-6848-B44C-6E36DD1B815B}"/>
              </a:ext>
            </a:extLst>
          </p:cNvPr>
          <p:cNvSpPr>
            <a:spLocks noGrp="1"/>
          </p:cNvSpPr>
          <p:nvPr>
            <p:ph type="title"/>
          </p:nvPr>
        </p:nvSpPr>
        <p:spPr>
          <a:xfrm>
            <a:off x="326136" y="328549"/>
            <a:ext cx="10515600" cy="1325563"/>
          </a:xfrm>
        </p:spPr>
        <p:txBody>
          <a:bodyPr/>
          <a:lstStyle/>
          <a:p>
            <a:r>
              <a:rPr lang="en-US" dirty="0"/>
              <a:t>Fear of Revolution- Evaluation</a:t>
            </a:r>
          </a:p>
        </p:txBody>
      </p:sp>
      <p:sp>
        <p:nvSpPr>
          <p:cNvPr id="3" name="Content Placeholder 2">
            <a:extLst>
              <a:ext uri="{FF2B5EF4-FFF2-40B4-BE49-F238E27FC236}">
                <a16:creationId xmlns:a16="http://schemas.microsoft.com/office/drawing/2014/main" id="{ACC4938A-71DA-824F-A90A-70E595AFF841}"/>
              </a:ext>
            </a:extLst>
          </p:cNvPr>
          <p:cNvSpPr>
            <a:spLocks noGrp="1"/>
          </p:cNvSpPr>
          <p:nvPr>
            <p:ph idx="1"/>
          </p:nvPr>
        </p:nvSpPr>
        <p:spPr>
          <a:xfrm>
            <a:off x="326136" y="1825625"/>
            <a:ext cx="10515600" cy="4351338"/>
          </a:xfrm>
        </p:spPr>
        <p:txBody>
          <a:bodyPr>
            <a:normAutofit fontScale="92500"/>
          </a:bodyPr>
          <a:lstStyle/>
          <a:p>
            <a:r>
              <a:rPr lang="en-GB" b="1" dirty="0"/>
              <a:t>(EV1) Alistair Cooke: </a:t>
            </a:r>
            <a:r>
              <a:rPr lang="en-GB" dirty="0"/>
              <a:t>“The country was seized with the fear that the last great wave of immigrants had brought the revolutionary spirit with them” </a:t>
            </a:r>
            <a:r>
              <a:rPr lang="en-GB" b="1" dirty="0"/>
              <a:t> </a:t>
            </a:r>
          </a:p>
          <a:p>
            <a:endParaRPr lang="en-GB" dirty="0"/>
          </a:p>
          <a:p>
            <a:r>
              <a:rPr lang="en-GB" b="1" dirty="0"/>
              <a:t>(EV2) Susan-Mary Grant: </a:t>
            </a:r>
            <a:r>
              <a:rPr lang="en-GB" dirty="0"/>
              <a:t>For many in the U.S., the Palmer Raids went too far. Even after the Wall Street bomb, while shocked, these kinds of events ‘no longer sent them running to check for reds under the bed’. </a:t>
            </a:r>
          </a:p>
          <a:p>
            <a:endParaRPr lang="en-GB" dirty="0"/>
          </a:p>
          <a:p>
            <a:r>
              <a:rPr lang="en-GB" b="1" dirty="0"/>
              <a:t>(EV2)Higham: </a:t>
            </a:r>
            <a:r>
              <a:rPr lang="en-GB" dirty="0"/>
              <a:t>“Never before had anti-radical nativism stirred the public mind so profoundly.” </a:t>
            </a:r>
          </a:p>
          <a:p>
            <a:endParaRPr lang="en-US" dirty="0"/>
          </a:p>
        </p:txBody>
      </p:sp>
    </p:spTree>
    <p:extLst>
      <p:ext uri="{BB962C8B-B14F-4D97-AF65-F5344CB8AC3E}">
        <p14:creationId xmlns:p14="http://schemas.microsoft.com/office/powerpoint/2010/main" val="486702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02FA1-0ACF-D345-8774-083BFE5E278F}"/>
              </a:ext>
            </a:extLst>
          </p:cNvPr>
          <p:cNvSpPr>
            <a:spLocks noGrp="1"/>
          </p:cNvSpPr>
          <p:nvPr>
            <p:ph type="title"/>
          </p:nvPr>
        </p:nvSpPr>
        <p:spPr>
          <a:xfrm>
            <a:off x="139148" y="263111"/>
            <a:ext cx="10515600" cy="1325563"/>
          </a:xfrm>
        </p:spPr>
        <p:txBody>
          <a:bodyPr/>
          <a:lstStyle/>
          <a:p>
            <a:r>
              <a:rPr lang="en-US" dirty="0"/>
              <a:t>Economic Fears- Knowledge </a:t>
            </a:r>
          </a:p>
        </p:txBody>
      </p:sp>
      <p:sp>
        <p:nvSpPr>
          <p:cNvPr id="3" name="Content Placeholder 2">
            <a:extLst>
              <a:ext uri="{FF2B5EF4-FFF2-40B4-BE49-F238E27FC236}">
                <a16:creationId xmlns:a16="http://schemas.microsoft.com/office/drawing/2014/main" id="{D59182F2-D833-6D4D-B331-8ED78C653FBC}"/>
              </a:ext>
            </a:extLst>
          </p:cNvPr>
          <p:cNvSpPr>
            <a:spLocks noGrp="1"/>
          </p:cNvSpPr>
          <p:nvPr>
            <p:ph idx="1"/>
          </p:nvPr>
        </p:nvSpPr>
        <p:spPr>
          <a:xfrm>
            <a:off x="139148" y="1741418"/>
            <a:ext cx="11138452" cy="4853471"/>
          </a:xfrm>
        </p:spPr>
        <p:txBody>
          <a:bodyPr>
            <a:normAutofit/>
          </a:bodyPr>
          <a:lstStyle/>
          <a:p>
            <a:r>
              <a:rPr lang="en-GB" dirty="0"/>
              <a:t>(BG) Many immigrants were unskilled and looked for employment in America’s booming industry in cities</a:t>
            </a:r>
          </a:p>
          <a:p>
            <a:r>
              <a:rPr lang="en-GB" dirty="0"/>
              <a:t>(K1) After the war, unemployment more than doubled from </a:t>
            </a:r>
            <a:r>
              <a:rPr lang="en-GB" b="1" dirty="0"/>
              <a:t>5.2% to 11.7% by 1921 </a:t>
            </a:r>
            <a:endParaRPr lang="en-GB" dirty="0"/>
          </a:p>
          <a:p>
            <a:r>
              <a:rPr lang="en-GB" dirty="0"/>
              <a:t>(K1) Employers could pay immigrant workers </a:t>
            </a:r>
            <a:r>
              <a:rPr lang="en-GB" b="1" dirty="0"/>
              <a:t>less </a:t>
            </a:r>
            <a:r>
              <a:rPr lang="en-GB" dirty="0"/>
              <a:t>because they were </a:t>
            </a:r>
            <a:r>
              <a:rPr lang="en-GB" b="1" dirty="0"/>
              <a:t>desperate </a:t>
            </a:r>
            <a:r>
              <a:rPr lang="en-GB" dirty="0"/>
              <a:t>for work and were willing to </a:t>
            </a:r>
            <a:r>
              <a:rPr lang="en-GB" b="1" dirty="0"/>
              <a:t>accept lower wages </a:t>
            </a:r>
            <a:r>
              <a:rPr lang="en-GB" dirty="0"/>
              <a:t>than WASP workers </a:t>
            </a:r>
          </a:p>
          <a:p>
            <a:r>
              <a:rPr lang="en-GB" dirty="0"/>
              <a:t>(K1) Many were employed as strike breakers and seen as stealing American jobs</a:t>
            </a:r>
            <a:endParaRPr lang="en-US" dirty="0"/>
          </a:p>
          <a:p>
            <a:pPr marL="0" indent="0">
              <a:buNone/>
            </a:pPr>
            <a:endParaRPr lang="en-GB" dirty="0"/>
          </a:p>
          <a:p>
            <a:endParaRPr lang="en-US" dirty="0"/>
          </a:p>
        </p:txBody>
      </p:sp>
    </p:spTree>
    <p:extLst>
      <p:ext uri="{BB962C8B-B14F-4D97-AF65-F5344CB8AC3E}">
        <p14:creationId xmlns:p14="http://schemas.microsoft.com/office/powerpoint/2010/main" val="291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7F2C6-8728-1549-9F56-4BE5D4823073}"/>
              </a:ext>
            </a:extLst>
          </p:cNvPr>
          <p:cNvSpPr>
            <a:spLocks noGrp="1"/>
          </p:cNvSpPr>
          <p:nvPr>
            <p:ph type="title"/>
          </p:nvPr>
        </p:nvSpPr>
        <p:spPr>
          <a:xfrm>
            <a:off x="289560" y="279781"/>
            <a:ext cx="10515600" cy="1325563"/>
          </a:xfrm>
        </p:spPr>
        <p:txBody>
          <a:bodyPr/>
          <a:lstStyle/>
          <a:p>
            <a:r>
              <a:rPr lang="en-US" dirty="0"/>
              <a:t>Economic Fears- Analysis </a:t>
            </a:r>
          </a:p>
        </p:txBody>
      </p:sp>
      <p:sp>
        <p:nvSpPr>
          <p:cNvPr id="3" name="Content Placeholder 2">
            <a:extLst>
              <a:ext uri="{FF2B5EF4-FFF2-40B4-BE49-F238E27FC236}">
                <a16:creationId xmlns:a16="http://schemas.microsoft.com/office/drawing/2014/main" id="{B3BEDDE8-FD6D-4240-9E93-E213B5971DF2}"/>
              </a:ext>
            </a:extLst>
          </p:cNvPr>
          <p:cNvSpPr>
            <a:spLocks noGrp="1"/>
          </p:cNvSpPr>
          <p:nvPr>
            <p:ph idx="1"/>
          </p:nvPr>
        </p:nvSpPr>
        <p:spPr>
          <a:xfrm>
            <a:off x="179832" y="1971929"/>
            <a:ext cx="10515600" cy="4351338"/>
          </a:xfrm>
        </p:spPr>
        <p:txBody>
          <a:bodyPr/>
          <a:lstStyle/>
          <a:p>
            <a:r>
              <a:rPr lang="en-GB" dirty="0"/>
              <a:t>(A1) As a result of competition, there was increased </a:t>
            </a:r>
            <a:r>
              <a:rPr lang="en-GB" b="1" dirty="0"/>
              <a:t>anger </a:t>
            </a:r>
            <a:r>
              <a:rPr lang="en-GB" dirty="0"/>
              <a:t>towards the seemingly endless pool of </a:t>
            </a:r>
            <a:r>
              <a:rPr lang="en-GB" b="1" dirty="0"/>
              <a:t>cheap labouring immigrants </a:t>
            </a:r>
            <a:r>
              <a:rPr lang="en-GB" dirty="0"/>
              <a:t>as they were blamed for ‘</a:t>
            </a:r>
            <a:r>
              <a:rPr lang="en-GB" b="1" dirty="0"/>
              <a:t>stealing jobs</a:t>
            </a:r>
            <a:r>
              <a:rPr lang="en-GB" dirty="0"/>
              <a:t>’ </a:t>
            </a:r>
          </a:p>
          <a:p>
            <a:r>
              <a:rPr lang="en-GB" dirty="0"/>
              <a:t>(A1) When wages were low and work was difficult to find, immigrants were used as </a:t>
            </a:r>
            <a:r>
              <a:rPr lang="en-GB" b="1" dirty="0"/>
              <a:t>scapegoats for unemployment </a:t>
            </a:r>
            <a:r>
              <a:rPr lang="en-GB" dirty="0"/>
              <a:t>and </a:t>
            </a:r>
            <a:r>
              <a:rPr lang="en-GB" b="1" dirty="0"/>
              <a:t>reduced availability of work </a:t>
            </a:r>
            <a:endParaRPr lang="en-GB" dirty="0">
              <a:solidFill>
                <a:srgbClr val="FF0000"/>
              </a:solidFill>
            </a:endParaRPr>
          </a:p>
        </p:txBody>
      </p:sp>
    </p:spTree>
    <p:extLst>
      <p:ext uri="{BB962C8B-B14F-4D97-AF65-F5344CB8AC3E}">
        <p14:creationId xmlns:p14="http://schemas.microsoft.com/office/powerpoint/2010/main" val="1203391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D6EAB-6657-1344-9572-1F4943F6B2DB}"/>
              </a:ext>
            </a:extLst>
          </p:cNvPr>
          <p:cNvSpPr>
            <a:spLocks noGrp="1"/>
          </p:cNvSpPr>
          <p:nvPr>
            <p:ph type="title"/>
          </p:nvPr>
        </p:nvSpPr>
        <p:spPr>
          <a:xfrm>
            <a:off x="301752" y="340741"/>
            <a:ext cx="10515600" cy="1325563"/>
          </a:xfrm>
        </p:spPr>
        <p:txBody>
          <a:bodyPr/>
          <a:lstStyle/>
          <a:p>
            <a:r>
              <a:rPr lang="en-US" dirty="0"/>
              <a:t>Economic Fears- Analysis Plus </a:t>
            </a:r>
          </a:p>
        </p:txBody>
      </p:sp>
      <p:sp>
        <p:nvSpPr>
          <p:cNvPr id="3" name="Content Placeholder 2">
            <a:extLst>
              <a:ext uri="{FF2B5EF4-FFF2-40B4-BE49-F238E27FC236}">
                <a16:creationId xmlns:a16="http://schemas.microsoft.com/office/drawing/2014/main" id="{F3952178-AB4D-F747-8128-916EEADB8E3A}"/>
              </a:ext>
            </a:extLst>
          </p:cNvPr>
          <p:cNvSpPr>
            <a:spLocks noGrp="1"/>
          </p:cNvSpPr>
          <p:nvPr>
            <p:ph idx="1"/>
          </p:nvPr>
        </p:nvSpPr>
        <p:spPr>
          <a:xfrm>
            <a:off x="301752" y="1935353"/>
            <a:ext cx="10515600" cy="4351338"/>
          </a:xfrm>
        </p:spPr>
        <p:txBody>
          <a:bodyPr/>
          <a:lstStyle/>
          <a:p>
            <a:r>
              <a:rPr lang="en-GB" dirty="0"/>
              <a:t>(A+) There was political opposition to some restrictions as big business relied on these immigrant workers</a:t>
            </a:r>
          </a:p>
          <a:p>
            <a:r>
              <a:rPr lang="en-GB" dirty="0"/>
              <a:t>(A+) Furthermore, conflict existed between immigrants' groups for work - Italians fought Irish for work in NYC</a:t>
            </a:r>
          </a:p>
          <a:p>
            <a:endParaRPr lang="en-US" dirty="0"/>
          </a:p>
        </p:txBody>
      </p:sp>
    </p:spTree>
    <p:extLst>
      <p:ext uri="{BB962C8B-B14F-4D97-AF65-F5344CB8AC3E}">
        <p14:creationId xmlns:p14="http://schemas.microsoft.com/office/powerpoint/2010/main" val="238711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858F1-890D-514C-9E59-2FDFB77231E0}"/>
              </a:ext>
            </a:extLst>
          </p:cNvPr>
          <p:cNvSpPr>
            <a:spLocks noGrp="1"/>
          </p:cNvSpPr>
          <p:nvPr>
            <p:ph type="title"/>
          </p:nvPr>
        </p:nvSpPr>
        <p:spPr>
          <a:xfrm>
            <a:off x="351182" y="136525"/>
            <a:ext cx="10515600" cy="1325563"/>
          </a:xfrm>
        </p:spPr>
        <p:txBody>
          <a:bodyPr/>
          <a:lstStyle/>
          <a:p>
            <a:r>
              <a:rPr lang="en-US" dirty="0"/>
              <a:t>Social Fears- Knowledge </a:t>
            </a:r>
          </a:p>
        </p:txBody>
      </p:sp>
      <p:sp>
        <p:nvSpPr>
          <p:cNvPr id="3" name="Content Placeholder 2">
            <a:extLst>
              <a:ext uri="{FF2B5EF4-FFF2-40B4-BE49-F238E27FC236}">
                <a16:creationId xmlns:a16="http://schemas.microsoft.com/office/drawing/2014/main" id="{384714B0-5F2C-A145-B89E-85A652D00C30}"/>
              </a:ext>
            </a:extLst>
          </p:cNvPr>
          <p:cNvSpPr>
            <a:spLocks noGrp="1"/>
          </p:cNvSpPr>
          <p:nvPr>
            <p:ph idx="1"/>
          </p:nvPr>
        </p:nvSpPr>
        <p:spPr>
          <a:xfrm>
            <a:off x="351182" y="1690688"/>
            <a:ext cx="11645347" cy="4938712"/>
          </a:xfrm>
        </p:spPr>
        <p:txBody>
          <a:bodyPr>
            <a:normAutofit lnSpcReduction="10000"/>
          </a:bodyPr>
          <a:lstStyle/>
          <a:p>
            <a:r>
              <a:rPr lang="en-GB" dirty="0"/>
              <a:t>(K1) Many of these new immigrants settled in American cities, rapidly increasing populations. Americans experienced overcrowding, housing shortages and rising rents as the demand for housing rose</a:t>
            </a:r>
          </a:p>
          <a:p>
            <a:r>
              <a:rPr lang="en-GB" dirty="0"/>
              <a:t>(K1) Immigrants had little money and low wages so could only afford the </a:t>
            </a:r>
            <a:r>
              <a:rPr lang="en-GB" b="1" dirty="0"/>
              <a:t>cheapest housing </a:t>
            </a:r>
            <a:r>
              <a:rPr lang="en-GB" dirty="0"/>
              <a:t>in the </a:t>
            </a:r>
            <a:r>
              <a:rPr lang="en-GB" b="1" dirty="0"/>
              <a:t>worst areas </a:t>
            </a:r>
          </a:p>
          <a:p>
            <a:r>
              <a:rPr lang="en-GB" dirty="0"/>
              <a:t>(K1) Whole families sometimes </a:t>
            </a:r>
            <a:r>
              <a:rPr lang="en-GB" b="1" dirty="0"/>
              <a:t>10 or 12 people </a:t>
            </a:r>
            <a:r>
              <a:rPr lang="en-GB" dirty="0"/>
              <a:t>had only one room to live in </a:t>
            </a:r>
          </a:p>
          <a:p>
            <a:r>
              <a:rPr lang="en-GB" dirty="0"/>
              <a:t>(K1) They were </a:t>
            </a:r>
            <a:r>
              <a:rPr lang="en-GB" b="1" dirty="0"/>
              <a:t>damp, dark and filthy </a:t>
            </a:r>
            <a:r>
              <a:rPr lang="en-GB" dirty="0"/>
              <a:t>with </a:t>
            </a:r>
            <a:r>
              <a:rPr lang="en-GB" b="1" dirty="0"/>
              <a:t>no water supply, toilets or drains - rubbish and sewage </a:t>
            </a:r>
            <a:r>
              <a:rPr lang="en-GB" dirty="0"/>
              <a:t>was thrown into backcourts or streets </a:t>
            </a:r>
          </a:p>
          <a:p>
            <a:r>
              <a:rPr lang="en-GB" dirty="0"/>
              <a:t>(K2) Immigrants were also blamed for crime, drunkenness and disease with high rates of crimes in ghettos held as evidence</a:t>
            </a:r>
          </a:p>
          <a:p>
            <a:r>
              <a:rPr lang="en-GB" dirty="0">
                <a:hlinkClick r:id="rId2">
                  <a:extLst>
                    <a:ext uri="{A12FA001-AC4F-418D-AE19-62706E023703}">
                      <ahyp:hlinkClr xmlns:ahyp="http://schemas.microsoft.com/office/drawing/2018/hyperlinkcolor" val="tx"/>
                    </a:ext>
                  </a:extLst>
                </a:hlinkClick>
              </a:rPr>
              <a:t>(K2) Al Capone – The Original Gangster</a:t>
            </a:r>
            <a:endParaRPr lang="en-GB" dirty="0"/>
          </a:p>
          <a:p>
            <a:endParaRPr lang="en-US" dirty="0"/>
          </a:p>
        </p:txBody>
      </p:sp>
    </p:spTree>
    <p:extLst>
      <p:ext uri="{BB962C8B-B14F-4D97-AF65-F5344CB8AC3E}">
        <p14:creationId xmlns:p14="http://schemas.microsoft.com/office/powerpoint/2010/main" val="1393340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A07E6-1911-EC45-872E-6B4B506B1F8C}"/>
              </a:ext>
            </a:extLst>
          </p:cNvPr>
          <p:cNvSpPr>
            <a:spLocks noGrp="1"/>
          </p:cNvSpPr>
          <p:nvPr>
            <p:ph type="title"/>
          </p:nvPr>
        </p:nvSpPr>
        <p:spPr>
          <a:xfrm>
            <a:off x="420756" y="119270"/>
            <a:ext cx="10515600" cy="1325563"/>
          </a:xfrm>
        </p:spPr>
        <p:txBody>
          <a:bodyPr/>
          <a:lstStyle/>
          <a:p>
            <a:r>
              <a:rPr lang="en-US" dirty="0"/>
              <a:t>Social Fears- Knowledge </a:t>
            </a:r>
          </a:p>
        </p:txBody>
      </p:sp>
      <p:sp>
        <p:nvSpPr>
          <p:cNvPr id="3" name="Content Placeholder 2">
            <a:extLst>
              <a:ext uri="{FF2B5EF4-FFF2-40B4-BE49-F238E27FC236}">
                <a16:creationId xmlns:a16="http://schemas.microsoft.com/office/drawing/2014/main" id="{D80E5A98-052C-FF42-A753-A9B362F90EA7}"/>
              </a:ext>
            </a:extLst>
          </p:cNvPr>
          <p:cNvSpPr>
            <a:spLocks noGrp="1"/>
          </p:cNvSpPr>
          <p:nvPr>
            <p:ph idx="1"/>
          </p:nvPr>
        </p:nvSpPr>
        <p:spPr>
          <a:xfrm>
            <a:off x="308113" y="1444832"/>
            <a:ext cx="11883887" cy="5293897"/>
          </a:xfrm>
        </p:spPr>
        <p:txBody>
          <a:bodyPr>
            <a:normAutofit fontScale="85000" lnSpcReduction="20000"/>
          </a:bodyPr>
          <a:lstStyle/>
          <a:p>
            <a:r>
              <a:rPr lang="en-GB" dirty="0"/>
              <a:t>(K2) Radical Italian immigrants accused of double murder in Massachusetts</a:t>
            </a:r>
          </a:p>
          <a:p>
            <a:r>
              <a:rPr lang="en-GB" dirty="0"/>
              <a:t>(K2) Both had alibis (inc. a work time-card)</a:t>
            </a:r>
          </a:p>
          <a:p>
            <a:r>
              <a:rPr lang="en-GB" dirty="0"/>
              <a:t>(K2) Many defence witnesses spoke in broken English and were manipulated by the prosecution</a:t>
            </a:r>
          </a:p>
          <a:p>
            <a:r>
              <a:rPr lang="en-GB" dirty="0"/>
              <a:t>(K2) Hat apparently belonging to Sacco found at the scene did not fit him</a:t>
            </a:r>
          </a:p>
          <a:p>
            <a:r>
              <a:rPr lang="en-GB" dirty="0"/>
              <a:t>(K2) Executed 1927 – many believed it was due to their nationality and politics rather than hard evidence</a:t>
            </a:r>
          </a:p>
          <a:p>
            <a:pPr>
              <a:spcBef>
                <a:spcPct val="50000"/>
              </a:spcBef>
            </a:pPr>
            <a:r>
              <a:rPr lang="en-GB" dirty="0"/>
              <a:t>(K2) </a:t>
            </a:r>
            <a:r>
              <a:rPr lang="en-GB" i="1" dirty="0"/>
              <a:t>‘I am suffering because I am a radical. Indeed I am. I have suffered because I am Italian. Indeed, I am.’ </a:t>
            </a:r>
            <a:r>
              <a:rPr lang="en-GB" dirty="0"/>
              <a:t>Bartolomeo Vanzetti</a:t>
            </a:r>
          </a:p>
          <a:p>
            <a:pPr>
              <a:spcBef>
                <a:spcPct val="50000"/>
              </a:spcBef>
            </a:pPr>
            <a:r>
              <a:rPr lang="en-GB" dirty="0"/>
              <a:t>(K2) Nicolas Vanzetti was tried in Massachusetts twice, first for bank robbery and then for murder. In the first trial, Webster Thayer, who was the judge in both cases, told the jury: ‘This man, although he may not have actually committed the crime.., is nevertheless morally culpable, because he is the enemy of our existing institutions.’</a:t>
            </a:r>
          </a:p>
          <a:p>
            <a:pPr>
              <a:spcBef>
                <a:spcPct val="50000"/>
              </a:spcBef>
            </a:pPr>
            <a:r>
              <a:rPr lang="en-GB" dirty="0"/>
              <a:t>(K2) The trial of Nicola Sacco and Bartolomeo Vanzetti linked crime, immigration and ‘un-American’ political ideas in the American mind</a:t>
            </a:r>
          </a:p>
          <a:p>
            <a:pPr>
              <a:spcBef>
                <a:spcPct val="50000"/>
              </a:spcBef>
            </a:pPr>
            <a:endParaRPr lang="en-GB" dirty="0"/>
          </a:p>
          <a:p>
            <a:pPr marL="0" indent="0">
              <a:buNone/>
            </a:pPr>
            <a:endParaRPr lang="en-US" dirty="0"/>
          </a:p>
        </p:txBody>
      </p:sp>
    </p:spTree>
    <p:extLst>
      <p:ext uri="{BB962C8B-B14F-4D97-AF65-F5344CB8AC3E}">
        <p14:creationId xmlns:p14="http://schemas.microsoft.com/office/powerpoint/2010/main" val="577441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76EE0-D4C1-ED47-A3E5-3D115E8C236C}"/>
              </a:ext>
            </a:extLst>
          </p:cNvPr>
          <p:cNvSpPr>
            <a:spLocks noGrp="1"/>
          </p:cNvSpPr>
          <p:nvPr>
            <p:ph type="title"/>
          </p:nvPr>
        </p:nvSpPr>
        <p:spPr>
          <a:xfrm>
            <a:off x="311426" y="196160"/>
            <a:ext cx="10515600" cy="1325563"/>
          </a:xfrm>
        </p:spPr>
        <p:txBody>
          <a:bodyPr/>
          <a:lstStyle/>
          <a:p>
            <a:r>
              <a:rPr lang="en-US" dirty="0"/>
              <a:t>Social Fears- Analysis </a:t>
            </a:r>
          </a:p>
        </p:txBody>
      </p:sp>
      <p:sp>
        <p:nvSpPr>
          <p:cNvPr id="3" name="Content Placeholder 2">
            <a:extLst>
              <a:ext uri="{FF2B5EF4-FFF2-40B4-BE49-F238E27FC236}">
                <a16:creationId xmlns:a16="http://schemas.microsoft.com/office/drawing/2014/main" id="{D3725264-C5C1-3545-94C5-A1CC161417FF}"/>
              </a:ext>
            </a:extLst>
          </p:cNvPr>
          <p:cNvSpPr>
            <a:spLocks noGrp="1"/>
          </p:cNvSpPr>
          <p:nvPr>
            <p:ph idx="1"/>
          </p:nvPr>
        </p:nvSpPr>
        <p:spPr>
          <a:xfrm>
            <a:off x="311425" y="1746112"/>
            <a:ext cx="11545957" cy="4915728"/>
          </a:xfrm>
        </p:spPr>
        <p:txBody>
          <a:bodyPr>
            <a:normAutofit/>
          </a:bodyPr>
          <a:lstStyle/>
          <a:p>
            <a:r>
              <a:rPr lang="en-GB" dirty="0"/>
              <a:t>(A1) Immigrants tended to settle together (Little Italy, Chinatown), further increasing suspicion towards them in American minds. They were seen as eroding the integrity of a ‘moral’ America</a:t>
            </a:r>
          </a:p>
          <a:p>
            <a:r>
              <a:rPr lang="en-GB" dirty="0"/>
              <a:t>(A1) Landlords could still put rents up due to the </a:t>
            </a:r>
            <a:r>
              <a:rPr lang="en-GB" b="1" dirty="0"/>
              <a:t>high competition </a:t>
            </a:r>
            <a:r>
              <a:rPr lang="en-GB" dirty="0"/>
              <a:t>which resulted in natives becoming </a:t>
            </a:r>
            <a:r>
              <a:rPr lang="en-GB" b="1" dirty="0"/>
              <a:t>hostile </a:t>
            </a:r>
            <a:r>
              <a:rPr lang="en-GB" dirty="0"/>
              <a:t>towards immigrants </a:t>
            </a:r>
          </a:p>
          <a:p>
            <a:r>
              <a:rPr lang="en-GB" dirty="0"/>
              <a:t>(A2) Statistics of soaring crime rates, drunkenness and riots in immigrant neighbourhoods was held up as proof of their undesirability and furthered calls for immigration limits</a:t>
            </a:r>
          </a:p>
          <a:p>
            <a:r>
              <a:rPr lang="en-GB" dirty="0"/>
              <a:t>(A2) Trial of Sacco and </a:t>
            </a:r>
            <a:r>
              <a:rPr lang="en-GB" dirty="0" err="1"/>
              <a:t>Batolomeo</a:t>
            </a:r>
            <a:r>
              <a:rPr lang="en-GB" dirty="0"/>
              <a:t> - Their trial furthered the idea of ‘immigrants’ as ‘criminals and undesirables’</a:t>
            </a:r>
          </a:p>
          <a:p>
            <a:endParaRPr lang="en-GB" dirty="0">
              <a:solidFill>
                <a:srgbClr val="FF0000"/>
              </a:solidFill>
            </a:endParaRPr>
          </a:p>
          <a:p>
            <a:endParaRPr lang="en-US" dirty="0"/>
          </a:p>
        </p:txBody>
      </p:sp>
    </p:spTree>
    <p:extLst>
      <p:ext uri="{BB962C8B-B14F-4D97-AF65-F5344CB8AC3E}">
        <p14:creationId xmlns:p14="http://schemas.microsoft.com/office/powerpoint/2010/main" val="1322957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3050C-D2CE-2144-8A38-733CFFDC39F2}"/>
              </a:ext>
            </a:extLst>
          </p:cNvPr>
          <p:cNvSpPr>
            <a:spLocks noGrp="1"/>
          </p:cNvSpPr>
          <p:nvPr>
            <p:ph type="title"/>
          </p:nvPr>
        </p:nvSpPr>
        <p:spPr>
          <a:xfrm>
            <a:off x="229395" y="377317"/>
            <a:ext cx="10515600" cy="1325563"/>
          </a:xfrm>
        </p:spPr>
        <p:txBody>
          <a:bodyPr/>
          <a:lstStyle/>
          <a:p>
            <a:r>
              <a:rPr lang="en-US" dirty="0"/>
              <a:t>Social Fears- Analysis Plus </a:t>
            </a:r>
          </a:p>
        </p:txBody>
      </p:sp>
      <p:sp>
        <p:nvSpPr>
          <p:cNvPr id="3" name="Content Placeholder 2">
            <a:extLst>
              <a:ext uri="{FF2B5EF4-FFF2-40B4-BE49-F238E27FC236}">
                <a16:creationId xmlns:a16="http://schemas.microsoft.com/office/drawing/2014/main" id="{C7393AD6-7826-2D4E-A194-BC03233E827A}"/>
              </a:ext>
            </a:extLst>
          </p:cNvPr>
          <p:cNvSpPr>
            <a:spLocks noGrp="1"/>
          </p:cNvSpPr>
          <p:nvPr>
            <p:ph idx="1"/>
          </p:nvPr>
        </p:nvSpPr>
        <p:spPr>
          <a:xfrm>
            <a:off x="229395" y="1877573"/>
            <a:ext cx="10515600" cy="4351338"/>
          </a:xfrm>
        </p:spPr>
        <p:txBody>
          <a:bodyPr/>
          <a:lstStyle/>
          <a:p>
            <a:r>
              <a:rPr lang="en-GB" dirty="0"/>
              <a:t>(A+2) Charities, however, recognised that the true causes of crime were out with immigrant control</a:t>
            </a:r>
          </a:p>
          <a:p>
            <a:r>
              <a:rPr lang="en-GB" dirty="0"/>
              <a:t>(A+2) Most immigrant crimes were for petty offences – petty theft, drunkenness, vagrancy</a:t>
            </a:r>
          </a:p>
          <a:p>
            <a:r>
              <a:rPr lang="en-GB" dirty="0"/>
              <a:t>(A+1&amp;2) These crimes showed immigrants were having to resort to small crimes, owing to their appalling living conditions</a:t>
            </a:r>
          </a:p>
          <a:p>
            <a:r>
              <a:rPr lang="en-GB" dirty="0"/>
              <a:t>(A+1&amp;2) Many unsavoury establishments (brothers, gambling dens) could only exist in less controlled immigrant neighbourhoods, drawing in undesirable people from wide areas</a:t>
            </a:r>
          </a:p>
          <a:p>
            <a:endParaRPr lang="en-US" dirty="0"/>
          </a:p>
        </p:txBody>
      </p:sp>
    </p:spTree>
    <p:extLst>
      <p:ext uri="{BB962C8B-B14F-4D97-AF65-F5344CB8AC3E}">
        <p14:creationId xmlns:p14="http://schemas.microsoft.com/office/powerpoint/2010/main" val="1390418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78379-5E46-2B4E-82EE-D52579D94572}"/>
              </a:ext>
            </a:extLst>
          </p:cNvPr>
          <p:cNvSpPr>
            <a:spLocks noGrp="1"/>
          </p:cNvSpPr>
          <p:nvPr>
            <p:ph type="title"/>
          </p:nvPr>
        </p:nvSpPr>
        <p:spPr>
          <a:xfrm>
            <a:off x="380999" y="167270"/>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985152E3-1778-6A41-818C-7B43DF4D9A1F}"/>
              </a:ext>
            </a:extLst>
          </p:cNvPr>
          <p:cNvSpPr>
            <a:spLocks noGrp="1"/>
          </p:cNvSpPr>
          <p:nvPr>
            <p:ph idx="1"/>
          </p:nvPr>
        </p:nvSpPr>
        <p:spPr>
          <a:xfrm>
            <a:off x="380999" y="1836775"/>
            <a:ext cx="11439293" cy="4865107"/>
          </a:xfrm>
        </p:spPr>
        <p:txBody>
          <a:bodyPr/>
          <a:lstStyle/>
          <a:p>
            <a:r>
              <a:rPr lang="en-US" dirty="0"/>
              <a:t>‘Give me your tired, your poor, Your huddled masses yearning to breathe free, The wretched refuse of your teeming shore. Send these the homeless, tempest tossed to me, I lift my lamp beside the golden door’ Emma Lazarus </a:t>
            </a:r>
          </a:p>
          <a:p>
            <a:r>
              <a:rPr lang="en-US" dirty="0"/>
              <a:t>America’s Motto: E Pluribus Unum = Out of Many, Comes One.</a:t>
            </a:r>
          </a:p>
          <a:p>
            <a:r>
              <a:rPr lang="en-GB" dirty="0"/>
              <a:t>Initially, immigrants came from </a:t>
            </a:r>
            <a:r>
              <a:rPr lang="en-GB" b="1" dirty="0"/>
              <a:t>northern Europe. </a:t>
            </a:r>
            <a:r>
              <a:rPr lang="en-GB" dirty="0"/>
              <a:t>These became known as </a:t>
            </a:r>
            <a:r>
              <a:rPr lang="en-GB" b="1" dirty="0"/>
              <a:t>‘OLD’ immigrants</a:t>
            </a:r>
            <a:r>
              <a:rPr lang="en-GB" dirty="0"/>
              <a:t>.</a:t>
            </a:r>
          </a:p>
          <a:p>
            <a:r>
              <a:rPr lang="en-GB" dirty="0"/>
              <a:t>Also known as WASPS, White Anglo- Saxon Protestants </a:t>
            </a:r>
          </a:p>
          <a:p>
            <a:pPr marL="0" indent="0">
              <a:buNone/>
            </a:pPr>
            <a:r>
              <a:rPr lang="en-US" dirty="0"/>
              <a:t> </a:t>
            </a:r>
          </a:p>
        </p:txBody>
      </p:sp>
    </p:spTree>
    <p:extLst>
      <p:ext uri="{BB962C8B-B14F-4D97-AF65-F5344CB8AC3E}">
        <p14:creationId xmlns:p14="http://schemas.microsoft.com/office/powerpoint/2010/main" val="938307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3DE08-84B6-EF46-9FE6-E0AB981BE65F}"/>
              </a:ext>
            </a:extLst>
          </p:cNvPr>
          <p:cNvSpPr>
            <a:spLocks noGrp="1"/>
          </p:cNvSpPr>
          <p:nvPr>
            <p:ph type="title"/>
          </p:nvPr>
        </p:nvSpPr>
        <p:spPr>
          <a:xfrm>
            <a:off x="459057" y="197857"/>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43E5200C-F997-D249-AE91-3A6A7759AFEE}"/>
              </a:ext>
            </a:extLst>
          </p:cNvPr>
          <p:cNvSpPr>
            <a:spLocks noGrp="1"/>
          </p:cNvSpPr>
          <p:nvPr>
            <p:ph idx="1"/>
          </p:nvPr>
        </p:nvSpPr>
        <p:spPr>
          <a:xfrm>
            <a:off x="459057" y="1702962"/>
            <a:ext cx="11495049" cy="4856820"/>
          </a:xfrm>
        </p:spPr>
        <p:txBody>
          <a:bodyPr>
            <a:normAutofit fontScale="85000" lnSpcReduction="10000"/>
          </a:bodyPr>
          <a:lstStyle/>
          <a:p>
            <a:r>
              <a:rPr lang="en-GB" dirty="0"/>
              <a:t>By the </a:t>
            </a:r>
            <a:r>
              <a:rPr lang="en-GB" b="1" dirty="0"/>
              <a:t>20th Century</a:t>
            </a:r>
            <a:r>
              <a:rPr lang="en-GB" dirty="0"/>
              <a:t>, there were more coming from </a:t>
            </a:r>
            <a:r>
              <a:rPr lang="en-GB" b="1" dirty="0"/>
              <a:t>eastern and southern Europe</a:t>
            </a:r>
            <a:r>
              <a:rPr lang="en-GB" dirty="0"/>
              <a:t>, who became known as ‘</a:t>
            </a:r>
            <a:r>
              <a:rPr lang="en-GB" b="1" dirty="0"/>
              <a:t>NEW’ immigrants </a:t>
            </a:r>
            <a:endParaRPr lang="en-GB" dirty="0"/>
          </a:p>
          <a:p>
            <a:r>
              <a:rPr lang="en-GB" dirty="0"/>
              <a:t>They were often </a:t>
            </a:r>
            <a:r>
              <a:rPr lang="en-GB" b="1" dirty="0"/>
              <a:t>poor</a:t>
            </a:r>
            <a:r>
              <a:rPr lang="en-GB" dirty="0"/>
              <a:t>, </a:t>
            </a:r>
            <a:r>
              <a:rPr lang="en-GB" b="1" dirty="0"/>
              <a:t>uneducated</a:t>
            </a:r>
            <a:r>
              <a:rPr lang="en-GB" dirty="0"/>
              <a:t> and didn’t speak </a:t>
            </a:r>
            <a:r>
              <a:rPr lang="en-GB" b="1" dirty="0"/>
              <a:t>English</a:t>
            </a:r>
            <a:r>
              <a:rPr lang="en-GB" dirty="0"/>
              <a:t>. Many were Jewish/Catholic and looked ‘un-American’</a:t>
            </a:r>
          </a:p>
          <a:p>
            <a:r>
              <a:rPr lang="en-GB" dirty="0"/>
              <a:t>Between </a:t>
            </a:r>
            <a:r>
              <a:rPr lang="en-GB" b="1" dirty="0"/>
              <a:t>1901 and 1920</a:t>
            </a:r>
            <a:r>
              <a:rPr lang="en-GB" dirty="0"/>
              <a:t>, the </a:t>
            </a:r>
            <a:r>
              <a:rPr lang="en-GB" b="1" dirty="0"/>
              <a:t>population </a:t>
            </a:r>
            <a:r>
              <a:rPr lang="en-GB" dirty="0"/>
              <a:t>of the USA </a:t>
            </a:r>
            <a:r>
              <a:rPr lang="en-GB" b="1" dirty="0"/>
              <a:t>grew by 39% </a:t>
            </a:r>
            <a:r>
              <a:rPr lang="en-GB" dirty="0"/>
              <a:t>to over 105 million. This was </a:t>
            </a:r>
            <a:r>
              <a:rPr lang="en-GB" b="1" dirty="0"/>
              <a:t>largely the result of increasing immigration </a:t>
            </a:r>
            <a:endParaRPr lang="en-GB" dirty="0"/>
          </a:p>
          <a:p>
            <a:r>
              <a:rPr lang="en-GB" dirty="0"/>
              <a:t>Almost </a:t>
            </a:r>
            <a:r>
              <a:rPr lang="en-GB" b="1" dirty="0"/>
              <a:t>80% </a:t>
            </a:r>
            <a:r>
              <a:rPr lang="en-GB" dirty="0"/>
              <a:t>of this new wave of immigrants came from </a:t>
            </a:r>
            <a:r>
              <a:rPr lang="en-GB" b="1" dirty="0"/>
              <a:t>southern and eastern Europe </a:t>
            </a:r>
          </a:p>
          <a:p>
            <a:r>
              <a:rPr lang="en-GB" dirty="0"/>
              <a:t>This was seen as a threat to the traditional WASP way of life</a:t>
            </a:r>
          </a:p>
          <a:p>
            <a:r>
              <a:rPr lang="en-GB" dirty="0"/>
              <a:t>However, due to the use of </a:t>
            </a:r>
            <a:r>
              <a:rPr lang="en-GB" b="1" dirty="0"/>
              <a:t>slaves </a:t>
            </a:r>
            <a:r>
              <a:rPr lang="en-GB" dirty="0"/>
              <a:t>on American plantations from the 16th century, there was also a </a:t>
            </a:r>
            <a:r>
              <a:rPr lang="en-GB" b="1" dirty="0"/>
              <a:t>significant Black population</a:t>
            </a:r>
            <a:r>
              <a:rPr lang="en-GB" dirty="0"/>
              <a:t>. </a:t>
            </a:r>
          </a:p>
          <a:p>
            <a:r>
              <a:rPr lang="en-GB" dirty="0"/>
              <a:t>Many Blacks chose to </a:t>
            </a:r>
            <a:r>
              <a:rPr lang="en-GB" b="1" dirty="0"/>
              <a:t>leave the south for better lives in the north </a:t>
            </a:r>
            <a:r>
              <a:rPr lang="en-GB" dirty="0"/>
              <a:t>after the American Civil War ended in </a:t>
            </a:r>
            <a:r>
              <a:rPr lang="en-GB" b="1" dirty="0"/>
              <a:t>1865</a:t>
            </a:r>
            <a:r>
              <a:rPr lang="en-GB" dirty="0"/>
              <a:t>. </a:t>
            </a:r>
          </a:p>
          <a:p>
            <a:r>
              <a:rPr lang="en-GB" dirty="0"/>
              <a:t>Racial tensions were building </a:t>
            </a:r>
          </a:p>
          <a:p>
            <a:endParaRPr lang="en-US" dirty="0"/>
          </a:p>
        </p:txBody>
      </p:sp>
    </p:spTree>
    <p:extLst>
      <p:ext uri="{BB962C8B-B14F-4D97-AF65-F5344CB8AC3E}">
        <p14:creationId xmlns:p14="http://schemas.microsoft.com/office/powerpoint/2010/main" val="3292805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2A869-E6D5-B146-BFF9-5E944CF33D9E}"/>
              </a:ext>
            </a:extLst>
          </p:cNvPr>
          <p:cNvSpPr>
            <a:spLocks noGrp="1"/>
          </p:cNvSpPr>
          <p:nvPr>
            <p:ph type="title"/>
          </p:nvPr>
        </p:nvSpPr>
        <p:spPr>
          <a:xfrm>
            <a:off x="302942" y="242461"/>
            <a:ext cx="10515600" cy="1325563"/>
          </a:xfrm>
        </p:spPr>
        <p:txBody>
          <a:bodyPr/>
          <a:lstStyle/>
          <a:p>
            <a:r>
              <a:rPr lang="en-US" dirty="0"/>
              <a:t>Isolationism – Knowledge </a:t>
            </a:r>
          </a:p>
        </p:txBody>
      </p:sp>
      <p:sp>
        <p:nvSpPr>
          <p:cNvPr id="3" name="Content Placeholder 2">
            <a:extLst>
              <a:ext uri="{FF2B5EF4-FFF2-40B4-BE49-F238E27FC236}">
                <a16:creationId xmlns:a16="http://schemas.microsoft.com/office/drawing/2014/main" id="{2418D30D-2CAF-4A4D-AB5F-DA5DC084240D}"/>
              </a:ext>
            </a:extLst>
          </p:cNvPr>
          <p:cNvSpPr>
            <a:spLocks noGrp="1"/>
          </p:cNvSpPr>
          <p:nvPr>
            <p:ph idx="1"/>
          </p:nvPr>
        </p:nvSpPr>
        <p:spPr>
          <a:xfrm>
            <a:off x="403303" y="1825625"/>
            <a:ext cx="10515600" cy="4789914"/>
          </a:xfrm>
        </p:spPr>
        <p:txBody>
          <a:bodyPr>
            <a:normAutofit fontScale="92500"/>
          </a:bodyPr>
          <a:lstStyle/>
          <a:p>
            <a:r>
              <a:rPr lang="en-US" dirty="0"/>
              <a:t>(BG) Isolationism: A policy of remaining apart from the affairs or interests of other groups, especially the political affairs of other countries</a:t>
            </a:r>
          </a:p>
          <a:p>
            <a:r>
              <a:rPr lang="en-GB" dirty="0"/>
              <a:t>(K1) WW1 was a </a:t>
            </a:r>
            <a:r>
              <a:rPr lang="en-GB" b="1" dirty="0"/>
              <a:t>catalyst</a:t>
            </a:r>
            <a:r>
              <a:rPr lang="en-GB" dirty="0"/>
              <a:t> in changing attitudes towards immigrants</a:t>
            </a:r>
          </a:p>
          <a:p>
            <a:r>
              <a:rPr lang="en-GB" dirty="0"/>
              <a:t>(K1) Having joined the war in </a:t>
            </a:r>
            <a:r>
              <a:rPr lang="en-GB" b="1" dirty="0"/>
              <a:t>1917</a:t>
            </a:r>
            <a:r>
              <a:rPr lang="en-GB" dirty="0"/>
              <a:t>, the American army experienced the horrors or WW1, suffering heavy losses in battles such as the </a:t>
            </a:r>
            <a:r>
              <a:rPr lang="en-GB" i="1" dirty="0"/>
              <a:t>Meuse-Argonne</a:t>
            </a:r>
            <a:r>
              <a:rPr lang="en-GB" dirty="0"/>
              <a:t> offensive</a:t>
            </a:r>
          </a:p>
          <a:p>
            <a:r>
              <a:rPr lang="en-GB" dirty="0"/>
              <a:t>(K1) Following the end of the war in 1918, Americans regretted their involvement in a ‘</a:t>
            </a:r>
            <a:r>
              <a:rPr lang="en-GB" b="1" dirty="0"/>
              <a:t>European</a:t>
            </a:r>
            <a:r>
              <a:rPr lang="en-GB" dirty="0"/>
              <a:t>’ war</a:t>
            </a:r>
          </a:p>
          <a:p>
            <a:r>
              <a:rPr lang="en-GB" dirty="0"/>
              <a:t>(K1) Many felt hostile towards </a:t>
            </a:r>
            <a:r>
              <a:rPr lang="en-GB" b="1" dirty="0"/>
              <a:t>anything </a:t>
            </a:r>
            <a:r>
              <a:rPr lang="en-GB" dirty="0"/>
              <a:t>foreign</a:t>
            </a:r>
          </a:p>
          <a:p>
            <a:r>
              <a:rPr lang="en-GB" dirty="0"/>
              <a:t>(K1) The Senate refused the ratify the ‘</a:t>
            </a:r>
            <a:r>
              <a:rPr lang="en-GB" b="1" i="1" dirty="0"/>
              <a:t>Treaty of Versailles</a:t>
            </a:r>
            <a:r>
              <a:rPr lang="en-GB" i="1" dirty="0"/>
              <a:t>’</a:t>
            </a:r>
            <a:r>
              <a:rPr lang="en-GB" dirty="0"/>
              <a:t> and subsequently refused to join the ‘</a:t>
            </a:r>
            <a:r>
              <a:rPr lang="en-GB" b="1" i="1" dirty="0"/>
              <a:t>League of Nations</a:t>
            </a:r>
            <a:r>
              <a:rPr lang="en-GB" i="1" dirty="0"/>
              <a:t>’</a:t>
            </a:r>
          </a:p>
          <a:p>
            <a:endParaRPr lang="en-US" dirty="0"/>
          </a:p>
        </p:txBody>
      </p:sp>
    </p:spTree>
    <p:extLst>
      <p:ext uri="{BB962C8B-B14F-4D97-AF65-F5344CB8AC3E}">
        <p14:creationId xmlns:p14="http://schemas.microsoft.com/office/powerpoint/2010/main" val="26004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1E23F-E469-E947-B54C-4EAA08D72F4F}"/>
              </a:ext>
            </a:extLst>
          </p:cNvPr>
          <p:cNvSpPr>
            <a:spLocks noGrp="1"/>
          </p:cNvSpPr>
          <p:nvPr>
            <p:ph type="title"/>
          </p:nvPr>
        </p:nvSpPr>
        <p:spPr>
          <a:xfrm>
            <a:off x="302942" y="130950"/>
            <a:ext cx="10515600" cy="1325563"/>
          </a:xfrm>
        </p:spPr>
        <p:txBody>
          <a:bodyPr/>
          <a:lstStyle/>
          <a:p>
            <a:r>
              <a:rPr lang="en-US" dirty="0"/>
              <a:t>Isolationism – Knowledge </a:t>
            </a:r>
          </a:p>
        </p:txBody>
      </p:sp>
      <p:sp>
        <p:nvSpPr>
          <p:cNvPr id="3" name="Content Placeholder 2">
            <a:extLst>
              <a:ext uri="{FF2B5EF4-FFF2-40B4-BE49-F238E27FC236}">
                <a16:creationId xmlns:a16="http://schemas.microsoft.com/office/drawing/2014/main" id="{19717493-A107-EB4C-A48B-61D72D521B33}"/>
              </a:ext>
            </a:extLst>
          </p:cNvPr>
          <p:cNvSpPr>
            <a:spLocks noGrp="1"/>
          </p:cNvSpPr>
          <p:nvPr>
            <p:ph idx="1"/>
          </p:nvPr>
        </p:nvSpPr>
        <p:spPr>
          <a:xfrm>
            <a:off x="302942" y="1690687"/>
            <a:ext cx="11405838" cy="4921985"/>
          </a:xfrm>
        </p:spPr>
        <p:txBody>
          <a:bodyPr>
            <a:normAutofit/>
          </a:bodyPr>
          <a:lstStyle/>
          <a:p>
            <a:r>
              <a:rPr lang="en-GB" dirty="0"/>
              <a:t>(K2) </a:t>
            </a:r>
            <a:r>
              <a:rPr lang="en-GB" b="1" dirty="0"/>
              <a:t>1924 National Origins Act </a:t>
            </a:r>
            <a:r>
              <a:rPr lang="en-GB" dirty="0"/>
              <a:t>– extended 1921 Act by reducing Eastern European immigrant quota to just </a:t>
            </a:r>
            <a:r>
              <a:rPr lang="en-GB" b="1" dirty="0"/>
              <a:t>2% </a:t>
            </a:r>
            <a:r>
              <a:rPr lang="en-GB" dirty="0"/>
              <a:t>of the existing population of Eastern Europeans already in the U.S. per year according to 1890 census </a:t>
            </a:r>
          </a:p>
          <a:p>
            <a:r>
              <a:rPr lang="en-GB" dirty="0"/>
              <a:t>(K2)</a:t>
            </a:r>
            <a:r>
              <a:rPr lang="en-GB" b="1" i="1" dirty="0"/>
              <a:t>(e.g. if there were 100 Eastern Europeans in America in 1890, then only 2 people from Eastern Europe could immigrate to the U.S. in 1925) </a:t>
            </a:r>
          </a:p>
          <a:p>
            <a:r>
              <a:rPr lang="en-GB" dirty="0"/>
              <a:t>(K2) These Acts and the President’s unwillingness to be involved in external affairs such as the League of Nations </a:t>
            </a:r>
            <a:r>
              <a:rPr lang="en-GB" b="1" dirty="0"/>
              <a:t>encouraged Americans to believe that immigration should also be reduced to help this policy </a:t>
            </a:r>
          </a:p>
          <a:p>
            <a:endParaRPr lang="en-GB" b="1" i="1" dirty="0"/>
          </a:p>
          <a:p>
            <a:endParaRPr lang="en-US" dirty="0"/>
          </a:p>
        </p:txBody>
      </p:sp>
    </p:spTree>
    <p:extLst>
      <p:ext uri="{BB962C8B-B14F-4D97-AF65-F5344CB8AC3E}">
        <p14:creationId xmlns:p14="http://schemas.microsoft.com/office/powerpoint/2010/main" val="2173886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C98E1-B8BA-0447-B23C-0C9117709F97}"/>
              </a:ext>
            </a:extLst>
          </p:cNvPr>
          <p:cNvSpPr>
            <a:spLocks noGrp="1"/>
          </p:cNvSpPr>
          <p:nvPr>
            <p:ph type="title"/>
          </p:nvPr>
        </p:nvSpPr>
        <p:spPr>
          <a:xfrm>
            <a:off x="258337" y="287067"/>
            <a:ext cx="10515600" cy="1325563"/>
          </a:xfrm>
        </p:spPr>
        <p:txBody>
          <a:bodyPr/>
          <a:lstStyle/>
          <a:p>
            <a:r>
              <a:rPr lang="en-US" dirty="0"/>
              <a:t>Isolationism – Knowledge </a:t>
            </a:r>
          </a:p>
        </p:txBody>
      </p:sp>
      <p:sp>
        <p:nvSpPr>
          <p:cNvPr id="3" name="Content Placeholder 2">
            <a:extLst>
              <a:ext uri="{FF2B5EF4-FFF2-40B4-BE49-F238E27FC236}">
                <a16:creationId xmlns:a16="http://schemas.microsoft.com/office/drawing/2014/main" id="{EB1D40EF-E7C8-4B42-8263-D4DB574CC838}"/>
              </a:ext>
            </a:extLst>
          </p:cNvPr>
          <p:cNvSpPr>
            <a:spLocks noGrp="1"/>
          </p:cNvSpPr>
          <p:nvPr>
            <p:ph idx="1"/>
          </p:nvPr>
        </p:nvSpPr>
        <p:spPr>
          <a:xfrm>
            <a:off x="258337" y="1859079"/>
            <a:ext cx="11550804" cy="4711854"/>
          </a:xfrm>
        </p:spPr>
        <p:txBody>
          <a:bodyPr/>
          <a:lstStyle/>
          <a:p>
            <a:r>
              <a:rPr lang="en-US" dirty="0"/>
              <a:t>(K3) Life for foreign born Americans was not an easy one. They were accused of being loyal to their motherland. </a:t>
            </a:r>
          </a:p>
          <a:p>
            <a:r>
              <a:rPr lang="en-US" dirty="0"/>
              <a:t>(K3) Germans, Austrians and Italians were suspected of being loyal to the Kaiser </a:t>
            </a:r>
          </a:p>
          <a:p>
            <a:r>
              <a:rPr lang="en-US" dirty="0"/>
              <a:t>(K3) Irish immigrants were seen as anti-British and anti-America because they were Catholics </a:t>
            </a:r>
          </a:p>
          <a:p>
            <a:r>
              <a:rPr lang="en-US" dirty="0"/>
              <a:t>(K3) Eastern Europeans were suspected of being communists or anarchists </a:t>
            </a:r>
          </a:p>
        </p:txBody>
      </p:sp>
    </p:spTree>
    <p:extLst>
      <p:ext uri="{BB962C8B-B14F-4D97-AF65-F5344CB8AC3E}">
        <p14:creationId xmlns:p14="http://schemas.microsoft.com/office/powerpoint/2010/main" val="2127216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603C-790D-2E4F-A090-B3038AD10C5B}"/>
              </a:ext>
            </a:extLst>
          </p:cNvPr>
          <p:cNvSpPr>
            <a:spLocks noGrp="1"/>
          </p:cNvSpPr>
          <p:nvPr>
            <p:ph type="title"/>
          </p:nvPr>
        </p:nvSpPr>
        <p:spPr>
          <a:xfrm>
            <a:off x="604024" y="387427"/>
            <a:ext cx="10515600" cy="1325563"/>
          </a:xfrm>
        </p:spPr>
        <p:txBody>
          <a:bodyPr/>
          <a:lstStyle/>
          <a:p>
            <a:r>
              <a:rPr lang="en-US" dirty="0"/>
              <a:t>Isolationism – Analysis &amp; Analysis Plus </a:t>
            </a:r>
          </a:p>
        </p:txBody>
      </p:sp>
      <p:sp>
        <p:nvSpPr>
          <p:cNvPr id="3" name="Content Placeholder 2">
            <a:extLst>
              <a:ext uri="{FF2B5EF4-FFF2-40B4-BE49-F238E27FC236}">
                <a16:creationId xmlns:a16="http://schemas.microsoft.com/office/drawing/2014/main" id="{9FB070F6-3D82-A149-9446-F871B2B07CF8}"/>
              </a:ext>
            </a:extLst>
          </p:cNvPr>
          <p:cNvSpPr>
            <a:spLocks noGrp="1"/>
          </p:cNvSpPr>
          <p:nvPr>
            <p:ph idx="1"/>
          </p:nvPr>
        </p:nvSpPr>
        <p:spPr>
          <a:xfrm>
            <a:off x="425605" y="1859079"/>
            <a:ext cx="10515600" cy="4351338"/>
          </a:xfrm>
        </p:spPr>
        <p:txBody>
          <a:bodyPr/>
          <a:lstStyle/>
          <a:p>
            <a:r>
              <a:rPr lang="en-GB" dirty="0"/>
              <a:t>(A3) These isolationist ideas spread to a desire to curb immigration, avoid ‘alien contamination’ and remove the threat towards ‘American stock’</a:t>
            </a:r>
          </a:p>
          <a:p>
            <a:r>
              <a:rPr lang="en-GB" dirty="0"/>
              <a:t>(A+2) These acts </a:t>
            </a:r>
            <a:r>
              <a:rPr lang="en-GB" b="1" dirty="0"/>
              <a:t>only limited Asian and Eastern European immigration</a:t>
            </a:r>
            <a:r>
              <a:rPr lang="en-GB" dirty="0"/>
              <a:t>, no limits were placed on WASP immigrants</a:t>
            </a:r>
          </a:p>
          <a:p>
            <a:r>
              <a:rPr lang="en-GB" dirty="0"/>
              <a:t>(A+2) Talk of life in Scotland, for example, was perfectly acceptable</a:t>
            </a:r>
          </a:p>
          <a:p>
            <a:r>
              <a:rPr lang="en-GB" dirty="0"/>
              <a:t>(A+2) Therefore, Isolationism did not impact on all immigrants</a:t>
            </a:r>
          </a:p>
          <a:p>
            <a:r>
              <a:rPr lang="en-GB" dirty="0"/>
              <a:t>(A3) This suspicion was a double standard as many Americans were of ‘immigrant stock’</a:t>
            </a:r>
          </a:p>
          <a:p>
            <a:endParaRPr lang="en-GB" dirty="0"/>
          </a:p>
          <a:p>
            <a:endParaRPr lang="en-US" dirty="0"/>
          </a:p>
        </p:txBody>
      </p:sp>
    </p:spTree>
    <p:extLst>
      <p:ext uri="{BB962C8B-B14F-4D97-AF65-F5344CB8AC3E}">
        <p14:creationId xmlns:p14="http://schemas.microsoft.com/office/powerpoint/2010/main" val="3226373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18306-3C1B-6F42-B005-86543AA4D86F}"/>
              </a:ext>
            </a:extLst>
          </p:cNvPr>
          <p:cNvSpPr>
            <a:spLocks noGrp="1"/>
          </p:cNvSpPr>
          <p:nvPr>
            <p:ph type="title"/>
          </p:nvPr>
        </p:nvSpPr>
        <p:spPr>
          <a:xfrm>
            <a:off x="470210" y="387427"/>
            <a:ext cx="10515600" cy="1325563"/>
          </a:xfrm>
        </p:spPr>
        <p:txBody>
          <a:bodyPr/>
          <a:lstStyle/>
          <a:p>
            <a:r>
              <a:rPr lang="en-US" dirty="0"/>
              <a:t>Isolationism- Evaluation</a:t>
            </a:r>
          </a:p>
        </p:txBody>
      </p:sp>
      <p:sp>
        <p:nvSpPr>
          <p:cNvPr id="3" name="Content Placeholder 2">
            <a:extLst>
              <a:ext uri="{FF2B5EF4-FFF2-40B4-BE49-F238E27FC236}">
                <a16:creationId xmlns:a16="http://schemas.microsoft.com/office/drawing/2014/main" id="{DC9C9FD2-1FF6-EE4F-9CB5-ABA9C5DF1BA8}"/>
              </a:ext>
            </a:extLst>
          </p:cNvPr>
          <p:cNvSpPr>
            <a:spLocks noGrp="1"/>
          </p:cNvSpPr>
          <p:nvPr>
            <p:ph idx="1"/>
          </p:nvPr>
        </p:nvSpPr>
        <p:spPr>
          <a:xfrm>
            <a:off x="470210" y="2026347"/>
            <a:ext cx="10515600" cy="4351338"/>
          </a:xfrm>
        </p:spPr>
        <p:txBody>
          <a:bodyPr/>
          <a:lstStyle/>
          <a:p>
            <a:r>
              <a:rPr lang="en-GB" sz="2400" b="1" dirty="0"/>
              <a:t>(EV2) Susan-Mary Grant: </a:t>
            </a:r>
            <a:r>
              <a:rPr lang="en-GB" sz="2400" dirty="0"/>
              <a:t>“From an asylum for the oppressed, America, with this single act [National Origins Act], transformed itself into a glorified gated community”</a:t>
            </a:r>
            <a:endParaRPr lang="en-GB" sz="2400" b="1" dirty="0"/>
          </a:p>
          <a:p>
            <a:r>
              <a:rPr lang="en-GB" sz="2400" b="1" dirty="0"/>
              <a:t>(EV3) Hugh Brogan: </a:t>
            </a:r>
            <a:r>
              <a:rPr lang="en-GB" sz="2400" dirty="0"/>
              <a:t>there was a concern over ‘eugenics’ – that certain races weren’t desirable enough to be ‘American’ </a:t>
            </a:r>
          </a:p>
          <a:p>
            <a:r>
              <a:rPr lang="en-GB" sz="2400" b="1" dirty="0"/>
              <a:t>(EV3) M.A. Jones: </a:t>
            </a:r>
            <a:r>
              <a:rPr lang="en-GB" sz="2400" dirty="0"/>
              <a:t>“The adoption of a quota system…all but slammed the door on the southern and eastern Europeans who had formed the bulk of the arrivals in the pre-war and immediate post-war periods” </a:t>
            </a:r>
          </a:p>
          <a:p>
            <a:endParaRPr lang="en-GB" sz="2400" dirty="0">
              <a:solidFill>
                <a:srgbClr val="00B050"/>
              </a:solidFill>
            </a:endParaRPr>
          </a:p>
          <a:p>
            <a:endParaRPr lang="en-US" dirty="0"/>
          </a:p>
        </p:txBody>
      </p:sp>
    </p:spTree>
    <p:extLst>
      <p:ext uri="{BB962C8B-B14F-4D97-AF65-F5344CB8AC3E}">
        <p14:creationId xmlns:p14="http://schemas.microsoft.com/office/powerpoint/2010/main" val="11952788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18035</TotalTime>
  <Words>2702</Words>
  <Application>Microsoft Macintosh PowerPoint</Application>
  <PresentationFormat>Widescreen</PresentationFormat>
  <Paragraphs>149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USA 1918-1968 </vt:lpstr>
      <vt:lpstr>Factors </vt:lpstr>
      <vt:lpstr>Context </vt:lpstr>
      <vt:lpstr>Context </vt:lpstr>
      <vt:lpstr>Isolationism – Knowledge </vt:lpstr>
      <vt:lpstr>Isolationism – Knowledge </vt:lpstr>
      <vt:lpstr>Isolationism – Knowledge </vt:lpstr>
      <vt:lpstr>Isolationism – Analysis &amp; Analysis Plus </vt:lpstr>
      <vt:lpstr>Isolationism- Evaluation</vt:lpstr>
      <vt:lpstr>Prejudice and Racism – Knowledge </vt:lpstr>
      <vt:lpstr>Prejudice and Racism – Knowledge </vt:lpstr>
      <vt:lpstr>Prejudice and Racism – Knowledge </vt:lpstr>
      <vt:lpstr>Prejudice and Racism – Knowledge </vt:lpstr>
      <vt:lpstr>Prejudice and Racism – Analysis </vt:lpstr>
      <vt:lpstr>Prejudice and Racism – Analysis Plus </vt:lpstr>
      <vt:lpstr>Prejudice and Racism - Evaluation</vt:lpstr>
      <vt:lpstr>Fear of Revolution- Knowledge</vt:lpstr>
      <vt:lpstr>Fear of Revolution- Analysis </vt:lpstr>
      <vt:lpstr>Fear of Revolution- Analysis Plus </vt:lpstr>
      <vt:lpstr>Fear of Revolution- Evaluation</vt:lpstr>
      <vt:lpstr>Economic Fears- Knowledge </vt:lpstr>
      <vt:lpstr>Economic Fears- Analysis </vt:lpstr>
      <vt:lpstr>Economic Fears- Analysis Plus </vt:lpstr>
      <vt:lpstr>Social Fears- Knowledge </vt:lpstr>
      <vt:lpstr>Social Fears- Knowledge </vt:lpstr>
      <vt:lpstr>Social Fears- Analysis </vt:lpstr>
      <vt:lpstr>Social Fears- Analysis Plus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 1918-1968 </dc:title>
  <dc:creator>Gabrielle Hilton</dc:creator>
  <cp:lastModifiedBy>Gabrielle Hilton</cp:lastModifiedBy>
  <cp:revision>21</cp:revision>
  <dcterms:created xsi:type="dcterms:W3CDTF">2021-07-02T08:44:28Z</dcterms:created>
  <dcterms:modified xsi:type="dcterms:W3CDTF">2021-07-31T12:04:35Z</dcterms:modified>
</cp:coreProperties>
</file>