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7" r:id="rId12"/>
    <p:sldId id="269"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p:restoredTop sz="96327"/>
  </p:normalViewPr>
  <p:slideViewPr>
    <p:cSldViewPr snapToGrid="0" snapToObjects="1">
      <p:cViewPr varScale="1">
        <p:scale>
          <a:sx n="147" d="100"/>
          <a:sy n="147"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F5D34-4B5F-8242-B0EC-E01D42DACC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53E04D9-8AF1-9046-8C1E-C128899A1E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BF041DE-FCDC-ED4C-8742-E6036705F48B}"/>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E27014EC-8982-7942-9275-4689E2678D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D34EE1-D2BF-C844-A738-DFF369EBBE66}"/>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380670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56EA-EF36-AF4A-B134-DFFD3F4B938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1F71F0E-95F1-7E40-8B81-731D019D416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1A916B8-38A1-254B-BCFE-486B5259CDAE}"/>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464F7122-90B9-8D46-BE92-7EF2078EE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3974A9-17D5-C344-8A3A-13C4F134C300}"/>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8276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C90090-4919-364B-9216-B40677043EF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125D8A8-1EBA-2849-97B7-B2A1F334193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EEAFA9-FA8D-1B44-BA50-D9BA1774B237}"/>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03077F03-F513-A64B-956A-7746F5355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69867D-BE92-104C-BCD1-477E74BBF227}"/>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167549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AB5C4-66B1-8D49-8E00-8A45DE8974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A374AEC-6460-4B4C-8A18-8C8214766CF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CB743BA-269A-BB40-8FD2-F00EB7853CE9}"/>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9FF25241-6FF2-954F-B6A5-A0F186791C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738498-E939-0E4E-95CC-FDF5EC985654}"/>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302903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045D-363A-894E-ADD5-C2BE8264987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97EDBDE-0D52-6741-BED9-02ABBB8E6C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8073D7-F613-7446-AF3A-0C021EE13ADB}"/>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4F45C9F4-D71A-C44D-829C-050140D28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4C9E2-DF85-6F46-B58B-E412CFE17454}"/>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27211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97D2D-3207-CE44-9EAB-98E246563A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68AC332-D8EE-2D46-B7C2-DDD4FC42A7D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4FE8AD8-4420-B84C-AE50-D9F175D466C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1AB001D-A296-2D4E-917A-D57D7493D105}"/>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6" name="Footer Placeholder 5">
            <a:extLst>
              <a:ext uri="{FF2B5EF4-FFF2-40B4-BE49-F238E27FC236}">
                <a16:creationId xmlns:a16="http://schemas.microsoft.com/office/drawing/2014/main" id="{EE425929-0E5A-D246-841B-E992045B76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EF3DB8-8A66-3F43-86C3-6C57FF2A0C6E}"/>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119038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6D6E9-5304-AA42-BBB5-5537A18D3B3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D6CF62C-7688-4B4B-8FFA-7D10030871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982061E-4016-5946-8774-564BB0B8C19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289F99B-79B7-1C46-986E-6178D3B719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DB426C7-92EC-4C4D-AC94-2151F28E26E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B693DE8-D232-7042-A456-96767A3D9D31}"/>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8" name="Footer Placeholder 7">
            <a:extLst>
              <a:ext uri="{FF2B5EF4-FFF2-40B4-BE49-F238E27FC236}">
                <a16:creationId xmlns:a16="http://schemas.microsoft.com/office/drawing/2014/main" id="{67262619-9057-EB41-AA06-31DE097596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E2742D-BC91-4A4C-BC4D-C964726E86D9}"/>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277636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D0DEC-FD66-E34B-84EF-52A168B2341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809E7E4-A981-D249-8409-9F44FB22BECE}"/>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4" name="Footer Placeholder 3">
            <a:extLst>
              <a:ext uri="{FF2B5EF4-FFF2-40B4-BE49-F238E27FC236}">
                <a16:creationId xmlns:a16="http://schemas.microsoft.com/office/drawing/2014/main" id="{87601DFE-F43E-6941-B22A-05497FB4F7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44BC28-534D-EB41-86C5-C38D2DD9B4DC}"/>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308321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BDF967-E24C-C74C-B3FC-68544A7BAEB2}"/>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3" name="Footer Placeholder 2">
            <a:extLst>
              <a:ext uri="{FF2B5EF4-FFF2-40B4-BE49-F238E27FC236}">
                <a16:creationId xmlns:a16="http://schemas.microsoft.com/office/drawing/2014/main" id="{3D035CD4-90ED-5040-B910-B095B7A31C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CAB455-75E8-9A46-B526-9DA2F6BDFAAB}"/>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345187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232ED-F9BD-C548-A5D8-149BC9F09A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34FAC89-BA7C-AF48-ABAC-37BF53A47D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79D016-944E-9541-8282-5B262B2C32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467BC8A-928B-3D4C-A462-8CABE451CA77}"/>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6" name="Footer Placeholder 5">
            <a:extLst>
              <a:ext uri="{FF2B5EF4-FFF2-40B4-BE49-F238E27FC236}">
                <a16:creationId xmlns:a16="http://schemas.microsoft.com/office/drawing/2014/main" id="{33C1AE07-64C0-074C-99FE-2DB9F7D533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2D01C5-633E-2A4D-8DCA-530910636A67}"/>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1560979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88848-7F65-7948-B91B-05A70162B5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B1CCAD7-FD3A-214C-BCF8-0F840AE1D8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42008A-E802-B041-8A02-9F552246C1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D711B5-2641-BE4C-AC9E-B99FF0BAA0FB}"/>
              </a:ext>
            </a:extLst>
          </p:cNvPr>
          <p:cNvSpPr>
            <a:spLocks noGrp="1"/>
          </p:cNvSpPr>
          <p:nvPr>
            <p:ph type="dt" sz="half" idx="10"/>
          </p:nvPr>
        </p:nvSpPr>
        <p:spPr/>
        <p:txBody>
          <a:bodyPr/>
          <a:lstStyle/>
          <a:p>
            <a:fld id="{95E72B05-9E36-314A-A362-46CBA3E0F2E4}" type="datetimeFigureOut">
              <a:rPr lang="en-US" smtClean="0"/>
              <a:t>7/31/21</a:t>
            </a:fld>
            <a:endParaRPr lang="en-US"/>
          </a:p>
        </p:txBody>
      </p:sp>
      <p:sp>
        <p:nvSpPr>
          <p:cNvPr id="6" name="Footer Placeholder 5">
            <a:extLst>
              <a:ext uri="{FF2B5EF4-FFF2-40B4-BE49-F238E27FC236}">
                <a16:creationId xmlns:a16="http://schemas.microsoft.com/office/drawing/2014/main" id="{8C6ECEE6-CC03-B44B-A741-3FA3F8BE5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130BBE-4F41-9A4A-B515-20BA2958D3C4}"/>
              </a:ext>
            </a:extLst>
          </p:cNvPr>
          <p:cNvSpPr>
            <a:spLocks noGrp="1"/>
          </p:cNvSpPr>
          <p:nvPr>
            <p:ph type="sldNum" sz="quarter" idx="12"/>
          </p:nvPr>
        </p:nvSpPr>
        <p:spPr/>
        <p:txBody>
          <a:bodyPr/>
          <a:lstStyle/>
          <a:p>
            <a:fld id="{915B63E6-3BD4-9448-BEFE-466C45A49EE5}" type="slidenum">
              <a:rPr lang="en-US" smtClean="0"/>
              <a:t>‹#›</a:t>
            </a:fld>
            <a:endParaRPr lang="en-US"/>
          </a:p>
        </p:txBody>
      </p:sp>
    </p:spTree>
    <p:extLst>
      <p:ext uri="{BB962C8B-B14F-4D97-AF65-F5344CB8AC3E}">
        <p14:creationId xmlns:p14="http://schemas.microsoft.com/office/powerpoint/2010/main" val="97589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C0E6B7-8938-B140-A79F-38196A8FB9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78949EB-E3D3-224E-9C86-B466C9FA2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B0910D-90DD-8643-A4BB-A10855989C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72B05-9E36-314A-A362-46CBA3E0F2E4}" type="datetimeFigureOut">
              <a:rPr lang="en-US" smtClean="0"/>
              <a:t>7/31/21</a:t>
            </a:fld>
            <a:endParaRPr lang="en-US"/>
          </a:p>
        </p:txBody>
      </p:sp>
      <p:sp>
        <p:nvSpPr>
          <p:cNvPr id="5" name="Footer Placeholder 4">
            <a:extLst>
              <a:ext uri="{FF2B5EF4-FFF2-40B4-BE49-F238E27FC236}">
                <a16:creationId xmlns:a16="http://schemas.microsoft.com/office/drawing/2014/main" id="{5DC84651-F3C7-2446-8381-987EC8F567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AD928B-D52C-A646-ACD0-170169825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B63E6-3BD4-9448-BEFE-466C45A49EE5}" type="slidenum">
              <a:rPr lang="en-US" smtClean="0"/>
              <a:t>‹#›</a:t>
            </a:fld>
            <a:endParaRPr lang="en-US"/>
          </a:p>
        </p:txBody>
      </p:sp>
    </p:spTree>
    <p:extLst>
      <p:ext uri="{BB962C8B-B14F-4D97-AF65-F5344CB8AC3E}">
        <p14:creationId xmlns:p14="http://schemas.microsoft.com/office/powerpoint/2010/main" val="1930020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77A64-F865-2147-AF8A-B3AD12E9E889}"/>
              </a:ext>
            </a:extLst>
          </p:cNvPr>
          <p:cNvSpPr>
            <a:spLocks noGrp="1"/>
          </p:cNvSpPr>
          <p:nvPr>
            <p:ph type="ctrTitle"/>
          </p:nvPr>
        </p:nvSpPr>
        <p:spPr/>
        <p:txBody>
          <a:bodyPr/>
          <a:lstStyle/>
          <a:p>
            <a:r>
              <a:rPr lang="en-US" dirty="0"/>
              <a:t>USA 1918-1968</a:t>
            </a:r>
          </a:p>
        </p:txBody>
      </p:sp>
      <p:sp>
        <p:nvSpPr>
          <p:cNvPr id="3" name="Subtitle 2">
            <a:extLst>
              <a:ext uri="{FF2B5EF4-FFF2-40B4-BE49-F238E27FC236}">
                <a16:creationId xmlns:a16="http://schemas.microsoft.com/office/drawing/2014/main" id="{3258EAE0-579D-4640-81C8-FC9353528189}"/>
              </a:ext>
            </a:extLst>
          </p:cNvPr>
          <p:cNvSpPr>
            <a:spLocks noGrp="1"/>
          </p:cNvSpPr>
          <p:nvPr>
            <p:ph type="subTitle" idx="1"/>
          </p:nvPr>
        </p:nvSpPr>
        <p:spPr/>
        <p:txBody>
          <a:bodyPr/>
          <a:lstStyle/>
          <a:p>
            <a:r>
              <a:rPr lang="en-US" dirty="0"/>
              <a:t>Key Issue 2 ‘</a:t>
            </a:r>
            <a:r>
              <a:rPr lang="en-GB" dirty="0"/>
              <a:t>Evaluation of the </a:t>
            </a:r>
            <a:r>
              <a:rPr lang="en-GB" b="1" dirty="0"/>
              <a:t>obstacles</a:t>
            </a:r>
            <a:r>
              <a:rPr lang="en-GB" dirty="0"/>
              <a:t> to the achievement of civil rights for black people </a:t>
            </a:r>
            <a:r>
              <a:rPr lang="en-GB" b="1" dirty="0"/>
              <a:t>up to 1941’</a:t>
            </a:r>
            <a:endParaRPr lang="en-US" dirty="0"/>
          </a:p>
        </p:txBody>
      </p:sp>
    </p:spTree>
    <p:extLst>
      <p:ext uri="{BB962C8B-B14F-4D97-AF65-F5344CB8AC3E}">
        <p14:creationId xmlns:p14="http://schemas.microsoft.com/office/powerpoint/2010/main" val="3838432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4166E-45AF-A949-95C6-84FC4DB8D331}"/>
              </a:ext>
            </a:extLst>
          </p:cNvPr>
          <p:cNvSpPr>
            <a:spLocks noGrp="1"/>
          </p:cNvSpPr>
          <p:nvPr>
            <p:ph type="title"/>
          </p:nvPr>
        </p:nvSpPr>
        <p:spPr>
          <a:xfrm>
            <a:off x="320040" y="349885"/>
            <a:ext cx="11643360" cy="1325563"/>
          </a:xfrm>
        </p:spPr>
        <p:txBody>
          <a:bodyPr/>
          <a:lstStyle/>
          <a:p>
            <a:r>
              <a:rPr lang="en-US" dirty="0"/>
              <a:t>Divisions within the Black Community- Knowledge </a:t>
            </a:r>
          </a:p>
        </p:txBody>
      </p:sp>
      <p:sp>
        <p:nvSpPr>
          <p:cNvPr id="3" name="Content Placeholder 2">
            <a:extLst>
              <a:ext uri="{FF2B5EF4-FFF2-40B4-BE49-F238E27FC236}">
                <a16:creationId xmlns:a16="http://schemas.microsoft.com/office/drawing/2014/main" id="{FC958C85-E453-3D40-9355-169BBED9CE05}"/>
              </a:ext>
            </a:extLst>
          </p:cNvPr>
          <p:cNvSpPr>
            <a:spLocks noGrp="1"/>
          </p:cNvSpPr>
          <p:nvPr>
            <p:ph idx="1"/>
          </p:nvPr>
        </p:nvSpPr>
        <p:spPr>
          <a:xfrm>
            <a:off x="320040" y="1886585"/>
            <a:ext cx="11643360" cy="4621530"/>
          </a:xfrm>
        </p:spPr>
        <p:txBody>
          <a:bodyPr>
            <a:normAutofit fontScale="92500" lnSpcReduction="20000"/>
          </a:bodyPr>
          <a:lstStyle/>
          <a:p>
            <a:r>
              <a:rPr lang="en-US" dirty="0"/>
              <a:t>(K1) Booker T Washington. </a:t>
            </a:r>
            <a:r>
              <a:rPr lang="en-GB" altLang="en-US" dirty="0"/>
              <a:t>He was born in 1856 as the son of a slave</a:t>
            </a:r>
          </a:p>
          <a:p>
            <a:pPr>
              <a:spcBef>
                <a:spcPct val="50000"/>
              </a:spcBef>
            </a:pPr>
            <a:r>
              <a:rPr lang="en-US" dirty="0"/>
              <a:t>(K1) </a:t>
            </a:r>
            <a:r>
              <a:rPr lang="en-GB" altLang="en-US" dirty="0"/>
              <a:t>He established the </a:t>
            </a:r>
            <a:r>
              <a:rPr lang="en-GB" altLang="en-US" b="1" dirty="0" err="1"/>
              <a:t>Tuskagee</a:t>
            </a:r>
            <a:r>
              <a:rPr lang="en-GB" altLang="en-US" b="1" dirty="0"/>
              <a:t> Institute</a:t>
            </a:r>
            <a:r>
              <a:rPr lang="en-GB" altLang="en-US" dirty="0"/>
              <a:t> in Alabama which </a:t>
            </a:r>
            <a:r>
              <a:rPr lang="en-GB" altLang="en-US" b="1" dirty="0"/>
              <a:t>gave Black children an education </a:t>
            </a:r>
            <a:r>
              <a:rPr lang="en-GB" altLang="en-US" dirty="0"/>
              <a:t>with a focus on </a:t>
            </a:r>
            <a:r>
              <a:rPr lang="en-GB" altLang="en-US" b="1" dirty="0"/>
              <a:t>practical skills </a:t>
            </a:r>
            <a:r>
              <a:rPr lang="en-GB" altLang="en-US" dirty="0"/>
              <a:t>in farming, carpentry, brick making etc.</a:t>
            </a:r>
          </a:p>
          <a:p>
            <a:pPr>
              <a:spcBef>
                <a:spcPct val="50000"/>
              </a:spcBef>
            </a:pPr>
            <a:r>
              <a:rPr lang="en-US" dirty="0"/>
              <a:t>(K1) </a:t>
            </a:r>
            <a:r>
              <a:rPr lang="en-GB" altLang="en-US" dirty="0"/>
              <a:t>He wanted to </a:t>
            </a:r>
            <a:r>
              <a:rPr lang="en-GB" altLang="en-US" b="1" dirty="0"/>
              <a:t>improve education </a:t>
            </a:r>
            <a:r>
              <a:rPr lang="en-GB" altLang="en-US" dirty="0"/>
              <a:t>for black people believing this was the best way to </a:t>
            </a:r>
            <a:r>
              <a:rPr lang="en-GB" altLang="en-US" b="1" dirty="0"/>
              <a:t>create better opportunities</a:t>
            </a:r>
            <a:endParaRPr lang="en-GB" altLang="en-US" dirty="0"/>
          </a:p>
          <a:p>
            <a:pPr>
              <a:spcBef>
                <a:spcPct val="50000"/>
              </a:spcBef>
            </a:pPr>
            <a:r>
              <a:rPr lang="en-US" dirty="0"/>
              <a:t>(K1) T</a:t>
            </a:r>
            <a:r>
              <a:rPr lang="en-GB" altLang="en-US" dirty="0"/>
              <a:t>he great success of the school made him believe that Black people could </a:t>
            </a:r>
            <a:r>
              <a:rPr lang="en-GB" altLang="en-US" b="1" u="sng" dirty="0"/>
              <a:t>ONLY</a:t>
            </a:r>
            <a:r>
              <a:rPr lang="en-GB" altLang="en-US" b="1" dirty="0"/>
              <a:t> advance if they were educated</a:t>
            </a:r>
          </a:p>
          <a:p>
            <a:pPr>
              <a:spcBef>
                <a:spcPct val="50000"/>
              </a:spcBef>
            </a:pPr>
            <a:r>
              <a:rPr lang="en-US" dirty="0"/>
              <a:t>(K1) </a:t>
            </a:r>
            <a:r>
              <a:rPr lang="en-GB" altLang="en-US" dirty="0"/>
              <a:t>He argued that black Americans </a:t>
            </a:r>
            <a:r>
              <a:rPr lang="en-GB" altLang="en-US" b="1" dirty="0"/>
              <a:t>should not antagonise </a:t>
            </a:r>
            <a:r>
              <a:rPr lang="en-GB" altLang="en-US" dirty="0"/>
              <a:t>whites by demanding political and social equality but </a:t>
            </a:r>
            <a:r>
              <a:rPr lang="en-GB" altLang="en-US" b="1" dirty="0"/>
              <a:t>should earn respect </a:t>
            </a:r>
            <a:r>
              <a:rPr lang="en-GB" altLang="en-US" dirty="0"/>
              <a:t>through </a:t>
            </a:r>
            <a:r>
              <a:rPr lang="en-GB" altLang="en-US" b="1" dirty="0"/>
              <a:t>hard work and education (</a:t>
            </a:r>
            <a:r>
              <a:rPr lang="en-GB" dirty="0"/>
              <a:t>accommodationist philosophy) </a:t>
            </a:r>
            <a:endParaRPr lang="en-GB" altLang="en-US" b="1" dirty="0"/>
          </a:p>
          <a:p>
            <a:pPr>
              <a:spcBef>
                <a:spcPct val="50000"/>
              </a:spcBef>
            </a:pPr>
            <a:r>
              <a:rPr lang="en-US" dirty="0"/>
              <a:t>(K1) </a:t>
            </a:r>
            <a:r>
              <a:rPr lang="en-GB" dirty="0"/>
              <a:t>He was regarded as an ‘</a:t>
            </a:r>
            <a:r>
              <a:rPr lang="en-GB" i="1" dirty="0"/>
              <a:t>Uncle Tom</a:t>
            </a:r>
            <a:r>
              <a:rPr lang="en-GB" dirty="0"/>
              <a:t>’ by many – a derogatory term to mean an exceedingly subservient person</a:t>
            </a:r>
            <a:endParaRPr lang="en-US" altLang="en-US" b="1" dirty="0">
              <a:solidFill>
                <a:srgbClr val="C00000"/>
              </a:solidFill>
              <a:highlight>
                <a:srgbClr val="FFFF00"/>
              </a:highlight>
            </a:endParaRPr>
          </a:p>
          <a:p>
            <a:endParaRPr lang="en-US" dirty="0"/>
          </a:p>
        </p:txBody>
      </p:sp>
    </p:spTree>
    <p:extLst>
      <p:ext uri="{BB962C8B-B14F-4D97-AF65-F5344CB8AC3E}">
        <p14:creationId xmlns:p14="http://schemas.microsoft.com/office/powerpoint/2010/main" val="3415750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B060A-32D5-1044-A2E4-236947D45127}"/>
              </a:ext>
            </a:extLst>
          </p:cNvPr>
          <p:cNvSpPr>
            <a:spLocks noGrp="1"/>
          </p:cNvSpPr>
          <p:nvPr>
            <p:ph type="title"/>
          </p:nvPr>
        </p:nvSpPr>
        <p:spPr>
          <a:xfrm>
            <a:off x="304800" y="319405"/>
            <a:ext cx="11551920" cy="1325563"/>
          </a:xfrm>
        </p:spPr>
        <p:txBody>
          <a:bodyPr/>
          <a:lstStyle/>
          <a:p>
            <a:r>
              <a:rPr lang="en-US" dirty="0"/>
              <a:t>Divisions within the Black Community- Knowledge </a:t>
            </a:r>
          </a:p>
        </p:txBody>
      </p:sp>
      <p:sp>
        <p:nvSpPr>
          <p:cNvPr id="3" name="Content Placeholder 2">
            <a:extLst>
              <a:ext uri="{FF2B5EF4-FFF2-40B4-BE49-F238E27FC236}">
                <a16:creationId xmlns:a16="http://schemas.microsoft.com/office/drawing/2014/main" id="{62BAB4FB-87F5-8447-BAF9-8B8B361CDE34}"/>
              </a:ext>
            </a:extLst>
          </p:cNvPr>
          <p:cNvSpPr>
            <a:spLocks noGrp="1"/>
          </p:cNvSpPr>
          <p:nvPr>
            <p:ph idx="1"/>
          </p:nvPr>
        </p:nvSpPr>
        <p:spPr>
          <a:xfrm>
            <a:off x="304800" y="1767840"/>
            <a:ext cx="11750040" cy="4952999"/>
          </a:xfrm>
        </p:spPr>
        <p:txBody>
          <a:bodyPr>
            <a:normAutofit fontScale="85000" lnSpcReduction="20000"/>
          </a:bodyPr>
          <a:lstStyle/>
          <a:p>
            <a:r>
              <a:rPr lang="en-US" dirty="0"/>
              <a:t>(K2) W.E.B. Du </a:t>
            </a:r>
            <a:r>
              <a:rPr lang="en-US" dirty="0" err="1"/>
              <a:t>Bois</a:t>
            </a:r>
            <a:r>
              <a:rPr lang="en-US" dirty="0"/>
              <a:t> </a:t>
            </a:r>
          </a:p>
          <a:p>
            <a:pPr>
              <a:spcBef>
                <a:spcPct val="50000"/>
              </a:spcBef>
            </a:pPr>
            <a:r>
              <a:rPr lang="en-US" dirty="0"/>
              <a:t>(K2) </a:t>
            </a:r>
            <a:r>
              <a:rPr lang="en-GB" altLang="en-US" dirty="0"/>
              <a:t>The </a:t>
            </a:r>
            <a:r>
              <a:rPr lang="en-GB" altLang="en-US" b="1" dirty="0"/>
              <a:t>first Black American </a:t>
            </a:r>
            <a:r>
              <a:rPr lang="en-GB" altLang="en-US" dirty="0"/>
              <a:t>ever to receive a degree from </a:t>
            </a:r>
            <a:r>
              <a:rPr lang="en-GB" altLang="en-US" b="1" dirty="0"/>
              <a:t>Harvard University</a:t>
            </a:r>
          </a:p>
          <a:p>
            <a:pPr>
              <a:spcBef>
                <a:spcPct val="50000"/>
              </a:spcBef>
            </a:pPr>
            <a:r>
              <a:rPr lang="en-US" dirty="0"/>
              <a:t>(K2) </a:t>
            </a:r>
            <a:r>
              <a:rPr lang="en-GB" altLang="en-US" dirty="0"/>
              <a:t>He began the first Civil Rights Movement – 1909 the N.A.A.C.P (</a:t>
            </a:r>
            <a:r>
              <a:rPr lang="en-GB" altLang="en-US" b="1" dirty="0"/>
              <a:t>the National Association for the Advancement of Coloured People</a:t>
            </a:r>
            <a:r>
              <a:rPr lang="en-GB" altLang="en-US" dirty="0"/>
              <a:t>)</a:t>
            </a:r>
          </a:p>
          <a:p>
            <a:pPr>
              <a:spcBef>
                <a:spcPct val="50000"/>
              </a:spcBef>
            </a:pPr>
            <a:r>
              <a:rPr lang="en-US" dirty="0"/>
              <a:t>(K2) </a:t>
            </a:r>
            <a:r>
              <a:rPr lang="en-GB" altLang="en-US" dirty="0"/>
              <a:t>He demanded </a:t>
            </a:r>
            <a:r>
              <a:rPr lang="en-GB" altLang="en-US" b="1" dirty="0"/>
              <a:t>full civil rights</a:t>
            </a:r>
            <a:r>
              <a:rPr lang="en-GB" altLang="en-US" dirty="0"/>
              <a:t>, the </a:t>
            </a:r>
            <a:r>
              <a:rPr lang="en-GB" altLang="en-US" b="1" dirty="0"/>
              <a:t>end of segregation </a:t>
            </a:r>
            <a:r>
              <a:rPr lang="en-GB" altLang="en-US" dirty="0"/>
              <a:t>and </a:t>
            </a:r>
            <a:r>
              <a:rPr lang="en-GB" altLang="en-US" b="1" dirty="0"/>
              <a:t>equality of opportunity </a:t>
            </a:r>
            <a:r>
              <a:rPr lang="en-GB" altLang="en-US" dirty="0"/>
              <a:t>in all aspects of life and work</a:t>
            </a:r>
          </a:p>
          <a:p>
            <a:pPr>
              <a:spcBef>
                <a:spcPct val="50000"/>
              </a:spcBef>
            </a:pPr>
            <a:r>
              <a:rPr lang="en-US" dirty="0"/>
              <a:t>(K2) </a:t>
            </a:r>
            <a:r>
              <a:rPr lang="en-GB" altLang="en-US" dirty="0"/>
              <a:t>The NAACP included </a:t>
            </a:r>
            <a:r>
              <a:rPr lang="en-GB" altLang="en-US" b="1" dirty="0"/>
              <a:t>white campaigners</a:t>
            </a:r>
          </a:p>
          <a:p>
            <a:pPr>
              <a:spcBef>
                <a:spcPct val="50000"/>
              </a:spcBef>
            </a:pPr>
            <a:r>
              <a:rPr lang="en-US" dirty="0"/>
              <a:t>(K2) </a:t>
            </a:r>
            <a:r>
              <a:rPr lang="en-GB" altLang="en-US" dirty="0"/>
              <a:t>The NAACP used </a:t>
            </a:r>
            <a:r>
              <a:rPr lang="en-GB" altLang="en-US" b="1" u="sng" dirty="0"/>
              <a:t>legal action</a:t>
            </a:r>
            <a:r>
              <a:rPr lang="en-GB" altLang="en-US" b="1" dirty="0"/>
              <a:t> </a:t>
            </a:r>
            <a:r>
              <a:rPr lang="en-GB" altLang="en-US" dirty="0"/>
              <a:t>in its fight to improve employment, housing, voting and education</a:t>
            </a:r>
          </a:p>
          <a:p>
            <a:pPr>
              <a:spcBef>
                <a:spcPct val="50000"/>
              </a:spcBef>
            </a:pPr>
            <a:r>
              <a:rPr lang="en-US" dirty="0"/>
              <a:t>(K2) </a:t>
            </a:r>
            <a:r>
              <a:rPr lang="en-GB" dirty="0"/>
              <a:t>He argued that </a:t>
            </a:r>
            <a:r>
              <a:rPr lang="en-GB" b="1" dirty="0"/>
              <a:t>Washington’s </a:t>
            </a:r>
            <a:r>
              <a:rPr lang="en-GB" dirty="0"/>
              <a:t>stance simply </a:t>
            </a:r>
            <a:r>
              <a:rPr lang="en-GB" b="1" dirty="0"/>
              <a:t>encouraged White</a:t>
            </a:r>
            <a:r>
              <a:rPr lang="en-GB" dirty="0"/>
              <a:t> people to maintain the </a:t>
            </a:r>
            <a:r>
              <a:rPr lang="en-GB" b="1" dirty="0"/>
              <a:t>status quo</a:t>
            </a:r>
          </a:p>
          <a:p>
            <a:pPr>
              <a:spcBef>
                <a:spcPct val="50000"/>
              </a:spcBef>
            </a:pPr>
            <a:r>
              <a:rPr lang="en-US" dirty="0"/>
              <a:t>(K2) </a:t>
            </a:r>
            <a:r>
              <a:rPr lang="en-GB" dirty="0"/>
              <a:t>In 1919 he campaigned against lynching, but it failed to attract many black people and was dominated by white people and well-off black people </a:t>
            </a:r>
            <a:endParaRPr lang="en-GB" b="1" dirty="0"/>
          </a:p>
          <a:p>
            <a:endParaRPr lang="en-US" dirty="0"/>
          </a:p>
        </p:txBody>
      </p:sp>
    </p:spTree>
    <p:extLst>
      <p:ext uri="{BB962C8B-B14F-4D97-AF65-F5344CB8AC3E}">
        <p14:creationId xmlns:p14="http://schemas.microsoft.com/office/powerpoint/2010/main" val="1997013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F8239-29B0-1B4C-B9BD-FFE637CC6C97}"/>
              </a:ext>
            </a:extLst>
          </p:cNvPr>
          <p:cNvSpPr>
            <a:spLocks noGrp="1"/>
          </p:cNvSpPr>
          <p:nvPr>
            <p:ph type="title"/>
          </p:nvPr>
        </p:nvSpPr>
        <p:spPr>
          <a:xfrm>
            <a:off x="182880" y="365125"/>
            <a:ext cx="11704320" cy="1325563"/>
          </a:xfrm>
        </p:spPr>
        <p:txBody>
          <a:bodyPr/>
          <a:lstStyle/>
          <a:p>
            <a:r>
              <a:rPr lang="en-US" dirty="0"/>
              <a:t>Divisions within the Black Community- Knowledge </a:t>
            </a:r>
          </a:p>
        </p:txBody>
      </p:sp>
      <p:sp>
        <p:nvSpPr>
          <p:cNvPr id="3" name="Content Placeholder 2">
            <a:extLst>
              <a:ext uri="{FF2B5EF4-FFF2-40B4-BE49-F238E27FC236}">
                <a16:creationId xmlns:a16="http://schemas.microsoft.com/office/drawing/2014/main" id="{7D1AD5AE-7C16-AC42-8500-33BCBBFEFF73}"/>
              </a:ext>
            </a:extLst>
          </p:cNvPr>
          <p:cNvSpPr>
            <a:spLocks noGrp="1"/>
          </p:cNvSpPr>
          <p:nvPr>
            <p:ph idx="1"/>
          </p:nvPr>
        </p:nvSpPr>
        <p:spPr>
          <a:xfrm>
            <a:off x="0" y="1827848"/>
            <a:ext cx="11917680" cy="5167311"/>
          </a:xfrm>
        </p:spPr>
        <p:txBody>
          <a:bodyPr>
            <a:normAutofit fontScale="92500" lnSpcReduction="10000"/>
          </a:bodyPr>
          <a:lstStyle/>
          <a:p>
            <a:r>
              <a:rPr lang="en-GB" altLang="en-US" dirty="0"/>
              <a:t>(K3) Marcus Garvey believed in ‘</a:t>
            </a:r>
            <a:r>
              <a:rPr lang="en-GB" altLang="en-US" b="1" dirty="0"/>
              <a:t>Negro Nationalism</a:t>
            </a:r>
            <a:r>
              <a:rPr lang="en-GB" altLang="en-US" dirty="0"/>
              <a:t>’ which encouraged black culture and pride in being black</a:t>
            </a:r>
          </a:p>
          <a:p>
            <a:r>
              <a:rPr lang="en-GB" altLang="en-US" dirty="0"/>
              <a:t>(K3) 1916 he introduced the first </a:t>
            </a:r>
            <a:r>
              <a:rPr lang="en-GB" altLang="en-US" b="1" dirty="0"/>
              <a:t>Universal Negro Improvement Association (UNIA</a:t>
            </a:r>
            <a:r>
              <a:rPr lang="en-GB" altLang="en-US" dirty="0"/>
              <a:t>) to New York City w</a:t>
            </a:r>
            <a:r>
              <a:rPr lang="en-GB" dirty="0"/>
              <a:t>hich aimed to get blacks to ‘take Africa, organise it, develop it, arm it, and make it the defender of Negroes the world over’. </a:t>
            </a:r>
            <a:endParaRPr lang="en-GB" altLang="en-US" dirty="0"/>
          </a:p>
          <a:p>
            <a:r>
              <a:rPr lang="en-GB" altLang="en-US" dirty="0"/>
              <a:t>(K3) He argued </a:t>
            </a:r>
            <a:r>
              <a:rPr lang="en-GB" altLang="en-US" b="1" dirty="0"/>
              <a:t>racial bias was ingrained </a:t>
            </a:r>
            <a:r>
              <a:rPr lang="en-GB" altLang="en-US" dirty="0"/>
              <a:t>in whites that it was </a:t>
            </a:r>
            <a:r>
              <a:rPr lang="en-GB" altLang="en-US" b="1" dirty="0"/>
              <a:t>impossible for them to change </a:t>
            </a:r>
            <a:r>
              <a:rPr lang="en-GB" altLang="en-US" dirty="0"/>
              <a:t>their views &amp; saw all whites as potential Klansmen </a:t>
            </a:r>
          </a:p>
          <a:p>
            <a:r>
              <a:rPr lang="en-GB" altLang="en-US" dirty="0"/>
              <a:t>(K3) He urged blacks to </a:t>
            </a:r>
            <a:r>
              <a:rPr lang="en-GB" altLang="en-US" b="1" dirty="0"/>
              <a:t>liberate themselves </a:t>
            </a:r>
            <a:r>
              <a:rPr lang="en-GB" altLang="en-US" dirty="0"/>
              <a:t>from surrounding white culture and </a:t>
            </a:r>
            <a:r>
              <a:rPr lang="en-GB" altLang="en-US" b="1" dirty="0"/>
              <a:t>embrace their own heritage</a:t>
            </a:r>
          </a:p>
          <a:p>
            <a:r>
              <a:rPr lang="en-GB" altLang="en-US" dirty="0"/>
              <a:t>(K3) He proposed that all Black Americans should </a:t>
            </a:r>
            <a:r>
              <a:rPr lang="en-GB" altLang="en-US" b="1" dirty="0"/>
              <a:t>return to Africa </a:t>
            </a:r>
            <a:r>
              <a:rPr lang="en-GB" altLang="en-US" dirty="0"/>
              <a:t>and </a:t>
            </a:r>
            <a:r>
              <a:rPr lang="en-GB" altLang="en-US" b="1" dirty="0"/>
              <a:t>start their own self-governing republic </a:t>
            </a:r>
            <a:r>
              <a:rPr lang="en-GB" altLang="en-US" dirty="0"/>
              <a:t>there</a:t>
            </a:r>
          </a:p>
          <a:p>
            <a:r>
              <a:rPr lang="en-GB" altLang="en-US" dirty="0"/>
              <a:t>(K3)</a:t>
            </a:r>
            <a:r>
              <a:rPr lang="en-GB" dirty="0"/>
              <a:t> In 1922 there were 6 million members.</a:t>
            </a:r>
            <a:r>
              <a:rPr lang="en-GB" altLang="en-US" dirty="0"/>
              <a:t> </a:t>
            </a:r>
            <a:r>
              <a:rPr lang="en-GB" dirty="0"/>
              <a:t>He was </a:t>
            </a:r>
            <a:r>
              <a:rPr lang="en-GB" b="1" dirty="0"/>
              <a:t>convicted of fraud </a:t>
            </a:r>
            <a:r>
              <a:rPr lang="en-GB" dirty="0"/>
              <a:t>and eventually </a:t>
            </a:r>
            <a:r>
              <a:rPr lang="en-GB" b="1" dirty="0"/>
              <a:t>deported</a:t>
            </a:r>
            <a:r>
              <a:rPr lang="en-GB" dirty="0"/>
              <a:t> from the USA</a:t>
            </a:r>
          </a:p>
          <a:p>
            <a:endParaRPr lang="en-US" dirty="0"/>
          </a:p>
        </p:txBody>
      </p:sp>
    </p:spTree>
    <p:extLst>
      <p:ext uri="{BB962C8B-B14F-4D97-AF65-F5344CB8AC3E}">
        <p14:creationId xmlns:p14="http://schemas.microsoft.com/office/powerpoint/2010/main" val="135096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8895-E9B9-1046-AACF-55EF440AE68D}"/>
              </a:ext>
            </a:extLst>
          </p:cNvPr>
          <p:cNvSpPr>
            <a:spLocks noGrp="1"/>
          </p:cNvSpPr>
          <p:nvPr>
            <p:ph type="title"/>
          </p:nvPr>
        </p:nvSpPr>
        <p:spPr>
          <a:xfrm>
            <a:off x="152400" y="334645"/>
            <a:ext cx="11871960" cy="1325563"/>
          </a:xfrm>
        </p:spPr>
        <p:txBody>
          <a:bodyPr/>
          <a:lstStyle/>
          <a:p>
            <a:r>
              <a:rPr lang="en-US" dirty="0"/>
              <a:t>Divisions within the Black Community- Analysis</a:t>
            </a:r>
          </a:p>
        </p:txBody>
      </p:sp>
      <p:sp>
        <p:nvSpPr>
          <p:cNvPr id="3" name="Content Placeholder 2">
            <a:extLst>
              <a:ext uri="{FF2B5EF4-FFF2-40B4-BE49-F238E27FC236}">
                <a16:creationId xmlns:a16="http://schemas.microsoft.com/office/drawing/2014/main" id="{2F770BD0-703C-864B-9E13-BC24B4ACDE67}"/>
              </a:ext>
            </a:extLst>
          </p:cNvPr>
          <p:cNvSpPr>
            <a:spLocks noGrp="1"/>
          </p:cNvSpPr>
          <p:nvPr>
            <p:ph idx="1"/>
          </p:nvPr>
        </p:nvSpPr>
        <p:spPr>
          <a:xfrm>
            <a:off x="167640" y="1660208"/>
            <a:ext cx="11856720" cy="5091112"/>
          </a:xfrm>
        </p:spPr>
        <p:txBody>
          <a:bodyPr>
            <a:normAutofit/>
          </a:bodyPr>
          <a:lstStyle/>
          <a:p>
            <a:r>
              <a:rPr lang="en-US" dirty="0"/>
              <a:t>(A1) </a:t>
            </a:r>
            <a:r>
              <a:rPr lang="en-GB" b="1" dirty="0"/>
              <a:t>He was criticised for this by Black leaders but in the long term his belief in education would help improve the lives of many Black Americans</a:t>
            </a:r>
            <a:endParaRPr lang="en-GB" dirty="0"/>
          </a:p>
          <a:p>
            <a:r>
              <a:rPr lang="en-US" dirty="0"/>
              <a:t>(A2) </a:t>
            </a:r>
            <a:r>
              <a:rPr lang="en-GB" b="1" dirty="0"/>
              <a:t>Although it had 91,000 members in 1919 it failed to win over the mass of </a:t>
            </a:r>
            <a:r>
              <a:rPr lang="en-GB" b="1" u="sng" dirty="0"/>
              <a:t>ordinary</a:t>
            </a:r>
            <a:r>
              <a:rPr lang="en-GB" b="1" dirty="0"/>
              <a:t> black people &amp; so little progress was made </a:t>
            </a:r>
            <a:endParaRPr lang="en-GB" dirty="0"/>
          </a:p>
          <a:p>
            <a:r>
              <a:rPr lang="en-GB" altLang="en-US" dirty="0"/>
              <a:t>(A3) </a:t>
            </a:r>
            <a:r>
              <a:rPr lang="en-GB" b="1" dirty="0"/>
              <a:t>Although he achieved little that was tangible in the short term, Garvey helped to foster a sense of Black pride which would inspire later generations to take up the charge of civil rights campaigning.</a:t>
            </a:r>
            <a:endParaRPr lang="en-GB" altLang="en-US" dirty="0"/>
          </a:p>
          <a:p>
            <a:endParaRPr lang="en-US" dirty="0"/>
          </a:p>
        </p:txBody>
      </p:sp>
    </p:spTree>
    <p:extLst>
      <p:ext uri="{BB962C8B-B14F-4D97-AF65-F5344CB8AC3E}">
        <p14:creationId xmlns:p14="http://schemas.microsoft.com/office/powerpoint/2010/main" val="573339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A256F-461C-7B40-A970-207FC3803799}"/>
              </a:ext>
            </a:extLst>
          </p:cNvPr>
          <p:cNvSpPr>
            <a:spLocks noGrp="1"/>
          </p:cNvSpPr>
          <p:nvPr>
            <p:ph type="title"/>
          </p:nvPr>
        </p:nvSpPr>
        <p:spPr>
          <a:xfrm>
            <a:off x="198120" y="288925"/>
            <a:ext cx="11719560" cy="1325563"/>
          </a:xfrm>
        </p:spPr>
        <p:txBody>
          <a:bodyPr/>
          <a:lstStyle/>
          <a:p>
            <a:r>
              <a:rPr lang="en-US" dirty="0"/>
              <a:t>Divisions within the Black Community- Analysis Plus </a:t>
            </a:r>
          </a:p>
        </p:txBody>
      </p:sp>
      <p:sp>
        <p:nvSpPr>
          <p:cNvPr id="3" name="Content Placeholder 2">
            <a:extLst>
              <a:ext uri="{FF2B5EF4-FFF2-40B4-BE49-F238E27FC236}">
                <a16:creationId xmlns:a16="http://schemas.microsoft.com/office/drawing/2014/main" id="{96D1C45C-2C5A-0646-AFAC-88F1D0652472}"/>
              </a:ext>
            </a:extLst>
          </p:cNvPr>
          <p:cNvSpPr>
            <a:spLocks noGrp="1"/>
          </p:cNvSpPr>
          <p:nvPr>
            <p:ph idx="1"/>
          </p:nvPr>
        </p:nvSpPr>
        <p:spPr>
          <a:xfrm>
            <a:off x="198120" y="1779904"/>
            <a:ext cx="11719560" cy="4925696"/>
          </a:xfrm>
        </p:spPr>
        <p:txBody>
          <a:bodyPr/>
          <a:lstStyle/>
          <a:p>
            <a:r>
              <a:rPr lang="en-GB" dirty="0"/>
              <a:t>(A+1&amp;2) These differences resulted in a weakened campaign before 1941, due to a lack of cohesion. </a:t>
            </a:r>
          </a:p>
          <a:p>
            <a:r>
              <a:rPr lang="en-GB" dirty="0"/>
              <a:t>(A+1&amp;2) -The disagreements in approach and ideology led to shared goals but not a shared approach and therefore had little impact on the establishment. </a:t>
            </a:r>
          </a:p>
          <a:p>
            <a:endParaRPr lang="en-US" dirty="0"/>
          </a:p>
        </p:txBody>
      </p:sp>
    </p:spTree>
    <p:extLst>
      <p:ext uri="{BB962C8B-B14F-4D97-AF65-F5344CB8AC3E}">
        <p14:creationId xmlns:p14="http://schemas.microsoft.com/office/powerpoint/2010/main" val="597366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509AD-E478-D64A-8933-E0FAE977C68D}"/>
              </a:ext>
            </a:extLst>
          </p:cNvPr>
          <p:cNvSpPr>
            <a:spLocks noGrp="1"/>
          </p:cNvSpPr>
          <p:nvPr>
            <p:ph type="title"/>
          </p:nvPr>
        </p:nvSpPr>
        <p:spPr>
          <a:xfrm>
            <a:off x="252549" y="178526"/>
            <a:ext cx="10515600" cy="1325563"/>
          </a:xfrm>
        </p:spPr>
        <p:txBody>
          <a:bodyPr/>
          <a:lstStyle/>
          <a:p>
            <a:r>
              <a:rPr lang="en-US" dirty="0"/>
              <a:t>Legal Impediments – Knowledge  </a:t>
            </a:r>
          </a:p>
        </p:txBody>
      </p:sp>
      <p:sp>
        <p:nvSpPr>
          <p:cNvPr id="3" name="Content Placeholder 2">
            <a:extLst>
              <a:ext uri="{FF2B5EF4-FFF2-40B4-BE49-F238E27FC236}">
                <a16:creationId xmlns:a16="http://schemas.microsoft.com/office/drawing/2014/main" id="{319A6F07-6D80-7E47-8A8B-D542033D2AC6}"/>
              </a:ext>
            </a:extLst>
          </p:cNvPr>
          <p:cNvSpPr>
            <a:spLocks noGrp="1"/>
          </p:cNvSpPr>
          <p:nvPr>
            <p:ph idx="1"/>
          </p:nvPr>
        </p:nvSpPr>
        <p:spPr>
          <a:xfrm>
            <a:off x="252549" y="1793966"/>
            <a:ext cx="11608525" cy="4885508"/>
          </a:xfrm>
        </p:spPr>
        <p:txBody>
          <a:bodyPr>
            <a:normAutofit lnSpcReduction="10000"/>
          </a:bodyPr>
          <a:lstStyle/>
          <a:p>
            <a:r>
              <a:rPr lang="en-GB" dirty="0"/>
              <a:t>(K1) Following the Civil War, ‘Jim Crow Laws’ were passed in Southern States </a:t>
            </a:r>
          </a:p>
          <a:p>
            <a:r>
              <a:rPr lang="en-GB" dirty="0"/>
              <a:t>(K1) These were a series of restrictive laws targeting Black people and forcing them into segregation and keeping them under control</a:t>
            </a:r>
          </a:p>
          <a:p>
            <a:r>
              <a:rPr lang="en-GB" dirty="0"/>
              <a:t>(K1) They enforced: separate education, transport, toilets, restaurants, cinemas and many other aspects of everyday life</a:t>
            </a:r>
          </a:p>
          <a:p>
            <a:r>
              <a:rPr lang="en-GB" dirty="0"/>
              <a:t>(K2) Homer Plessey took ‘Separate but Equal’ to the Supreme Court Decision in 1896 but it WAS deemed constitutional and allowed to stand</a:t>
            </a:r>
          </a:p>
          <a:p>
            <a:r>
              <a:rPr lang="en-GB" dirty="0"/>
              <a:t>(K3) Attitudes of people in power, for example President Woodrow Wilson, provided legal impediments to black people</a:t>
            </a:r>
          </a:p>
          <a:p>
            <a:r>
              <a:rPr lang="en-GB" dirty="0"/>
              <a:t>(K3)</a:t>
            </a:r>
            <a:r>
              <a:rPr lang="en-GB" i="1" dirty="0"/>
              <a:t>‘Segregation is not humiliating and is a benefit for you black gentlemen’. </a:t>
            </a:r>
            <a:r>
              <a:rPr lang="en-GB" dirty="0"/>
              <a:t>Wilson also called them ‘</a:t>
            </a:r>
            <a:r>
              <a:rPr lang="en-GB" i="1" dirty="0"/>
              <a:t>an ignorant and inferior race</a:t>
            </a:r>
            <a:r>
              <a:rPr lang="en-GB" dirty="0"/>
              <a:t>’</a:t>
            </a:r>
          </a:p>
          <a:p>
            <a:endParaRPr lang="en-GB" dirty="0"/>
          </a:p>
          <a:p>
            <a:endParaRPr lang="en-GB" dirty="0"/>
          </a:p>
          <a:p>
            <a:endParaRPr lang="en-US" dirty="0"/>
          </a:p>
        </p:txBody>
      </p:sp>
    </p:spTree>
    <p:extLst>
      <p:ext uri="{BB962C8B-B14F-4D97-AF65-F5344CB8AC3E}">
        <p14:creationId xmlns:p14="http://schemas.microsoft.com/office/powerpoint/2010/main" val="3083416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06DD-E64D-8B40-8E90-4B772D332612}"/>
              </a:ext>
            </a:extLst>
          </p:cNvPr>
          <p:cNvSpPr>
            <a:spLocks noGrp="1"/>
          </p:cNvSpPr>
          <p:nvPr>
            <p:ph type="title"/>
          </p:nvPr>
        </p:nvSpPr>
        <p:spPr>
          <a:xfrm>
            <a:off x="254724" y="286748"/>
            <a:ext cx="10515600" cy="1325563"/>
          </a:xfrm>
        </p:spPr>
        <p:txBody>
          <a:bodyPr/>
          <a:lstStyle/>
          <a:p>
            <a:r>
              <a:rPr lang="en-US" dirty="0"/>
              <a:t>Legal Impediments – Analysis </a:t>
            </a:r>
          </a:p>
        </p:txBody>
      </p:sp>
      <p:sp>
        <p:nvSpPr>
          <p:cNvPr id="3" name="Content Placeholder 2">
            <a:extLst>
              <a:ext uri="{FF2B5EF4-FFF2-40B4-BE49-F238E27FC236}">
                <a16:creationId xmlns:a16="http://schemas.microsoft.com/office/drawing/2014/main" id="{FB7CD009-AE3A-E440-93D8-5EF8D3E3B1C9}"/>
              </a:ext>
            </a:extLst>
          </p:cNvPr>
          <p:cNvSpPr>
            <a:spLocks noGrp="1"/>
          </p:cNvSpPr>
          <p:nvPr>
            <p:ph idx="1"/>
          </p:nvPr>
        </p:nvSpPr>
        <p:spPr>
          <a:xfrm>
            <a:off x="254724" y="1773373"/>
            <a:ext cx="11719561" cy="4949643"/>
          </a:xfrm>
        </p:spPr>
        <p:txBody>
          <a:bodyPr>
            <a:normAutofit/>
          </a:bodyPr>
          <a:lstStyle/>
          <a:p>
            <a:r>
              <a:rPr lang="en-GB" dirty="0"/>
              <a:t>(A1) This gave legal justification to racism as long as facilities were ‘separate but equal’ with whites. </a:t>
            </a:r>
          </a:p>
          <a:p>
            <a:r>
              <a:rPr lang="en-GB" dirty="0"/>
              <a:t>(A1) It restricted their civil rights and resulted in apathetic black Americans. </a:t>
            </a:r>
          </a:p>
          <a:p>
            <a:r>
              <a:rPr lang="en-GB" dirty="0"/>
              <a:t>(A1) Many facilities were not ‘equal’ and segregation was now engrained in all walks of life</a:t>
            </a:r>
          </a:p>
          <a:p>
            <a:r>
              <a:rPr lang="en-GB" dirty="0"/>
              <a:t>(A2) This proved a significant legal obstacle as the Supreme Court was the ultimate legal authority in the USA </a:t>
            </a:r>
          </a:p>
          <a:p>
            <a:r>
              <a:rPr lang="en-GB" dirty="0"/>
              <a:t>(A3) An unsympathetic president and government would prevent further reforms being passed that would improve civil rights for blacks</a:t>
            </a:r>
          </a:p>
          <a:p>
            <a:endParaRPr lang="en-GB" dirty="0">
              <a:solidFill>
                <a:srgbClr val="FF0000"/>
              </a:solidFill>
            </a:endParaRPr>
          </a:p>
          <a:p>
            <a:endParaRPr lang="en-US" dirty="0"/>
          </a:p>
        </p:txBody>
      </p:sp>
    </p:spTree>
    <p:extLst>
      <p:ext uri="{BB962C8B-B14F-4D97-AF65-F5344CB8AC3E}">
        <p14:creationId xmlns:p14="http://schemas.microsoft.com/office/powerpoint/2010/main" val="189537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4DAC5-2DAB-4E47-95E6-F43F73FE8122}"/>
              </a:ext>
            </a:extLst>
          </p:cNvPr>
          <p:cNvSpPr>
            <a:spLocks noGrp="1"/>
          </p:cNvSpPr>
          <p:nvPr>
            <p:ph type="title"/>
          </p:nvPr>
        </p:nvSpPr>
        <p:spPr>
          <a:xfrm>
            <a:off x="333102" y="208371"/>
            <a:ext cx="10515600" cy="1325563"/>
          </a:xfrm>
        </p:spPr>
        <p:txBody>
          <a:bodyPr/>
          <a:lstStyle/>
          <a:p>
            <a:r>
              <a:rPr lang="en-US" dirty="0"/>
              <a:t>Legal Impediments – Analysis Plus </a:t>
            </a:r>
          </a:p>
        </p:txBody>
      </p:sp>
      <p:sp>
        <p:nvSpPr>
          <p:cNvPr id="3" name="Content Placeholder 2">
            <a:extLst>
              <a:ext uri="{FF2B5EF4-FFF2-40B4-BE49-F238E27FC236}">
                <a16:creationId xmlns:a16="http://schemas.microsoft.com/office/drawing/2014/main" id="{9273BA4B-73F4-E449-88E4-745EEDA97866}"/>
              </a:ext>
            </a:extLst>
          </p:cNvPr>
          <p:cNvSpPr>
            <a:spLocks noGrp="1"/>
          </p:cNvSpPr>
          <p:nvPr>
            <p:ph idx="1"/>
          </p:nvPr>
        </p:nvSpPr>
        <p:spPr>
          <a:xfrm>
            <a:off x="333102" y="1886584"/>
            <a:ext cx="11615057" cy="4697095"/>
          </a:xfrm>
        </p:spPr>
        <p:txBody>
          <a:bodyPr/>
          <a:lstStyle/>
          <a:p>
            <a:r>
              <a:rPr lang="en-GB" dirty="0"/>
              <a:t>(A+) The Jim Crow Laws which prevented black Americans from  living a normal life did not exist in the northern states </a:t>
            </a:r>
          </a:p>
          <a:p>
            <a:r>
              <a:rPr lang="en-GB" dirty="0"/>
              <a:t>(A+) This allowed blacks to be more accepted in society and they were not prevented from voting by the laws of the South.</a:t>
            </a:r>
          </a:p>
          <a:p>
            <a:r>
              <a:rPr lang="en-GB" dirty="0"/>
              <a:t>(A+) It also provided stimulus to the formation of the NAACP and would form the basis of the land mark case: Brown vs Board of Education</a:t>
            </a:r>
          </a:p>
          <a:p>
            <a:endParaRPr lang="en-US" dirty="0"/>
          </a:p>
        </p:txBody>
      </p:sp>
    </p:spTree>
    <p:extLst>
      <p:ext uri="{BB962C8B-B14F-4D97-AF65-F5344CB8AC3E}">
        <p14:creationId xmlns:p14="http://schemas.microsoft.com/office/powerpoint/2010/main" val="1135343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D29FF-D1CA-5646-9AB0-9A66A1C4B60F}"/>
              </a:ext>
            </a:extLst>
          </p:cNvPr>
          <p:cNvSpPr>
            <a:spLocks noGrp="1"/>
          </p:cNvSpPr>
          <p:nvPr>
            <p:ph type="title"/>
          </p:nvPr>
        </p:nvSpPr>
        <p:spPr>
          <a:xfrm>
            <a:off x="193765" y="199662"/>
            <a:ext cx="10515600" cy="1325563"/>
          </a:xfrm>
        </p:spPr>
        <p:txBody>
          <a:bodyPr/>
          <a:lstStyle/>
          <a:p>
            <a:r>
              <a:rPr lang="en-US" dirty="0"/>
              <a:t>Lack of Political Influence - Knowledge </a:t>
            </a:r>
          </a:p>
        </p:txBody>
      </p:sp>
      <p:sp>
        <p:nvSpPr>
          <p:cNvPr id="3" name="Content Placeholder 2">
            <a:extLst>
              <a:ext uri="{FF2B5EF4-FFF2-40B4-BE49-F238E27FC236}">
                <a16:creationId xmlns:a16="http://schemas.microsoft.com/office/drawing/2014/main" id="{A631B62B-D779-F94A-993B-B443C2EC2A47}"/>
              </a:ext>
            </a:extLst>
          </p:cNvPr>
          <p:cNvSpPr>
            <a:spLocks noGrp="1"/>
          </p:cNvSpPr>
          <p:nvPr>
            <p:ph idx="1"/>
          </p:nvPr>
        </p:nvSpPr>
        <p:spPr>
          <a:xfrm>
            <a:off x="254725" y="1690688"/>
            <a:ext cx="11745686" cy="5041038"/>
          </a:xfrm>
        </p:spPr>
        <p:txBody>
          <a:bodyPr>
            <a:normAutofit lnSpcReduction="10000"/>
          </a:bodyPr>
          <a:lstStyle/>
          <a:p>
            <a:r>
              <a:rPr lang="en-GB" dirty="0"/>
              <a:t>(K1) In 1900, 180,000 Blacks could vote in Alabama</a:t>
            </a:r>
          </a:p>
          <a:p>
            <a:r>
              <a:rPr lang="en-GB" dirty="0"/>
              <a:t>(K1) In 1902, only 3,000 could vote, this was </a:t>
            </a:r>
            <a:r>
              <a:rPr lang="en-GB" u="sng" dirty="0"/>
              <a:t>despite</a:t>
            </a:r>
            <a:r>
              <a:rPr lang="en-GB" dirty="0"/>
              <a:t> a </a:t>
            </a:r>
            <a:r>
              <a:rPr lang="en-GB" b="1" dirty="0"/>
              <a:t>constitutional right </a:t>
            </a:r>
            <a:r>
              <a:rPr lang="en-GB" dirty="0"/>
              <a:t>to vote</a:t>
            </a:r>
          </a:p>
          <a:p>
            <a:r>
              <a:rPr lang="en-GB" dirty="0"/>
              <a:t>(K1) Therefore they could not elect someone willing to fight for civil rights. Voting registration rules were an important obstacle. </a:t>
            </a:r>
          </a:p>
          <a:p>
            <a:r>
              <a:rPr lang="en-GB" dirty="0"/>
              <a:t>(K2) State law was challenged in 1898 with the case of Mississippi v Williams – it was argued that the voting requirements in Mississippi discriminated against Blacks, breaking Federal Law</a:t>
            </a:r>
          </a:p>
          <a:p>
            <a:r>
              <a:rPr lang="en-GB" dirty="0"/>
              <a:t>(K2) Mississippi demanded voters must understand the American Constitution, pay Poll Tax and pass literacy tests. </a:t>
            </a:r>
          </a:p>
          <a:p>
            <a:r>
              <a:rPr lang="en-GB" dirty="0"/>
              <a:t>(K2) Many Blacks could not meet these demands but because ALL voters had to pass these requirements, the case was dismissed</a:t>
            </a:r>
          </a:p>
          <a:p>
            <a:endParaRPr lang="en-US" dirty="0"/>
          </a:p>
        </p:txBody>
      </p:sp>
    </p:spTree>
    <p:extLst>
      <p:ext uri="{BB962C8B-B14F-4D97-AF65-F5344CB8AC3E}">
        <p14:creationId xmlns:p14="http://schemas.microsoft.com/office/powerpoint/2010/main" val="840071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DA95C-E532-2040-8841-ED935CD0FD41}"/>
              </a:ext>
            </a:extLst>
          </p:cNvPr>
          <p:cNvSpPr>
            <a:spLocks noGrp="1"/>
          </p:cNvSpPr>
          <p:nvPr>
            <p:ph type="title"/>
          </p:nvPr>
        </p:nvSpPr>
        <p:spPr>
          <a:xfrm>
            <a:off x="269966" y="295457"/>
            <a:ext cx="10515600" cy="1325563"/>
          </a:xfrm>
        </p:spPr>
        <p:txBody>
          <a:bodyPr/>
          <a:lstStyle/>
          <a:p>
            <a:r>
              <a:rPr lang="en-US" dirty="0"/>
              <a:t>Lack of Political Influence - Knowledge </a:t>
            </a:r>
          </a:p>
        </p:txBody>
      </p:sp>
      <p:sp>
        <p:nvSpPr>
          <p:cNvPr id="3" name="Content Placeholder 2">
            <a:extLst>
              <a:ext uri="{FF2B5EF4-FFF2-40B4-BE49-F238E27FC236}">
                <a16:creationId xmlns:a16="http://schemas.microsoft.com/office/drawing/2014/main" id="{1E9AA395-CB4A-7345-8EC3-0BD52D4F9CD4}"/>
              </a:ext>
            </a:extLst>
          </p:cNvPr>
          <p:cNvSpPr>
            <a:spLocks noGrp="1"/>
          </p:cNvSpPr>
          <p:nvPr>
            <p:ph idx="1"/>
          </p:nvPr>
        </p:nvSpPr>
        <p:spPr>
          <a:xfrm>
            <a:off x="269966" y="1825625"/>
            <a:ext cx="11083834" cy="4592592"/>
          </a:xfrm>
        </p:spPr>
        <p:txBody>
          <a:bodyPr/>
          <a:lstStyle/>
          <a:p>
            <a:r>
              <a:rPr lang="en-GB" dirty="0"/>
              <a:t>(K3) Another impediment was the ‘Grandfather Clause’ – blacks were only eligible to vote if their grandfather was eligible</a:t>
            </a:r>
          </a:p>
          <a:p>
            <a:r>
              <a:rPr lang="en-GB" dirty="0"/>
              <a:t>(K3) Finally, most black people in the South were sharecroppers and did not own land.</a:t>
            </a:r>
          </a:p>
          <a:p>
            <a:r>
              <a:rPr lang="en-GB" dirty="0"/>
              <a:t>(K3) Some states identified ownership of property as a voting qualification. </a:t>
            </a:r>
          </a:p>
          <a:p>
            <a:endParaRPr lang="en-US" dirty="0"/>
          </a:p>
        </p:txBody>
      </p:sp>
    </p:spTree>
    <p:extLst>
      <p:ext uri="{BB962C8B-B14F-4D97-AF65-F5344CB8AC3E}">
        <p14:creationId xmlns:p14="http://schemas.microsoft.com/office/powerpoint/2010/main" val="1953598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97FB4-A173-FF4A-B4D6-50A10C7D3F63}"/>
              </a:ext>
            </a:extLst>
          </p:cNvPr>
          <p:cNvSpPr>
            <a:spLocks noGrp="1"/>
          </p:cNvSpPr>
          <p:nvPr>
            <p:ph type="title"/>
          </p:nvPr>
        </p:nvSpPr>
        <p:spPr/>
        <p:txBody>
          <a:bodyPr/>
          <a:lstStyle/>
          <a:p>
            <a:r>
              <a:rPr lang="en-US" dirty="0"/>
              <a:t>Factors / Obstacles </a:t>
            </a:r>
          </a:p>
        </p:txBody>
      </p:sp>
      <p:sp>
        <p:nvSpPr>
          <p:cNvPr id="3" name="Content Placeholder 2">
            <a:extLst>
              <a:ext uri="{FF2B5EF4-FFF2-40B4-BE49-F238E27FC236}">
                <a16:creationId xmlns:a16="http://schemas.microsoft.com/office/drawing/2014/main" id="{140DE4CF-3485-AA46-B734-F62EF13BB206}"/>
              </a:ext>
            </a:extLst>
          </p:cNvPr>
          <p:cNvSpPr>
            <a:spLocks noGrp="1"/>
          </p:cNvSpPr>
          <p:nvPr>
            <p:ph idx="1"/>
          </p:nvPr>
        </p:nvSpPr>
        <p:spPr/>
        <p:txBody>
          <a:bodyPr/>
          <a:lstStyle/>
          <a:p>
            <a:r>
              <a:rPr lang="en-US" dirty="0"/>
              <a:t>KKK</a:t>
            </a:r>
          </a:p>
          <a:p>
            <a:r>
              <a:rPr lang="en-US" dirty="0"/>
              <a:t>Divisions in Black community</a:t>
            </a:r>
          </a:p>
          <a:p>
            <a:r>
              <a:rPr lang="en-US" dirty="0"/>
              <a:t>Legal impediments </a:t>
            </a:r>
          </a:p>
          <a:p>
            <a:r>
              <a:rPr lang="en-US" dirty="0"/>
              <a:t>Lack of political influence </a:t>
            </a:r>
          </a:p>
          <a:p>
            <a:r>
              <a:rPr lang="en-US" dirty="0"/>
              <a:t>Popular prejudice </a:t>
            </a:r>
          </a:p>
        </p:txBody>
      </p:sp>
    </p:spTree>
    <p:extLst>
      <p:ext uri="{BB962C8B-B14F-4D97-AF65-F5344CB8AC3E}">
        <p14:creationId xmlns:p14="http://schemas.microsoft.com/office/powerpoint/2010/main" val="68988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3F05B-A5EA-1243-B960-A82D7A30A9A0}"/>
              </a:ext>
            </a:extLst>
          </p:cNvPr>
          <p:cNvSpPr>
            <a:spLocks noGrp="1"/>
          </p:cNvSpPr>
          <p:nvPr>
            <p:ph type="title"/>
          </p:nvPr>
        </p:nvSpPr>
        <p:spPr>
          <a:xfrm>
            <a:off x="301534" y="222068"/>
            <a:ext cx="10515600" cy="1325563"/>
          </a:xfrm>
        </p:spPr>
        <p:txBody>
          <a:bodyPr/>
          <a:lstStyle/>
          <a:p>
            <a:r>
              <a:rPr lang="en-US" dirty="0"/>
              <a:t>Lack of Political Influence – Analysis </a:t>
            </a:r>
          </a:p>
        </p:txBody>
      </p:sp>
      <p:sp>
        <p:nvSpPr>
          <p:cNvPr id="3" name="Content Placeholder 2">
            <a:extLst>
              <a:ext uri="{FF2B5EF4-FFF2-40B4-BE49-F238E27FC236}">
                <a16:creationId xmlns:a16="http://schemas.microsoft.com/office/drawing/2014/main" id="{A1170723-8642-E541-A211-3635CBC6CB9C}"/>
              </a:ext>
            </a:extLst>
          </p:cNvPr>
          <p:cNvSpPr>
            <a:spLocks noGrp="1"/>
          </p:cNvSpPr>
          <p:nvPr>
            <p:ph idx="1"/>
          </p:nvPr>
        </p:nvSpPr>
        <p:spPr>
          <a:xfrm>
            <a:off x="301534" y="1764666"/>
            <a:ext cx="11588932" cy="4871266"/>
          </a:xfrm>
        </p:spPr>
        <p:txBody>
          <a:bodyPr/>
          <a:lstStyle/>
          <a:p>
            <a:r>
              <a:rPr lang="en-GB" dirty="0"/>
              <a:t>(A1) Therefore black people could not vote and could not elect anyone who would oppose the Jim Crow Laws</a:t>
            </a:r>
          </a:p>
          <a:p>
            <a:r>
              <a:rPr lang="en-GB" dirty="0"/>
              <a:t>(A1) This was a direct obstacle to the achievement of civil rights. </a:t>
            </a:r>
          </a:p>
          <a:p>
            <a:r>
              <a:rPr lang="en-GB" dirty="0"/>
              <a:t>(A2) Little was achieved to end discrimination and black political activists were a minority.</a:t>
            </a:r>
          </a:p>
          <a:p>
            <a:r>
              <a:rPr lang="en-GB" dirty="0"/>
              <a:t>(A2) Blacks lacked political education and experience to change these racist policies. </a:t>
            </a:r>
          </a:p>
          <a:p>
            <a:endParaRPr lang="en-US" dirty="0"/>
          </a:p>
        </p:txBody>
      </p:sp>
    </p:spTree>
    <p:extLst>
      <p:ext uri="{BB962C8B-B14F-4D97-AF65-F5344CB8AC3E}">
        <p14:creationId xmlns:p14="http://schemas.microsoft.com/office/powerpoint/2010/main" val="2339332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BFB5-FFBA-074B-A813-3F412416FC15}"/>
              </a:ext>
            </a:extLst>
          </p:cNvPr>
          <p:cNvSpPr>
            <a:spLocks noGrp="1"/>
          </p:cNvSpPr>
          <p:nvPr>
            <p:ph type="title"/>
          </p:nvPr>
        </p:nvSpPr>
        <p:spPr>
          <a:xfrm>
            <a:off x="446315" y="304165"/>
            <a:ext cx="10515600" cy="1325563"/>
          </a:xfrm>
        </p:spPr>
        <p:txBody>
          <a:bodyPr/>
          <a:lstStyle/>
          <a:p>
            <a:r>
              <a:rPr lang="en-US" dirty="0"/>
              <a:t>Lack of Political Influence – Analysis Plus </a:t>
            </a:r>
          </a:p>
        </p:txBody>
      </p:sp>
      <p:sp>
        <p:nvSpPr>
          <p:cNvPr id="3" name="Content Placeholder 2">
            <a:extLst>
              <a:ext uri="{FF2B5EF4-FFF2-40B4-BE49-F238E27FC236}">
                <a16:creationId xmlns:a16="http://schemas.microsoft.com/office/drawing/2014/main" id="{AD985B10-EB64-474F-8980-7524DC09600F}"/>
              </a:ext>
            </a:extLst>
          </p:cNvPr>
          <p:cNvSpPr>
            <a:spLocks noGrp="1"/>
          </p:cNvSpPr>
          <p:nvPr>
            <p:ph idx="1"/>
          </p:nvPr>
        </p:nvSpPr>
        <p:spPr>
          <a:xfrm>
            <a:off x="385354" y="1843042"/>
            <a:ext cx="10515600" cy="4351338"/>
          </a:xfrm>
        </p:spPr>
        <p:txBody>
          <a:bodyPr/>
          <a:lstStyle/>
          <a:p>
            <a:r>
              <a:rPr lang="en-GB" dirty="0"/>
              <a:t>(A+) However, Blacks in the North did not face Jim Crow, could vote and fully participate in civil affairs</a:t>
            </a:r>
          </a:p>
          <a:p>
            <a:r>
              <a:rPr lang="en-GB" dirty="0"/>
              <a:t>(A+) With the migration of many Blacks to Northern states for work, their votes proved more important for politicians, prompting action</a:t>
            </a:r>
          </a:p>
          <a:p>
            <a:r>
              <a:rPr lang="en-GB" dirty="0"/>
              <a:t>(A+) By 1939, some Southern states had removed the poll tax, allowing many Blacks to vote</a:t>
            </a:r>
          </a:p>
          <a:p>
            <a:r>
              <a:rPr lang="en-GB" dirty="0"/>
              <a:t>(A+) Therefore, change was happening in the South</a:t>
            </a:r>
          </a:p>
          <a:p>
            <a:pPr marL="0" indent="0">
              <a:buNone/>
            </a:pPr>
            <a:endParaRPr lang="en-US" dirty="0"/>
          </a:p>
        </p:txBody>
      </p:sp>
    </p:spTree>
    <p:extLst>
      <p:ext uri="{BB962C8B-B14F-4D97-AF65-F5344CB8AC3E}">
        <p14:creationId xmlns:p14="http://schemas.microsoft.com/office/powerpoint/2010/main" val="3878586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853EE-77F4-5540-B3CB-5269FE50EF6C}"/>
              </a:ext>
            </a:extLst>
          </p:cNvPr>
          <p:cNvSpPr>
            <a:spLocks noGrp="1"/>
          </p:cNvSpPr>
          <p:nvPr>
            <p:ph type="title"/>
          </p:nvPr>
        </p:nvSpPr>
        <p:spPr>
          <a:xfrm>
            <a:off x="385353" y="204652"/>
            <a:ext cx="10515600" cy="1325563"/>
          </a:xfrm>
        </p:spPr>
        <p:txBody>
          <a:bodyPr/>
          <a:lstStyle/>
          <a:p>
            <a:r>
              <a:rPr lang="en-US" dirty="0"/>
              <a:t>Popular Prejudice – Knowledge </a:t>
            </a:r>
          </a:p>
        </p:txBody>
      </p:sp>
      <p:sp>
        <p:nvSpPr>
          <p:cNvPr id="3" name="Content Placeholder 2">
            <a:extLst>
              <a:ext uri="{FF2B5EF4-FFF2-40B4-BE49-F238E27FC236}">
                <a16:creationId xmlns:a16="http://schemas.microsoft.com/office/drawing/2014/main" id="{D8DEB2D9-C44C-9348-ABA5-0DBE3CF5AED1}"/>
              </a:ext>
            </a:extLst>
          </p:cNvPr>
          <p:cNvSpPr>
            <a:spLocks noGrp="1"/>
          </p:cNvSpPr>
          <p:nvPr>
            <p:ph idx="1"/>
          </p:nvPr>
        </p:nvSpPr>
        <p:spPr>
          <a:xfrm>
            <a:off x="385353" y="1690687"/>
            <a:ext cx="11519263" cy="4962661"/>
          </a:xfrm>
        </p:spPr>
        <p:txBody>
          <a:bodyPr>
            <a:normAutofit/>
          </a:bodyPr>
          <a:lstStyle/>
          <a:p>
            <a:r>
              <a:rPr lang="en-GB" dirty="0"/>
              <a:t>(K1) As a result of the institution of slavery, the status of Africans was stigmatised. This stigma was the basis for the anti-African racism that persisted </a:t>
            </a:r>
          </a:p>
          <a:p>
            <a:r>
              <a:rPr lang="en-GB" dirty="0"/>
              <a:t>(K2) Millions of African Americans migrated from their roots in the Southern states to the industrial centres of the North after World War I, particularly in cities such as Boston, Chicago, and New York (Harlem). </a:t>
            </a:r>
          </a:p>
          <a:p>
            <a:r>
              <a:rPr lang="en-GB" dirty="0"/>
              <a:t>(K2) Black migrants were seen as a threat to white job security and worsening housing shortages</a:t>
            </a:r>
          </a:p>
          <a:p>
            <a:r>
              <a:rPr lang="en-GB" dirty="0"/>
              <a:t>(K2) In northern cities, racial tensions exploded, most violently in Chicago, and lynching </a:t>
            </a:r>
            <a:r>
              <a:rPr lang="en-GB" i="1" dirty="0"/>
              <a:t>(racially motivated, mob hangings) </a:t>
            </a:r>
            <a:r>
              <a:rPr lang="en-GB" dirty="0"/>
              <a:t>increased dramatically in the 1920s. </a:t>
            </a:r>
          </a:p>
          <a:p>
            <a:endParaRPr lang="en-GB" dirty="0"/>
          </a:p>
          <a:p>
            <a:endParaRPr lang="en-GB" dirty="0"/>
          </a:p>
          <a:p>
            <a:pPr marL="0" indent="0">
              <a:buNone/>
            </a:pPr>
            <a:endParaRPr lang="en-US" dirty="0"/>
          </a:p>
        </p:txBody>
      </p:sp>
    </p:spTree>
    <p:extLst>
      <p:ext uri="{BB962C8B-B14F-4D97-AF65-F5344CB8AC3E}">
        <p14:creationId xmlns:p14="http://schemas.microsoft.com/office/powerpoint/2010/main" val="3828201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A1C7-FA07-4549-9985-F5D0EFD82D0C}"/>
              </a:ext>
            </a:extLst>
          </p:cNvPr>
          <p:cNvSpPr>
            <a:spLocks noGrp="1"/>
          </p:cNvSpPr>
          <p:nvPr>
            <p:ph type="title"/>
          </p:nvPr>
        </p:nvSpPr>
        <p:spPr>
          <a:xfrm>
            <a:off x="402772" y="330291"/>
            <a:ext cx="10515600" cy="1325563"/>
          </a:xfrm>
        </p:spPr>
        <p:txBody>
          <a:bodyPr/>
          <a:lstStyle/>
          <a:p>
            <a:r>
              <a:rPr lang="en-US" dirty="0"/>
              <a:t>Popular Prejudice – Analysis </a:t>
            </a:r>
          </a:p>
        </p:txBody>
      </p:sp>
      <p:sp>
        <p:nvSpPr>
          <p:cNvPr id="3" name="Content Placeholder 2">
            <a:extLst>
              <a:ext uri="{FF2B5EF4-FFF2-40B4-BE49-F238E27FC236}">
                <a16:creationId xmlns:a16="http://schemas.microsoft.com/office/drawing/2014/main" id="{634E9140-EF57-E14E-BB3F-A61CF9A98C11}"/>
              </a:ext>
            </a:extLst>
          </p:cNvPr>
          <p:cNvSpPr>
            <a:spLocks noGrp="1"/>
          </p:cNvSpPr>
          <p:nvPr>
            <p:ph idx="1"/>
          </p:nvPr>
        </p:nvSpPr>
        <p:spPr>
          <a:xfrm>
            <a:off x="333103" y="1895293"/>
            <a:ext cx="10515600" cy="4351338"/>
          </a:xfrm>
        </p:spPr>
        <p:txBody>
          <a:bodyPr/>
          <a:lstStyle/>
          <a:p>
            <a:r>
              <a:rPr lang="en-GB" dirty="0"/>
              <a:t>(A1) ‘Civil Rights’ was treated with hostility and as a target for hatred. </a:t>
            </a:r>
          </a:p>
          <a:p>
            <a:r>
              <a:rPr lang="en-GB" dirty="0"/>
              <a:t>(A1) Poor, white Americans targeted Blacks as the source of their own economic and social problems</a:t>
            </a:r>
          </a:p>
          <a:p>
            <a:r>
              <a:rPr lang="en-GB" dirty="0"/>
              <a:t>(A2) Most African Americans were more concerned with their economic survival than any change to their political standing. </a:t>
            </a:r>
          </a:p>
          <a:p>
            <a:endParaRPr lang="en-US" dirty="0"/>
          </a:p>
        </p:txBody>
      </p:sp>
    </p:spTree>
    <p:extLst>
      <p:ext uri="{BB962C8B-B14F-4D97-AF65-F5344CB8AC3E}">
        <p14:creationId xmlns:p14="http://schemas.microsoft.com/office/powerpoint/2010/main" val="964613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CC9C-DF0B-024F-80B8-8E91B434D9EB}"/>
              </a:ext>
            </a:extLst>
          </p:cNvPr>
          <p:cNvSpPr>
            <a:spLocks noGrp="1"/>
          </p:cNvSpPr>
          <p:nvPr>
            <p:ph type="title"/>
          </p:nvPr>
        </p:nvSpPr>
        <p:spPr>
          <a:xfrm>
            <a:off x="237308" y="329656"/>
            <a:ext cx="10515600" cy="1325563"/>
          </a:xfrm>
        </p:spPr>
        <p:txBody>
          <a:bodyPr/>
          <a:lstStyle/>
          <a:p>
            <a:r>
              <a:rPr lang="en-US" dirty="0"/>
              <a:t>Popular Prejudice – Analysis Plus</a:t>
            </a:r>
          </a:p>
        </p:txBody>
      </p:sp>
      <p:sp>
        <p:nvSpPr>
          <p:cNvPr id="3" name="Content Placeholder 2">
            <a:extLst>
              <a:ext uri="{FF2B5EF4-FFF2-40B4-BE49-F238E27FC236}">
                <a16:creationId xmlns:a16="http://schemas.microsoft.com/office/drawing/2014/main" id="{4F1648E9-D793-BF40-A2B5-8D51B858801D}"/>
              </a:ext>
            </a:extLst>
          </p:cNvPr>
          <p:cNvSpPr>
            <a:spLocks noGrp="1"/>
          </p:cNvSpPr>
          <p:nvPr>
            <p:ph idx="1"/>
          </p:nvPr>
        </p:nvSpPr>
        <p:spPr>
          <a:xfrm>
            <a:off x="237308" y="1941240"/>
            <a:ext cx="10515600" cy="4351338"/>
          </a:xfrm>
        </p:spPr>
        <p:txBody>
          <a:bodyPr/>
          <a:lstStyle/>
          <a:p>
            <a:r>
              <a:rPr lang="en-GB" dirty="0"/>
              <a:t>(A+1) With the spread of Jazz across America, a largely Black cultural theme, it appeared that Blacks were becoming more accepted across America</a:t>
            </a:r>
          </a:p>
          <a:p>
            <a:r>
              <a:rPr lang="en-GB" dirty="0"/>
              <a:t>(A+2) Many of the tensions experienced in the north were economic in origin and not based on race</a:t>
            </a:r>
          </a:p>
          <a:p>
            <a:endParaRPr lang="en-US" dirty="0"/>
          </a:p>
        </p:txBody>
      </p:sp>
    </p:spTree>
    <p:extLst>
      <p:ext uri="{BB962C8B-B14F-4D97-AF65-F5344CB8AC3E}">
        <p14:creationId xmlns:p14="http://schemas.microsoft.com/office/powerpoint/2010/main" val="251802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709D-FDE2-6349-B57F-F2AD5E17D08E}"/>
              </a:ext>
            </a:extLst>
          </p:cNvPr>
          <p:cNvSpPr>
            <a:spLocks noGrp="1"/>
          </p:cNvSpPr>
          <p:nvPr>
            <p:ph type="title"/>
          </p:nvPr>
        </p:nvSpPr>
        <p:spPr>
          <a:xfrm>
            <a:off x="298269" y="365125"/>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2551B4FE-573E-5249-8C19-E2E49D18A4C0}"/>
              </a:ext>
            </a:extLst>
          </p:cNvPr>
          <p:cNvSpPr>
            <a:spLocks noGrp="1"/>
          </p:cNvSpPr>
          <p:nvPr>
            <p:ph idx="1"/>
          </p:nvPr>
        </p:nvSpPr>
        <p:spPr>
          <a:xfrm>
            <a:off x="298269" y="1877875"/>
            <a:ext cx="10515600" cy="4498975"/>
          </a:xfrm>
        </p:spPr>
        <p:txBody>
          <a:bodyPr/>
          <a:lstStyle/>
          <a:p>
            <a:r>
              <a:rPr lang="en-GB" dirty="0"/>
              <a:t>Following the end of the Civil War in 1865 and the defeat of the South, slavery was abolished across America</a:t>
            </a:r>
          </a:p>
          <a:p>
            <a:r>
              <a:rPr lang="en-GB" dirty="0"/>
              <a:t>The 13</a:t>
            </a:r>
            <a:r>
              <a:rPr lang="en-GB" baseline="30000" dirty="0"/>
              <a:t>th</a:t>
            </a:r>
            <a:r>
              <a:rPr lang="en-GB" dirty="0"/>
              <a:t> and 14</a:t>
            </a:r>
            <a:r>
              <a:rPr lang="en-GB" baseline="30000" dirty="0"/>
              <a:t>th</a:t>
            </a:r>
            <a:r>
              <a:rPr lang="en-GB" dirty="0"/>
              <a:t> amendments to the Constitution outlawed slavery and made all Blacks American citizens</a:t>
            </a:r>
          </a:p>
          <a:p>
            <a:r>
              <a:rPr lang="en-GB" dirty="0"/>
              <a:t>The 15</a:t>
            </a:r>
            <a:r>
              <a:rPr lang="en-GB" baseline="30000" dirty="0"/>
              <a:t>th</a:t>
            </a:r>
            <a:r>
              <a:rPr lang="en-GB" dirty="0"/>
              <a:t> amendment gave Black males the right to vote</a:t>
            </a:r>
          </a:p>
          <a:p>
            <a:endParaRPr lang="en-US" dirty="0"/>
          </a:p>
        </p:txBody>
      </p:sp>
    </p:spTree>
    <p:extLst>
      <p:ext uri="{BB962C8B-B14F-4D97-AF65-F5344CB8AC3E}">
        <p14:creationId xmlns:p14="http://schemas.microsoft.com/office/powerpoint/2010/main" val="3596451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9E781-B893-504D-ABE5-4C71401B0D10}"/>
              </a:ext>
            </a:extLst>
          </p:cNvPr>
          <p:cNvSpPr>
            <a:spLocks noGrp="1"/>
          </p:cNvSpPr>
          <p:nvPr>
            <p:ph type="title"/>
          </p:nvPr>
        </p:nvSpPr>
        <p:spPr>
          <a:xfrm>
            <a:off x="293914" y="252548"/>
            <a:ext cx="10515600" cy="1325563"/>
          </a:xfrm>
        </p:spPr>
        <p:txBody>
          <a:bodyPr/>
          <a:lstStyle/>
          <a:p>
            <a:r>
              <a:rPr lang="en-US" dirty="0"/>
              <a:t>KKK – Knowledge </a:t>
            </a:r>
          </a:p>
        </p:txBody>
      </p:sp>
      <p:sp>
        <p:nvSpPr>
          <p:cNvPr id="3" name="Content Placeholder 2">
            <a:extLst>
              <a:ext uri="{FF2B5EF4-FFF2-40B4-BE49-F238E27FC236}">
                <a16:creationId xmlns:a16="http://schemas.microsoft.com/office/drawing/2014/main" id="{2F144796-816C-BD42-82B2-23792D7DE5EF}"/>
              </a:ext>
            </a:extLst>
          </p:cNvPr>
          <p:cNvSpPr>
            <a:spLocks noGrp="1"/>
          </p:cNvSpPr>
          <p:nvPr>
            <p:ph idx="1"/>
          </p:nvPr>
        </p:nvSpPr>
        <p:spPr>
          <a:xfrm>
            <a:off x="163286" y="1660162"/>
            <a:ext cx="11490960" cy="4788536"/>
          </a:xfrm>
        </p:spPr>
        <p:txBody>
          <a:bodyPr>
            <a:normAutofit fontScale="92500" lnSpcReduction="10000"/>
          </a:bodyPr>
          <a:lstStyle/>
          <a:p>
            <a:r>
              <a:rPr lang="en-GB" dirty="0"/>
              <a:t>(K1) Originally formed in 1860s with the direct purpose of preventing former slaves enjoying equal rights</a:t>
            </a:r>
          </a:p>
          <a:p>
            <a:r>
              <a:rPr lang="en-GB" dirty="0"/>
              <a:t>(K1) They experienced a resurgence in 1920s, in order to protect the ‘American way of life’. </a:t>
            </a:r>
          </a:p>
          <a:p>
            <a:r>
              <a:rPr lang="en-GB" dirty="0"/>
              <a:t>(K1) By 1924-25, their membership was around 3 million</a:t>
            </a:r>
          </a:p>
          <a:p>
            <a:r>
              <a:rPr lang="en-GB" dirty="0"/>
              <a:t>(K1) This was the first time their membership extended beyond Southern States</a:t>
            </a:r>
          </a:p>
          <a:p>
            <a:r>
              <a:rPr lang="en-GB" dirty="0"/>
              <a:t>(K1) </a:t>
            </a:r>
            <a:r>
              <a:rPr lang="en-GB" u="sng" dirty="0"/>
              <a:t>100% Americanism</a:t>
            </a:r>
          </a:p>
          <a:p>
            <a:r>
              <a:rPr lang="en-GB" dirty="0"/>
              <a:t>(K1) Members must be male WASPs over 16</a:t>
            </a:r>
          </a:p>
          <a:p>
            <a:r>
              <a:rPr lang="en-GB" dirty="0"/>
              <a:t>(K1) They used fear, intimidation and violence to promote white supremacy</a:t>
            </a:r>
          </a:p>
          <a:p>
            <a:r>
              <a:rPr lang="en-GB" dirty="0"/>
              <a:t>(K1) Following concerns over immigration, their message resonated with many Americans</a:t>
            </a:r>
          </a:p>
          <a:p>
            <a:endParaRPr lang="en-US" dirty="0"/>
          </a:p>
        </p:txBody>
      </p:sp>
    </p:spTree>
    <p:extLst>
      <p:ext uri="{BB962C8B-B14F-4D97-AF65-F5344CB8AC3E}">
        <p14:creationId xmlns:p14="http://schemas.microsoft.com/office/powerpoint/2010/main" val="3069946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56B5-764E-A745-8246-0C0D5F7EE3C8}"/>
              </a:ext>
            </a:extLst>
          </p:cNvPr>
          <p:cNvSpPr>
            <a:spLocks noGrp="1"/>
          </p:cNvSpPr>
          <p:nvPr>
            <p:ph type="title"/>
          </p:nvPr>
        </p:nvSpPr>
        <p:spPr>
          <a:xfrm>
            <a:off x="302623" y="365125"/>
            <a:ext cx="10515600" cy="1325563"/>
          </a:xfrm>
        </p:spPr>
        <p:txBody>
          <a:bodyPr/>
          <a:lstStyle/>
          <a:p>
            <a:r>
              <a:rPr lang="en-US" dirty="0"/>
              <a:t>KKK – Knowledge </a:t>
            </a:r>
          </a:p>
        </p:txBody>
      </p:sp>
      <p:sp>
        <p:nvSpPr>
          <p:cNvPr id="3" name="Content Placeholder 2">
            <a:extLst>
              <a:ext uri="{FF2B5EF4-FFF2-40B4-BE49-F238E27FC236}">
                <a16:creationId xmlns:a16="http://schemas.microsoft.com/office/drawing/2014/main" id="{343C337D-3A37-124E-92F1-4FA119360A9B}"/>
              </a:ext>
            </a:extLst>
          </p:cNvPr>
          <p:cNvSpPr>
            <a:spLocks noGrp="1"/>
          </p:cNvSpPr>
          <p:nvPr>
            <p:ph idx="1"/>
          </p:nvPr>
        </p:nvSpPr>
        <p:spPr>
          <a:xfrm>
            <a:off x="224245" y="1825625"/>
            <a:ext cx="11430000" cy="4667250"/>
          </a:xfrm>
        </p:spPr>
        <p:txBody>
          <a:bodyPr>
            <a:normAutofit fontScale="92500" lnSpcReduction="10000"/>
          </a:bodyPr>
          <a:lstStyle/>
          <a:p>
            <a:r>
              <a:rPr lang="en-GB" dirty="0"/>
              <a:t>(K2) In 1925, 40,000 Klansmen marched openly through Washington DC</a:t>
            </a:r>
          </a:p>
          <a:p>
            <a:r>
              <a:rPr lang="en-GB" dirty="0"/>
              <a:t>(K2) Hiram Wesley Evans - leader in 1923.</a:t>
            </a:r>
          </a:p>
          <a:p>
            <a:r>
              <a:rPr lang="en-GB" dirty="0"/>
              <a:t>(K2) </a:t>
            </a:r>
            <a:r>
              <a:rPr lang="en-GB" u="sng" dirty="0"/>
              <a:t>The Invisible Empire</a:t>
            </a:r>
          </a:p>
          <a:p>
            <a:r>
              <a:rPr lang="en-GB" dirty="0"/>
              <a:t>(K2) Judges, lawyers, teachers, policemen, doctors and politicians – anyone could be a hidden KKK member</a:t>
            </a:r>
          </a:p>
          <a:p>
            <a:r>
              <a:rPr lang="en-GB" dirty="0"/>
              <a:t>(K2) They wielded influence over the law and law makers</a:t>
            </a:r>
          </a:p>
          <a:p>
            <a:r>
              <a:rPr lang="en-GB" dirty="0"/>
              <a:t>(K3) Tactics of lynching, torture and violence were characteristic of this secret organisation.</a:t>
            </a:r>
          </a:p>
          <a:p>
            <a:r>
              <a:rPr lang="en-GB" dirty="0"/>
              <a:t>(K3) 416 Black Americans were killed in </a:t>
            </a:r>
            <a:r>
              <a:rPr lang="en-GB" dirty="0" err="1"/>
              <a:t>lynchings</a:t>
            </a:r>
            <a:r>
              <a:rPr lang="en-GB" dirty="0"/>
              <a:t> between 1918-27</a:t>
            </a:r>
          </a:p>
          <a:p>
            <a:r>
              <a:rPr lang="en-GB" dirty="0"/>
              <a:t>(K3) White Americans who campaigned in support of Black Americans were also targeted</a:t>
            </a:r>
          </a:p>
          <a:p>
            <a:endParaRPr lang="en-GB" dirty="0"/>
          </a:p>
          <a:p>
            <a:endParaRPr lang="en-US" dirty="0"/>
          </a:p>
        </p:txBody>
      </p:sp>
    </p:spTree>
    <p:extLst>
      <p:ext uri="{BB962C8B-B14F-4D97-AF65-F5344CB8AC3E}">
        <p14:creationId xmlns:p14="http://schemas.microsoft.com/office/powerpoint/2010/main" val="170744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A858D-F2D5-A74B-A606-83DB427CE34C}"/>
              </a:ext>
            </a:extLst>
          </p:cNvPr>
          <p:cNvSpPr>
            <a:spLocks noGrp="1"/>
          </p:cNvSpPr>
          <p:nvPr>
            <p:ph type="title"/>
          </p:nvPr>
        </p:nvSpPr>
        <p:spPr>
          <a:xfrm>
            <a:off x="217714" y="198120"/>
            <a:ext cx="10515600" cy="1325563"/>
          </a:xfrm>
        </p:spPr>
        <p:txBody>
          <a:bodyPr/>
          <a:lstStyle/>
          <a:p>
            <a:r>
              <a:rPr lang="en-US" dirty="0"/>
              <a:t>KKK– Analysis </a:t>
            </a:r>
          </a:p>
        </p:txBody>
      </p:sp>
      <p:sp>
        <p:nvSpPr>
          <p:cNvPr id="3" name="Content Placeholder 2">
            <a:extLst>
              <a:ext uri="{FF2B5EF4-FFF2-40B4-BE49-F238E27FC236}">
                <a16:creationId xmlns:a16="http://schemas.microsoft.com/office/drawing/2014/main" id="{E5C18CA7-5A0E-7045-9B60-DE6CF4A8556F}"/>
              </a:ext>
            </a:extLst>
          </p:cNvPr>
          <p:cNvSpPr>
            <a:spLocks noGrp="1"/>
          </p:cNvSpPr>
          <p:nvPr>
            <p:ph idx="1"/>
          </p:nvPr>
        </p:nvSpPr>
        <p:spPr>
          <a:xfrm>
            <a:off x="121920" y="1828799"/>
            <a:ext cx="11963400" cy="4831081"/>
          </a:xfrm>
        </p:spPr>
        <p:txBody>
          <a:bodyPr>
            <a:normAutofit fontScale="92500" lnSpcReduction="20000"/>
          </a:bodyPr>
          <a:lstStyle/>
          <a:p>
            <a:r>
              <a:rPr lang="en-GB" dirty="0"/>
              <a:t>(A1) The Klan's widespread support and popularity made it a significant barrier to the progress of civil rights, especially segregation</a:t>
            </a:r>
          </a:p>
          <a:p>
            <a:r>
              <a:rPr lang="en-GB" dirty="0"/>
              <a:t>(A1) Their support in the North and South made this even more significant</a:t>
            </a:r>
          </a:p>
          <a:p>
            <a:r>
              <a:rPr lang="en-GB" dirty="0"/>
              <a:t>(A2) President Roosevelt refused to support an anti-lynching bill in his ‘New Deal’ for fear of losing political support in south, therefore allowing lynching to continue unpunished. </a:t>
            </a:r>
          </a:p>
          <a:p>
            <a:r>
              <a:rPr lang="en-GB" dirty="0"/>
              <a:t>(A2) In some states, only KKK approved candidates could stand for election proving  their political power. </a:t>
            </a:r>
          </a:p>
          <a:p>
            <a:r>
              <a:rPr lang="en-GB" dirty="0"/>
              <a:t>(A2) The membership of powerful individuals meant few Klansmen were ever held to account for their crimes</a:t>
            </a:r>
          </a:p>
          <a:p>
            <a:r>
              <a:rPr lang="en-GB" dirty="0"/>
              <a:t>(A3) Lynching resulted in a black population too terrified to campaign for fear of the consequences. </a:t>
            </a:r>
          </a:p>
          <a:p>
            <a:r>
              <a:rPr lang="en-GB" dirty="0"/>
              <a:t>(A3) Many White Americans were also persecuted for trying to help</a:t>
            </a:r>
          </a:p>
        </p:txBody>
      </p:sp>
    </p:spTree>
    <p:extLst>
      <p:ext uri="{BB962C8B-B14F-4D97-AF65-F5344CB8AC3E}">
        <p14:creationId xmlns:p14="http://schemas.microsoft.com/office/powerpoint/2010/main" val="291413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2928E-6A39-684C-971F-FEB9583DB33F}"/>
              </a:ext>
            </a:extLst>
          </p:cNvPr>
          <p:cNvSpPr>
            <a:spLocks noGrp="1"/>
          </p:cNvSpPr>
          <p:nvPr>
            <p:ph type="title"/>
          </p:nvPr>
        </p:nvSpPr>
        <p:spPr>
          <a:xfrm>
            <a:off x="182880" y="380365"/>
            <a:ext cx="10515600" cy="1325563"/>
          </a:xfrm>
        </p:spPr>
        <p:txBody>
          <a:bodyPr/>
          <a:lstStyle/>
          <a:p>
            <a:r>
              <a:rPr lang="en-US" dirty="0"/>
              <a:t>KKK- Analysis Plus </a:t>
            </a:r>
          </a:p>
        </p:txBody>
      </p:sp>
      <p:sp>
        <p:nvSpPr>
          <p:cNvPr id="3" name="Content Placeholder 2">
            <a:extLst>
              <a:ext uri="{FF2B5EF4-FFF2-40B4-BE49-F238E27FC236}">
                <a16:creationId xmlns:a16="http://schemas.microsoft.com/office/drawing/2014/main" id="{B40F52DA-B4E8-674C-A0CE-2368F5F64463}"/>
              </a:ext>
            </a:extLst>
          </p:cNvPr>
          <p:cNvSpPr>
            <a:spLocks noGrp="1"/>
          </p:cNvSpPr>
          <p:nvPr>
            <p:ph idx="1"/>
          </p:nvPr>
        </p:nvSpPr>
        <p:spPr>
          <a:xfrm>
            <a:off x="182880" y="1856105"/>
            <a:ext cx="10515600" cy="4351338"/>
          </a:xfrm>
        </p:spPr>
        <p:txBody>
          <a:bodyPr/>
          <a:lstStyle/>
          <a:p>
            <a:r>
              <a:rPr lang="en-GB" dirty="0"/>
              <a:t>(A+1) By 1920s, scandals discredited the KKK. In Alabama, where they had been most powerful, they numbered less than 6,000 by 1930 but they remained powerful in local groups.</a:t>
            </a:r>
          </a:p>
          <a:p>
            <a:endParaRPr lang="en-GB" dirty="0"/>
          </a:p>
          <a:p>
            <a:r>
              <a:rPr lang="en-GB" dirty="0"/>
              <a:t>(A+1) Laws against wearing masks in public and membership fees which were too expensive during the depression also led to a decline in membership and influence.</a:t>
            </a:r>
          </a:p>
          <a:p>
            <a:endParaRPr lang="en-GB" i="1" dirty="0"/>
          </a:p>
          <a:p>
            <a:r>
              <a:rPr lang="en-GB" dirty="0"/>
              <a:t>(A+1) </a:t>
            </a:r>
            <a:r>
              <a:rPr lang="en-GB" i="1" dirty="0"/>
              <a:t>Therefore -&gt; other obstacles must have existed</a:t>
            </a:r>
          </a:p>
          <a:p>
            <a:endParaRPr lang="en-US" dirty="0"/>
          </a:p>
        </p:txBody>
      </p:sp>
    </p:spTree>
    <p:extLst>
      <p:ext uri="{BB962C8B-B14F-4D97-AF65-F5344CB8AC3E}">
        <p14:creationId xmlns:p14="http://schemas.microsoft.com/office/powerpoint/2010/main" val="222593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5DFF7-1323-3543-BEA3-37530C46A330}"/>
              </a:ext>
            </a:extLst>
          </p:cNvPr>
          <p:cNvSpPr>
            <a:spLocks noGrp="1"/>
          </p:cNvSpPr>
          <p:nvPr>
            <p:ph type="title"/>
          </p:nvPr>
        </p:nvSpPr>
        <p:spPr>
          <a:xfrm>
            <a:off x="243840" y="304165"/>
            <a:ext cx="10515600" cy="1325563"/>
          </a:xfrm>
        </p:spPr>
        <p:txBody>
          <a:bodyPr/>
          <a:lstStyle/>
          <a:p>
            <a:r>
              <a:rPr lang="en-US" dirty="0"/>
              <a:t>KKK- Evaluation </a:t>
            </a:r>
          </a:p>
        </p:txBody>
      </p:sp>
      <p:sp>
        <p:nvSpPr>
          <p:cNvPr id="3" name="Content Placeholder 2">
            <a:extLst>
              <a:ext uri="{FF2B5EF4-FFF2-40B4-BE49-F238E27FC236}">
                <a16:creationId xmlns:a16="http://schemas.microsoft.com/office/drawing/2014/main" id="{944DA141-9351-7146-8C33-B4FA3E300C68}"/>
              </a:ext>
            </a:extLst>
          </p:cNvPr>
          <p:cNvSpPr>
            <a:spLocks noGrp="1"/>
          </p:cNvSpPr>
          <p:nvPr>
            <p:ph idx="1"/>
          </p:nvPr>
        </p:nvSpPr>
        <p:spPr>
          <a:xfrm>
            <a:off x="243840" y="1810384"/>
            <a:ext cx="11719560" cy="4864735"/>
          </a:xfrm>
        </p:spPr>
        <p:txBody>
          <a:bodyPr>
            <a:normAutofit/>
          </a:bodyPr>
          <a:lstStyle/>
          <a:p>
            <a:pPr lvl="0"/>
            <a:r>
              <a:rPr lang="en-GB" b="1" u="sng" dirty="0"/>
              <a:t>(EV 1) David M. Chalmers: </a:t>
            </a:r>
            <a:r>
              <a:rPr lang="en-GB" dirty="0"/>
              <a:t>the Klan relied on ‘local anarchic autonomy’ – basically, that they could do what they wanted because no one could force the Southern states to behave differently. </a:t>
            </a:r>
            <a:endParaRPr lang="en-GB" b="1" u="sng" dirty="0"/>
          </a:p>
          <a:p>
            <a:pPr lvl="0"/>
            <a:endParaRPr lang="en-GB" b="1" u="sng" dirty="0"/>
          </a:p>
          <a:p>
            <a:pPr lvl="0"/>
            <a:r>
              <a:rPr lang="en-GB" b="1" u="sng" dirty="0"/>
              <a:t>(EV 1) Frederick Lewis Allen: </a:t>
            </a:r>
            <a:r>
              <a:rPr lang="en-GB" dirty="0"/>
              <a:t>Klan resurgence after WWI due to growing social and economic inequalities – “a movement conceived in fear and perpetuated fear and brought with it all manner of cruelties and crimes” </a:t>
            </a:r>
            <a:endParaRPr lang="en-GB" b="1" u="sng" dirty="0"/>
          </a:p>
          <a:p>
            <a:pPr lvl="0"/>
            <a:endParaRPr lang="en-GB" dirty="0"/>
          </a:p>
          <a:p>
            <a:pPr lvl="0"/>
            <a:r>
              <a:rPr lang="en-GB" b="1" u="sng" dirty="0"/>
              <a:t>(EV 1) Paul S. Boyer: </a:t>
            </a:r>
            <a:r>
              <a:rPr lang="en-GB" dirty="0"/>
              <a:t>“The Klan’s promise to restore the nation to an imagined purity – ethical, moral and religious – appealed powerfully to ill-educated and deeply religious Americans” </a:t>
            </a:r>
            <a:endParaRPr lang="en-GB" b="1" u="sng" dirty="0"/>
          </a:p>
          <a:p>
            <a:endParaRPr lang="en-US" dirty="0"/>
          </a:p>
        </p:txBody>
      </p:sp>
    </p:spTree>
    <p:extLst>
      <p:ext uri="{BB962C8B-B14F-4D97-AF65-F5344CB8AC3E}">
        <p14:creationId xmlns:p14="http://schemas.microsoft.com/office/powerpoint/2010/main" val="1263906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1D6B5-08C1-6343-9C36-7CEDCEE27D30}"/>
              </a:ext>
            </a:extLst>
          </p:cNvPr>
          <p:cNvSpPr>
            <a:spLocks noGrp="1"/>
          </p:cNvSpPr>
          <p:nvPr>
            <p:ph type="title"/>
          </p:nvPr>
        </p:nvSpPr>
        <p:spPr>
          <a:xfrm>
            <a:off x="182880" y="273685"/>
            <a:ext cx="10515600" cy="1325563"/>
          </a:xfrm>
        </p:spPr>
        <p:txBody>
          <a:bodyPr/>
          <a:lstStyle/>
          <a:p>
            <a:r>
              <a:rPr lang="en-US" dirty="0"/>
              <a:t>Divisions within the Black Community- Background </a:t>
            </a:r>
          </a:p>
        </p:txBody>
      </p:sp>
      <p:sp>
        <p:nvSpPr>
          <p:cNvPr id="3" name="Content Placeholder 2">
            <a:extLst>
              <a:ext uri="{FF2B5EF4-FFF2-40B4-BE49-F238E27FC236}">
                <a16:creationId xmlns:a16="http://schemas.microsoft.com/office/drawing/2014/main" id="{302B50BF-90DF-FA4D-9149-793CB43FE731}"/>
              </a:ext>
            </a:extLst>
          </p:cNvPr>
          <p:cNvSpPr>
            <a:spLocks noGrp="1"/>
          </p:cNvSpPr>
          <p:nvPr>
            <p:ph idx="1"/>
          </p:nvPr>
        </p:nvSpPr>
        <p:spPr>
          <a:xfrm>
            <a:off x="182880" y="2178685"/>
            <a:ext cx="11460480" cy="4679315"/>
          </a:xfrm>
        </p:spPr>
        <p:txBody>
          <a:bodyPr/>
          <a:lstStyle/>
          <a:p>
            <a:pPr>
              <a:spcBef>
                <a:spcPct val="50000"/>
              </a:spcBef>
            </a:pPr>
            <a:r>
              <a:rPr lang="en-GB" altLang="en-US" dirty="0"/>
              <a:t>Early civil rights campaigns emerged after 1896 as a reaction to the Plessy vs Ferguson case</a:t>
            </a:r>
          </a:p>
          <a:p>
            <a:pPr>
              <a:spcBef>
                <a:spcPct val="50000"/>
              </a:spcBef>
            </a:pPr>
            <a:r>
              <a:rPr lang="en-GB" altLang="en-US" dirty="0"/>
              <a:t>Several organisations were formed to help improve the lives of Black Americans</a:t>
            </a:r>
          </a:p>
          <a:p>
            <a:pPr>
              <a:spcBef>
                <a:spcPct val="50000"/>
              </a:spcBef>
            </a:pPr>
            <a:r>
              <a:rPr lang="en-GB" altLang="en-US" dirty="0"/>
              <a:t>There were three main leaders who had 3 very different ideas about how to get Civil Rights for Black Americans: Booker T Washington, W.E.B. Du </a:t>
            </a:r>
            <a:r>
              <a:rPr lang="en-GB" altLang="en-US" dirty="0" err="1"/>
              <a:t>Bois</a:t>
            </a:r>
            <a:r>
              <a:rPr lang="en-GB" altLang="en-US" dirty="0"/>
              <a:t> and Marcus Garvey </a:t>
            </a:r>
          </a:p>
          <a:p>
            <a:endParaRPr lang="en-US" dirty="0"/>
          </a:p>
        </p:txBody>
      </p:sp>
    </p:spTree>
    <p:extLst>
      <p:ext uri="{BB962C8B-B14F-4D97-AF65-F5344CB8AC3E}">
        <p14:creationId xmlns:p14="http://schemas.microsoft.com/office/powerpoint/2010/main" val="1674201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18874</TotalTime>
  <Words>2299</Words>
  <Application>Microsoft Macintosh PowerPoint</Application>
  <PresentationFormat>Widescreen</PresentationFormat>
  <Paragraphs>136</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USA 1918-1968</vt:lpstr>
      <vt:lpstr>Factors / Obstacles </vt:lpstr>
      <vt:lpstr>Context </vt:lpstr>
      <vt:lpstr>KKK – Knowledge </vt:lpstr>
      <vt:lpstr>KKK – Knowledge </vt:lpstr>
      <vt:lpstr>KKK– Analysis </vt:lpstr>
      <vt:lpstr>KKK- Analysis Plus </vt:lpstr>
      <vt:lpstr>KKK- Evaluation </vt:lpstr>
      <vt:lpstr>Divisions within the Black Community- Background </vt:lpstr>
      <vt:lpstr>Divisions within the Black Community- Knowledge </vt:lpstr>
      <vt:lpstr>Divisions within the Black Community- Knowledge </vt:lpstr>
      <vt:lpstr>Divisions within the Black Community- Knowledge </vt:lpstr>
      <vt:lpstr>Divisions within the Black Community- Analysis</vt:lpstr>
      <vt:lpstr>Divisions within the Black Community- Analysis Plus </vt:lpstr>
      <vt:lpstr>Legal Impediments – Knowledge  </vt:lpstr>
      <vt:lpstr>Legal Impediments – Analysis </vt:lpstr>
      <vt:lpstr>Legal Impediments – Analysis Plus </vt:lpstr>
      <vt:lpstr>Lack of Political Influence - Knowledge </vt:lpstr>
      <vt:lpstr>Lack of Political Influence - Knowledge </vt:lpstr>
      <vt:lpstr>Lack of Political Influence – Analysis </vt:lpstr>
      <vt:lpstr>Lack of Political Influence – Analysis Plus </vt:lpstr>
      <vt:lpstr>Popular Prejudice – Knowledge </vt:lpstr>
      <vt:lpstr>Popular Prejudice – Analysis </vt:lpstr>
      <vt:lpstr>Popular Prejudice – Analysis Plus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 1918-1968</dc:title>
  <dc:creator>Gabrielle Hilton</dc:creator>
  <cp:lastModifiedBy>Gabrielle Hilton</cp:lastModifiedBy>
  <cp:revision>12</cp:revision>
  <dcterms:created xsi:type="dcterms:W3CDTF">2021-07-05T11:53:45Z</dcterms:created>
  <dcterms:modified xsi:type="dcterms:W3CDTF">2021-07-31T12:13:08Z</dcterms:modified>
</cp:coreProperties>
</file>