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60" r:id="rId5"/>
    <p:sldId id="263" r:id="rId6"/>
    <p:sldId id="265" r:id="rId7"/>
    <p:sldId id="266" r:id="rId8"/>
    <p:sldId id="264" r:id="rId9"/>
    <p:sldId id="267" r:id="rId10"/>
    <p:sldId id="289" r:id="rId11"/>
    <p:sldId id="261" r:id="rId12"/>
    <p:sldId id="262" r:id="rId13"/>
    <p:sldId id="269" r:id="rId14"/>
    <p:sldId id="268" r:id="rId15"/>
    <p:sldId id="270" r:id="rId16"/>
    <p:sldId id="271" r:id="rId17"/>
    <p:sldId id="272" r:id="rId18"/>
    <p:sldId id="275" r:id="rId19"/>
    <p:sldId id="274" r:id="rId20"/>
    <p:sldId id="276" r:id="rId21"/>
    <p:sldId id="287" r:id="rId22"/>
    <p:sldId id="273" r:id="rId23"/>
    <p:sldId id="277" r:id="rId24"/>
    <p:sldId id="280" r:id="rId25"/>
    <p:sldId id="278" r:id="rId26"/>
    <p:sldId id="281" r:id="rId27"/>
    <p:sldId id="288" r:id="rId28"/>
    <p:sldId id="279" r:id="rId29"/>
    <p:sldId id="282" r:id="rId30"/>
    <p:sldId id="285" r:id="rId31"/>
    <p:sldId id="286" r:id="rId32"/>
    <p:sldId id="283" r:id="rId33"/>
    <p:sldId id="284" r:id="rId3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232"/>
    <p:restoredTop sz="96327"/>
  </p:normalViewPr>
  <p:slideViewPr>
    <p:cSldViewPr snapToGrid="0" snapToObjects="1">
      <p:cViewPr varScale="1">
        <p:scale>
          <a:sx n="147" d="100"/>
          <a:sy n="147" d="100"/>
        </p:scale>
        <p:origin x="49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6BEE02-914A-5F4B-B9CB-AF62631B57B2}"/>
              </a:ext>
            </a:extLst>
          </p:cNvPr>
          <p:cNvSpPr>
            <a:spLocks noGrp="1"/>
          </p:cNvSpPr>
          <p:nvPr>
            <p:ph type="ctrTitle"/>
          </p:nvPr>
        </p:nvSpPr>
        <p:spPr>
          <a:xfrm>
            <a:off x="1524000" y="1122363"/>
            <a:ext cx="9144000" cy="2387600"/>
          </a:xfrm>
        </p:spPr>
        <p:txBody>
          <a:bodyPr anchor="b"/>
          <a:lstStyle>
            <a:lvl1pPr algn="ctr">
              <a:defRPr sz="6000"/>
            </a:lvl1pPr>
          </a:lstStyle>
          <a:p>
            <a:r>
              <a:rPr lang="en-GB"/>
              <a:t>Click to edit Master title style</a:t>
            </a:r>
            <a:endParaRPr lang="en-US"/>
          </a:p>
        </p:txBody>
      </p:sp>
      <p:sp>
        <p:nvSpPr>
          <p:cNvPr id="3" name="Subtitle 2">
            <a:extLst>
              <a:ext uri="{FF2B5EF4-FFF2-40B4-BE49-F238E27FC236}">
                <a16:creationId xmlns:a16="http://schemas.microsoft.com/office/drawing/2014/main" id="{F8B5651D-8C58-4E43-9BC3-442BBD4817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GB"/>
              <a:t>Click to edit Master subtitle style</a:t>
            </a:r>
            <a:endParaRPr lang="en-US"/>
          </a:p>
        </p:txBody>
      </p:sp>
      <p:sp>
        <p:nvSpPr>
          <p:cNvPr id="4" name="Date Placeholder 3">
            <a:extLst>
              <a:ext uri="{FF2B5EF4-FFF2-40B4-BE49-F238E27FC236}">
                <a16:creationId xmlns:a16="http://schemas.microsoft.com/office/drawing/2014/main" id="{BB914D7F-AF3C-9E4E-B4A8-1843727CF72F}"/>
              </a:ext>
            </a:extLst>
          </p:cNvPr>
          <p:cNvSpPr>
            <a:spLocks noGrp="1"/>
          </p:cNvSpPr>
          <p:nvPr>
            <p:ph type="dt" sz="half" idx="10"/>
          </p:nvPr>
        </p:nvSpPr>
        <p:spPr/>
        <p:txBody>
          <a:bodyPr/>
          <a:lstStyle/>
          <a:p>
            <a:fld id="{7C0C2BFD-64A8-C34B-8FEC-DDF17C9987A7}" type="datetimeFigureOut">
              <a:rPr lang="en-US" smtClean="0"/>
              <a:t>7/31/21</a:t>
            </a:fld>
            <a:endParaRPr lang="en-US"/>
          </a:p>
        </p:txBody>
      </p:sp>
      <p:sp>
        <p:nvSpPr>
          <p:cNvPr id="5" name="Footer Placeholder 4">
            <a:extLst>
              <a:ext uri="{FF2B5EF4-FFF2-40B4-BE49-F238E27FC236}">
                <a16:creationId xmlns:a16="http://schemas.microsoft.com/office/drawing/2014/main" id="{70FFA28F-4A0E-6B4B-8756-9C180C3B665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E7957996-4AA3-3B42-8F64-AA1CE4DD729D}"/>
              </a:ext>
            </a:extLst>
          </p:cNvPr>
          <p:cNvSpPr>
            <a:spLocks noGrp="1"/>
          </p:cNvSpPr>
          <p:nvPr>
            <p:ph type="sldNum" sz="quarter" idx="12"/>
          </p:nvPr>
        </p:nvSpPr>
        <p:spPr/>
        <p:txBody>
          <a:bodyPr/>
          <a:lstStyle/>
          <a:p>
            <a:fld id="{D2B762A7-F4A7-EE43-835E-B4FC12EDDA4E}" type="slidenum">
              <a:rPr lang="en-US" smtClean="0"/>
              <a:t>‹#›</a:t>
            </a:fld>
            <a:endParaRPr lang="en-US"/>
          </a:p>
        </p:txBody>
      </p:sp>
    </p:spTree>
    <p:extLst>
      <p:ext uri="{BB962C8B-B14F-4D97-AF65-F5344CB8AC3E}">
        <p14:creationId xmlns:p14="http://schemas.microsoft.com/office/powerpoint/2010/main" val="362634289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83A8ED-0F27-DD4B-86BE-6AD83453A85C}"/>
              </a:ext>
            </a:extLst>
          </p:cNvPr>
          <p:cNvSpPr>
            <a:spLocks noGrp="1"/>
          </p:cNvSpPr>
          <p:nvPr>
            <p:ph type="title"/>
          </p:nvPr>
        </p:nvSpPr>
        <p:spPr/>
        <p:txBody>
          <a:bodyPr/>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BA9EA246-E4B8-9E42-B97E-B320DE22EE4C}"/>
              </a:ext>
            </a:extLst>
          </p:cNvPr>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9BA36D09-A76C-B64F-BB27-8B45B518D557}"/>
              </a:ext>
            </a:extLst>
          </p:cNvPr>
          <p:cNvSpPr>
            <a:spLocks noGrp="1"/>
          </p:cNvSpPr>
          <p:nvPr>
            <p:ph type="dt" sz="half" idx="10"/>
          </p:nvPr>
        </p:nvSpPr>
        <p:spPr/>
        <p:txBody>
          <a:bodyPr/>
          <a:lstStyle/>
          <a:p>
            <a:fld id="{7C0C2BFD-64A8-C34B-8FEC-DDF17C9987A7}" type="datetimeFigureOut">
              <a:rPr lang="en-US" smtClean="0"/>
              <a:t>7/31/21</a:t>
            </a:fld>
            <a:endParaRPr lang="en-US"/>
          </a:p>
        </p:txBody>
      </p:sp>
      <p:sp>
        <p:nvSpPr>
          <p:cNvPr id="5" name="Footer Placeholder 4">
            <a:extLst>
              <a:ext uri="{FF2B5EF4-FFF2-40B4-BE49-F238E27FC236}">
                <a16:creationId xmlns:a16="http://schemas.microsoft.com/office/drawing/2014/main" id="{A9258DDE-D1B0-7D46-8A09-9B33FCFFCDF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3056834-8C7F-E243-BE1C-15809FEB823E}"/>
              </a:ext>
            </a:extLst>
          </p:cNvPr>
          <p:cNvSpPr>
            <a:spLocks noGrp="1"/>
          </p:cNvSpPr>
          <p:nvPr>
            <p:ph type="sldNum" sz="quarter" idx="12"/>
          </p:nvPr>
        </p:nvSpPr>
        <p:spPr/>
        <p:txBody>
          <a:bodyPr/>
          <a:lstStyle/>
          <a:p>
            <a:fld id="{D2B762A7-F4A7-EE43-835E-B4FC12EDDA4E}" type="slidenum">
              <a:rPr lang="en-US" smtClean="0"/>
              <a:t>‹#›</a:t>
            </a:fld>
            <a:endParaRPr lang="en-US"/>
          </a:p>
        </p:txBody>
      </p:sp>
    </p:spTree>
    <p:extLst>
      <p:ext uri="{BB962C8B-B14F-4D97-AF65-F5344CB8AC3E}">
        <p14:creationId xmlns:p14="http://schemas.microsoft.com/office/powerpoint/2010/main" val="21295490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54DF6C3-A814-4C4B-8FF9-27CDC650AA8B}"/>
              </a:ext>
            </a:extLst>
          </p:cNvPr>
          <p:cNvSpPr>
            <a:spLocks noGrp="1"/>
          </p:cNvSpPr>
          <p:nvPr>
            <p:ph type="title" orient="vert"/>
          </p:nvPr>
        </p:nvSpPr>
        <p:spPr>
          <a:xfrm>
            <a:off x="8724900" y="365125"/>
            <a:ext cx="2628900" cy="5811838"/>
          </a:xfrm>
        </p:spPr>
        <p:txBody>
          <a:bodyPr vert="eaVert"/>
          <a:lstStyle/>
          <a:p>
            <a:r>
              <a:rPr lang="en-GB"/>
              <a:t>Click to edit Master title style</a:t>
            </a:r>
            <a:endParaRPr lang="en-US"/>
          </a:p>
        </p:txBody>
      </p:sp>
      <p:sp>
        <p:nvSpPr>
          <p:cNvPr id="3" name="Vertical Text Placeholder 2">
            <a:extLst>
              <a:ext uri="{FF2B5EF4-FFF2-40B4-BE49-F238E27FC236}">
                <a16:creationId xmlns:a16="http://schemas.microsoft.com/office/drawing/2014/main" id="{61820F0C-175C-1D42-8502-10709C14A0E4}"/>
              </a:ext>
            </a:extLst>
          </p:cNvPr>
          <p:cNvSpPr>
            <a:spLocks noGrp="1"/>
          </p:cNvSpPr>
          <p:nvPr>
            <p:ph type="body" orient="vert" idx="1"/>
          </p:nvPr>
        </p:nvSpPr>
        <p:spPr>
          <a:xfrm>
            <a:off x="838200" y="365125"/>
            <a:ext cx="7734300" cy="5811838"/>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AC63D25-B2AA-EA46-B8F1-05B9CDB10FC5}"/>
              </a:ext>
            </a:extLst>
          </p:cNvPr>
          <p:cNvSpPr>
            <a:spLocks noGrp="1"/>
          </p:cNvSpPr>
          <p:nvPr>
            <p:ph type="dt" sz="half" idx="10"/>
          </p:nvPr>
        </p:nvSpPr>
        <p:spPr/>
        <p:txBody>
          <a:bodyPr/>
          <a:lstStyle/>
          <a:p>
            <a:fld id="{7C0C2BFD-64A8-C34B-8FEC-DDF17C9987A7}" type="datetimeFigureOut">
              <a:rPr lang="en-US" smtClean="0"/>
              <a:t>7/31/21</a:t>
            </a:fld>
            <a:endParaRPr lang="en-US"/>
          </a:p>
        </p:txBody>
      </p:sp>
      <p:sp>
        <p:nvSpPr>
          <p:cNvPr id="5" name="Footer Placeholder 4">
            <a:extLst>
              <a:ext uri="{FF2B5EF4-FFF2-40B4-BE49-F238E27FC236}">
                <a16:creationId xmlns:a16="http://schemas.microsoft.com/office/drawing/2014/main" id="{D50CD1D7-B7B6-2A4E-9CFF-4A346A46E86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034E9A4-F4F8-D540-8E6D-8E2DDA579A84}"/>
              </a:ext>
            </a:extLst>
          </p:cNvPr>
          <p:cNvSpPr>
            <a:spLocks noGrp="1"/>
          </p:cNvSpPr>
          <p:nvPr>
            <p:ph type="sldNum" sz="quarter" idx="12"/>
          </p:nvPr>
        </p:nvSpPr>
        <p:spPr/>
        <p:txBody>
          <a:bodyPr/>
          <a:lstStyle/>
          <a:p>
            <a:fld id="{D2B762A7-F4A7-EE43-835E-B4FC12EDDA4E}" type="slidenum">
              <a:rPr lang="en-US" smtClean="0"/>
              <a:t>‹#›</a:t>
            </a:fld>
            <a:endParaRPr lang="en-US"/>
          </a:p>
        </p:txBody>
      </p:sp>
    </p:spTree>
    <p:extLst>
      <p:ext uri="{BB962C8B-B14F-4D97-AF65-F5344CB8AC3E}">
        <p14:creationId xmlns:p14="http://schemas.microsoft.com/office/powerpoint/2010/main" val="37373914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01B94A-DD24-BB4C-8C93-BA6BC8116017}"/>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BE0E7D98-DAA8-9D49-B190-47B32CF4AADE}"/>
              </a:ext>
            </a:extLst>
          </p:cNvPr>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38141A6D-2608-9545-A76D-E77890DABEF7}"/>
              </a:ext>
            </a:extLst>
          </p:cNvPr>
          <p:cNvSpPr>
            <a:spLocks noGrp="1"/>
          </p:cNvSpPr>
          <p:nvPr>
            <p:ph type="dt" sz="half" idx="10"/>
          </p:nvPr>
        </p:nvSpPr>
        <p:spPr/>
        <p:txBody>
          <a:bodyPr/>
          <a:lstStyle/>
          <a:p>
            <a:fld id="{7C0C2BFD-64A8-C34B-8FEC-DDF17C9987A7}" type="datetimeFigureOut">
              <a:rPr lang="en-US" smtClean="0"/>
              <a:t>7/31/21</a:t>
            </a:fld>
            <a:endParaRPr lang="en-US"/>
          </a:p>
        </p:txBody>
      </p:sp>
      <p:sp>
        <p:nvSpPr>
          <p:cNvPr id="5" name="Footer Placeholder 4">
            <a:extLst>
              <a:ext uri="{FF2B5EF4-FFF2-40B4-BE49-F238E27FC236}">
                <a16:creationId xmlns:a16="http://schemas.microsoft.com/office/drawing/2014/main" id="{F3CF6C12-129D-9C4B-B524-BC7F431A7C2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5BA2E9D-8D82-884E-9194-44F5D91E6827}"/>
              </a:ext>
            </a:extLst>
          </p:cNvPr>
          <p:cNvSpPr>
            <a:spLocks noGrp="1"/>
          </p:cNvSpPr>
          <p:nvPr>
            <p:ph type="sldNum" sz="quarter" idx="12"/>
          </p:nvPr>
        </p:nvSpPr>
        <p:spPr/>
        <p:txBody>
          <a:bodyPr/>
          <a:lstStyle/>
          <a:p>
            <a:fld id="{D2B762A7-F4A7-EE43-835E-B4FC12EDDA4E}" type="slidenum">
              <a:rPr lang="en-US" smtClean="0"/>
              <a:t>‹#›</a:t>
            </a:fld>
            <a:endParaRPr lang="en-US"/>
          </a:p>
        </p:txBody>
      </p:sp>
    </p:spTree>
    <p:extLst>
      <p:ext uri="{BB962C8B-B14F-4D97-AF65-F5344CB8AC3E}">
        <p14:creationId xmlns:p14="http://schemas.microsoft.com/office/powerpoint/2010/main" val="67429156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E6C8EF-D8E1-8D42-9594-55B9A64950D9}"/>
              </a:ext>
            </a:extLst>
          </p:cNvPr>
          <p:cNvSpPr>
            <a:spLocks noGrp="1"/>
          </p:cNvSpPr>
          <p:nvPr>
            <p:ph type="title"/>
          </p:nvPr>
        </p:nvSpPr>
        <p:spPr>
          <a:xfrm>
            <a:off x="831850" y="1709738"/>
            <a:ext cx="10515600" cy="2852737"/>
          </a:xfrm>
        </p:spPr>
        <p:txBody>
          <a:bodyPr anchor="b"/>
          <a:lstStyle>
            <a:lvl1pPr>
              <a:defRPr sz="6000"/>
            </a:lvl1pPr>
          </a:lstStyle>
          <a:p>
            <a:r>
              <a:rPr lang="en-GB"/>
              <a:t>Click to edit Master title style</a:t>
            </a:r>
            <a:endParaRPr lang="en-US"/>
          </a:p>
        </p:txBody>
      </p:sp>
      <p:sp>
        <p:nvSpPr>
          <p:cNvPr id="3" name="Text Placeholder 2">
            <a:extLst>
              <a:ext uri="{FF2B5EF4-FFF2-40B4-BE49-F238E27FC236}">
                <a16:creationId xmlns:a16="http://schemas.microsoft.com/office/drawing/2014/main" id="{5C482A82-7A46-684E-8D2A-224CC8EF082B}"/>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GB"/>
              <a:t>Click to edit Master text styles</a:t>
            </a:r>
          </a:p>
        </p:txBody>
      </p:sp>
      <p:sp>
        <p:nvSpPr>
          <p:cNvPr id="4" name="Date Placeholder 3">
            <a:extLst>
              <a:ext uri="{FF2B5EF4-FFF2-40B4-BE49-F238E27FC236}">
                <a16:creationId xmlns:a16="http://schemas.microsoft.com/office/drawing/2014/main" id="{2F663A85-67EE-6F4A-8198-91207291D2C1}"/>
              </a:ext>
            </a:extLst>
          </p:cNvPr>
          <p:cNvSpPr>
            <a:spLocks noGrp="1"/>
          </p:cNvSpPr>
          <p:nvPr>
            <p:ph type="dt" sz="half" idx="10"/>
          </p:nvPr>
        </p:nvSpPr>
        <p:spPr/>
        <p:txBody>
          <a:bodyPr/>
          <a:lstStyle/>
          <a:p>
            <a:fld id="{7C0C2BFD-64A8-C34B-8FEC-DDF17C9987A7}" type="datetimeFigureOut">
              <a:rPr lang="en-US" smtClean="0"/>
              <a:t>7/31/21</a:t>
            </a:fld>
            <a:endParaRPr lang="en-US"/>
          </a:p>
        </p:txBody>
      </p:sp>
      <p:sp>
        <p:nvSpPr>
          <p:cNvPr id="5" name="Footer Placeholder 4">
            <a:extLst>
              <a:ext uri="{FF2B5EF4-FFF2-40B4-BE49-F238E27FC236}">
                <a16:creationId xmlns:a16="http://schemas.microsoft.com/office/drawing/2014/main" id="{DE2E5B11-48C7-1244-907D-44FEC53E94F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7A055F-FBD1-0246-951C-A0790CB65282}"/>
              </a:ext>
            </a:extLst>
          </p:cNvPr>
          <p:cNvSpPr>
            <a:spLocks noGrp="1"/>
          </p:cNvSpPr>
          <p:nvPr>
            <p:ph type="sldNum" sz="quarter" idx="12"/>
          </p:nvPr>
        </p:nvSpPr>
        <p:spPr/>
        <p:txBody>
          <a:bodyPr/>
          <a:lstStyle/>
          <a:p>
            <a:fld id="{D2B762A7-F4A7-EE43-835E-B4FC12EDDA4E}" type="slidenum">
              <a:rPr lang="en-US" smtClean="0"/>
              <a:t>‹#›</a:t>
            </a:fld>
            <a:endParaRPr lang="en-US"/>
          </a:p>
        </p:txBody>
      </p:sp>
    </p:spTree>
    <p:extLst>
      <p:ext uri="{BB962C8B-B14F-4D97-AF65-F5344CB8AC3E}">
        <p14:creationId xmlns:p14="http://schemas.microsoft.com/office/powerpoint/2010/main" val="2065041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ED9EC1-CC26-8A42-9771-78B75942351C}"/>
              </a:ext>
            </a:extLst>
          </p:cNvPr>
          <p:cNvSpPr>
            <a:spLocks noGrp="1"/>
          </p:cNvSpPr>
          <p:nvPr>
            <p:ph type="title"/>
          </p:nvPr>
        </p:nvSpPr>
        <p:spPr/>
        <p:txBody>
          <a:bodyPr/>
          <a:lstStyle/>
          <a:p>
            <a:r>
              <a:rPr lang="en-GB"/>
              <a:t>Click to edit Master title style</a:t>
            </a:r>
            <a:endParaRPr lang="en-US"/>
          </a:p>
        </p:txBody>
      </p:sp>
      <p:sp>
        <p:nvSpPr>
          <p:cNvPr id="3" name="Content Placeholder 2">
            <a:extLst>
              <a:ext uri="{FF2B5EF4-FFF2-40B4-BE49-F238E27FC236}">
                <a16:creationId xmlns:a16="http://schemas.microsoft.com/office/drawing/2014/main" id="{FA4C2D2D-CCB9-144F-9CBD-2477B0D99655}"/>
              </a:ext>
            </a:extLst>
          </p:cNvPr>
          <p:cNvSpPr>
            <a:spLocks noGrp="1"/>
          </p:cNvSpPr>
          <p:nvPr>
            <p:ph sz="half" idx="1"/>
          </p:nvPr>
        </p:nvSpPr>
        <p:spPr>
          <a:xfrm>
            <a:off x="838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a:extLst>
              <a:ext uri="{FF2B5EF4-FFF2-40B4-BE49-F238E27FC236}">
                <a16:creationId xmlns:a16="http://schemas.microsoft.com/office/drawing/2014/main" id="{FDD6F314-BC45-AB41-A70E-B87F52EAA24A}"/>
              </a:ext>
            </a:extLst>
          </p:cNvPr>
          <p:cNvSpPr>
            <a:spLocks noGrp="1"/>
          </p:cNvSpPr>
          <p:nvPr>
            <p:ph sz="half" idx="2"/>
          </p:nvPr>
        </p:nvSpPr>
        <p:spPr>
          <a:xfrm>
            <a:off x="6172200" y="1825625"/>
            <a:ext cx="5181600" cy="435133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a:extLst>
              <a:ext uri="{FF2B5EF4-FFF2-40B4-BE49-F238E27FC236}">
                <a16:creationId xmlns:a16="http://schemas.microsoft.com/office/drawing/2014/main" id="{6C78F979-3D92-CB4F-938C-FEC243036D43}"/>
              </a:ext>
            </a:extLst>
          </p:cNvPr>
          <p:cNvSpPr>
            <a:spLocks noGrp="1"/>
          </p:cNvSpPr>
          <p:nvPr>
            <p:ph type="dt" sz="half" idx="10"/>
          </p:nvPr>
        </p:nvSpPr>
        <p:spPr/>
        <p:txBody>
          <a:bodyPr/>
          <a:lstStyle/>
          <a:p>
            <a:fld id="{7C0C2BFD-64A8-C34B-8FEC-DDF17C9987A7}" type="datetimeFigureOut">
              <a:rPr lang="en-US" smtClean="0"/>
              <a:t>7/31/21</a:t>
            </a:fld>
            <a:endParaRPr lang="en-US"/>
          </a:p>
        </p:txBody>
      </p:sp>
      <p:sp>
        <p:nvSpPr>
          <p:cNvPr id="6" name="Footer Placeholder 5">
            <a:extLst>
              <a:ext uri="{FF2B5EF4-FFF2-40B4-BE49-F238E27FC236}">
                <a16:creationId xmlns:a16="http://schemas.microsoft.com/office/drawing/2014/main" id="{8EA5E4AC-4A28-8748-A66F-2FC22650D77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46A2EF2C-563A-684F-8BFF-0EF9D8D938A4}"/>
              </a:ext>
            </a:extLst>
          </p:cNvPr>
          <p:cNvSpPr>
            <a:spLocks noGrp="1"/>
          </p:cNvSpPr>
          <p:nvPr>
            <p:ph type="sldNum" sz="quarter" idx="12"/>
          </p:nvPr>
        </p:nvSpPr>
        <p:spPr/>
        <p:txBody>
          <a:bodyPr/>
          <a:lstStyle/>
          <a:p>
            <a:fld id="{D2B762A7-F4A7-EE43-835E-B4FC12EDDA4E}" type="slidenum">
              <a:rPr lang="en-US" smtClean="0"/>
              <a:t>‹#›</a:t>
            </a:fld>
            <a:endParaRPr lang="en-US"/>
          </a:p>
        </p:txBody>
      </p:sp>
    </p:spTree>
    <p:extLst>
      <p:ext uri="{BB962C8B-B14F-4D97-AF65-F5344CB8AC3E}">
        <p14:creationId xmlns:p14="http://schemas.microsoft.com/office/powerpoint/2010/main" val="252011067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9257B7-EF48-2048-A5AC-B47DB54669B0}"/>
              </a:ext>
            </a:extLst>
          </p:cNvPr>
          <p:cNvSpPr>
            <a:spLocks noGrp="1"/>
          </p:cNvSpPr>
          <p:nvPr>
            <p:ph type="title"/>
          </p:nvPr>
        </p:nvSpPr>
        <p:spPr>
          <a:xfrm>
            <a:off x="839788" y="365125"/>
            <a:ext cx="10515600" cy="1325563"/>
          </a:xfrm>
        </p:spPr>
        <p:txBody>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3215EBF-8765-E442-9A29-76453C8A09C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a:extLst>
              <a:ext uri="{FF2B5EF4-FFF2-40B4-BE49-F238E27FC236}">
                <a16:creationId xmlns:a16="http://schemas.microsoft.com/office/drawing/2014/main" id="{3F2E2F2F-03F5-2A49-B2E4-5092F8342068}"/>
              </a:ext>
            </a:extLst>
          </p:cNvPr>
          <p:cNvSpPr>
            <a:spLocks noGrp="1"/>
          </p:cNvSpPr>
          <p:nvPr>
            <p:ph sz="half" idx="2"/>
          </p:nvPr>
        </p:nvSpPr>
        <p:spPr>
          <a:xfrm>
            <a:off x="839788" y="2505075"/>
            <a:ext cx="5157787"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a:extLst>
              <a:ext uri="{FF2B5EF4-FFF2-40B4-BE49-F238E27FC236}">
                <a16:creationId xmlns:a16="http://schemas.microsoft.com/office/drawing/2014/main" id="{3BD25A4B-C2CF-1C42-ADAC-461ECB1F18E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a:extLst>
              <a:ext uri="{FF2B5EF4-FFF2-40B4-BE49-F238E27FC236}">
                <a16:creationId xmlns:a16="http://schemas.microsoft.com/office/drawing/2014/main" id="{7EB4A8DA-5827-1545-AFC6-1F747836511D}"/>
              </a:ext>
            </a:extLst>
          </p:cNvPr>
          <p:cNvSpPr>
            <a:spLocks noGrp="1"/>
          </p:cNvSpPr>
          <p:nvPr>
            <p:ph sz="quarter" idx="4"/>
          </p:nvPr>
        </p:nvSpPr>
        <p:spPr>
          <a:xfrm>
            <a:off x="6172200" y="2505075"/>
            <a:ext cx="5183188" cy="3684588"/>
          </a:xfrm>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a:extLst>
              <a:ext uri="{FF2B5EF4-FFF2-40B4-BE49-F238E27FC236}">
                <a16:creationId xmlns:a16="http://schemas.microsoft.com/office/drawing/2014/main" id="{2CD4C8D4-0968-814F-AA64-98CE1A4B1A76}"/>
              </a:ext>
            </a:extLst>
          </p:cNvPr>
          <p:cNvSpPr>
            <a:spLocks noGrp="1"/>
          </p:cNvSpPr>
          <p:nvPr>
            <p:ph type="dt" sz="half" idx="10"/>
          </p:nvPr>
        </p:nvSpPr>
        <p:spPr/>
        <p:txBody>
          <a:bodyPr/>
          <a:lstStyle/>
          <a:p>
            <a:fld id="{7C0C2BFD-64A8-C34B-8FEC-DDF17C9987A7}" type="datetimeFigureOut">
              <a:rPr lang="en-US" smtClean="0"/>
              <a:t>7/31/21</a:t>
            </a:fld>
            <a:endParaRPr lang="en-US"/>
          </a:p>
        </p:txBody>
      </p:sp>
      <p:sp>
        <p:nvSpPr>
          <p:cNvPr id="8" name="Footer Placeholder 7">
            <a:extLst>
              <a:ext uri="{FF2B5EF4-FFF2-40B4-BE49-F238E27FC236}">
                <a16:creationId xmlns:a16="http://schemas.microsoft.com/office/drawing/2014/main" id="{8A3B81CD-8487-E44F-BBB4-1C852157A0D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6FB8B3D2-430B-EF47-B411-FE5E105A1171}"/>
              </a:ext>
            </a:extLst>
          </p:cNvPr>
          <p:cNvSpPr>
            <a:spLocks noGrp="1"/>
          </p:cNvSpPr>
          <p:nvPr>
            <p:ph type="sldNum" sz="quarter" idx="12"/>
          </p:nvPr>
        </p:nvSpPr>
        <p:spPr/>
        <p:txBody>
          <a:bodyPr/>
          <a:lstStyle/>
          <a:p>
            <a:fld id="{D2B762A7-F4A7-EE43-835E-B4FC12EDDA4E}" type="slidenum">
              <a:rPr lang="en-US" smtClean="0"/>
              <a:t>‹#›</a:t>
            </a:fld>
            <a:endParaRPr lang="en-US"/>
          </a:p>
        </p:txBody>
      </p:sp>
    </p:spTree>
    <p:extLst>
      <p:ext uri="{BB962C8B-B14F-4D97-AF65-F5344CB8AC3E}">
        <p14:creationId xmlns:p14="http://schemas.microsoft.com/office/powerpoint/2010/main" val="8275660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989D8A-5E15-7044-AF9A-41191799361B}"/>
              </a:ext>
            </a:extLst>
          </p:cNvPr>
          <p:cNvSpPr>
            <a:spLocks noGrp="1"/>
          </p:cNvSpPr>
          <p:nvPr>
            <p:ph type="title"/>
          </p:nvPr>
        </p:nvSpPr>
        <p:spPr/>
        <p:txBody>
          <a:bodyPr/>
          <a:lstStyle/>
          <a:p>
            <a:r>
              <a:rPr lang="en-GB"/>
              <a:t>Click to edit Master title style</a:t>
            </a:r>
            <a:endParaRPr lang="en-US"/>
          </a:p>
        </p:txBody>
      </p:sp>
      <p:sp>
        <p:nvSpPr>
          <p:cNvPr id="3" name="Date Placeholder 2">
            <a:extLst>
              <a:ext uri="{FF2B5EF4-FFF2-40B4-BE49-F238E27FC236}">
                <a16:creationId xmlns:a16="http://schemas.microsoft.com/office/drawing/2014/main" id="{B2311C32-124D-484B-B0A8-8EB3F0482DBD}"/>
              </a:ext>
            </a:extLst>
          </p:cNvPr>
          <p:cNvSpPr>
            <a:spLocks noGrp="1"/>
          </p:cNvSpPr>
          <p:nvPr>
            <p:ph type="dt" sz="half" idx="10"/>
          </p:nvPr>
        </p:nvSpPr>
        <p:spPr/>
        <p:txBody>
          <a:bodyPr/>
          <a:lstStyle/>
          <a:p>
            <a:fld id="{7C0C2BFD-64A8-C34B-8FEC-DDF17C9987A7}" type="datetimeFigureOut">
              <a:rPr lang="en-US" smtClean="0"/>
              <a:t>7/31/21</a:t>
            </a:fld>
            <a:endParaRPr lang="en-US"/>
          </a:p>
        </p:txBody>
      </p:sp>
      <p:sp>
        <p:nvSpPr>
          <p:cNvPr id="4" name="Footer Placeholder 3">
            <a:extLst>
              <a:ext uri="{FF2B5EF4-FFF2-40B4-BE49-F238E27FC236}">
                <a16:creationId xmlns:a16="http://schemas.microsoft.com/office/drawing/2014/main" id="{DE8ABBAB-9F26-944B-A8C2-2A0D9C962125}"/>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86ABD97-429F-FE48-8B57-46B044795D52}"/>
              </a:ext>
            </a:extLst>
          </p:cNvPr>
          <p:cNvSpPr>
            <a:spLocks noGrp="1"/>
          </p:cNvSpPr>
          <p:nvPr>
            <p:ph type="sldNum" sz="quarter" idx="12"/>
          </p:nvPr>
        </p:nvSpPr>
        <p:spPr/>
        <p:txBody>
          <a:bodyPr/>
          <a:lstStyle/>
          <a:p>
            <a:fld id="{D2B762A7-F4A7-EE43-835E-B4FC12EDDA4E}" type="slidenum">
              <a:rPr lang="en-US" smtClean="0"/>
              <a:t>‹#›</a:t>
            </a:fld>
            <a:endParaRPr lang="en-US"/>
          </a:p>
        </p:txBody>
      </p:sp>
    </p:spTree>
    <p:extLst>
      <p:ext uri="{BB962C8B-B14F-4D97-AF65-F5344CB8AC3E}">
        <p14:creationId xmlns:p14="http://schemas.microsoft.com/office/powerpoint/2010/main" val="17946030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102CFF83-5781-B940-999B-8E2549D13252}"/>
              </a:ext>
            </a:extLst>
          </p:cNvPr>
          <p:cNvSpPr>
            <a:spLocks noGrp="1"/>
          </p:cNvSpPr>
          <p:nvPr>
            <p:ph type="dt" sz="half" idx="10"/>
          </p:nvPr>
        </p:nvSpPr>
        <p:spPr/>
        <p:txBody>
          <a:bodyPr/>
          <a:lstStyle/>
          <a:p>
            <a:fld id="{7C0C2BFD-64A8-C34B-8FEC-DDF17C9987A7}" type="datetimeFigureOut">
              <a:rPr lang="en-US" smtClean="0"/>
              <a:t>7/31/21</a:t>
            </a:fld>
            <a:endParaRPr lang="en-US"/>
          </a:p>
        </p:txBody>
      </p:sp>
      <p:sp>
        <p:nvSpPr>
          <p:cNvPr id="3" name="Footer Placeholder 2">
            <a:extLst>
              <a:ext uri="{FF2B5EF4-FFF2-40B4-BE49-F238E27FC236}">
                <a16:creationId xmlns:a16="http://schemas.microsoft.com/office/drawing/2014/main" id="{EA24AD6B-A362-D440-928A-821836A21D2A}"/>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EF0934B0-87D4-884F-8556-40A5CDFDE977}"/>
              </a:ext>
            </a:extLst>
          </p:cNvPr>
          <p:cNvSpPr>
            <a:spLocks noGrp="1"/>
          </p:cNvSpPr>
          <p:nvPr>
            <p:ph type="sldNum" sz="quarter" idx="12"/>
          </p:nvPr>
        </p:nvSpPr>
        <p:spPr/>
        <p:txBody>
          <a:bodyPr/>
          <a:lstStyle/>
          <a:p>
            <a:fld id="{D2B762A7-F4A7-EE43-835E-B4FC12EDDA4E}" type="slidenum">
              <a:rPr lang="en-US" smtClean="0"/>
              <a:t>‹#›</a:t>
            </a:fld>
            <a:endParaRPr lang="en-US"/>
          </a:p>
        </p:txBody>
      </p:sp>
    </p:spTree>
    <p:extLst>
      <p:ext uri="{BB962C8B-B14F-4D97-AF65-F5344CB8AC3E}">
        <p14:creationId xmlns:p14="http://schemas.microsoft.com/office/powerpoint/2010/main" val="31439251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E8591E-AAC1-B64C-BCEE-8ED3B55B8FCB}"/>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Content Placeholder 2">
            <a:extLst>
              <a:ext uri="{FF2B5EF4-FFF2-40B4-BE49-F238E27FC236}">
                <a16:creationId xmlns:a16="http://schemas.microsoft.com/office/drawing/2014/main" id="{50A9947E-7F3B-A84E-85AF-FF5453C7C7D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a:extLst>
              <a:ext uri="{FF2B5EF4-FFF2-40B4-BE49-F238E27FC236}">
                <a16:creationId xmlns:a16="http://schemas.microsoft.com/office/drawing/2014/main" id="{04975FBF-BF20-0540-977E-20F431FFEA3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D074FACC-70AE-7347-953C-C6A7C9824099}"/>
              </a:ext>
            </a:extLst>
          </p:cNvPr>
          <p:cNvSpPr>
            <a:spLocks noGrp="1"/>
          </p:cNvSpPr>
          <p:nvPr>
            <p:ph type="dt" sz="half" idx="10"/>
          </p:nvPr>
        </p:nvSpPr>
        <p:spPr/>
        <p:txBody>
          <a:bodyPr/>
          <a:lstStyle/>
          <a:p>
            <a:fld id="{7C0C2BFD-64A8-C34B-8FEC-DDF17C9987A7}" type="datetimeFigureOut">
              <a:rPr lang="en-US" smtClean="0"/>
              <a:t>7/31/21</a:t>
            </a:fld>
            <a:endParaRPr lang="en-US"/>
          </a:p>
        </p:txBody>
      </p:sp>
      <p:sp>
        <p:nvSpPr>
          <p:cNvPr id="6" name="Footer Placeholder 5">
            <a:extLst>
              <a:ext uri="{FF2B5EF4-FFF2-40B4-BE49-F238E27FC236}">
                <a16:creationId xmlns:a16="http://schemas.microsoft.com/office/drawing/2014/main" id="{BE48985A-93E0-1A4C-BA9E-98F605179A7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CF68F17-DCEA-E940-89B7-7D0E71223C3C}"/>
              </a:ext>
            </a:extLst>
          </p:cNvPr>
          <p:cNvSpPr>
            <a:spLocks noGrp="1"/>
          </p:cNvSpPr>
          <p:nvPr>
            <p:ph type="sldNum" sz="quarter" idx="12"/>
          </p:nvPr>
        </p:nvSpPr>
        <p:spPr/>
        <p:txBody>
          <a:bodyPr/>
          <a:lstStyle/>
          <a:p>
            <a:fld id="{D2B762A7-F4A7-EE43-835E-B4FC12EDDA4E}" type="slidenum">
              <a:rPr lang="en-US" smtClean="0"/>
              <a:t>‹#›</a:t>
            </a:fld>
            <a:endParaRPr lang="en-US"/>
          </a:p>
        </p:txBody>
      </p:sp>
    </p:spTree>
    <p:extLst>
      <p:ext uri="{BB962C8B-B14F-4D97-AF65-F5344CB8AC3E}">
        <p14:creationId xmlns:p14="http://schemas.microsoft.com/office/powerpoint/2010/main" val="347301505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FF435B-DBBA-2E40-8578-E67483B1E9CC}"/>
              </a:ext>
            </a:extLst>
          </p:cNvPr>
          <p:cNvSpPr>
            <a:spLocks noGrp="1"/>
          </p:cNvSpPr>
          <p:nvPr>
            <p:ph type="title"/>
          </p:nvPr>
        </p:nvSpPr>
        <p:spPr>
          <a:xfrm>
            <a:off x="839788" y="457200"/>
            <a:ext cx="3932237" cy="1600200"/>
          </a:xfrm>
        </p:spPr>
        <p:txBody>
          <a:bodyPr anchor="b"/>
          <a:lstStyle>
            <a:lvl1pPr>
              <a:defRPr sz="3200"/>
            </a:lvl1pPr>
          </a:lstStyle>
          <a:p>
            <a:r>
              <a:rPr lang="en-GB"/>
              <a:t>Click to edit Master title style</a:t>
            </a:r>
            <a:endParaRPr lang="en-US"/>
          </a:p>
        </p:txBody>
      </p:sp>
      <p:sp>
        <p:nvSpPr>
          <p:cNvPr id="3" name="Picture Placeholder 2">
            <a:extLst>
              <a:ext uri="{FF2B5EF4-FFF2-40B4-BE49-F238E27FC236}">
                <a16:creationId xmlns:a16="http://schemas.microsoft.com/office/drawing/2014/main" id="{C201BB11-D2E1-804D-8B6D-C50321092A4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1053DE10-CC97-0C48-910F-6426875CFB9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GB"/>
              <a:t>Click to edit Master text styles</a:t>
            </a:r>
          </a:p>
        </p:txBody>
      </p:sp>
      <p:sp>
        <p:nvSpPr>
          <p:cNvPr id="5" name="Date Placeholder 4">
            <a:extLst>
              <a:ext uri="{FF2B5EF4-FFF2-40B4-BE49-F238E27FC236}">
                <a16:creationId xmlns:a16="http://schemas.microsoft.com/office/drawing/2014/main" id="{9BAC219B-AA49-C040-BD00-26C2946C231A}"/>
              </a:ext>
            </a:extLst>
          </p:cNvPr>
          <p:cNvSpPr>
            <a:spLocks noGrp="1"/>
          </p:cNvSpPr>
          <p:nvPr>
            <p:ph type="dt" sz="half" idx="10"/>
          </p:nvPr>
        </p:nvSpPr>
        <p:spPr/>
        <p:txBody>
          <a:bodyPr/>
          <a:lstStyle/>
          <a:p>
            <a:fld id="{7C0C2BFD-64A8-C34B-8FEC-DDF17C9987A7}" type="datetimeFigureOut">
              <a:rPr lang="en-US" smtClean="0"/>
              <a:t>7/31/21</a:t>
            </a:fld>
            <a:endParaRPr lang="en-US"/>
          </a:p>
        </p:txBody>
      </p:sp>
      <p:sp>
        <p:nvSpPr>
          <p:cNvPr id="6" name="Footer Placeholder 5">
            <a:extLst>
              <a:ext uri="{FF2B5EF4-FFF2-40B4-BE49-F238E27FC236}">
                <a16:creationId xmlns:a16="http://schemas.microsoft.com/office/drawing/2014/main" id="{75E493DC-E189-6C46-95DE-F5DE2A0720B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2F85B72-E1A1-3D48-98DC-2A97E7196E95}"/>
              </a:ext>
            </a:extLst>
          </p:cNvPr>
          <p:cNvSpPr>
            <a:spLocks noGrp="1"/>
          </p:cNvSpPr>
          <p:nvPr>
            <p:ph type="sldNum" sz="quarter" idx="12"/>
          </p:nvPr>
        </p:nvSpPr>
        <p:spPr/>
        <p:txBody>
          <a:bodyPr/>
          <a:lstStyle/>
          <a:p>
            <a:fld id="{D2B762A7-F4A7-EE43-835E-B4FC12EDDA4E}" type="slidenum">
              <a:rPr lang="en-US" smtClean="0"/>
              <a:t>‹#›</a:t>
            </a:fld>
            <a:endParaRPr lang="en-US"/>
          </a:p>
        </p:txBody>
      </p:sp>
    </p:spTree>
    <p:extLst>
      <p:ext uri="{BB962C8B-B14F-4D97-AF65-F5344CB8AC3E}">
        <p14:creationId xmlns:p14="http://schemas.microsoft.com/office/powerpoint/2010/main" val="50100579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alphaModFix amt="10000"/>
            <a:lum/>
          </a:blip>
          <a:srcRect/>
          <a:stretch>
            <a:fillRect t="-2000" b="-2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B76C1C7-0D28-2548-BA64-AB8A3CC64DD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a:extLst>
              <a:ext uri="{FF2B5EF4-FFF2-40B4-BE49-F238E27FC236}">
                <a16:creationId xmlns:a16="http://schemas.microsoft.com/office/drawing/2014/main" id="{5076DD7B-96B3-4347-AAF9-7A8020452F3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a:extLst>
              <a:ext uri="{FF2B5EF4-FFF2-40B4-BE49-F238E27FC236}">
                <a16:creationId xmlns:a16="http://schemas.microsoft.com/office/drawing/2014/main" id="{E00A4D4D-5BD4-A444-BC0A-ACF1E6748A7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C0C2BFD-64A8-C34B-8FEC-DDF17C9987A7}" type="datetimeFigureOut">
              <a:rPr lang="en-US" smtClean="0"/>
              <a:t>7/31/21</a:t>
            </a:fld>
            <a:endParaRPr lang="en-US"/>
          </a:p>
        </p:txBody>
      </p:sp>
      <p:sp>
        <p:nvSpPr>
          <p:cNvPr id="5" name="Footer Placeholder 4">
            <a:extLst>
              <a:ext uri="{FF2B5EF4-FFF2-40B4-BE49-F238E27FC236}">
                <a16:creationId xmlns:a16="http://schemas.microsoft.com/office/drawing/2014/main" id="{6C5B0C4D-0608-1646-9FB0-E5F21D60659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C2A2ED01-532C-1C4E-A62F-B97E39818B6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B762A7-F4A7-EE43-835E-B4FC12EDDA4E}" type="slidenum">
              <a:rPr lang="en-US" smtClean="0"/>
              <a:t>‹#›</a:t>
            </a:fld>
            <a:endParaRPr lang="en-US"/>
          </a:p>
        </p:txBody>
      </p:sp>
    </p:spTree>
    <p:extLst>
      <p:ext uri="{BB962C8B-B14F-4D97-AF65-F5344CB8AC3E}">
        <p14:creationId xmlns:p14="http://schemas.microsoft.com/office/powerpoint/2010/main" val="11599341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81DEC44-AC0D-094E-955A-26D2978BE5ED}"/>
              </a:ext>
            </a:extLst>
          </p:cNvPr>
          <p:cNvSpPr>
            <a:spLocks noGrp="1"/>
          </p:cNvSpPr>
          <p:nvPr>
            <p:ph type="ctrTitle"/>
          </p:nvPr>
        </p:nvSpPr>
        <p:spPr/>
        <p:txBody>
          <a:bodyPr/>
          <a:lstStyle/>
          <a:p>
            <a:r>
              <a:rPr lang="en-US" dirty="0"/>
              <a:t>USA 1918- 1968</a:t>
            </a:r>
          </a:p>
        </p:txBody>
      </p:sp>
      <p:sp>
        <p:nvSpPr>
          <p:cNvPr id="3" name="Subtitle 2">
            <a:extLst>
              <a:ext uri="{FF2B5EF4-FFF2-40B4-BE49-F238E27FC236}">
                <a16:creationId xmlns:a16="http://schemas.microsoft.com/office/drawing/2014/main" id="{D6595CAC-4C45-D24A-84F5-A68ACBEED05C}"/>
              </a:ext>
            </a:extLst>
          </p:cNvPr>
          <p:cNvSpPr>
            <a:spLocks noGrp="1"/>
          </p:cNvSpPr>
          <p:nvPr>
            <p:ph type="subTitle" idx="1"/>
          </p:nvPr>
        </p:nvSpPr>
        <p:spPr>
          <a:xfrm>
            <a:off x="1524000" y="3706969"/>
            <a:ext cx="9144000" cy="1655762"/>
          </a:xfrm>
        </p:spPr>
        <p:txBody>
          <a:bodyPr/>
          <a:lstStyle/>
          <a:p>
            <a:r>
              <a:rPr lang="en-US" dirty="0"/>
              <a:t>‘Evaluation of the Reasons for the Economic Crisis of 1929-1933’</a:t>
            </a:r>
          </a:p>
        </p:txBody>
      </p:sp>
    </p:spTree>
    <p:extLst>
      <p:ext uri="{BB962C8B-B14F-4D97-AF65-F5344CB8AC3E}">
        <p14:creationId xmlns:p14="http://schemas.microsoft.com/office/powerpoint/2010/main" val="22303246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054AE5-FE6E-2E49-BB1D-CD7BEB7E9251}"/>
              </a:ext>
            </a:extLst>
          </p:cNvPr>
          <p:cNvSpPr>
            <a:spLocks noGrp="1"/>
          </p:cNvSpPr>
          <p:nvPr>
            <p:ph type="title"/>
          </p:nvPr>
        </p:nvSpPr>
        <p:spPr>
          <a:xfrm>
            <a:off x="148855" y="365125"/>
            <a:ext cx="11791507" cy="1325563"/>
          </a:xfrm>
        </p:spPr>
        <p:txBody>
          <a:bodyPr/>
          <a:lstStyle/>
          <a:p>
            <a:r>
              <a:rPr lang="en-US" dirty="0"/>
              <a:t>Republican Government Policies in the 1920s- Analysis Plus </a:t>
            </a:r>
          </a:p>
        </p:txBody>
      </p:sp>
      <p:sp>
        <p:nvSpPr>
          <p:cNvPr id="3" name="Content Placeholder 2">
            <a:extLst>
              <a:ext uri="{FF2B5EF4-FFF2-40B4-BE49-F238E27FC236}">
                <a16:creationId xmlns:a16="http://schemas.microsoft.com/office/drawing/2014/main" id="{62FCF39C-1329-9749-859E-37EB3D9CF924}"/>
              </a:ext>
            </a:extLst>
          </p:cNvPr>
          <p:cNvSpPr>
            <a:spLocks noGrp="1"/>
          </p:cNvSpPr>
          <p:nvPr>
            <p:ph idx="1"/>
          </p:nvPr>
        </p:nvSpPr>
        <p:spPr>
          <a:xfrm>
            <a:off x="0" y="2187131"/>
            <a:ext cx="11655055" cy="4840989"/>
          </a:xfrm>
        </p:spPr>
        <p:txBody>
          <a:bodyPr/>
          <a:lstStyle/>
          <a:p>
            <a:r>
              <a:rPr lang="en-GB" dirty="0"/>
              <a:t>(A+4) The situation was made worse by the policy of the US government. The </a:t>
            </a:r>
            <a:r>
              <a:rPr lang="en-GB" dirty="0" err="1"/>
              <a:t>Fordney-McCumber</a:t>
            </a:r>
            <a:r>
              <a:rPr lang="en-GB" dirty="0"/>
              <a:t> tariffs meant foreign exports to the USA were very expensive. If Americans did not buy foreign goods, foreigners would earn less and therefore have less money to spend on US foodstuffs. The result was a severe agricultural depression. During the 1920s more than 600,000 farmers went bankrupt.</a:t>
            </a:r>
          </a:p>
          <a:p>
            <a:endParaRPr lang="en-US" dirty="0"/>
          </a:p>
        </p:txBody>
      </p:sp>
    </p:spTree>
    <p:extLst>
      <p:ext uri="{BB962C8B-B14F-4D97-AF65-F5344CB8AC3E}">
        <p14:creationId xmlns:p14="http://schemas.microsoft.com/office/powerpoint/2010/main" val="420591671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338DCE-AD4B-D644-B5F6-FA8E92615110}"/>
              </a:ext>
            </a:extLst>
          </p:cNvPr>
          <p:cNvSpPr>
            <a:spLocks noGrp="1"/>
          </p:cNvSpPr>
          <p:nvPr>
            <p:ph type="title"/>
          </p:nvPr>
        </p:nvSpPr>
        <p:spPr>
          <a:xfrm>
            <a:off x="193622" y="355496"/>
            <a:ext cx="10515600" cy="1325563"/>
          </a:xfrm>
        </p:spPr>
        <p:txBody>
          <a:bodyPr/>
          <a:lstStyle/>
          <a:p>
            <a:r>
              <a:rPr lang="en-US" dirty="0"/>
              <a:t>Republican Government Policies in the 1920s- Evaluation </a:t>
            </a:r>
          </a:p>
        </p:txBody>
      </p:sp>
      <p:sp>
        <p:nvSpPr>
          <p:cNvPr id="3" name="Content Placeholder 2">
            <a:extLst>
              <a:ext uri="{FF2B5EF4-FFF2-40B4-BE49-F238E27FC236}">
                <a16:creationId xmlns:a16="http://schemas.microsoft.com/office/drawing/2014/main" id="{E182E894-129F-0540-A135-303C20C94328}"/>
              </a:ext>
            </a:extLst>
          </p:cNvPr>
          <p:cNvSpPr>
            <a:spLocks noGrp="1"/>
          </p:cNvSpPr>
          <p:nvPr>
            <p:ph idx="1"/>
          </p:nvPr>
        </p:nvSpPr>
        <p:spPr>
          <a:xfrm>
            <a:off x="193622" y="2151166"/>
            <a:ext cx="10515600" cy="4351338"/>
          </a:xfrm>
        </p:spPr>
        <p:txBody>
          <a:bodyPr>
            <a:normAutofit/>
          </a:bodyPr>
          <a:lstStyle/>
          <a:p>
            <a:pPr fontAlgn="base"/>
            <a:r>
              <a:rPr lang="en-GB" dirty="0"/>
              <a:t>(EV 1+2) Peter Clements: These policies and lack of government regulation created “a dynamism within the age that encouraged risk and adventure” </a:t>
            </a:r>
            <a:endParaRPr lang="en-US" dirty="0"/>
          </a:p>
          <a:p>
            <a:pPr fontAlgn="base"/>
            <a:r>
              <a:rPr lang="en-GB" dirty="0"/>
              <a:t>(EV) Hugh Brogan: This was an era of “irresponsibility”​</a:t>
            </a:r>
          </a:p>
          <a:p>
            <a:pPr fontAlgn="base"/>
            <a:r>
              <a:rPr lang="en-GB" dirty="0"/>
              <a:t>(EV 2) Howard Zinn: “Economic growth, rather than diminishing the gap between the rich and poor, increased it.” </a:t>
            </a:r>
            <a:endParaRPr lang="en-US" dirty="0"/>
          </a:p>
          <a:p>
            <a:endParaRPr lang="en-US" dirty="0"/>
          </a:p>
        </p:txBody>
      </p:sp>
    </p:spTree>
    <p:extLst>
      <p:ext uri="{BB962C8B-B14F-4D97-AF65-F5344CB8AC3E}">
        <p14:creationId xmlns:p14="http://schemas.microsoft.com/office/powerpoint/2010/main" val="11828230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95119D-D243-BF4D-BECD-1DB72743D216}"/>
              </a:ext>
            </a:extLst>
          </p:cNvPr>
          <p:cNvSpPr>
            <a:spLocks noGrp="1"/>
          </p:cNvSpPr>
          <p:nvPr>
            <p:ph type="title"/>
          </p:nvPr>
        </p:nvSpPr>
        <p:spPr>
          <a:xfrm>
            <a:off x="163642" y="260194"/>
            <a:ext cx="10515600" cy="1325563"/>
          </a:xfrm>
        </p:spPr>
        <p:txBody>
          <a:bodyPr/>
          <a:lstStyle/>
          <a:p>
            <a:r>
              <a:rPr lang="en-US" dirty="0"/>
              <a:t>Overproduction of Goods and Underconsumption- Knowledge </a:t>
            </a:r>
          </a:p>
        </p:txBody>
      </p:sp>
      <p:sp>
        <p:nvSpPr>
          <p:cNvPr id="3" name="Content Placeholder 2">
            <a:extLst>
              <a:ext uri="{FF2B5EF4-FFF2-40B4-BE49-F238E27FC236}">
                <a16:creationId xmlns:a16="http://schemas.microsoft.com/office/drawing/2014/main" id="{E59306E3-17F3-0541-B740-193AB6E13606}"/>
              </a:ext>
            </a:extLst>
          </p:cNvPr>
          <p:cNvSpPr>
            <a:spLocks noGrp="1"/>
          </p:cNvSpPr>
          <p:nvPr>
            <p:ph idx="1"/>
          </p:nvPr>
        </p:nvSpPr>
        <p:spPr>
          <a:xfrm>
            <a:off x="163641" y="1915566"/>
            <a:ext cx="11843479" cy="4942434"/>
          </a:xfrm>
        </p:spPr>
        <p:txBody>
          <a:bodyPr>
            <a:noAutofit/>
          </a:bodyPr>
          <a:lstStyle/>
          <a:p>
            <a:pPr fontAlgn="base"/>
            <a:r>
              <a:rPr lang="en-US" sz="2000" dirty="0"/>
              <a:t>(BG) The American economy was changing during the 1920s and</a:t>
            </a:r>
            <a:r>
              <a:rPr lang="en-GB" sz="2000" dirty="0"/>
              <a:t> output increased by a staggering 50%.</a:t>
            </a:r>
            <a:r>
              <a:rPr lang="en-US" sz="2000" dirty="0"/>
              <a:t>​</a:t>
            </a:r>
          </a:p>
          <a:p>
            <a:pPr fontAlgn="base"/>
            <a:r>
              <a:rPr lang="en-US" sz="2000" dirty="0"/>
              <a:t>(K1) </a:t>
            </a:r>
            <a:r>
              <a:rPr lang="en-US" sz="2000" b="1" dirty="0"/>
              <a:t>The “New Era” </a:t>
            </a:r>
            <a:r>
              <a:rPr lang="en-US" sz="2000" dirty="0"/>
              <a:t>used mass-production methods (moving assembly line) to produce </a:t>
            </a:r>
            <a:r>
              <a:rPr lang="en-GB" sz="2000" dirty="0"/>
              <a:t>huge amounts of goods could be made at a fraction of the cost </a:t>
            </a:r>
            <a:r>
              <a:rPr lang="en-US" sz="2000" dirty="0"/>
              <a:t>because they were made by unskilled </a:t>
            </a:r>
            <a:r>
              <a:rPr lang="en-US" sz="2000" dirty="0" err="1"/>
              <a:t>labour</a:t>
            </a:r>
            <a:r>
              <a:rPr lang="en-US" sz="2000" dirty="0"/>
              <a:t> &amp; costs were cut through bulk buying​</a:t>
            </a:r>
          </a:p>
          <a:p>
            <a:pPr fontAlgn="base"/>
            <a:r>
              <a:rPr lang="en-GB" sz="2000" dirty="0"/>
              <a:t>(K1) This meant many good for the first time were accessible to the whole nation not only the wealthy.</a:t>
            </a:r>
            <a:r>
              <a:rPr lang="en-US" sz="2000" dirty="0"/>
              <a:t>​</a:t>
            </a:r>
          </a:p>
          <a:p>
            <a:pPr fontAlgn="base"/>
            <a:r>
              <a:rPr lang="en-GB" sz="2000" dirty="0"/>
              <a:t>(K1) The production of automobiles rose from 1.9 million in 1920 to 4.5 million in 1929. </a:t>
            </a:r>
            <a:r>
              <a:rPr lang="en-US" sz="2000" dirty="0"/>
              <a:t>Henry Ford’s reliable Model T (“tin Lizzie”) appeared in 1908 &amp; by 1929 more than 23 million were produced. The car industry stimulated other industries as well such as steel, rubber and petrol. It also resulted in the expansion of roads creating jobs – 10,000 miles worth per year.​</a:t>
            </a:r>
          </a:p>
          <a:p>
            <a:pPr fontAlgn="base"/>
            <a:r>
              <a:rPr lang="en-US" sz="2000" dirty="0"/>
              <a:t>(K1) Other goods such as hand cameras, wristwatches, cigarette lighters, vacuum cleaners, refrigerators and washing machines were other examples of mass-produced goods which flooded the market. ​</a:t>
            </a:r>
          </a:p>
          <a:p>
            <a:pPr fontAlgn="base"/>
            <a:r>
              <a:rPr lang="en-US" sz="2000" dirty="0"/>
              <a:t>(K1) By 1923 there were over 500 stations and 3 million radios in action​</a:t>
            </a:r>
          </a:p>
          <a:p>
            <a:pPr fontAlgn="base"/>
            <a:r>
              <a:rPr lang="en-GB" sz="2000" dirty="0"/>
              <a:t>(K1) Many Americans thought they had entered a new era of prosperity due to the availability of work that they accepted new offers of CREDIT in order to buy what they could not afford out of their pocket</a:t>
            </a:r>
            <a:r>
              <a:rPr lang="en-US" sz="2000" dirty="0"/>
              <a:t> </a:t>
            </a:r>
            <a:r>
              <a:rPr lang="en-GB" sz="2000" dirty="0"/>
              <a:t>​</a:t>
            </a:r>
          </a:p>
        </p:txBody>
      </p:sp>
    </p:spTree>
    <p:extLst>
      <p:ext uri="{BB962C8B-B14F-4D97-AF65-F5344CB8AC3E}">
        <p14:creationId xmlns:p14="http://schemas.microsoft.com/office/powerpoint/2010/main" val="24164349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CF109E-8094-2E48-82F4-EEAF048043D4}"/>
              </a:ext>
            </a:extLst>
          </p:cNvPr>
          <p:cNvSpPr>
            <a:spLocks noGrp="1"/>
          </p:cNvSpPr>
          <p:nvPr>
            <p:ph type="title"/>
          </p:nvPr>
        </p:nvSpPr>
        <p:spPr>
          <a:xfrm>
            <a:off x="198120" y="291973"/>
            <a:ext cx="10515600" cy="1325563"/>
          </a:xfrm>
        </p:spPr>
        <p:txBody>
          <a:bodyPr/>
          <a:lstStyle/>
          <a:p>
            <a:r>
              <a:rPr lang="en-US" dirty="0"/>
              <a:t>Overproduction of Goods and Underconsumption- Knowledge </a:t>
            </a:r>
          </a:p>
        </p:txBody>
      </p:sp>
      <p:sp>
        <p:nvSpPr>
          <p:cNvPr id="3" name="Content Placeholder 2">
            <a:extLst>
              <a:ext uri="{FF2B5EF4-FFF2-40B4-BE49-F238E27FC236}">
                <a16:creationId xmlns:a16="http://schemas.microsoft.com/office/drawing/2014/main" id="{35AD372E-A883-8F49-AEC6-52BFD08200FB}"/>
              </a:ext>
            </a:extLst>
          </p:cNvPr>
          <p:cNvSpPr>
            <a:spLocks noGrp="1"/>
          </p:cNvSpPr>
          <p:nvPr>
            <p:ph idx="1"/>
          </p:nvPr>
        </p:nvSpPr>
        <p:spPr>
          <a:xfrm>
            <a:off x="198120" y="1843912"/>
            <a:ext cx="11817096" cy="5014087"/>
          </a:xfrm>
        </p:spPr>
        <p:txBody>
          <a:bodyPr>
            <a:normAutofit fontScale="92500" lnSpcReduction="20000"/>
          </a:bodyPr>
          <a:lstStyle/>
          <a:p>
            <a:pPr fontAlgn="base"/>
            <a:r>
              <a:rPr lang="en-GB" sz="2400" dirty="0"/>
              <a:t>(K2) </a:t>
            </a:r>
            <a:r>
              <a:rPr lang="en-GB" sz="2400" b="1" dirty="0"/>
              <a:t>Lack of Income</a:t>
            </a:r>
            <a:r>
              <a:rPr lang="en-US" sz="2400" b="1" dirty="0"/>
              <a:t>​</a:t>
            </a:r>
          </a:p>
          <a:p>
            <a:pPr fontAlgn="base"/>
            <a:r>
              <a:rPr lang="en-GB" sz="2400" dirty="0"/>
              <a:t>(K2) However, workers’ income in the 1920s did not rise with the increased productivity. </a:t>
            </a:r>
            <a:r>
              <a:rPr lang="en-US" sz="2400" dirty="0"/>
              <a:t>​</a:t>
            </a:r>
            <a:endParaRPr lang="en-GB" sz="2400" dirty="0"/>
          </a:p>
          <a:p>
            <a:pPr fontAlgn="base"/>
            <a:r>
              <a:rPr lang="en-GB" sz="2400" dirty="0"/>
              <a:t>(K2) The purchasing power of farmers had also declined. Between 1920 and 1932 the total income of farmers dropped by approximately 70%. Many small farmers lived in appalling conditions and many lost their farms due to outstanding debts.</a:t>
            </a:r>
            <a:r>
              <a:rPr lang="en-US" sz="2400" dirty="0"/>
              <a:t>​</a:t>
            </a:r>
            <a:endParaRPr lang="en-GB" sz="2400" dirty="0"/>
          </a:p>
          <a:p>
            <a:pPr fontAlgn="base"/>
            <a:r>
              <a:rPr lang="en-GB" sz="2400" dirty="0"/>
              <a:t>(K2) </a:t>
            </a:r>
            <a:r>
              <a:rPr lang="en-US" sz="2400" dirty="0"/>
              <a:t>71% of the population were earning less than a decent comfort wage of $2,500 annually - </a:t>
            </a:r>
            <a:r>
              <a:rPr lang="en-GB" sz="2400" dirty="0"/>
              <a:t>the minimum thought necessary for decent comfort but definitely not enough to be buying the latest models </a:t>
            </a:r>
            <a:r>
              <a:rPr lang="en-US" sz="2400" dirty="0"/>
              <a:t> </a:t>
            </a:r>
            <a:r>
              <a:rPr lang="en-GB" sz="2400" dirty="0"/>
              <a:t> ​</a:t>
            </a:r>
          </a:p>
          <a:p>
            <a:pPr fontAlgn="base"/>
            <a:r>
              <a:rPr lang="en-GB" sz="2400" dirty="0"/>
              <a:t>(K2) Unequal distribution of wealth </a:t>
            </a:r>
            <a:r>
              <a:rPr lang="en-US" sz="2400" dirty="0"/>
              <a:t>​</a:t>
            </a:r>
          </a:p>
          <a:p>
            <a:pPr fontAlgn="base"/>
            <a:r>
              <a:rPr lang="en-GB" sz="2400" dirty="0"/>
              <a:t>(K2) As we know, business had benefited from low tax policies. </a:t>
            </a:r>
            <a:r>
              <a:rPr lang="en-US" sz="2400" dirty="0"/>
              <a:t>These cuts had no impact on the poor as they weren't earning enough to be paying tax in the first place.​</a:t>
            </a:r>
            <a:endParaRPr lang="en-GB" sz="2400" dirty="0"/>
          </a:p>
          <a:p>
            <a:pPr fontAlgn="base"/>
            <a:r>
              <a:rPr lang="en-GB" sz="2400" dirty="0"/>
              <a:t>(K2) The result of this was that the bottom 40% of the population received only 12.5% of the nation’s wealth. </a:t>
            </a:r>
            <a:r>
              <a:rPr lang="en-US" sz="2400" dirty="0"/>
              <a:t>​</a:t>
            </a:r>
            <a:endParaRPr lang="en-GB" sz="2400" dirty="0"/>
          </a:p>
          <a:p>
            <a:pPr fontAlgn="base"/>
            <a:r>
              <a:rPr lang="en-GB" sz="2400" dirty="0"/>
              <a:t>(K2) In contrast, the top 5% of the population owned 33% of the nation’s wealth. Only a wealthy minority of the US population could afford the new consumer goods that rolled off factory production lines – but as mentioned, there were only so many of these goods that people really NEEDED. When they reached this, they stopped buying. ​</a:t>
            </a:r>
          </a:p>
        </p:txBody>
      </p:sp>
    </p:spTree>
    <p:extLst>
      <p:ext uri="{BB962C8B-B14F-4D97-AF65-F5344CB8AC3E}">
        <p14:creationId xmlns:p14="http://schemas.microsoft.com/office/powerpoint/2010/main" val="5251511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277BD-C49D-2044-9E78-288508E40B15}"/>
              </a:ext>
            </a:extLst>
          </p:cNvPr>
          <p:cNvSpPr>
            <a:spLocks noGrp="1"/>
          </p:cNvSpPr>
          <p:nvPr>
            <p:ph type="title"/>
          </p:nvPr>
        </p:nvSpPr>
        <p:spPr>
          <a:xfrm>
            <a:off x="0" y="131975"/>
            <a:ext cx="12192000" cy="1325563"/>
          </a:xfrm>
        </p:spPr>
        <p:txBody>
          <a:bodyPr/>
          <a:lstStyle/>
          <a:p>
            <a:r>
              <a:rPr lang="en-US" dirty="0"/>
              <a:t>Overproduction of Goods and Underconsumption- Analysis </a:t>
            </a:r>
          </a:p>
        </p:txBody>
      </p:sp>
      <p:sp>
        <p:nvSpPr>
          <p:cNvPr id="3" name="Content Placeholder 2">
            <a:extLst>
              <a:ext uri="{FF2B5EF4-FFF2-40B4-BE49-F238E27FC236}">
                <a16:creationId xmlns:a16="http://schemas.microsoft.com/office/drawing/2014/main" id="{9B94F376-22A9-BA43-A3DA-1601F64FE81C}"/>
              </a:ext>
            </a:extLst>
          </p:cNvPr>
          <p:cNvSpPr>
            <a:spLocks noGrp="1"/>
          </p:cNvSpPr>
          <p:nvPr>
            <p:ph idx="1"/>
          </p:nvPr>
        </p:nvSpPr>
        <p:spPr>
          <a:xfrm>
            <a:off x="0" y="1828800"/>
            <a:ext cx="12192000" cy="5029200"/>
          </a:xfrm>
        </p:spPr>
        <p:txBody>
          <a:bodyPr>
            <a:normAutofit fontScale="62500" lnSpcReduction="20000"/>
          </a:bodyPr>
          <a:lstStyle/>
          <a:p>
            <a:pPr fontAlgn="base"/>
            <a:r>
              <a:rPr lang="en-GB" sz="3800" dirty="0"/>
              <a:t>(A1) By 1929 those people who had the money to buy consumer goods – even on credit, had already bought them (</a:t>
            </a:r>
            <a:r>
              <a:rPr lang="en-US" sz="3800" dirty="0"/>
              <a:t>there are only so many Hoovers rich families could own)</a:t>
            </a:r>
            <a:r>
              <a:rPr lang="en-GB" sz="3800" dirty="0"/>
              <a:t>. </a:t>
            </a:r>
          </a:p>
          <a:p>
            <a:pPr fontAlgn="base"/>
            <a:r>
              <a:rPr lang="en-GB" sz="3800" dirty="0"/>
              <a:t>(A1) </a:t>
            </a:r>
            <a:r>
              <a:rPr lang="en-US" sz="3800" dirty="0"/>
              <a:t>The poor, many of whom who were not earning enough to buy item out right and had bought the items on credit, were unwilling to take out more of a loan to buy goods they didn’t really need . </a:t>
            </a:r>
          </a:p>
          <a:p>
            <a:pPr fontAlgn="base"/>
            <a:r>
              <a:rPr lang="en-GB" sz="3800" dirty="0"/>
              <a:t>(A1) </a:t>
            </a:r>
            <a:r>
              <a:rPr lang="en-US" sz="3800" dirty="0"/>
              <a:t>This meant the market was SATURATED – there was no need for the mass of goods still being ​</a:t>
            </a:r>
          </a:p>
          <a:p>
            <a:pPr fontAlgn="base"/>
            <a:r>
              <a:rPr lang="en-GB" sz="3800" dirty="0"/>
              <a:t>(A1/2) The USA was experiencing the serious problem of over production.  Goods were piling up in warehouses across the country - businesses went bust as people were not buying their goods. </a:t>
            </a:r>
            <a:r>
              <a:rPr lang="en-US" sz="3800" dirty="0"/>
              <a:t>​</a:t>
            </a:r>
          </a:p>
          <a:p>
            <a:pPr fontAlgn="base"/>
            <a:r>
              <a:rPr lang="en-GB" sz="3800" dirty="0"/>
              <a:t>(A2) The enormous output of goods required a corresponding increase of consumer buying power, for example, higher wages – however, this did not happen</a:t>
            </a:r>
            <a:r>
              <a:rPr lang="en-US" sz="3800" dirty="0"/>
              <a:t>​</a:t>
            </a:r>
          </a:p>
          <a:p>
            <a:pPr fontAlgn="base"/>
            <a:r>
              <a:rPr lang="en-GB" sz="3800" dirty="0"/>
              <a:t>(A2) This meant there was a surplus of goods which led to a fall in prices and a fall in companies profits.</a:t>
            </a:r>
            <a:r>
              <a:rPr lang="en-US" sz="3800" dirty="0"/>
              <a:t>​</a:t>
            </a:r>
          </a:p>
          <a:p>
            <a:pPr fontAlgn="base"/>
            <a:r>
              <a:rPr lang="en-GB" sz="3800" dirty="0"/>
              <a:t>(A2) Companies had to cut costs and did this by letting workers go which resulted in huge unemployment.</a:t>
            </a:r>
          </a:p>
          <a:p>
            <a:endParaRPr lang="en-US" dirty="0"/>
          </a:p>
        </p:txBody>
      </p:sp>
    </p:spTree>
    <p:extLst>
      <p:ext uri="{BB962C8B-B14F-4D97-AF65-F5344CB8AC3E}">
        <p14:creationId xmlns:p14="http://schemas.microsoft.com/office/powerpoint/2010/main" val="35019029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A38FF77-2273-104A-83A2-22DF03464693}"/>
              </a:ext>
            </a:extLst>
          </p:cNvPr>
          <p:cNvSpPr>
            <a:spLocks noGrp="1"/>
          </p:cNvSpPr>
          <p:nvPr>
            <p:ph type="title"/>
          </p:nvPr>
        </p:nvSpPr>
        <p:spPr>
          <a:xfrm>
            <a:off x="102908" y="164969"/>
            <a:ext cx="11991681" cy="1325563"/>
          </a:xfrm>
        </p:spPr>
        <p:txBody>
          <a:bodyPr/>
          <a:lstStyle/>
          <a:p>
            <a:r>
              <a:rPr lang="en-US" dirty="0"/>
              <a:t>Overproduction of Goods and Underconsumption- Analysis Plus </a:t>
            </a:r>
          </a:p>
        </p:txBody>
      </p:sp>
      <p:sp>
        <p:nvSpPr>
          <p:cNvPr id="3" name="Content Placeholder 2">
            <a:extLst>
              <a:ext uri="{FF2B5EF4-FFF2-40B4-BE49-F238E27FC236}">
                <a16:creationId xmlns:a16="http://schemas.microsoft.com/office/drawing/2014/main" id="{9EC0EE3C-550E-3548-8F5C-BADBFFCD5918}"/>
              </a:ext>
            </a:extLst>
          </p:cNvPr>
          <p:cNvSpPr>
            <a:spLocks noGrp="1"/>
          </p:cNvSpPr>
          <p:nvPr>
            <p:ph idx="1"/>
          </p:nvPr>
        </p:nvSpPr>
        <p:spPr>
          <a:xfrm>
            <a:off x="273377" y="1825625"/>
            <a:ext cx="11755225" cy="4867406"/>
          </a:xfrm>
        </p:spPr>
        <p:txBody>
          <a:bodyPr>
            <a:normAutofit/>
          </a:bodyPr>
          <a:lstStyle/>
          <a:p>
            <a:pPr fontAlgn="base"/>
            <a:r>
              <a:rPr lang="en-GB" dirty="0"/>
              <a:t>(A+1) Therefore, domestic demand never kept up with production. </a:t>
            </a:r>
            <a:r>
              <a:rPr lang="en-US" dirty="0"/>
              <a:t>​</a:t>
            </a:r>
            <a:endParaRPr lang="en-GB" dirty="0"/>
          </a:p>
          <a:p>
            <a:pPr fontAlgn="base"/>
            <a:r>
              <a:rPr lang="en-GB" dirty="0"/>
              <a:t>(A+1) By the end of the 1920s the market for the new consumer goods was saturated. </a:t>
            </a:r>
            <a:r>
              <a:rPr lang="en-US" dirty="0"/>
              <a:t>​</a:t>
            </a:r>
            <a:endParaRPr lang="en-GB" dirty="0"/>
          </a:p>
          <a:p>
            <a:pPr fontAlgn="base"/>
            <a:r>
              <a:rPr lang="en-GB" dirty="0"/>
              <a:t>(A+ 1) By 1929 automobile factories had to lay off thousands of workers because of reduced demand</a:t>
            </a:r>
            <a:r>
              <a:rPr lang="en-US" dirty="0"/>
              <a:t>​</a:t>
            </a:r>
            <a:endParaRPr lang="en-GB" dirty="0"/>
          </a:p>
          <a:p>
            <a:pPr fontAlgn="base"/>
            <a:r>
              <a:rPr lang="en-US" dirty="0"/>
              <a:t>(A+2) As a large percentage of the population could not afford the goods that were being produced throughout the 1920s, and the wealthy had stopped buying, there was a</a:t>
            </a:r>
            <a:r>
              <a:rPr lang="en-GB" dirty="0"/>
              <a:t> fall of prices and a fall in company profits.  </a:t>
            </a:r>
            <a:r>
              <a:rPr lang="en-US" dirty="0"/>
              <a:t>​</a:t>
            </a:r>
            <a:endParaRPr lang="en-GB" dirty="0"/>
          </a:p>
          <a:p>
            <a:pPr fontAlgn="base"/>
            <a:r>
              <a:rPr lang="en-GB" dirty="0"/>
              <a:t>(A+2) To cut costs, companies let workers go resulting in high unemployment and later – the Great Depression in the 1930s</a:t>
            </a:r>
            <a:endParaRPr lang="en-US" dirty="0"/>
          </a:p>
          <a:p>
            <a:endParaRPr lang="en-US" dirty="0"/>
          </a:p>
        </p:txBody>
      </p:sp>
    </p:spTree>
    <p:extLst>
      <p:ext uri="{BB962C8B-B14F-4D97-AF65-F5344CB8AC3E}">
        <p14:creationId xmlns:p14="http://schemas.microsoft.com/office/powerpoint/2010/main" val="112892998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B61E40-F79E-F640-B053-8CB0C8D5A656}"/>
              </a:ext>
            </a:extLst>
          </p:cNvPr>
          <p:cNvSpPr>
            <a:spLocks noGrp="1"/>
          </p:cNvSpPr>
          <p:nvPr>
            <p:ph type="title"/>
          </p:nvPr>
        </p:nvSpPr>
        <p:spPr>
          <a:xfrm>
            <a:off x="109978" y="138881"/>
            <a:ext cx="11972041" cy="1325563"/>
          </a:xfrm>
        </p:spPr>
        <p:txBody>
          <a:bodyPr/>
          <a:lstStyle/>
          <a:p>
            <a:r>
              <a:rPr lang="en-US" dirty="0"/>
              <a:t>Overproduction of Goods and Underconsumption- Evaluation </a:t>
            </a:r>
          </a:p>
        </p:txBody>
      </p:sp>
      <p:sp>
        <p:nvSpPr>
          <p:cNvPr id="3" name="Content Placeholder 2">
            <a:extLst>
              <a:ext uri="{FF2B5EF4-FFF2-40B4-BE49-F238E27FC236}">
                <a16:creationId xmlns:a16="http://schemas.microsoft.com/office/drawing/2014/main" id="{DA3B9691-CEF1-414E-9462-844B3229363F}"/>
              </a:ext>
            </a:extLst>
          </p:cNvPr>
          <p:cNvSpPr>
            <a:spLocks noGrp="1"/>
          </p:cNvSpPr>
          <p:nvPr>
            <p:ph idx="1"/>
          </p:nvPr>
        </p:nvSpPr>
        <p:spPr>
          <a:xfrm>
            <a:off x="109977" y="1979629"/>
            <a:ext cx="11972042" cy="4949072"/>
          </a:xfrm>
        </p:spPr>
        <p:txBody>
          <a:bodyPr>
            <a:normAutofit/>
          </a:bodyPr>
          <a:lstStyle/>
          <a:p>
            <a:pPr fontAlgn="base"/>
            <a:r>
              <a:rPr lang="en-GB" dirty="0"/>
              <a:t>(EV) Howard Zinn: “One-tenth of 1% of the families at the top received as much as 42% of families at the bottom” (KU1/2/EV)​</a:t>
            </a:r>
          </a:p>
          <a:p>
            <a:pPr fontAlgn="base"/>
            <a:r>
              <a:rPr lang="en-GB" dirty="0"/>
              <a:t>(EV) John Kenneth Galbraith: “No one was responsible for the Wall Street Crash. No one engineered the speculation that preceded it. Both were the product of free choice and decisions of thousands of individuals…they were impelled to it by the seminal lunacy which has always seized people who are in turn seized with the notion that they can become very rich” (KU1/2/EV)</a:t>
            </a:r>
            <a:endParaRPr lang="en-US" dirty="0"/>
          </a:p>
          <a:p>
            <a:endParaRPr lang="en-US" dirty="0"/>
          </a:p>
        </p:txBody>
      </p:sp>
    </p:spTree>
    <p:extLst>
      <p:ext uri="{BB962C8B-B14F-4D97-AF65-F5344CB8AC3E}">
        <p14:creationId xmlns:p14="http://schemas.microsoft.com/office/powerpoint/2010/main" val="169986282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5716F-8D06-5446-82F0-841AE4C376F2}"/>
              </a:ext>
            </a:extLst>
          </p:cNvPr>
          <p:cNvSpPr>
            <a:spLocks noGrp="1"/>
          </p:cNvSpPr>
          <p:nvPr>
            <p:ph type="title"/>
          </p:nvPr>
        </p:nvSpPr>
        <p:spPr>
          <a:xfrm>
            <a:off x="0" y="-18745"/>
            <a:ext cx="11953973" cy="1325563"/>
          </a:xfrm>
        </p:spPr>
        <p:txBody>
          <a:bodyPr/>
          <a:lstStyle/>
          <a:p>
            <a:r>
              <a:rPr lang="en-US" dirty="0"/>
              <a:t>Weaknesses of the U.S Banking System – Knowledge </a:t>
            </a:r>
          </a:p>
        </p:txBody>
      </p:sp>
      <p:sp>
        <p:nvSpPr>
          <p:cNvPr id="3" name="Content Placeholder 2">
            <a:extLst>
              <a:ext uri="{FF2B5EF4-FFF2-40B4-BE49-F238E27FC236}">
                <a16:creationId xmlns:a16="http://schemas.microsoft.com/office/drawing/2014/main" id="{A515F64D-FBC5-D549-90A1-C59F2EB1CEC2}"/>
              </a:ext>
            </a:extLst>
          </p:cNvPr>
          <p:cNvSpPr>
            <a:spLocks noGrp="1"/>
          </p:cNvSpPr>
          <p:nvPr>
            <p:ph idx="1"/>
          </p:nvPr>
        </p:nvSpPr>
        <p:spPr>
          <a:xfrm>
            <a:off x="0" y="1306818"/>
            <a:ext cx="12192000" cy="5415590"/>
          </a:xfrm>
        </p:spPr>
        <p:txBody>
          <a:bodyPr>
            <a:normAutofit fontScale="25000" lnSpcReduction="20000"/>
          </a:bodyPr>
          <a:lstStyle/>
          <a:p>
            <a:pPr>
              <a:lnSpc>
                <a:spcPct val="120000"/>
              </a:lnSpc>
            </a:pPr>
            <a:r>
              <a:rPr lang="en-GB" sz="6400" dirty="0"/>
              <a:t>(BG) The U.S. banking system was underregulated and so promoted their own interests rather than the interests of the nation = banks doing well from suffering of others (background) </a:t>
            </a:r>
            <a:endParaRPr lang="en-US" sz="6400" dirty="0"/>
          </a:p>
          <a:p>
            <a:pPr>
              <a:lnSpc>
                <a:spcPct val="120000"/>
              </a:lnSpc>
            </a:pPr>
            <a:r>
              <a:rPr lang="en-US" sz="6400" dirty="0"/>
              <a:t>(K1) </a:t>
            </a:r>
            <a:r>
              <a:rPr lang="en-US" sz="6400" b="1" dirty="0"/>
              <a:t>Lack of banking regulation </a:t>
            </a:r>
          </a:p>
          <a:p>
            <a:pPr fontAlgn="base">
              <a:lnSpc>
                <a:spcPct val="120000"/>
              </a:lnSpc>
            </a:pPr>
            <a:r>
              <a:rPr lang="en-GB" sz="6400" dirty="0"/>
              <a:t>(K1) The US banking system was made up of hundreds of small, state-based banks. This is because the government didn’t allow BRANCHING – e.g. one large bank that has many branches in different locations.​</a:t>
            </a:r>
          </a:p>
          <a:p>
            <a:pPr fontAlgn="base">
              <a:lnSpc>
                <a:spcPct val="120000"/>
              </a:lnSpc>
            </a:pPr>
            <a:r>
              <a:rPr lang="en-GB" sz="6400" dirty="0"/>
              <a:t>(K1) In hundreds of small communities local people put their money into the banks for safe keeping and a small amount of interest. Banks then used that money to make investments that made some money for the banks. As the economic boom grew, banks invested savers’ money in stocks and shares in the hope of making a large profit​</a:t>
            </a:r>
          </a:p>
          <a:p>
            <a:pPr fontAlgn="base">
              <a:lnSpc>
                <a:spcPct val="120000"/>
              </a:lnSpc>
            </a:pPr>
            <a:r>
              <a:rPr lang="en-GB" sz="6400" dirty="0"/>
              <a:t>(K1) The banking system allowed the banks to regulate themselves without the Government interfering.  ​</a:t>
            </a:r>
          </a:p>
          <a:p>
            <a:pPr fontAlgn="base">
              <a:lnSpc>
                <a:spcPct val="120000"/>
              </a:lnSpc>
            </a:pPr>
            <a:r>
              <a:rPr lang="en-GB" sz="6400" dirty="0"/>
              <a:t>(K1) They allowed 75% of the purchase price of shares to be obtained on credit. By 1927 there was an average of 5 million transactions per day. ​</a:t>
            </a:r>
          </a:p>
          <a:p>
            <a:pPr fontAlgn="base">
              <a:lnSpc>
                <a:spcPct val="120000"/>
              </a:lnSpc>
            </a:pPr>
            <a:r>
              <a:rPr lang="en-GB" sz="6400" dirty="0"/>
              <a:t>(K1) People had blind faith in the market – fluctuation between 1928-9 had always been fixed (so didn’t change)</a:t>
            </a:r>
            <a:r>
              <a:rPr lang="en-US" sz="6400" dirty="0"/>
              <a:t>​. </a:t>
            </a:r>
            <a:r>
              <a:rPr lang="en-GB" sz="6400" dirty="0"/>
              <a:t>Brokers used persuasive ‘rags to riches’ tales to encourage people to invest in shares</a:t>
            </a:r>
            <a:r>
              <a:rPr lang="en-US" sz="6400" dirty="0"/>
              <a:t>​</a:t>
            </a:r>
          </a:p>
          <a:p>
            <a:pPr fontAlgn="base">
              <a:lnSpc>
                <a:spcPct val="120000"/>
              </a:lnSpc>
            </a:pPr>
            <a:r>
              <a:rPr lang="en-GB" sz="6400" dirty="0"/>
              <a:t>(K1) There was little consistency in measures to discourage speculation​. For example Charles Mitchell (a businessman) pumped $25m of his own money into the broker industry even though the Federal Reserve Board were trying to discourage speculation. ​</a:t>
            </a:r>
          </a:p>
          <a:p>
            <a:pPr fontAlgn="base">
              <a:lnSpc>
                <a:spcPct val="120000"/>
              </a:lnSpc>
            </a:pPr>
            <a:r>
              <a:rPr lang="en-GB" sz="6400" dirty="0"/>
              <a:t>(K1) Further, in 1927 the Federal Reserve Board also lowered interest by 0.5%​</a:t>
            </a:r>
          </a:p>
          <a:p>
            <a:pPr fontAlgn="base">
              <a:lnSpc>
                <a:spcPct val="120000"/>
              </a:lnSpc>
            </a:pPr>
            <a:r>
              <a:rPr lang="en-GB" sz="6400" dirty="0"/>
              <a:t>(K1) Plus, members of the FRB were bankers themselves, so they only gave half-hearted efforts to reform/prevent speculation. Plus, they didn’t want regulation because of a widespread support in laissez-faire​</a:t>
            </a:r>
            <a:endParaRPr lang="en-US" sz="6400" dirty="0"/>
          </a:p>
          <a:p>
            <a:endParaRPr lang="en-US" dirty="0"/>
          </a:p>
        </p:txBody>
      </p:sp>
    </p:spTree>
    <p:extLst>
      <p:ext uri="{BB962C8B-B14F-4D97-AF65-F5344CB8AC3E}">
        <p14:creationId xmlns:p14="http://schemas.microsoft.com/office/powerpoint/2010/main" val="27214855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A5BD6F-C52D-734C-8F52-026E806DB06C}"/>
              </a:ext>
            </a:extLst>
          </p:cNvPr>
          <p:cNvSpPr>
            <a:spLocks noGrp="1"/>
          </p:cNvSpPr>
          <p:nvPr>
            <p:ph type="title"/>
          </p:nvPr>
        </p:nvSpPr>
        <p:spPr>
          <a:xfrm>
            <a:off x="0" y="0"/>
            <a:ext cx="12192000" cy="1325563"/>
          </a:xfrm>
        </p:spPr>
        <p:txBody>
          <a:bodyPr/>
          <a:lstStyle/>
          <a:p>
            <a:r>
              <a:rPr lang="en-US" dirty="0"/>
              <a:t>Weaknesses of the U.S Banking System – Knowledge </a:t>
            </a:r>
          </a:p>
        </p:txBody>
      </p:sp>
      <p:sp>
        <p:nvSpPr>
          <p:cNvPr id="3" name="Content Placeholder 2">
            <a:extLst>
              <a:ext uri="{FF2B5EF4-FFF2-40B4-BE49-F238E27FC236}">
                <a16:creationId xmlns:a16="http://schemas.microsoft.com/office/drawing/2014/main" id="{A213D5F2-A81D-B34C-BEDA-88C9BF3AA9CC}"/>
              </a:ext>
            </a:extLst>
          </p:cNvPr>
          <p:cNvSpPr>
            <a:spLocks noGrp="1"/>
          </p:cNvSpPr>
          <p:nvPr>
            <p:ph idx="1"/>
          </p:nvPr>
        </p:nvSpPr>
        <p:spPr>
          <a:xfrm>
            <a:off x="0" y="1439126"/>
            <a:ext cx="12192000" cy="5418874"/>
          </a:xfrm>
        </p:spPr>
        <p:txBody>
          <a:bodyPr>
            <a:normAutofit fontScale="85000" lnSpcReduction="20000"/>
          </a:bodyPr>
          <a:lstStyle/>
          <a:p>
            <a:r>
              <a:rPr lang="en-US" dirty="0"/>
              <a:t>(K2) Easy Credit </a:t>
            </a:r>
          </a:p>
          <a:p>
            <a:pPr fontAlgn="base"/>
            <a:r>
              <a:rPr lang="en-GB" dirty="0"/>
              <a:t>(K2) </a:t>
            </a:r>
            <a:r>
              <a:rPr lang="en-GB" b="1" dirty="0"/>
              <a:t>The Credit System</a:t>
            </a:r>
            <a:r>
              <a:rPr lang="en-US" b="1" dirty="0"/>
              <a:t>​</a:t>
            </a:r>
          </a:p>
          <a:p>
            <a:pPr fontAlgn="base"/>
            <a:r>
              <a:rPr lang="en-GB" dirty="0"/>
              <a:t>(K2) Credit was the easiest way for banks to make money. Bankers encouraged people to take out loans to buy new consumer goods and to speculate on the stock market. As with all loans, people would make regular payments to the bank (plus interest) over a set period until the loan was repaid.</a:t>
            </a:r>
            <a:r>
              <a:rPr lang="en-US" dirty="0"/>
              <a:t>​</a:t>
            </a:r>
          </a:p>
          <a:p>
            <a:pPr fontAlgn="base"/>
            <a:r>
              <a:rPr lang="en-GB" dirty="0"/>
              <a:t>(K2) In 1921 there were 30,000 independent banks - set up in response to the demand for hire purchase credit (like we currently have, particularly for cars) to buy all the new mass-produced goods </a:t>
            </a:r>
            <a:r>
              <a:rPr lang="en-US" dirty="0"/>
              <a:t>​</a:t>
            </a:r>
          </a:p>
          <a:p>
            <a:pPr fontAlgn="base"/>
            <a:r>
              <a:rPr lang="en-GB" dirty="0"/>
              <a:t>(K2) For example 75% of cars on the road and 50% of household goods were bought on credit  and by 1929 $7 billion of goods were sold on credit.</a:t>
            </a:r>
            <a:r>
              <a:rPr lang="en-US" dirty="0"/>
              <a:t>​</a:t>
            </a:r>
          </a:p>
          <a:p>
            <a:pPr fontAlgn="base"/>
            <a:r>
              <a:rPr lang="en-GB" dirty="0"/>
              <a:t>(K2) It was assumed everyone’s credit was good. Almost everyone was in debt – but no one seemed concerned. Banks and loan companies would lend money with very few questions asked.</a:t>
            </a:r>
            <a:r>
              <a:rPr lang="en-US" dirty="0"/>
              <a:t>​</a:t>
            </a:r>
          </a:p>
          <a:p>
            <a:pPr fontAlgn="base"/>
            <a:r>
              <a:rPr lang="en-GB" dirty="0"/>
              <a:t>(K2) It was estimated that men earning $35 a week were paying out the same amount per month for their family car.  Companies sometimes used credit facilities to finance operations. ​</a:t>
            </a:r>
          </a:p>
          <a:p>
            <a:pPr marL="0" indent="0">
              <a:buNone/>
            </a:pPr>
            <a:endParaRPr lang="en-US" dirty="0"/>
          </a:p>
        </p:txBody>
      </p:sp>
    </p:spTree>
    <p:extLst>
      <p:ext uri="{BB962C8B-B14F-4D97-AF65-F5344CB8AC3E}">
        <p14:creationId xmlns:p14="http://schemas.microsoft.com/office/powerpoint/2010/main" val="20920001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9309F4-69F1-134D-962D-273C0EBE964D}"/>
              </a:ext>
            </a:extLst>
          </p:cNvPr>
          <p:cNvSpPr>
            <a:spLocks noGrp="1"/>
          </p:cNvSpPr>
          <p:nvPr>
            <p:ph type="title"/>
          </p:nvPr>
        </p:nvSpPr>
        <p:spPr>
          <a:xfrm>
            <a:off x="0" y="18255"/>
            <a:ext cx="12192000" cy="1325563"/>
          </a:xfrm>
        </p:spPr>
        <p:txBody>
          <a:bodyPr/>
          <a:lstStyle/>
          <a:p>
            <a:r>
              <a:rPr lang="en-US" dirty="0"/>
              <a:t>Weaknesses of the U.S Banking System – Analysis </a:t>
            </a:r>
          </a:p>
        </p:txBody>
      </p:sp>
      <p:sp>
        <p:nvSpPr>
          <p:cNvPr id="3" name="Content Placeholder 2">
            <a:extLst>
              <a:ext uri="{FF2B5EF4-FFF2-40B4-BE49-F238E27FC236}">
                <a16:creationId xmlns:a16="http://schemas.microsoft.com/office/drawing/2014/main" id="{726D17AD-39BF-0548-B266-A5CF5DCBAA34}"/>
              </a:ext>
            </a:extLst>
          </p:cNvPr>
          <p:cNvSpPr>
            <a:spLocks noGrp="1"/>
          </p:cNvSpPr>
          <p:nvPr>
            <p:ph idx="1"/>
          </p:nvPr>
        </p:nvSpPr>
        <p:spPr>
          <a:xfrm>
            <a:off x="0" y="1343818"/>
            <a:ext cx="12192000" cy="5514182"/>
          </a:xfrm>
        </p:spPr>
        <p:txBody>
          <a:bodyPr>
            <a:normAutofit fontScale="85000" lnSpcReduction="10000"/>
          </a:bodyPr>
          <a:lstStyle/>
          <a:p>
            <a:pPr fontAlgn="base"/>
            <a:r>
              <a:rPr lang="en-GB" dirty="0"/>
              <a:t>(A1) However… as these banks were very small they were unable to withstand major setbacks - say due to a crop failure. If they collapsed their investors would lose virtually all their savings​</a:t>
            </a:r>
          </a:p>
          <a:p>
            <a:pPr fontAlgn="base"/>
            <a:r>
              <a:rPr lang="en-GB" dirty="0"/>
              <a:t>(A1) The banks were loaning large amounts of their investor’s money and were expecting to make large profits which did not happen – especially following the Wall Street Crash when loans could not be repaid</a:t>
            </a:r>
            <a:r>
              <a:rPr lang="en-US" dirty="0"/>
              <a:t>​</a:t>
            </a:r>
          </a:p>
          <a:p>
            <a:pPr fontAlgn="base"/>
            <a:r>
              <a:rPr lang="en-GB" dirty="0"/>
              <a:t>(A1) They gave out loans too easily to unreliable clients​</a:t>
            </a:r>
          </a:p>
          <a:p>
            <a:pPr fontAlgn="base"/>
            <a:r>
              <a:rPr lang="en-GB" dirty="0"/>
              <a:t>(A1) As a result there was a crisis in confidence in the banks and people began to withdraw their savings as they were afraid of losing their money. This was called a ‘run on banks’</a:t>
            </a:r>
            <a:r>
              <a:rPr lang="en-US" dirty="0"/>
              <a:t>​</a:t>
            </a:r>
          </a:p>
          <a:p>
            <a:pPr fontAlgn="base"/>
            <a:r>
              <a:rPr lang="en-GB" dirty="0"/>
              <a:t>(A1) The banks could not pay back the money and as a result went bankrupt and collapsed. ​</a:t>
            </a:r>
          </a:p>
          <a:p>
            <a:pPr marL="0" indent="0" fontAlgn="base">
              <a:buNone/>
            </a:pPr>
            <a:r>
              <a:rPr lang="en-GB" dirty="0"/>
              <a:t>Overall impact</a:t>
            </a:r>
            <a:r>
              <a:rPr lang="en-US" dirty="0"/>
              <a:t>​:</a:t>
            </a:r>
          </a:p>
          <a:p>
            <a:pPr fontAlgn="base"/>
            <a:r>
              <a:rPr lang="en-GB" dirty="0"/>
              <a:t>(A1) In 1929, 659 banks closed losing a total of $200 million and in 1931, 2,294 banks closed losing a total of $1.7 billion</a:t>
            </a:r>
            <a:r>
              <a:rPr lang="en-US" dirty="0"/>
              <a:t>​</a:t>
            </a:r>
          </a:p>
          <a:p>
            <a:pPr fontAlgn="base"/>
            <a:r>
              <a:rPr lang="en-GB" dirty="0"/>
              <a:t>(A1) By the end of 1932, twenty per cent of the banks that had been operating in 1929 had closed down. The normal banking system almost ceased to exist and without an efficient banking system, the economy could not function.​</a:t>
            </a:r>
          </a:p>
          <a:p>
            <a:pPr marL="0" indent="0">
              <a:buNone/>
            </a:pPr>
            <a:endParaRPr lang="en-US" dirty="0"/>
          </a:p>
        </p:txBody>
      </p:sp>
    </p:spTree>
    <p:extLst>
      <p:ext uri="{BB962C8B-B14F-4D97-AF65-F5344CB8AC3E}">
        <p14:creationId xmlns:p14="http://schemas.microsoft.com/office/powerpoint/2010/main" val="35440087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347564-6198-7543-BE39-3297CB88DD03}"/>
              </a:ext>
            </a:extLst>
          </p:cNvPr>
          <p:cNvSpPr>
            <a:spLocks noGrp="1"/>
          </p:cNvSpPr>
          <p:nvPr>
            <p:ph type="title"/>
          </p:nvPr>
        </p:nvSpPr>
        <p:spPr/>
        <p:txBody>
          <a:bodyPr/>
          <a:lstStyle/>
          <a:p>
            <a:r>
              <a:rPr lang="en-US" dirty="0"/>
              <a:t>Factors </a:t>
            </a:r>
          </a:p>
        </p:txBody>
      </p:sp>
      <p:sp>
        <p:nvSpPr>
          <p:cNvPr id="3" name="Content Placeholder 2">
            <a:extLst>
              <a:ext uri="{FF2B5EF4-FFF2-40B4-BE49-F238E27FC236}">
                <a16:creationId xmlns:a16="http://schemas.microsoft.com/office/drawing/2014/main" id="{53405EE9-B98C-D549-A45B-8EADDA26A390}"/>
              </a:ext>
            </a:extLst>
          </p:cNvPr>
          <p:cNvSpPr>
            <a:spLocks noGrp="1"/>
          </p:cNvSpPr>
          <p:nvPr>
            <p:ph idx="1"/>
          </p:nvPr>
        </p:nvSpPr>
        <p:spPr>
          <a:xfrm>
            <a:off x="838200" y="2048395"/>
            <a:ext cx="10515600" cy="4351338"/>
          </a:xfrm>
        </p:spPr>
        <p:txBody>
          <a:bodyPr/>
          <a:lstStyle/>
          <a:p>
            <a:pPr marL="514350" indent="-514350">
              <a:buFont typeface="+mj-lt"/>
              <a:buAutoNum type="arabicPeriod"/>
            </a:pPr>
            <a:r>
              <a:rPr lang="en-US" dirty="0"/>
              <a:t>Republican Government Policies in the 1920s</a:t>
            </a:r>
          </a:p>
          <a:p>
            <a:pPr marL="514350" indent="-514350">
              <a:buFont typeface="+mj-lt"/>
              <a:buAutoNum type="arabicPeriod"/>
            </a:pPr>
            <a:endParaRPr lang="en-US" dirty="0"/>
          </a:p>
          <a:p>
            <a:pPr marL="514350" indent="-514350">
              <a:buFont typeface="+mj-lt"/>
              <a:buAutoNum type="arabicPeriod"/>
            </a:pPr>
            <a:r>
              <a:rPr lang="en-US" dirty="0"/>
              <a:t>Overproduction of goods and underconsumption </a:t>
            </a:r>
            <a:br>
              <a:rPr lang="en-US" dirty="0"/>
            </a:br>
            <a:endParaRPr lang="en-US" dirty="0"/>
          </a:p>
          <a:p>
            <a:pPr marL="514350" indent="-514350">
              <a:buFont typeface="+mj-lt"/>
              <a:buAutoNum type="arabicPeriod"/>
            </a:pPr>
            <a:r>
              <a:rPr lang="en-US" dirty="0"/>
              <a:t>Weaknesses of the U.S banking system</a:t>
            </a:r>
            <a:br>
              <a:rPr lang="en-US" dirty="0"/>
            </a:br>
            <a:endParaRPr lang="en-US" dirty="0"/>
          </a:p>
          <a:p>
            <a:pPr marL="514350" indent="-514350">
              <a:buFont typeface="+mj-lt"/>
              <a:buAutoNum type="arabicPeriod"/>
            </a:pPr>
            <a:r>
              <a:rPr lang="en-US" dirty="0"/>
              <a:t>International Economic Problems </a:t>
            </a:r>
            <a:br>
              <a:rPr lang="en-US" dirty="0"/>
            </a:br>
            <a:endParaRPr lang="en-US" dirty="0"/>
          </a:p>
          <a:p>
            <a:pPr marL="514350" indent="-514350">
              <a:buFont typeface="+mj-lt"/>
              <a:buAutoNum type="arabicPeriod"/>
            </a:pPr>
            <a:r>
              <a:rPr lang="en-US" dirty="0"/>
              <a:t>Wall Street Crash </a:t>
            </a:r>
          </a:p>
        </p:txBody>
      </p:sp>
    </p:spTree>
    <p:extLst>
      <p:ext uri="{BB962C8B-B14F-4D97-AF65-F5344CB8AC3E}">
        <p14:creationId xmlns:p14="http://schemas.microsoft.com/office/powerpoint/2010/main" val="250295534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F48030-AB0A-D746-B3FA-0F705CF5C28C}"/>
              </a:ext>
            </a:extLst>
          </p:cNvPr>
          <p:cNvSpPr>
            <a:spLocks noGrp="1"/>
          </p:cNvSpPr>
          <p:nvPr>
            <p:ph type="title"/>
          </p:nvPr>
        </p:nvSpPr>
        <p:spPr>
          <a:xfrm>
            <a:off x="0" y="0"/>
            <a:ext cx="12192000" cy="1325563"/>
          </a:xfrm>
        </p:spPr>
        <p:txBody>
          <a:bodyPr/>
          <a:lstStyle/>
          <a:p>
            <a:r>
              <a:rPr lang="en-US" dirty="0"/>
              <a:t>Weaknesses of the U.S Banking System – Analysis </a:t>
            </a:r>
          </a:p>
        </p:txBody>
      </p:sp>
      <p:sp>
        <p:nvSpPr>
          <p:cNvPr id="3" name="Content Placeholder 2">
            <a:extLst>
              <a:ext uri="{FF2B5EF4-FFF2-40B4-BE49-F238E27FC236}">
                <a16:creationId xmlns:a16="http://schemas.microsoft.com/office/drawing/2014/main" id="{279CAF01-D4E1-8145-A288-EBB80D897B3D}"/>
              </a:ext>
            </a:extLst>
          </p:cNvPr>
          <p:cNvSpPr>
            <a:spLocks noGrp="1"/>
          </p:cNvSpPr>
          <p:nvPr>
            <p:ph idx="1"/>
          </p:nvPr>
        </p:nvSpPr>
        <p:spPr>
          <a:xfrm>
            <a:off x="0" y="1480008"/>
            <a:ext cx="12192000" cy="5377991"/>
          </a:xfrm>
        </p:spPr>
        <p:txBody>
          <a:bodyPr>
            <a:normAutofit/>
          </a:bodyPr>
          <a:lstStyle/>
          <a:p>
            <a:pPr fontAlgn="base"/>
            <a:r>
              <a:rPr lang="en-GB" dirty="0"/>
              <a:t>(A2) This was all fine as long as people remained employed and had reasonably high wages. </a:t>
            </a:r>
            <a:r>
              <a:rPr lang="en-US" dirty="0"/>
              <a:t>​</a:t>
            </a:r>
          </a:p>
          <a:p>
            <a:pPr fontAlgn="base"/>
            <a:r>
              <a:rPr lang="en-GB" dirty="0"/>
              <a:t>(A2) The banks happily loaned out huge amounts of their investors' cash, expecting to make big profits on interests to the loans as well as in the stock market themselves. However… as these banks were very small they were unable to withstand major setbacks ​</a:t>
            </a:r>
          </a:p>
          <a:p>
            <a:pPr fontAlgn="base"/>
            <a:r>
              <a:rPr lang="en-GB" dirty="0"/>
              <a:t>(A2) Between 1921-28 5,000 went bust due to being unable to cope with setbacks. This then happened on a much larger scale from 1929 – as people began to lose their jobs and receive lower wages</a:t>
            </a:r>
            <a:r>
              <a:rPr lang="en-US" dirty="0"/>
              <a:t>​</a:t>
            </a:r>
          </a:p>
          <a:p>
            <a:endParaRPr lang="en-US" dirty="0"/>
          </a:p>
        </p:txBody>
      </p:sp>
    </p:spTree>
    <p:extLst>
      <p:ext uri="{BB962C8B-B14F-4D97-AF65-F5344CB8AC3E}">
        <p14:creationId xmlns:p14="http://schemas.microsoft.com/office/powerpoint/2010/main" val="7256039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1B263-3374-4348-92F1-28CEDDD9B4E9}"/>
              </a:ext>
            </a:extLst>
          </p:cNvPr>
          <p:cNvSpPr>
            <a:spLocks noGrp="1"/>
          </p:cNvSpPr>
          <p:nvPr>
            <p:ph type="title"/>
          </p:nvPr>
        </p:nvSpPr>
        <p:spPr>
          <a:xfrm>
            <a:off x="0" y="18255"/>
            <a:ext cx="12192000" cy="1325563"/>
          </a:xfrm>
        </p:spPr>
        <p:txBody>
          <a:bodyPr/>
          <a:lstStyle/>
          <a:p>
            <a:r>
              <a:rPr lang="en-US" dirty="0"/>
              <a:t>Weaknesses of the U.S Banking System – Analysis Plus </a:t>
            </a:r>
          </a:p>
        </p:txBody>
      </p:sp>
      <p:sp>
        <p:nvSpPr>
          <p:cNvPr id="3" name="Content Placeholder 2">
            <a:extLst>
              <a:ext uri="{FF2B5EF4-FFF2-40B4-BE49-F238E27FC236}">
                <a16:creationId xmlns:a16="http://schemas.microsoft.com/office/drawing/2014/main" id="{74382F08-24CE-2E41-91A6-9391FEE5F6DA}"/>
              </a:ext>
            </a:extLst>
          </p:cNvPr>
          <p:cNvSpPr>
            <a:spLocks noGrp="1"/>
          </p:cNvSpPr>
          <p:nvPr>
            <p:ph idx="1"/>
          </p:nvPr>
        </p:nvSpPr>
        <p:spPr>
          <a:xfrm>
            <a:off x="121763" y="1674795"/>
            <a:ext cx="11756010" cy="5018235"/>
          </a:xfrm>
        </p:spPr>
        <p:txBody>
          <a:bodyPr>
            <a:normAutofit fontScale="92500" lnSpcReduction="10000"/>
          </a:bodyPr>
          <a:lstStyle/>
          <a:p>
            <a:r>
              <a:rPr lang="en-GB" dirty="0"/>
              <a:t>(A+1) However: the weak banking system was caused by the Republicans’ laissez-faire approach to politics and their failure to impose adequate banking regulations</a:t>
            </a:r>
          </a:p>
          <a:p>
            <a:r>
              <a:rPr lang="en-GB" dirty="0"/>
              <a:t>(A+1) The U.S. banking system was underregulated and so promoted their own interests rather than the interests of the nation = banks doing well from suffering of others​</a:t>
            </a:r>
          </a:p>
          <a:p>
            <a:r>
              <a:rPr lang="en-GB" dirty="0"/>
              <a:t>(A+2) However, this was only done because of the new consumer market (overproduction).  and </a:t>
            </a:r>
          </a:p>
          <a:p>
            <a:r>
              <a:rPr lang="en-GB" dirty="0"/>
              <a:t>(A+2) Because banks weren’t government regulated, they could continue to practice irresponsible lending (loaning to people they shouldn’t have loaned money to as it was unlikely they would be able to repay the loans, or they were using the money for investment in unpredictable stocks). </a:t>
            </a:r>
          </a:p>
          <a:p>
            <a:r>
              <a:rPr lang="en-GB" dirty="0"/>
              <a:t>(A+2) Increased unemployment in the late 1920s also meant that these loans became even more risky</a:t>
            </a:r>
            <a:endParaRPr lang="en-US" dirty="0"/>
          </a:p>
          <a:p>
            <a:endParaRPr lang="en-GB" dirty="0"/>
          </a:p>
          <a:p>
            <a:endParaRPr lang="en-US" dirty="0"/>
          </a:p>
        </p:txBody>
      </p:sp>
    </p:spTree>
    <p:extLst>
      <p:ext uri="{BB962C8B-B14F-4D97-AF65-F5344CB8AC3E}">
        <p14:creationId xmlns:p14="http://schemas.microsoft.com/office/powerpoint/2010/main" val="21489161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59A930-0D26-C947-890B-264030754132}"/>
              </a:ext>
            </a:extLst>
          </p:cNvPr>
          <p:cNvSpPr>
            <a:spLocks noGrp="1"/>
          </p:cNvSpPr>
          <p:nvPr>
            <p:ph type="title"/>
          </p:nvPr>
        </p:nvSpPr>
        <p:spPr>
          <a:xfrm>
            <a:off x="0" y="0"/>
            <a:ext cx="12192000" cy="1325563"/>
          </a:xfrm>
        </p:spPr>
        <p:txBody>
          <a:bodyPr/>
          <a:lstStyle/>
          <a:p>
            <a:r>
              <a:rPr lang="en-US" dirty="0"/>
              <a:t>Weaknesses of the U.S Banking System – Evaluation/ Analysis Plus</a:t>
            </a:r>
          </a:p>
        </p:txBody>
      </p:sp>
      <p:sp>
        <p:nvSpPr>
          <p:cNvPr id="3" name="Content Placeholder 2">
            <a:extLst>
              <a:ext uri="{FF2B5EF4-FFF2-40B4-BE49-F238E27FC236}">
                <a16:creationId xmlns:a16="http://schemas.microsoft.com/office/drawing/2014/main" id="{DABE1F96-10FA-6A45-BD4C-0B3F8A5CAE29}"/>
              </a:ext>
            </a:extLst>
          </p:cNvPr>
          <p:cNvSpPr>
            <a:spLocks noGrp="1"/>
          </p:cNvSpPr>
          <p:nvPr>
            <p:ph idx="1"/>
          </p:nvPr>
        </p:nvSpPr>
        <p:spPr>
          <a:xfrm>
            <a:off x="0" y="1690688"/>
            <a:ext cx="12192000" cy="5167312"/>
          </a:xfrm>
        </p:spPr>
        <p:txBody>
          <a:bodyPr>
            <a:normAutofit/>
          </a:bodyPr>
          <a:lstStyle/>
          <a:p>
            <a:pPr marL="0" indent="0" fontAlgn="base">
              <a:buNone/>
            </a:pPr>
            <a:endParaRPr lang="en-GB" dirty="0"/>
          </a:p>
          <a:p>
            <a:pPr fontAlgn="base"/>
            <a:r>
              <a:rPr lang="en-GB" dirty="0"/>
              <a:t>(EV 1) Crafts and Fearon: “Particularly important in contributing to the severity of the Great Depression, [was] the US unit banking system…” </a:t>
            </a:r>
          </a:p>
          <a:p>
            <a:pPr fontAlgn="base"/>
            <a:r>
              <a:rPr lang="en-GB" dirty="0"/>
              <a:t>(EV 1) Eugene Nelson White: “Increased branching would have substantially strengthened the banking system and probably have prevented the wave of bank failures in the 1930s…” </a:t>
            </a:r>
            <a:endParaRPr lang="en-US" dirty="0"/>
          </a:p>
          <a:p>
            <a:pPr fontAlgn="base"/>
            <a:r>
              <a:rPr lang="en-GB" dirty="0"/>
              <a:t>(EV 2) John A. </a:t>
            </a:r>
            <a:r>
              <a:rPr lang="en-GB" dirty="0" err="1"/>
              <a:t>Garraty</a:t>
            </a:r>
            <a:r>
              <a:rPr lang="en-GB" dirty="0"/>
              <a:t>: “The trouble came to a head mainly because of the easy credit policies of the Federal Reserve Board, which favoured the rich.” </a:t>
            </a:r>
            <a:r>
              <a:rPr lang="en-US" dirty="0"/>
              <a:t>​</a:t>
            </a:r>
          </a:p>
          <a:p>
            <a:endParaRPr lang="en-US" dirty="0"/>
          </a:p>
        </p:txBody>
      </p:sp>
    </p:spTree>
    <p:extLst>
      <p:ext uri="{BB962C8B-B14F-4D97-AF65-F5344CB8AC3E}">
        <p14:creationId xmlns:p14="http://schemas.microsoft.com/office/powerpoint/2010/main" val="35850050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1BFD1C-2AC9-5D4F-BC15-E1FF1F605F2A}"/>
              </a:ext>
            </a:extLst>
          </p:cNvPr>
          <p:cNvSpPr>
            <a:spLocks noGrp="1"/>
          </p:cNvSpPr>
          <p:nvPr>
            <p:ph type="title"/>
          </p:nvPr>
        </p:nvSpPr>
        <p:spPr>
          <a:xfrm>
            <a:off x="0" y="18255"/>
            <a:ext cx="10515600" cy="1325563"/>
          </a:xfrm>
        </p:spPr>
        <p:txBody>
          <a:bodyPr/>
          <a:lstStyle/>
          <a:p>
            <a:r>
              <a:rPr lang="en-US" dirty="0"/>
              <a:t>International Economic Problems- Knowledge </a:t>
            </a:r>
          </a:p>
        </p:txBody>
      </p:sp>
      <p:sp>
        <p:nvSpPr>
          <p:cNvPr id="3" name="Content Placeholder 2">
            <a:extLst>
              <a:ext uri="{FF2B5EF4-FFF2-40B4-BE49-F238E27FC236}">
                <a16:creationId xmlns:a16="http://schemas.microsoft.com/office/drawing/2014/main" id="{CE8E723C-BDE5-E34A-9540-44761F493C88}"/>
              </a:ext>
            </a:extLst>
          </p:cNvPr>
          <p:cNvSpPr>
            <a:spLocks noGrp="1"/>
          </p:cNvSpPr>
          <p:nvPr>
            <p:ph idx="1"/>
          </p:nvPr>
        </p:nvSpPr>
        <p:spPr>
          <a:xfrm>
            <a:off x="0" y="1646515"/>
            <a:ext cx="12192000" cy="5093650"/>
          </a:xfrm>
        </p:spPr>
        <p:txBody>
          <a:bodyPr>
            <a:normAutofit/>
          </a:bodyPr>
          <a:lstStyle/>
          <a:p>
            <a:r>
              <a:rPr lang="en-GB" dirty="0"/>
              <a:t>(K1) </a:t>
            </a:r>
            <a:r>
              <a:rPr lang="en-GB" b="1" dirty="0"/>
              <a:t>Post WW1 </a:t>
            </a:r>
          </a:p>
          <a:p>
            <a:pPr fontAlgn="base"/>
            <a:r>
              <a:rPr lang="en-GB" dirty="0"/>
              <a:t>(K1) The post war boom in America created over confidence in American economy. People thought it would always be a strong economy, so made riskier investments. To try and continue this boom, the Republicans followed a policy of protectionism. </a:t>
            </a:r>
            <a:r>
              <a:rPr lang="en-US" dirty="0"/>
              <a:t>​</a:t>
            </a:r>
          </a:p>
          <a:p>
            <a:pPr fontAlgn="base"/>
            <a:r>
              <a:rPr lang="en-GB" dirty="0"/>
              <a:t>(K1)To do this, they placed high tariffs on international goods. The </a:t>
            </a:r>
            <a:r>
              <a:rPr lang="en-GB" dirty="0" err="1"/>
              <a:t>Fordney-McCumber</a:t>
            </a:r>
            <a:r>
              <a:rPr lang="en-GB" dirty="0"/>
              <a:t> Tariff of 1922 continued the Emergency Tariff of 1921. </a:t>
            </a:r>
          </a:p>
          <a:p>
            <a:pPr fontAlgn="base"/>
            <a:r>
              <a:rPr lang="en-GB" dirty="0"/>
              <a:t>(K1) Its protection on many items was extremely high, ranging from 60 to 100 percent of the price of the item (if it cost $2 in Germany, it would cost up to $4 in America)</a:t>
            </a:r>
            <a:endParaRPr lang="en-US" dirty="0"/>
          </a:p>
        </p:txBody>
      </p:sp>
    </p:spTree>
    <p:extLst>
      <p:ext uri="{BB962C8B-B14F-4D97-AF65-F5344CB8AC3E}">
        <p14:creationId xmlns:p14="http://schemas.microsoft.com/office/powerpoint/2010/main" val="19124495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B57B6A-FDB1-6847-A2AB-E7F807DC873A}"/>
              </a:ext>
            </a:extLst>
          </p:cNvPr>
          <p:cNvSpPr>
            <a:spLocks noGrp="1"/>
          </p:cNvSpPr>
          <p:nvPr>
            <p:ph type="title"/>
          </p:nvPr>
        </p:nvSpPr>
        <p:spPr>
          <a:xfrm>
            <a:off x="0" y="18255"/>
            <a:ext cx="10515600" cy="1325563"/>
          </a:xfrm>
        </p:spPr>
        <p:txBody>
          <a:bodyPr/>
          <a:lstStyle/>
          <a:p>
            <a:r>
              <a:rPr lang="en-US" dirty="0"/>
              <a:t>International Economic Problems- Knowledge </a:t>
            </a:r>
          </a:p>
        </p:txBody>
      </p:sp>
      <p:sp>
        <p:nvSpPr>
          <p:cNvPr id="3" name="Content Placeholder 2">
            <a:extLst>
              <a:ext uri="{FF2B5EF4-FFF2-40B4-BE49-F238E27FC236}">
                <a16:creationId xmlns:a16="http://schemas.microsoft.com/office/drawing/2014/main" id="{A3CB0CD4-711D-5A45-B6AA-CF1C382E7AFF}"/>
              </a:ext>
            </a:extLst>
          </p:cNvPr>
          <p:cNvSpPr>
            <a:spLocks noGrp="1"/>
          </p:cNvSpPr>
          <p:nvPr>
            <p:ph idx="1"/>
          </p:nvPr>
        </p:nvSpPr>
        <p:spPr>
          <a:xfrm>
            <a:off x="-197962" y="1835050"/>
            <a:ext cx="12192000" cy="5334033"/>
          </a:xfrm>
        </p:spPr>
        <p:txBody>
          <a:bodyPr>
            <a:normAutofit/>
          </a:bodyPr>
          <a:lstStyle/>
          <a:p>
            <a:pPr fontAlgn="base"/>
            <a:r>
              <a:rPr lang="en-GB" dirty="0"/>
              <a:t>(K2) The US had lent over $10 billion to the allies during WWI which they had to repay.  Germany owed £6.6b reparations to Britain and France – they planned to use this to pay America.</a:t>
            </a:r>
            <a:r>
              <a:rPr lang="en-US" dirty="0"/>
              <a:t>​</a:t>
            </a:r>
          </a:p>
          <a:p>
            <a:pPr fontAlgn="base"/>
            <a:r>
              <a:rPr lang="en-GB" dirty="0"/>
              <a:t>(K2) Germany then borrowed from US to rebuild industries and currency</a:t>
            </a:r>
            <a:r>
              <a:rPr lang="en-US" dirty="0"/>
              <a:t>​</a:t>
            </a:r>
          </a:p>
          <a:p>
            <a:pPr fontAlgn="base"/>
            <a:r>
              <a:rPr lang="en-GB" dirty="0"/>
              <a:t>(K2) In this way, the Dawes and Young Plans which gave Germany money on loan from America effectively allowed Germany, France and Britain to pay America back using American money.</a:t>
            </a:r>
            <a:r>
              <a:rPr lang="en-US" dirty="0"/>
              <a:t>​</a:t>
            </a:r>
          </a:p>
          <a:p>
            <a:endParaRPr lang="en-US" dirty="0"/>
          </a:p>
        </p:txBody>
      </p:sp>
    </p:spTree>
    <p:extLst>
      <p:ext uri="{BB962C8B-B14F-4D97-AF65-F5344CB8AC3E}">
        <p14:creationId xmlns:p14="http://schemas.microsoft.com/office/powerpoint/2010/main" val="46619324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29F0F4-871C-0E45-AEB2-88B3A323C9FC}"/>
              </a:ext>
            </a:extLst>
          </p:cNvPr>
          <p:cNvSpPr>
            <a:spLocks noGrp="1"/>
          </p:cNvSpPr>
          <p:nvPr>
            <p:ph type="title"/>
          </p:nvPr>
        </p:nvSpPr>
        <p:spPr>
          <a:xfrm>
            <a:off x="0" y="32894"/>
            <a:ext cx="10515600" cy="1325563"/>
          </a:xfrm>
        </p:spPr>
        <p:txBody>
          <a:bodyPr/>
          <a:lstStyle/>
          <a:p>
            <a:r>
              <a:rPr lang="en-US" dirty="0"/>
              <a:t>International Economic Problems- Analysis</a:t>
            </a:r>
          </a:p>
        </p:txBody>
      </p:sp>
      <p:sp>
        <p:nvSpPr>
          <p:cNvPr id="3" name="Content Placeholder 2">
            <a:extLst>
              <a:ext uri="{FF2B5EF4-FFF2-40B4-BE49-F238E27FC236}">
                <a16:creationId xmlns:a16="http://schemas.microsoft.com/office/drawing/2014/main" id="{C04D2C1F-5C2D-D64F-8844-81EB6E04398A}"/>
              </a:ext>
            </a:extLst>
          </p:cNvPr>
          <p:cNvSpPr>
            <a:spLocks noGrp="1"/>
          </p:cNvSpPr>
          <p:nvPr>
            <p:ph idx="1"/>
          </p:nvPr>
        </p:nvSpPr>
        <p:spPr>
          <a:xfrm>
            <a:off x="0" y="1928280"/>
            <a:ext cx="12192000" cy="5514182"/>
          </a:xfrm>
        </p:spPr>
        <p:txBody>
          <a:bodyPr>
            <a:normAutofit/>
          </a:bodyPr>
          <a:lstStyle/>
          <a:p>
            <a:pPr fontAlgn="base"/>
            <a:r>
              <a:rPr lang="en-GB" dirty="0"/>
              <a:t>(A1) US tariff barriers meant that other countries found it difficult to pay back loans.  Furthermore, in retaliation, foreign countries (except Britain) put high tariffs on American goods coming into their countries making it harder for American companies to sell their goods around the world. This did not help them sell the surplus goods that American consumers were not buying. </a:t>
            </a:r>
            <a:r>
              <a:rPr lang="en-US" dirty="0"/>
              <a:t>​</a:t>
            </a:r>
          </a:p>
          <a:p>
            <a:pPr fontAlgn="base"/>
            <a:r>
              <a:rPr lang="en-GB" dirty="0"/>
              <a:t>(A1) The Republican policy of protectionism ultimately failed to help America’s economy. It may have initially helped the US domestic market by making foreign goods more expensive meaning consumers would buy cheaper American made goods which stimulated America’s economy.</a:t>
            </a:r>
          </a:p>
          <a:p>
            <a:endParaRPr lang="en-US" dirty="0"/>
          </a:p>
        </p:txBody>
      </p:sp>
    </p:spTree>
    <p:extLst>
      <p:ext uri="{BB962C8B-B14F-4D97-AF65-F5344CB8AC3E}">
        <p14:creationId xmlns:p14="http://schemas.microsoft.com/office/powerpoint/2010/main" val="163810885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8B0C8AF-FD30-2044-B2BF-F6043F883C50}"/>
              </a:ext>
            </a:extLst>
          </p:cNvPr>
          <p:cNvSpPr>
            <a:spLocks noGrp="1"/>
          </p:cNvSpPr>
          <p:nvPr>
            <p:ph type="title"/>
          </p:nvPr>
        </p:nvSpPr>
        <p:spPr>
          <a:xfrm>
            <a:off x="0" y="18255"/>
            <a:ext cx="10515600" cy="1325563"/>
          </a:xfrm>
        </p:spPr>
        <p:txBody>
          <a:bodyPr/>
          <a:lstStyle/>
          <a:p>
            <a:r>
              <a:rPr lang="en-US" dirty="0"/>
              <a:t>International Economic Problems- Analysis </a:t>
            </a:r>
          </a:p>
        </p:txBody>
      </p:sp>
      <p:sp>
        <p:nvSpPr>
          <p:cNvPr id="3" name="Content Placeholder 2">
            <a:extLst>
              <a:ext uri="{FF2B5EF4-FFF2-40B4-BE49-F238E27FC236}">
                <a16:creationId xmlns:a16="http://schemas.microsoft.com/office/drawing/2014/main" id="{B413F996-8F6C-974F-B554-E0FEFF17942D}"/>
              </a:ext>
            </a:extLst>
          </p:cNvPr>
          <p:cNvSpPr>
            <a:spLocks noGrp="1"/>
          </p:cNvSpPr>
          <p:nvPr>
            <p:ph idx="1"/>
          </p:nvPr>
        </p:nvSpPr>
        <p:spPr>
          <a:xfrm>
            <a:off x="0" y="1759638"/>
            <a:ext cx="12192000" cy="5447154"/>
          </a:xfrm>
        </p:spPr>
        <p:txBody>
          <a:bodyPr>
            <a:normAutofit/>
          </a:bodyPr>
          <a:lstStyle/>
          <a:p>
            <a:pPr fontAlgn="base"/>
            <a:r>
              <a:rPr lang="en-GB" dirty="0"/>
              <a:t>(A2) One historian said America had “taken money out of one Treasury building and put it in another”</a:t>
            </a:r>
            <a:r>
              <a:rPr lang="en-US" dirty="0"/>
              <a:t>​</a:t>
            </a:r>
          </a:p>
          <a:p>
            <a:pPr fontAlgn="base"/>
            <a:r>
              <a:rPr lang="en-GB" dirty="0"/>
              <a:t>(A2) The system worked well as long as there was an outflow of American capital, but this did not continue. ​</a:t>
            </a:r>
          </a:p>
          <a:p>
            <a:pPr fontAlgn="base"/>
            <a:r>
              <a:rPr lang="en-GB" dirty="0"/>
              <a:t>(A2) This was probably at the heart of the economic problem.  The Americans wanted the European nations to repay the loans that they had taken out through the war but some countries had problems making the payments..</a:t>
            </a:r>
            <a:r>
              <a:rPr lang="en-US" dirty="0"/>
              <a:t>​</a:t>
            </a:r>
          </a:p>
          <a:p>
            <a:pPr fontAlgn="base"/>
            <a:r>
              <a:rPr lang="en-GB" dirty="0"/>
              <a:t>(A2) This meant the USA had to accept reduced payments and when the crash came there was no country in a position to help the USA. The international nature of finance meant that other countries slipped into depression too. ​</a:t>
            </a:r>
          </a:p>
          <a:p>
            <a:endParaRPr lang="en-US" dirty="0"/>
          </a:p>
        </p:txBody>
      </p:sp>
    </p:spTree>
    <p:extLst>
      <p:ext uri="{BB962C8B-B14F-4D97-AF65-F5344CB8AC3E}">
        <p14:creationId xmlns:p14="http://schemas.microsoft.com/office/powerpoint/2010/main" val="196344202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FBF8B70-938B-2546-9D7E-C1787149BDB8}"/>
              </a:ext>
            </a:extLst>
          </p:cNvPr>
          <p:cNvSpPr>
            <a:spLocks noGrp="1"/>
          </p:cNvSpPr>
          <p:nvPr>
            <p:ph type="title"/>
          </p:nvPr>
        </p:nvSpPr>
        <p:spPr>
          <a:xfrm>
            <a:off x="0" y="18255"/>
            <a:ext cx="12192000" cy="1325563"/>
          </a:xfrm>
        </p:spPr>
        <p:txBody>
          <a:bodyPr/>
          <a:lstStyle/>
          <a:p>
            <a:r>
              <a:rPr lang="en-US" dirty="0"/>
              <a:t>International Economic Problems- Analysis Plus</a:t>
            </a:r>
          </a:p>
        </p:txBody>
      </p:sp>
      <p:sp>
        <p:nvSpPr>
          <p:cNvPr id="3" name="Content Placeholder 2">
            <a:extLst>
              <a:ext uri="{FF2B5EF4-FFF2-40B4-BE49-F238E27FC236}">
                <a16:creationId xmlns:a16="http://schemas.microsoft.com/office/drawing/2014/main" id="{F401F090-746F-C345-9048-B9750F26A84A}"/>
              </a:ext>
            </a:extLst>
          </p:cNvPr>
          <p:cNvSpPr>
            <a:spLocks noGrp="1"/>
          </p:cNvSpPr>
          <p:nvPr>
            <p:ph idx="1"/>
          </p:nvPr>
        </p:nvSpPr>
        <p:spPr>
          <a:xfrm>
            <a:off x="0" y="1787917"/>
            <a:ext cx="12192000" cy="5353485"/>
          </a:xfrm>
        </p:spPr>
        <p:txBody>
          <a:bodyPr/>
          <a:lstStyle/>
          <a:p>
            <a:r>
              <a:rPr lang="en-GB" dirty="0"/>
              <a:t>(A+1) However, America could only do well for so long on its own – there needed to be a prospering WORLD economy to continue the boom – protectionism stopped this. </a:t>
            </a:r>
          </a:p>
          <a:p>
            <a:r>
              <a:rPr lang="en-GB" dirty="0"/>
              <a:t>(A+2) However: this was made worse by high tariffs implemented by Republicans which reduced overseas demand for US goods – contributed to overproduction and underconsumption</a:t>
            </a:r>
          </a:p>
          <a:p>
            <a:endParaRPr lang="en-US" dirty="0">
              <a:highlight>
                <a:srgbClr val="FFFF00"/>
              </a:highlight>
            </a:endParaRPr>
          </a:p>
          <a:p>
            <a:endParaRPr lang="en-US" dirty="0"/>
          </a:p>
        </p:txBody>
      </p:sp>
    </p:spTree>
    <p:extLst>
      <p:ext uri="{BB962C8B-B14F-4D97-AF65-F5344CB8AC3E}">
        <p14:creationId xmlns:p14="http://schemas.microsoft.com/office/powerpoint/2010/main" val="345122248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D8EAC2-ABAF-C14D-89BE-66CD3C548538}"/>
              </a:ext>
            </a:extLst>
          </p:cNvPr>
          <p:cNvSpPr>
            <a:spLocks noGrp="1"/>
          </p:cNvSpPr>
          <p:nvPr>
            <p:ph type="title"/>
          </p:nvPr>
        </p:nvSpPr>
        <p:spPr>
          <a:xfrm>
            <a:off x="141402" y="131376"/>
            <a:ext cx="10515600" cy="1325563"/>
          </a:xfrm>
        </p:spPr>
        <p:txBody>
          <a:bodyPr/>
          <a:lstStyle/>
          <a:p>
            <a:r>
              <a:rPr lang="en-US" dirty="0"/>
              <a:t>International Economic Problems- Evaluation</a:t>
            </a:r>
          </a:p>
        </p:txBody>
      </p:sp>
      <p:sp>
        <p:nvSpPr>
          <p:cNvPr id="3" name="Content Placeholder 2">
            <a:extLst>
              <a:ext uri="{FF2B5EF4-FFF2-40B4-BE49-F238E27FC236}">
                <a16:creationId xmlns:a16="http://schemas.microsoft.com/office/drawing/2014/main" id="{ED5008CF-8811-814E-B8C6-68A9E4B11BCF}"/>
              </a:ext>
            </a:extLst>
          </p:cNvPr>
          <p:cNvSpPr>
            <a:spLocks noGrp="1"/>
          </p:cNvSpPr>
          <p:nvPr>
            <p:ph idx="1"/>
          </p:nvPr>
        </p:nvSpPr>
        <p:spPr>
          <a:xfrm>
            <a:off x="141402" y="1835052"/>
            <a:ext cx="10515600" cy="4351338"/>
          </a:xfrm>
        </p:spPr>
        <p:txBody>
          <a:bodyPr/>
          <a:lstStyle/>
          <a:p>
            <a:pPr fontAlgn="base"/>
            <a:r>
              <a:rPr lang="en-GB" dirty="0"/>
              <a:t>(EV1)Eric </a:t>
            </a:r>
            <a:r>
              <a:rPr lang="en-GB" dirty="0" err="1"/>
              <a:t>Rauchway</a:t>
            </a:r>
            <a:r>
              <a:rPr lang="en-GB" dirty="0"/>
              <a:t>: “…war also changed America, rendering the once peripheral New World…central to the planet’s concerns” </a:t>
            </a:r>
          </a:p>
          <a:p>
            <a:pPr fontAlgn="base"/>
            <a:r>
              <a:rPr lang="en-GB" dirty="0"/>
              <a:t>(EV2)Peter Clements: International debt after WWI was at the heart of the American economic problems after 1929. </a:t>
            </a:r>
          </a:p>
          <a:p>
            <a:endParaRPr lang="en-US" dirty="0"/>
          </a:p>
        </p:txBody>
      </p:sp>
    </p:spTree>
    <p:extLst>
      <p:ext uri="{BB962C8B-B14F-4D97-AF65-F5344CB8AC3E}">
        <p14:creationId xmlns:p14="http://schemas.microsoft.com/office/powerpoint/2010/main" val="30393730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AED448-29C9-3348-A2CA-5DBA4D5F4584}"/>
              </a:ext>
            </a:extLst>
          </p:cNvPr>
          <p:cNvSpPr>
            <a:spLocks noGrp="1"/>
          </p:cNvSpPr>
          <p:nvPr>
            <p:ph type="title"/>
          </p:nvPr>
        </p:nvSpPr>
        <p:spPr>
          <a:xfrm>
            <a:off x="0" y="18255"/>
            <a:ext cx="10515600" cy="1325563"/>
          </a:xfrm>
        </p:spPr>
        <p:txBody>
          <a:bodyPr/>
          <a:lstStyle/>
          <a:p>
            <a:r>
              <a:rPr lang="en-US" dirty="0"/>
              <a:t>The Wall Street Crash- Knowledge </a:t>
            </a:r>
          </a:p>
        </p:txBody>
      </p:sp>
      <p:sp>
        <p:nvSpPr>
          <p:cNvPr id="3" name="Content Placeholder 2">
            <a:extLst>
              <a:ext uri="{FF2B5EF4-FFF2-40B4-BE49-F238E27FC236}">
                <a16:creationId xmlns:a16="http://schemas.microsoft.com/office/drawing/2014/main" id="{82D5FA81-3484-E44D-B7CC-F2BD36CAD68D}"/>
              </a:ext>
            </a:extLst>
          </p:cNvPr>
          <p:cNvSpPr>
            <a:spLocks noGrp="1"/>
          </p:cNvSpPr>
          <p:nvPr>
            <p:ph idx="1"/>
          </p:nvPr>
        </p:nvSpPr>
        <p:spPr>
          <a:xfrm>
            <a:off x="0" y="1358457"/>
            <a:ext cx="12192000" cy="5514182"/>
          </a:xfrm>
        </p:spPr>
        <p:txBody>
          <a:bodyPr>
            <a:normAutofit fontScale="70000" lnSpcReduction="20000"/>
          </a:bodyPr>
          <a:lstStyle/>
          <a:p>
            <a:r>
              <a:rPr lang="en-US" dirty="0"/>
              <a:t>(BG) </a:t>
            </a:r>
            <a:r>
              <a:rPr lang="en-GB" dirty="0"/>
              <a:t>Wall Street Crash = when stock prices dramatically dropped in a short space of time on October 24th 1929</a:t>
            </a:r>
          </a:p>
          <a:p>
            <a:pPr fontAlgn="base"/>
            <a:r>
              <a:rPr lang="en-GB" dirty="0"/>
              <a:t>(BG) The boom of the 1920s had been consistently strong, and false confidence made people invest in risky ways, such as on credit. However, this boom wouldn’t last, and the Wall Street Crash had disastrous consequences.</a:t>
            </a:r>
            <a:r>
              <a:rPr lang="en-US" dirty="0"/>
              <a:t>​</a:t>
            </a:r>
          </a:p>
          <a:p>
            <a:pPr fontAlgn="base"/>
            <a:r>
              <a:rPr lang="en-GB" dirty="0"/>
              <a:t>(K1) Speculative Buying</a:t>
            </a:r>
            <a:endParaRPr lang="en-US" dirty="0"/>
          </a:p>
          <a:p>
            <a:pPr fontAlgn="base"/>
            <a:r>
              <a:rPr lang="en-GB" dirty="0"/>
              <a:t>(K1) The stock market contained the seeds of its own collapse. America had gone ‘Wall Street Crazy’ and went on a spending spree in the ‘Roaring Twenties’. Many overextended themselves thinking they could not lose and financed their investments in the stock market by taking out loans (credit – buying on margin) With prices rising constantly throughout 1929, everyone was confident that ever-rising share values would continue. Few paused to consider what would happen  if prices fell. People chose to ignore the golden rule of business: that the share price could collapse as well as soar.</a:t>
            </a:r>
            <a:r>
              <a:rPr lang="en-US" dirty="0"/>
              <a:t>​</a:t>
            </a:r>
          </a:p>
          <a:p>
            <a:pPr fontAlgn="base"/>
            <a:r>
              <a:rPr lang="en-GB" dirty="0"/>
              <a:t>(K1) As the share prices went up, the demand for shares increased further as people saw the chance to make easy money. ​</a:t>
            </a:r>
          </a:p>
          <a:p>
            <a:pPr fontAlgn="base"/>
            <a:r>
              <a:rPr lang="en-GB" dirty="0"/>
              <a:t>(K1) The higher a share cost, the more it looked like the business was doing well. This is turn made it look like the American economy was doing well. People would borrow money so that they could buy shares, this was called ‘buying on the margin’ </a:t>
            </a:r>
            <a:r>
              <a:rPr lang="en-US" dirty="0"/>
              <a:t>​</a:t>
            </a:r>
          </a:p>
          <a:p>
            <a:pPr fontAlgn="base"/>
            <a:r>
              <a:rPr lang="en-GB" dirty="0"/>
              <a:t>(K1) Then when the stock prices were high enough they would sell them, pay money back to the bank and keep the small fortune they had made</a:t>
            </a:r>
            <a:r>
              <a:rPr lang="en-US" dirty="0"/>
              <a:t>​</a:t>
            </a:r>
          </a:p>
          <a:p>
            <a:pPr fontAlgn="base"/>
            <a:r>
              <a:rPr lang="en-GB" dirty="0"/>
              <a:t>(K1) This created a ‘get rich quick’ culture which meant that investors were forcing up share prices with money they did not really have (You can see some of this ‘get rich quick’ culture in action when you study The Great Gatsby in English)</a:t>
            </a:r>
            <a:r>
              <a:rPr lang="en-US" dirty="0"/>
              <a:t>​</a:t>
            </a:r>
          </a:p>
        </p:txBody>
      </p:sp>
    </p:spTree>
    <p:extLst>
      <p:ext uri="{BB962C8B-B14F-4D97-AF65-F5344CB8AC3E}">
        <p14:creationId xmlns:p14="http://schemas.microsoft.com/office/powerpoint/2010/main" val="120793046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F0096A7-5E20-D948-8C07-7FBE431B26E5}"/>
              </a:ext>
            </a:extLst>
          </p:cNvPr>
          <p:cNvSpPr>
            <a:spLocks noGrp="1"/>
          </p:cNvSpPr>
          <p:nvPr>
            <p:ph type="title"/>
          </p:nvPr>
        </p:nvSpPr>
        <p:spPr>
          <a:xfrm>
            <a:off x="333102" y="234496"/>
            <a:ext cx="10515600" cy="1325563"/>
          </a:xfrm>
        </p:spPr>
        <p:txBody>
          <a:bodyPr/>
          <a:lstStyle/>
          <a:p>
            <a:r>
              <a:rPr lang="en-US" dirty="0"/>
              <a:t>Context </a:t>
            </a:r>
          </a:p>
        </p:txBody>
      </p:sp>
      <p:sp>
        <p:nvSpPr>
          <p:cNvPr id="3" name="Content Placeholder 2">
            <a:extLst>
              <a:ext uri="{FF2B5EF4-FFF2-40B4-BE49-F238E27FC236}">
                <a16:creationId xmlns:a16="http://schemas.microsoft.com/office/drawing/2014/main" id="{3697EA9B-BE08-614B-94A6-55C4BABD6991}"/>
              </a:ext>
            </a:extLst>
          </p:cNvPr>
          <p:cNvSpPr>
            <a:spLocks noGrp="1"/>
          </p:cNvSpPr>
          <p:nvPr>
            <p:ph idx="1"/>
          </p:nvPr>
        </p:nvSpPr>
        <p:spPr>
          <a:xfrm>
            <a:off x="333102" y="1782082"/>
            <a:ext cx="10515600" cy="4351338"/>
          </a:xfrm>
        </p:spPr>
        <p:txBody>
          <a:bodyPr>
            <a:normAutofit lnSpcReduction="10000"/>
          </a:bodyPr>
          <a:lstStyle/>
          <a:p>
            <a:r>
              <a:rPr lang="en-US" dirty="0"/>
              <a:t>1920s boomtime America </a:t>
            </a:r>
          </a:p>
          <a:p>
            <a:r>
              <a:rPr lang="en-US" dirty="0"/>
              <a:t>Between 1921 and 1929, Americans enjoyed a level of prosperity, which had been previously unknown, either in the USA or anywhere else in the world.</a:t>
            </a:r>
          </a:p>
          <a:p>
            <a:r>
              <a:rPr lang="en-US" dirty="0"/>
              <a:t>Average wage levels steadily rose and, for the first time, Americans were able to purchase an unprecedented range of consumer goods manufactured by the new techniques of mass production </a:t>
            </a:r>
          </a:p>
          <a:p>
            <a:r>
              <a:rPr lang="en-US" dirty="0"/>
              <a:t>This obsession with new consumer goods, and the fact that most people eventually bought them on credit, led an American humorist, Will Rogers to say of the economic crisis that America was ‘The nation that drove to the poorhouse in an automobile’ </a:t>
            </a:r>
          </a:p>
        </p:txBody>
      </p:sp>
    </p:spTree>
    <p:extLst>
      <p:ext uri="{BB962C8B-B14F-4D97-AF65-F5344CB8AC3E}">
        <p14:creationId xmlns:p14="http://schemas.microsoft.com/office/powerpoint/2010/main" val="15783695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89806A1-67C5-0F43-A3EF-4825498578BB}"/>
              </a:ext>
            </a:extLst>
          </p:cNvPr>
          <p:cNvSpPr>
            <a:spLocks noGrp="1"/>
          </p:cNvSpPr>
          <p:nvPr>
            <p:ph type="title"/>
          </p:nvPr>
        </p:nvSpPr>
        <p:spPr>
          <a:xfrm>
            <a:off x="159488" y="95693"/>
            <a:ext cx="10515600" cy="1325563"/>
          </a:xfrm>
        </p:spPr>
        <p:txBody>
          <a:bodyPr/>
          <a:lstStyle/>
          <a:p>
            <a:r>
              <a:rPr lang="en-US" dirty="0"/>
              <a:t>The Wall Street Crash- Knowledge </a:t>
            </a:r>
          </a:p>
        </p:txBody>
      </p:sp>
      <p:sp>
        <p:nvSpPr>
          <p:cNvPr id="3" name="Content Placeholder 2">
            <a:extLst>
              <a:ext uri="{FF2B5EF4-FFF2-40B4-BE49-F238E27FC236}">
                <a16:creationId xmlns:a16="http://schemas.microsoft.com/office/drawing/2014/main" id="{D54A34B6-D097-A849-95C8-653C34861884}"/>
              </a:ext>
            </a:extLst>
          </p:cNvPr>
          <p:cNvSpPr>
            <a:spLocks noGrp="1"/>
          </p:cNvSpPr>
          <p:nvPr>
            <p:ph idx="1"/>
          </p:nvPr>
        </p:nvSpPr>
        <p:spPr>
          <a:xfrm>
            <a:off x="159488" y="1538215"/>
            <a:ext cx="11873024" cy="5532437"/>
          </a:xfrm>
        </p:spPr>
        <p:txBody>
          <a:bodyPr>
            <a:normAutofit fontScale="92500" lnSpcReduction="20000"/>
          </a:bodyPr>
          <a:lstStyle/>
          <a:p>
            <a:pPr fontAlgn="base"/>
            <a:r>
              <a:rPr lang="en-GB" dirty="0"/>
              <a:t>(K1) When times were good, investors would buy stock valued at $100.</a:t>
            </a:r>
            <a:r>
              <a:rPr lang="en-US" dirty="0"/>
              <a:t>​</a:t>
            </a:r>
          </a:p>
          <a:p>
            <a:pPr fontAlgn="base"/>
            <a:r>
              <a:rPr lang="en-GB" dirty="0"/>
              <a:t>(K1) They would get a loan to pay a 20% deposit of the share value – so $20. This means there was an outstanding balance of $80 to be paid later.</a:t>
            </a:r>
            <a:r>
              <a:rPr lang="en-US" dirty="0"/>
              <a:t>​</a:t>
            </a:r>
          </a:p>
          <a:p>
            <a:pPr fontAlgn="base"/>
            <a:r>
              <a:rPr lang="en-GB" dirty="0"/>
              <a:t>(K1) However, as times were good, the stock’s value would rise. The investor would then sell the stock when it reached $160 – they would pay off the balance on the account ($80), pay back the loan for the deposit ($20), and make $60 profit.</a:t>
            </a:r>
            <a:r>
              <a:rPr lang="en-US" dirty="0"/>
              <a:t>​</a:t>
            </a:r>
          </a:p>
          <a:p>
            <a:pPr fontAlgn="base"/>
            <a:r>
              <a:rPr lang="en-GB" dirty="0"/>
              <a:t>(K1) BUT: if instead of rising, the stock price falls before the investor has time to sell, they face problems. </a:t>
            </a:r>
            <a:r>
              <a:rPr lang="en-US" dirty="0"/>
              <a:t>​</a:t>
            </a:r>
          </a:p>
          <a:p>
            <a:pPr fontAlgn="base"/>
            <a:r>
              <a:rPr lang="en-GB" dirty="0"/>
              <a:t>(K1) For example, if this $100 stock dropped to only being worth $50, then they still owe $50 to the stockbroker they bought it from originally.</a:t>
            </a:r>
            <a:r>
              <a:rPr lang="en-US" dirty="0"/>
              <a:t>​</a:t>
            </a:r>
          </a:p>
          <a:p>
            <a:pPr fontAlgn="base"/>
            <a:r>
              <a:rPr lang="en-GB" dirty="0"/>
              <a:t>(K1) They can sell the stock for $50, and put that towards paying back their $20 loan, and the $80 balance – but will still need to find another $30 to pay the broker.</a:t>
            </a:r>
            <a:r>
              <a:rPr lang="en-US" dirty="0"/>
              <a:t>​</a:t>
            </a:r>
          </a:p>
          <a:p>
            <a:pPr fontAlgn="base"/>
            <a:r>
              <a:rPr lang="en-GB" dirty="0"/>
              <a:t>(K1) During the late 1920s, the economic boom started to slow down. There was an atmosphere of uncertainty in October 1929 and some shareholders began to sell their shares, believing that prices were at their peak. </a:t>
            </a:r>
            <a:endParaRPr lang="en-US" dirty="0"/>
          </a:p>
          <a:p>
            <a:pPr fontAlgn="base"/>
            <a:endParaRPr lang="en-GB" dirty="0"/>
          </a:p>
        </p:txBody>
      </p:sp>
    </p:spTree>
    <p:extLst>
      <p:ext uri="{BB962C8B-B14F-4D97-AF65-F5344CB8AC3E}">
        <p14:creationId xmlns:p14="http://schemas.microsoft.com/office/powerpoint/2010/main" val="262309677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FBD24-22F9-E84B-8D17-BB2A67C445E8}"/>
              </a:ext>
            </a:extLst>
          </p:cNvPr>
          <p:cNvSpPr>
            <a:spLocks noGrp="1"/>
          </p:cNvSpPr>
          <p:nvPr>
            <p:ph type="title"/>
          </p:nvPr>
        </p:nvSpPr>
        <p:spPr>
          <a:xfrm>
            <a:off x="315685" y="99200"/>
            <a:ext cx="10515600" cy="1325563"/>
          </a:xfrm>
        </p:spPr>
        <p:txBody>
          <a:bodyPr/>
          <a:lstStyle/>
          <a:p>
            <a:r>
              <a:rPr lang="en-US" dirty="0"/>
              <a:t>The Wall Street Crash- Knowledge </a:t>
            </a:r>
          </a:p>
        </p:txBody>
      </p:sp>
      <p:sp>
        <p:nvSpPr>
          <p:cNvPr id="3" name="Content Placeholder 2">
            <a:extLst>
              <a:ext uri="{FF2B5EF4-FFF2-40B4-BE49-F238E27FC236}">
                <a16:creationId xmlns:a16="http://schemas.microsoft.com/office/drawing/2014/main" id="{CC1F2109-9BC6-214F-8D26-C902EB763982}"/>
              </a:ext>
            </a:extLst>
          </p:cNvPr>
          <p:cNvSpPr>
            <a:spLocks noGrp="1"/>
          </p:cNvSpPr>
          <p:nvPr>
            <p:ph idx="1"/>
          </p:nvPr>
        </p:nvSpPr>
        <p:spPr>
          <a:xfrm>
            <a:off x="315685" y="1424763"/>
            <a:ext cx="11699106" cy="5433237"/>
          </a:xfrm>
        </p:spPr>
        <p:txBody>
          <a:bodyPr>
            <a:normAutofit fontScale="77500" lnSpcReduction="20000"/>
          </a:bodyPr>
          <a:lstStyle/>
          <a:p>
            <a:pPr fontAlgn="base"/>
            <a:r>
              <a:rPr lang="en-GB" dirty="0"/>
              <a:t>(K2) Nearly everyone in America had invested in shares and the stock market was huge. However in October 1929 things started to go wrong</a:t>
            </a:r>
            <a:r>
              <a:rPr lang="en-US" dirty="0"/>
              <a:t>​</a:t>
            </a:r>
          </a:p>
          <a:p>
            <a:pPr fontAlgn="base"/>
            <a:r>
              <a:rPr lang="en-GB" dirty="0"/>
              <a:t>(K2) A few of the smarter people and companies began selling their shares in fear of them going bust. This was when everyone else began to panic and started selling - this led to the ‘run on the banks’ trying desperately to retain some of their finances</a:t>
            </a:r>
            <a:r>
              <a:rPr lang="en-US" dirty="0"/>
              <a:t>​</a:t>
            </a:r>
          </a:p>
          <a:p>
            <a:pPr fontAlgn="base"/>
            <a:r>
              <a:rPr lang="en-GB" dirty="0"/>
              <a:t>(K2) </a:t>
            </a:r>
            <a:r>
              <a:rPr lang="en-US" dirty="0"/>
              <a:t>This was known As “Black Tuesday”  and </a:t>
            </a:r>
            <a:r>
              <a:rPr lang="en-GB" dirty="0"/>
              <a:t>$14 million </a:t>
            </a:r>
            <a:r>
              <a:rPr lang="en-US" dirty="0"/>
              <a:t>were wiped off the value of shares. </a:t>
            </a:r>
            <a:r>
              <a:rPr lang="en-GB" dirty="0"/>
              <a:t>Their shares were now worthless and many people had lost all their money. They could not repay bank loans as they had lost everything   </a:t>
            </a:r>
            <a:r>
              <a:rPr lang="en-US" dirty="0"/>
              <a:t>​</a:t>
            </a:r>
          </a:p>
          <a:p>
            <a:pPr fontAlgn="base"/>
            <a:r>
              <a:rPr lang="en-GB" dirty="0"/>
              <a:t>(K2) Banks were forced to shut as they had no money and even people who had had nothing to do with the stock market but had put their money in banks to save up and keep safe lost it all as the banks could not give it back as they’d lent it to other people, or had gambled with people’s savings in the hope of achieving a big return and making substantial profits​</a:t>
            </a:r>
          </a:p>
          <a:p>
            <a:pPr fontAlgn="base"/>
            <a:r>
              <a:rPr lang="en-GB" dirty="0"/>
              <a:t>(K2) Jobs, homes, and possessions were all lost because of the Wall Street Crash. People even took their own lives because the pressure was too much for them.</a:t>
            </a:r>
            <a:r>
              <a:rPr lang="en-US" dirty="0"/>
              <a:t>​</a:t>
            </a:r>
          </a:p>
          <a:p>
            <a:pPr fontAlgn="base"/>
            <a:r>
              <a:rPr lang="en-GB" dirty="0"/>
              <a:t>(K2) The stock market crash did play a role in the depression but its significance was more as a trigger. The Wall Street Crash led to a collapse of credit, and of confidence. </a:t>
            </a:r>
            <a:r>
              <a:rPr lang="en-US" dirty="0"/>
              <a:t>​</a:t>
            </a:r>
          </a:p>
          <a:p>
            <a:pPr fontAlgn="base"/>
            <a:r>
              <a:rPr lang="en-GB" dirty="0"/>
              <a:t>(K2) Between 1929-32, 100,000 businesses collapsed and 15 million became unemployed; millions lost their savings and pensions as banks went out of business </a:t>
            </a:r>
            <a:r>
              <a:rPr lang="en-US" dirty="0"/>
              <a:t>​</a:t>
            </a:r>
          </a:p>
          <a:p>
            <a:endParaRPr lang="en-US" dirty="0"/>
          </a:p>
        </p:txBody>
      </p:sp>
    </p:spTree>
    <p:extLst>
      <p:ext uri="{BB962C8B-B14F-4D97-AF65-F5344CB8AC3E}">
        <p14:creationId xmlns:p14="http://schemas.microsoft.com/office/powerpoint/2010/main" val="398699987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678C1F-30C5-D745-8CD0-A0BBCA4163B1}"/>
              </a:ext>
            </a:extLst>
          </p:cNvPr>
          <p:cNvSpPr>
            <a:spLocks noGrp="1"/>
          </p:cNvSpPr>
          <p:nvPr>
            <p:ph type="title"/>
          </p:nvPr>
        </p:nvSpPr>
        <p:spPr>
          <a:xfrm>
            <a:off x="191386" y="108176"/>
            <a:ext cx="10515600" cy="1325563"/>
          </a:xfrm>
        </p:spPr>
        <p:txBody>
          <a:bodyPr/>
          <a:lstStyle/>
          <a:p>
            <a:r>
              <a:rPr lang="en-US" dirty="0"/>
              <a:t>The Wall Street Crash- Analysis </a:t>
            </a:r>
          </a:p>
        </p:txBody>
      </p:sp>
      <p:sp>
        <p:nvSpPr>
          <p:cNvPr id="3" name="Content Placeholder 2">
            <a:extLst>
              <a:ext uri="{FF2B5EF4-FFF2-40B4-BE49-F238E27FC236}">
                <a16:creationId xmlns:a16="http://schemas.microsoft.com/office/drawing/2014/main" id="{B9F9DC46-F6AF-304C-A495-ED45EC88A4AD}"/>
              </a:ext>
            </a:extLst>
          </p:cNvPr>
          <p:cNvSpPr>
            <a:spLocks noGrp="1"/>
          </p:cNvSpPr>
          <p:nvPr>
            <p:ph idx="1"/>
          </p:nvPr>
        </p:nvSpPr>
        <p:spPr>
          <a:xfrm>
            <a:off x="191386" y="1451995"/>
            <a:ext cx="12131040" cy="5406005"/>
          </a:xfrm>
        </p:spPr>
        <p:txBody>
          <a:bodyPr>
            <a:normAutofit lnSpcReduction="10000"/>
          </a:bodyPr>
          <a:lstStyle/>
          <a:p>
            <a:pPr fontAlgn="base"/>
            <a:r>
              <a:rPr lang="en-US" dirty="0"/>
              <a:t>(A1) </a:t>
            </a:r>
            <a:r>
              <a:rPr lang="en-GB" dirty="0"/>
              <a:t>Impacts of Speculative Buying</a:t>
            </a:r>
            <a:r>
              <a:rPr lang="en-US" dirty="0"/>
              <a:t>​</a:t>
            </a:r>
          </a:p>
          <a:p>
            <a:pPr fontAlgn="base"/>
            <a:r>
              <a:rPr lang="en-GB" dirty="0"/>
              <a:t>(A1) It can be argued that the speculative buying in the 1920s led to the Depression of the 1930s</a:t>
            </a:r>
            <a:r>
              <a:rPr lang="en-US" dirty="0"/>
              <a:t>​</a:t>
            </a:r>
          </a:p>
          <a:p>
            <a:pPr fontAlgn="base"/>
            <a:r>
              <a:rPr lang="en-GB" dirty="0"/>
              <a:t>(A1) The soaring prices of shares did not reflect their true value - this showed the lack of understanding existed AND that a crash was inevitable</a:t>
            </a:r>
            <a:r>
              <a:rPr lang="en-US" dirty="0"/>
              <a:t>​</a:t>
            </a:r>
          </a:p>
          <a:p>
            <a:pPr fontAlgn="base"/>
            <a:r>
              <a:rPr lang="en-US" dirty="0"/>
              <a:t>(A1) The ‘get rich quick’ scheme would only work if the market continued to rise</a:t>
            </a:r>
          </a:p>
          <a:p>
            <a:pPr fontAlgn="base"/>
            <a:r>
              <a:rPr lang="en-GB" dirty="0"/>
              <a:t>(A2) Some historians argue that the Wall Street Crash was ‘a symptom, not the disease’ and that it was a symbol of how unstable the economy had become during the boom period of the 1920s</a:t>
            </a:r>
            <a:r>
              <a:rPr lang="en-US" dirty="0"/>
              <a:t>​</a:t>
            </a:r>
          </a:p>
          <a:p>
            <a:pPr fontAlgn="base"/>
            <a:r>
              <a:rPr lang="en-GB" dirty="0"/>
              <a:t>(A2) The crash is important in causing the banks to collapse which massively damaged the economy.  By itself however it was not a sufficient cause of the depression as it could not have done so much damage if the banks were not in such poor health due to lack of regulation under Republican policies</a:t>
            </a:r>
            <a:endParaRPr lang="en-US" dirty="0"/>
          </a:p>
          <a:p>
            <a:pPr fontAlgn="base"/>
            <a:endParaRPr lang="en-GB" dirty="0"/>
          </a:p>
          <a:p>
            <a:endParaRPr lang="en-US" dirty="0"/>
          </a:p>
        </p:txBody>
      </p:sp>
    </p:spTree>
    <p:extLst>
      <p:ext uri="{BB962C8B-B14F-4D97-AF65-F5344CB8AC3E}">
        <p14:creationId xmlns:p14="http://schemas.microsoft.com/office/powerpoint/2010/main" val="295357578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9A54F-C423-054B-A2E4-027450B0F3DA}"/>
              </a:ext>
            </a:extLst>
          </p:cNvPr>
          <p:cNvSpPr>
            <a:spLocks noGrp="1"/>
          </p:cNvSpPr>
          <p:nvPr>
            <p:ph type="title"/>
          </p:nvPr>
        </p:nvSpPr>
        <p:spPr>
          <a:xfrm>
            <a:off x="0" y="209641"/>
            <a:ext cx="10615749" cy="1325563"/>
          </a:xfrm>
        </p:spPr>
        <p:txBody>
          <a:bodyPr/>
          <a:lstStyle/>
          <a:p>
            <a:r>
              <a:rPr lang="en-US" dirty="0"/>
              <a:t>The Wall Street Crash- Evaluation </a:t>
            </a:r>
          </a:p>
        </p:txBody>
      </p:sp>
      <p:sp>
        <p:nvSpPr>
          <p:cNvPr id="3" name="Content Placeholder 2">
            <a:extLst>
              <a:ext uri="{FF2B5EF4-FFF2-40B4-BE49-F238E27FC236}">
                <a16:creationId xmlns:a16="http://schemas.microsoft.com/office/drawing/2014/main" id="{2D9FEAD0-F90C-8745-BB9C-2C8E1202D17E}"/>
              </a:ext>
            </a:extLst>
          </p:cNvPr>
          <p:cNvSpPr>
            <a:spLocks noGrp="1"/>
          </p:cNvSpPr>
          <p:nvPr>
            <p:ph idx="1"/>
          </p:nvPr>
        </p:nvSpPr>
        <p:spPr>
          <a:xfrm>
            <a:off x="0" y="1625470"/>
            <a:ext cx="12348754" cy="5586414"/>
          </a:xfrm>
        </p:spPr>
        <p:txBody>
          <a:bodyPr>
            <a:normAutofit lnSpcReduction="10000"/>
          </a:bodyPr>
          <a:lstStyle/>
          <a:p>
            <a:pPr fontAlgn="base"/>
            <a:r>
              <a:rPr lang="en-GB" dirty="0"/>
              <a:t>(EV1) Piers Brendon: “</a:t>
            </a:r>
            <a:r>
              <a:rPr lang="en-US" dirty="0"/>
              <a:t>Wall Street inspired visions of boundless wealth.” </a:t>
            </a:r>
          </a:p>
          <a:p>
            <a:pPr fontAlgn="base"/>
            <a:r>
              <a:rPr lang="en-US" dirty="0"/>
              <a:t>(EV1/2)​ Milton Friedman (Economist): The Federal Reserve Bank didn’t respond to the crisis quickly enough – should have introduced more money into circulation after the crash. This failure of action caused the Depression.  </a:t>
            </a:r>
          </a:p>
          <a:p>
            <a:pPr fontAlgn="base"/>
            <a:r>
              <a:rPr lang="en-US" dirty="0"/>
              <a:t>(EV1/2) Hall and Fergusson: “Due to a combination of economic ignorance, confusion, and incompetence, U.S. policy makers pursued policies that were highly contractionary. They deepened and transformed the recession into a Great Depression.” </a:t>
            </a:r>
          </a:p>
          <a:p>
            <a:pPr fontAlgn="base"/>
            <a:r>
              <a:rPr lang="en-US" dirty="0"/>
              <a:t>(EV2) Joseph Schumpeter (Economist): The crash was just another event in history at the end of the economic cycle. </a:t>
            </a:r>
          </a:p>
          <a:p>
            <a:pPr fontAlgn="base"/>
            <a:r>
              <a:rPr lang="en-GB" dirty="0"/>
              <a:t>(EV2) Robert Sobel: The Wall Street Crash did not lead to bank failures – they didn’t fail until 1931/32. Instead, it was President Hoover’s inactivity after the crash which led to collapse (links to Republican policy) </a:t>
            </a:r>
          </a:p>
          <a:p>
            <a:pPr fontAlgn="base"/>
            <a:endParaRPr lang="en-US" dirty="0"/>
          </a:p>
          <a:p>
            <a:pPr fontAlgn="base"/>
            <a:endParaRPr lang="en-US" dirty="0"/>
          </a:p>
          <a:p>
            <a:endParaRPr lang="en-US" dirty="0"/>
          </a:p>
        </p:txBody>
      </p:sp>
    </p:spTree>
    <p:extLst>
      <p:ext uri="{BB962C8B-B14F-4D97-AF65-F5344CB8AC3E}">
        <p14:creationId xmlns:p14="http://schemas.microsoft.com/office/powerpoint/2010/main" val="218126032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1EC614-6554-B748-BAE8-4FE4AE206129}"/>
              </a:ext>
            </a:extLst>
          </p:cNvPr>
          <p:cNvSpPr>
            <a:spLocks noGrp="1"/>
          </p:cNvSpPr>
          <p:nvPr>
            <p:ph type="title"/>
          </p:nvPr>
        </p:nvSpPr>
        <p:spPr>
          <a:xfrm>
            <a:off x="118672" y="170253"/>
            <a:ext cx="10515600" cy="1325563"/>
          </a:xfrm>
        </p:spPr>
        <p:txBody>
          <a:bodyPr/>
          <a:lstStyle/>
          <a:p>
            <a:r>
              <a:rPr lang="en-US" dirty="0"/>
              <a:t>Republican Government Policies in the 1920s- Knowledge </a:t>
            </a:r>
          </a:p>
        </p:txBody>
      </p:sp>
      <p:sp>
        <p:nvSpPr>
          <p:cNvPr id="3" name="Content Placeholder 2">
            <a:extLst>
              <a:ext uri="{FF2B5EF4-FFF2-40B4-BE49-F238E27FC236}">
                <a16:creationId xmlns:a16="http://schemas.microsoft.com/office/drawing/2014/main" id="{DE6CB978-61BD-5F42-B2DD-20FFB018D4AE}"/>
              </a:ext>
            </a:extLst>
          </p:cNvPr>
          <p:cNvSpPr>
            <a:spLocks noGrp="1"/>
          </p:cNvSpPr>
          <p:nvPr>
            <p:ph idx="1"/>
          </p:nvPr>
        </p:nvSpPr>
        <p:spPr>
          <a:xfrm>
            <a:off x="118672" y="1660733"/>
            <a:ext cx="12073328" cy="5027014"/>
          </a:xfrm>
        </p:spPr>
        <p:txBody>
          <a:bodyPr>
            <a:normAutofit lnSpcReduction="10000"/>
          </a:bodyPr>
          <a:lstStyle/>
          <a:p>
            <a:r>
              <a:rPr lang="en-US" sz="1800" dirty="0"/>
              <a:t>(BG) After WW1, America was the richest nation on earth. The Republicans in power wanted to ensure they remained this way. </a:t>
            </a:r>
          </a:p>
          <a:p>
            <a:r>
              <a:rPr lang="en-US" sz="1800" dirty="0"/>
              <a:t>(K1) </a:t>
            </a:r>
            <a:r>
              <a:rPr lang="en-US" sz="1800" b="1" dirty="0"/>
              <a:t>Laissez Faire- Attitudes of Presidents </a:t>
            </a:r>
          </a:p>
          <a:p>
            <a:pPr fontAlgn="base"/>
            <a:r>
              <a:rPr lang="en-GB" sz="1800" dirty="0"/>
              <a:t>(K1) President Harding shared the values of the business elite, and so did the colleagues who he appointed.  ​</a:t>
            </a:r>
          </a:p>
          <a:p>
            <a:pPr fontAlgn="base"/>
            <a:r>
              <a:rPr lang="en-GB" sz="1800" dirty="0"/>
              <a:t>(K1) He and Coolidge both chose Cabinets mostly composed of millionaires who could be expected to sympathise with any difficulties facing businessmen​</a:t>
            </a:r>
          </a:p>
          <a:p>
            <a:pPr fontAlgn="base"/>
            <a:r>
              <a:rPr lang="en-GB" sz="1800" dirty="0"/>
              <a:t>(K1) Coolidge</a:t>
            </a:r>
            <a:r>
              <a:rPr lang="en-US" sz="1800" dirty="0"/>
              <a:t>​ </a:t>
            </a:r>
            <a:r>
              <a:rPr lang="en-GB" sz="1800" dirty="0"/>
              <a:t>“The chief business of the American people is business”​</a:t>
            </a:r>
          </a:p>
          <a:p>
            <a:pPr fontAlgn="base"/>
            <a:r>
              <a:rPr lang="en-GB" sz="1800" dirty="0"/>
              <a:t>(K1) Policies revolved around the principle that businesses should be allowed to operate as far as possible unrestricted by regulation.  ​</a:t>
            </a:r>
          </a:p>
          <a:p>
            <a:pPr fontAlgn="base"/>
            <a:r>
              <a:rPr lang="en-GB" sz="1800" dirty="0"/>
              <a:t>(K1) The Wall Street Journal, a financial newspaper, approvingly declared: “Never before, here or anywhere else, has a Government been so completely fused with business.”​</a:t>
            </a:r>
          </a:p>
          <a:p>
            <a:pPr fontAlgn="base"/>
            <a:r>
              <a:rPr lang="en-GB" sz="1800" dirty="0"/>
              <a:t>(K1) Under Coolidge, the Republicans became frankly the businessmen’s party.​</a:t>
            </a:r>
            <a:endParaRPr lang="en-US" sz="1800" dirty="0"/>
          </a:p>
          <a:p>
            <a:pPr fontAlgn="base"/>
            <a:r>
              <a:rPr lang="en-GB" sz="1800" dirty="0"/>
              <a:t>(K1) Hoover believed in the virtues of ‘rugged individualism’. He was a self-made millionaire and did not see why Americans should be helped out of their difficulties. He believed that people should learn to stand on their own two feet, rather than expect the government to bail them out every time they faced problems. </a:t>
            </a:r>
            <a:r>
              <a:rPr lang="en-US" sz="1800" dirty="0"/>
              <a:t>​</a:t>
            </a:r>
          </a:p>
          <a:p>
            <a:pPr fontAlgn="base"/>
            <a:r>
              <a:rPr lang="en-GB" sz="1800" dirty="0"/>
              <a:t>(K1) More than any of their predecessors, these Republican Presidents identified the fortune of America with the fortunes of business.  When they spoke of business, Republicans meant privately operated business. </a:t>
            </a:r>
          </a:p>
        </p:txBody>
      </p:sp>
    </p:spTree>
    <p:extLst>
      <p:ext uri="{BB962C8B-B14F-4D97-AF65-F5344CB8AC3E}">
        <p14:creationId xmlns:p14="http://schemas.microsoft.com/office/powerpoint/2010/main" val="25725970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7F387B-7883-9C43-8379-435903E84439}"/>
              </a:ext>
            </a:extLst>
          </p:cNvPr>
          <p:cNvSpPr>
            <a:spLocks noGrp="1"/>
          </p:cNvSpPr>
          <p:nvPr>
            <p:ph type="title"/>
          </p:nvPr>
        </p:nvSpPr>
        <p:spPr>
          <a:xfrm>
            <a:off x="238592" y="202367"/>
            <a:ext cx="10515600" cy="1325563"/>
          </a:xfrm>
        </p:spPr>
        <p:txBody>
          <a:bodyPr/>
          <a:lstStyle/>
          <a:p>
            <a:r>
              <a:rPr lang="en-US" dirty="0"/>
              <a:t>Republican Government Policies in the 1920s- Knowledge </a:t>
            </a:r>
          </a:p>
        </p:txBody>
      </p:sp>
      <p:sp>
        <p:nvSpPr>
          <p:cNvPr id="3" name="Content Placeholder 2">
            <a:extLst>
              <a:ext uri="{FF2B5EF4-FFF2-40B4-BE49-F238E27FC236}">
                <a16:creationId xmlns:a16="http://schemas.microsoft.com/office/drawing/2014/main" id="{BE906531-9761-8542-9857-9C61DDC4F6ED}"/>
              </a:ext>
            </a:extLst>
          </p:cNvPr>
          <p:cNvSpPr>
            <a:spLocks noGrp="1"/>
          </p:cNvSpPr>
          <p:nvPr>
            <p:ph idx="1"/>
          </p:nvPr>
        </p:nvSpPr>
        <p:spPr>
          <a:xfrm>
            <a:off x="238592" y="1828800"/>
            <a:ext cx="11813499" cy="4826833"/>
          </a:xfrm>
        </p:spPr>
        <p:txBody>
          <a:bodyPr>
            <a:normAutofit fontScale="85000" lnSpcReduction="20000"/>
          </a:bodyPr>
          <a:lstStyle/>
          <a:p>
            <a:pPr fontAlgn="base"/>
            <a:r>
              <a:rPr lang="en-GB" dirty="0"/>
              <a:t>(K2) </a:t>
            </a:r>
            <a:r>
              <a:rPr lang="en-GB" b="1" dirty="0"/>
              <a:t>Tax Reductions </a:t>
            </a:r>
          </a:p>
          <a:p>
            <a:pPr fontAlgn="base"/>
            <a:r>
              <a:rPr lang="en-GB" dirty="0"/>
              <a:t>(K2) Taxes on high incomes and company profits that had been imposed during the war effort were drastically reduced</a:t>
            </a:r>
            <a:r>
              <a:rPr lang="en-US" dirty="0"/>
              <a:t>​</a:t>
            </a:r>
          </a:p>
          <a:p>
            <a:pPr fontAlgn="base"/>
            <a:r>
              <a:rPr lang="en-GB" dirty="0"/>
              <a:t>(K2) The Government reduced Federal Tax significantly in 1924, 1926 and 1928.</a:t>
            </a:r>
            <a:r>
              <a:rPr lang="en-US" dirty="0"/>
              <a:t>​</a:t>
            </a:r>
          </a:p>
          <a:p>
            <a:pPr fontAlgn="base"/>
            <a:r>
              <a:rPr lang="en-GB" dirty="0"/>
              <a:t>(K2) This benefitted business and those who earned the highest salaries – not the poor. </a:t>
            </a:r>
            <a:r>
              <a:rPr lang="en-US" dirty="0"/>
              <a:t>​</a:t>
            </a:r>
          </a:p>
          <a:p>
            <a:pPr fontAlgn="base"/>
            <a:r>
              <a:rPr lang="en-GB" dirty="0"/>
              <a:t>(K2) Large-scale industrialists benefited from tax rebates, deferments (putting off payment) on loans and extended credit totalling $3.5 billion. </a:t>
            </a:r>
            <a:r>
              <a:rPr lang="en-US" dirty="0"/>
              <a:t>​</a:t>
            </a:r>
          </a:p>
          <a:p>
            <a:pPr fontAlgn="base"/>
            <a:r>
              <a:rPr lang="en-GB" dirty="0"/>
              <a:t>(K2) Low capital gains tax encouraged share speculation ​</a:t>
            </a:r>
          </a:p>
          <a:p>
            <a:pPr fontAlgn="base"/>
            <a:r>
              <a:rPr lang="en-GB" dirty="0"/>
              <a:t>(K2) This meant there had to be a cut in government spending from $6.4b to $2.9b in 7 years – e.g. taking funding away from schools etc.</a:t>
            </a:r>
            <a:r>
              <a:rPr lang="en-US" dirty="0"/>
              <a:t>​</a:t>
            </a:r>
          </a:p>
          <a:p>
            <a:pPr fontAlgn="base"/>
            <a:r>
              <a:rPr lang="en-GB" dirty="0"/>
              <a:t>(K2) Meant businesses had more money to expand, and consumers had more expendable income to spend on goods.</a:t>
            </a:r>
            <a:r>
              <a:rPr lang="en-US" dirty="0"/>
              <a:t>​</a:t>
            </a:r>
          </a:p>
          <a:p>
            <a:pPr fontAlgn="base"/>
            <a:r>
              <a:rPr lang="en-GB" dirty="0"/>
              <a:t>(K2) The government believed that money would ‘trickle down’ through all levels of society and raise standards of American life</a:t>
            </a:r>
            <a:endParaRPr lang="en-US" dirty="0"/>
          </a:p>
          <a:p>
            <a:endParaRPr lang="en-US" dirty="0"/>
          </a:p>
        </p:txBody>
      </p:sp>
    </p:spTree>
    <p:extLst>
      <p:ext uri="{BB962C8B-B14F-4D97-AF65-F5344CB8AC3E}">
        <p14:creationId xmlns:p14="http://schemas.microsoft.com/office/powerpoint/2010/main" val="30037342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D2DCB22-9216-C34C-8C0F-3EE93CD00AE8}"/>
              </a:ext>
            </a:extLst>
          </p:cNvPr>
          <p:cNvSpPr>
            <a:spLocks noGrp="1"/>
          </p:cNvSpPr>
          <p:nvPr>
            <p:ph type="title"/>
          </p:nvPr>
        </p:nvSpPr>
        <p:spPr>
          <a:xfrm>
            <a:off x="298554" y="365125"/>
            <a:ext cx="10515600" cy="1325563"/>
          </a:xfrm>
        </p:spPr>
        <p:txBody>
          <a:bodyPr/>
          <a:lstStyle/>
          <a:p>
            <a:r>
              <a:rPr lang="en-US" dirty="0"/>
              <a:t>Republican Government Policies in the 1920s- Knowledge </a:t>
            </a:r>
          </a:p>
        </p:txBody>
      </p:sp>
      <p:sp>
        <p:nvSpPr>
          <p:cNvPr id="3" name="Content Placeholder 2">
            <a:extLst>
              <a:ext uri="{FF2B5EF4-FFF2-40B4-BE49-F238E27FC236}">
                <a16:creationId xmlns:a16="http://schemas.microsoft.com/office/drawing/2014/main" id="{757C113C-41A1-7643-B67B-F87B1574A33D}"/>
              </a:ext>
            </a:extLst>
          </p:cNvPr>
          <p:cNvSpPr>
            <a:spLocks noGrp="1"/>
          </p:cNvSpPr>
          <p:nvPr>
            <p:ph idx="1"/>
          </p:nvPr>
        </p:nvSpPr>
        <p:spPr>
          <a:xfrm>
            <a:off x="298554" y="2141537"/>
            <a:ext cx="10515600" cy="4351338"/>
          </a:xfrm>
        </p:spPr>
        <p:txBody>
          <a:bodyPr>
            <a:normAutofit/>
          </a:bodyPr>
          <a:lstStyle/>
          <a:p>
            <a:r>
              <a:rPr lang="en-US" dirty="0"/>
              <a:t>(K3) </a:t>
            </a:r>
            <a:r>
              <a:rPr lang="en-US" b="1" dirty="0"/>
              <a:t>Tariff Barriers </a:t>
            </a:r>
          </a:p>
          <a:p>
            <a:pPr fontAlgn="base"/>
            <a:r>
              <a:rPr lang="en-US" dirty="0"/>
              <a:t>(K3) </a:t>
            </a:r>
            <a:r>
              <a:rPr lang="en-GB" dirty="0"/>
              <a:t>The </a:t>
            </a:r>
            <a:r>
              <a:rPr lang="en-GB" dirty="0" err="1"/>
              <a:t>Fordney-McCumber</a:t>
            </a:r>
            <a:r>
              <a:rPr lang="en-GB" dirty="0"/>
              <a:t> Act 1922 created strict tariff barriers imposed on foreign imports </a:t>
            </a:r>
            <a:r>
              <a:rPr lang="en-US" dirty="0"/>
              <a:t>​</a:t>
            </a:r>
          </a:p>
          <a:p>
            <a:pPr fontAlgn="base"/>
            <a:r>
              <a:rPr lang="en-US" dirty="0"/>
              <a:t>(K3) </a:t>
            </a:r>
            <a:r>
              <a:rPr lang="en-GB" dirty="0"/>
              <a:t>It reduced the number of foreign goods being sold in America ​</a:t>
            </a:r>
          </a:p>
          <a:p>
            <a:pPr fontAlgn="base"/>
            <a:r>
              <a:rPr lang="en-US" dirty="0"/>
              <a:t>(K3) </a:t>
            </a:r>
            <a:r>
              <a:rPr lang="en-GB" dirty="0"/>
              <a:t>This is known as ’protectionism’.</a:t>
            </a:r>
            <a:r>
              <a:rPr lang="en-US" dirty="0"/>
              <a:t>​</a:t>
            </a:r>
          </a:p>
          <a:p>
            <a:pPr fontAlgn="base"/>
            <a:r>
              <a:rPr lang="en-US" dirty="0"/>
              <a:t>(K3) </a:t>
            </a:r>
            <a:r>
              <a:rPr lang="en-GB" dirty="0"/>
              <a:t>The idea behind this was to led to an increase in American made goods being bought at the expensive of foreign goods  ​</a:t>
            </a:r>
          </a:p>
          <a:p>
            <a:endParaRPr lang="en-US" dirty="0"/>
          </a:p>
        </p:txBody>
      </p:sp>
    </p:spTree>
    <p:extLst>
      <p:ext uri="{BB962C8B-B14F-4D97-AF65-F5344CB8AC3E}">
        <p14:creationId xmlns:p14="http://schemas.microsoft.com/office/powerpoint/2010/main" val="30156246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6B28FEC-7911-2143-BC4B-12AA5E52BDC6}"/>
              </a:ext>
            </a:extLst>
          </p:cNvPr>
          <p:cNvSpPr>
            <a:spLocks noGrp="1"/>
          </p:cNvSpPr>
          <p:nvPr>
            <p:ph type="title"/>
          </p:nvPr>
        </p:nvSpPr>
        <p:spPr>
          <a:xfrm>
            <a:off x="0" y="0"/>
            <a:ext cx="10515600" cy="1325563"/>
          </a:xfrm>
        </p:spPr>
        <p:txBody>
          <a:bodyPr/>
          <a:lstStyle/>
          <a:p>
            <a:r>
              <a:rPr lang="en-US" dirty="0"/>
              <a:t>Republican Government Policies in the 1920s- Knowledge </a:t>
            </a:r>
          </a:p>
        </p:txBody>
      </p:sp>
      <p:sp>
        <p:nvSpPr>
          <p:cNvPr id="3" name="Content Placeholder 2">
            <a:extLst>
              <a:ext uri="{FF2B5EF4-FFF2-40B4-BE49-F238E27FC236}">
                <a16:creationId xmlns:a16="http://schemas.microsoft.com/office/drawing/2014/main" id="{81795F0F-ED59-2A48-ABF5-4BBD78CAAE2D}"/>
              </a:ext>
            </a:extLst>
          </p:cNvPr>
          <p:cNvSpPr>
            <a:spLocks noGrp="1"/>
          </p:cNvSpPr>
          <p:nvPr>
            <p:ph idx="1"/>
          </p:nvPr>
        </p:nvSpPr>
        <p:spPr>
          <a:xfrm>
            <a:off x="0" y="1690688"/>
            <a:ext cx="12192000" cy="5167312"/>
          </a:xfrm>
        </p:spPr>
        <p:txBody>
          <a:bodyPr>
            <a:normAutofit fontScale="70000" lnSpcReduction="20000"/>
          </a:bodyPr>
          <a:lstStyle/>
          <a:p>
            <a:r>
              <a:rPr lang="en-US" dirty="0"/>
              <a:t>(K4) </a:t>
            </a:r>
            <a:r>
              <a:rPr lang="en-US" b="1" dirty="0"/>
              <a:t>No help for farmers </a:t>
            </a:r>
          </a:p>
          <a:p>
            <a:pPr fontAlgn="base"/>
            <a:r>
              <a:rPr lang="en-US" dirty="0"/>
              <a:t>(K4) </a:t>
            </a:r>
            <a:r>
              <a:rPr lang="en-GB" dirty="0"/>
              <a:t>During the First World War, farmers had been encouraged to grow as much food as they could. ​​</a:t>
            </a:r>
          </a:p>
          <a:p>
            <a:pPr fontAlgn="base"/>
            <a:r>
              <a:rPr lang="en-US" dirty="0"/>
              <a:t>(K4) </a:t>
            </a:r>
            <a:r>
              <a:rPr lang="en-GB" dirty="0"/>
              <a:t>Thanks to new technologies, machines and techniques, farm production increased dramatically. ​</a:t>
            </a:r>
          </a:p>
          <a:p>
            <a:pPr fontAlgn="base"/>
            <a:r>
              <a:rPr lang="en-US" dirty="0"/>
              <a:t>(K4) </a:t>
            </a:r>
            <a:r>
              <a:rPr lang="en-GB" dirty="0"/>
              <a:t>This resulted in lower prices for their goods. ​</a:t>
            </a:r>
          </a:p>
          <a:p>
            <a:pPr fontAlgn="base"/>
            <a:r>
              <a:rPr lang="en-US" dirty="0"/>
              <a:t>(K4) </a:t>
            </a:r>
            <a:r>
              <a:rPr lang="en-GB" dirty="0"/>
              <a:t>At the same time, after the war, agricultural output in Europe recovered and the demand for American exports fell steeply. ​​</a:t>
            </a:r>
          </a:p>
          <a:p>
            <a:pPr fontAlgn="base"/>
            <a:r>
              <a:rPr lang="en-US" dirty="0"/>
              <a:t>(K4) </a:t>
            </a:r>
            <a:r>
              <a:rPr lang="en-GB" dirty="0"/>
              <a:t>Farmers would not willingly cut production.  They couldn’t trust that their neighbours would do the same.  The farmers wanted the Government to guarantee prices.  They would not do it.  ​</a:t>
            </a:r>
          </a:p>
          <a:p>
            <a:pPr fontAlgn="base"/>
            <a:r>
              <a:rPr lang="en-US" dirty="0"/>
              <a:t>(K4) </a:t>
            </a:r>
            <a:r>
              <a:rPr lang="en-GB" dirty="0"/>
              <a:t>As prices dropped, many farmers lived in unhygienic conditions in tin shacks, without electricity or running water. ​</a:t>
            </a:r>
          </a:p>
          <a:p>
            <a:pPr fontAlgn="base"/>
            <a:r>
              <a:rPr lang="en-US" dirty="0"/>
              <a:t>(K4) </a:t>
            </a:r>
            <a:r>
              <a:rPr lang="en-GB" dirty="0"/>
              <a:t>In 1929, when the average monthly income of a skilled manufacturing worker might be $140, farm labourers were earning only $49 a month.​</a:t>
            </a:r>
          </a:p>
          <a:p>
            <a:pPr fontAlgn="base"/>
            <a:r>
              <a:rPr lang="en-US" dirty="0"/>
              <a:t>(K4) </a:t>
            </a:r>
            <a:r>
              <a:rPr lang="en-GB" dirty="0"/>
              <a:t>Farmers generally had heavy debt payments – for land, for equipment and supplies.  More and more farmers were forced to sell.  There were 1,000,000 less farms in 1930 than there had been in 1920.  ​​</a:t>
            </a:r>
          </a:p>
          <a:p>
            <a:pPr fontAlgn="base"/>
            <a:r>
              <a:rPr lang="en-US" dirty="0"/>
              <a:t>(K4) </a:t>
            </a:r>
            <a:r>
              <a:rPr lang="en-GB" dirty="0"/>
              <a:t>Between 1920 and 1932, one in four farms was sold to meet financial obligations .So, not everybody was able to participate fully in the emergent consumer economy in American. ​</a:t>
            </a:r>
          </a:p>
          <a:p>
            <a:pPr fontAlgn="base"/>
            <a:r>
              <a:rPr lang="en-US" dirty="0"/>
              <a:t>(K4) </a:t>
            </a:r>
            <a:r>
              <a:rPr lang="en-GB" dirty="0"/>
              <a:t>This impacts on America</a:t>
            </a:r>
            <a:r>
              <a:rPr lang="en-US" dirty="0"/>
              <a:t>​</a:t>
            </a:r>
          </a:p>
          <a:p>
            <a:endParaRPr lang="en-US" dirty="0"/>
          </a:p>
        </p:txBody>
      </p:sp>
    </p:spTree>
    <p:extLst>
      <p:ext uri="{BB962C8B-B14F-4D97-AF65-F5344CB8AC3E}">
        <p14:creationId xmlns:p14="http://schemas.microsoft.com/office/powerpoint/2010/main" val="218094426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C4086E-AF10-0248-83F6-B4ED6F38464E}"/>
              </a:ext>
            </a:extLst>
          </p:cNvPr>
          <p:cNvSpPr>
            <a:spLocks noGrp="1"/>
          </p:cNvSpPr>
          <p:nvPr>
            <p:ph type="title"/>
          </p:nvPr>
        </p:nvSpPr>
        <p:spPr>
          <a:xfrm>
            <a:off x="210879" y="216270"/>
            <a:ext cx="10515600" cy="1325563"/>
          </a:xfrm>
        </p:spPr>
        <p:txBody>
          <a:bodyPr/>
          <a:lstStyle/>
          <a:p>
            <a:r>
              <a:rPr lang="en-US" dirty="0"/>
              <a:t>Republican Government Policies in the 1920s- Analysis </a:t>
            </a:r>
          </a:p>
        </p:txBody>
      </p:sp>
      <p:sp>
        <p:nvSpPr>
          <p:cNvPr id="3" name="Content Placeholder 2">
            <a:extLst>
              <a:ext uri="{FF2B5EF4-FFF2-40B4-BE49-F238E27FC236}">
                <a16:creationId xmlns:a16="http://schemas.microsoft.com/office/drawing/2014/main" id="{E8D005F0-47E6-1345-B4B4-914AE1A1F740}"/>
              </a:ext>
            </a:extLst>
          </p:cNvPr>
          <p:cNvSpPr>
            <a:spLocks noGrp="1"/>
          </p:cNvSpPr>
          <p:nvPr>
            <p:ph idx="1"/>
          </p:nvPr>
        </p:nvSpPr>
        <p:spPr>
          <a:xfrm>
            <a:off x="85060" y="1786270"/>
            <a:ext cx="11993526" cy="4933507"/>
          </a:xfrm>
        </p:spPr>
        <p:txBody>
          <a:bodyPr>
            <a:normAutofit fontScale="92500" lnSpcReduction="10000"/>
          </a:bodyPr>
          <a:lstStyle/>
          <a:p>
            <a:pPr fontAlgn="base"/>
            <a:r>
              <a:rPr lang="en-GB" dirty="0"/>
              <a:t>(A1) Instead: the rich got richer. The poor could not buy the mass goods being produced, which leads to an oversaturation of the market (underconsumption). Made worse by unregulated businesses setting wages at a low standard. </a:t>
            </a:r>
            <a:r>
              <a:rPr lang="en-US" dirty="0"/>
              <a:t>​</a:t>
            </a:r>
          </a:p>
          <a:p>
            <a:pPr fontAlgn="base"/>
            <a:r>
              <a:rPr lang="en-GB" dirty="0"/>
              <a:t>(A1) By 1929 5% of the population received 1/3 of the income.  71% of the population received incomes of less than $2,500 a year – the minimum generally thought necessary for decent comfort.</a:t>
            </a:r>
            <a:r>
              <a:rPr lang="en-US" dirty="0"/>
              <a:t>​</a:t>
            </a:r>
          </a:p>
          <a:p>
            <a:pPr fontAlgn="base"/>
            <a:r>
              <a:rPr lang="en-GB" dirty="0"/>
              <a:t>(A1) Wages rose on average by 40% but in 1929 36,000 of the wealthiest families received as much income as the 12 million poorest</a:t>
            </a:r>
            <a:r>
              <a:rPr lang="en-US" dirty="0"/>
              <a:t>​</a:t>
            </a:r>
            <a:endParaRPr lang="en-GB" dirty="0"/>
          </a:p>
          <a:p>
            <a:pPr fontAlgn="base"/>
            <a:r>
              <a:rPr lang="en-GB" dirty="0"/>
              <a:t>(A2) Six million families – 42% of the total – had an income of less than $1,000 a year and certainly could not afford the new cars and gadgets rolling off the production lines</a:t>
            </a:r>
            <a:r>
              <a:rPr lang="en-US" dirty="0"/>
              <a:t>​</a:t>
            </a:r>
          </a:p>
          <a:p>
            <a:pPr fontAlgn="base"/>
            <a:r>
              <a:rPr lang="en-GB" dirty="0"/>
              <a:t>(A2) Plus, the rich bought an increasing number of shares in an unpredictable market</a:t>
            </a:r>
            <a:r>
              <a:rPr lang="en-US" dirty="0"/>
              <a:t>​</a:t>
            </a:r>
            <a:endParaRPr lang="en-GB" dirty="0">
              <a:highlight>
                <a:srgbClr val="FFFF00"/>
              </a:highlight>
            </a:endParaRPr>
          </a:p>
          <a:p>
            <a:pPr fontAlgn="base"/>
            <a:r>
              <a:rPr lang="en-GB" dirty="0"/>
              <a:t>(A2) Increased share speculation led to risky investments, which later leads to Wall Street Crash​</a:t>
            </a:r>
          </a:p>
          <a:p>
            <a:pPr fontAlgn="base"/>
            <a:endParaRPr lang="en-GB" dirty="0"/>
          </a:p>
          <a:p>
            <a:endParaRPr lang="en-US" dirty="0"/>
          </a:p>
        </p:txBody>
      </p:sp>
    </p:spTree>
    <p:extLst>
      <p:ext uri="{BB962C8B-B14F-4D97-AF65-F5344CB8AC3E}">
        <p14:creationId xmlns:p14="http://schemas.microsoft.com/office/powerpoint/2010/main" val="249724297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E689E1D-3B06-5D4B-A99C-B0643913D896}"/>
              </a:ext>
            </a:extLst>
          </p:cNvPr>
          <p:cNvSpPr>
            <a:spLocks noGrp="1"/>
          </p:cNvSpPr>
          <p:nvPr>
            <p:ph type="title"/>
          </p:nvPr>
        </p:nvSpPr>
        <p:spPr>
          <a:xfrm>
            <a:off x="343524" y="365126"/>
            <a:ext cx="10515600" cy="1325563"/>
          </a:xfrm>
        </p:spPr>
        <p:txBody>
          <a:bodyPr/>
          <a:lstStyle/>
          <a:p>
            <a:r>
              <a:rPr lang="en-US" dirty="0"/>
              <a:t>Republican Government Policies in the 1920s- Analysis </a:t>
            </a:r>
          </a:p>
        </p:txBody>
      </p:sp>
      <p:sp>
        <p:nvSpPr>
          <p:cNvPr id="3" name="Content Placeholder 2">
            <a:extLst>
              <a:ext uri="{FF2B5EF4-FFF2-40B4-BE49-F238E27FC236}">
                <a16:creationId xmlns:a16="http://schemas.microsoft.com/office/drawing/2014/main" id="{B2378764-F50F-7746-869B-9ED621755530}"/>
              </a:ext>
            </a:extLst>
          </p:cNvPr>
          <p:cNvSpPr>
            <a:spLocks noGrp="1"/>
          </p:cNvSpPr>
          <p:nvPr>
            <p:ph idx="1"/>
          </p:nvPr>
        </p:nvSpPr>
        <p:spPr>
          <a:xfrm>
            <a:off x="343524" y="1900575"/>
            <a:ext cx="11498705" cy="4592299"/>
          </a:xfrm>
        </p:spPr>
        <p:txBody>
          <a:bodyPr>
            <a:normAutofit fontScale="92500"/>
          </a:bodyPr>
          <a:lstStyle/>
          <a:p>
            <a:pPr fontAlgn="base"/>
            <a:r>
              <a:rPr lang="en-GB" dirty="0"/>
              <a:t>(A3) However this back fired and the Europeans did the same putting a high tariff on Americans goods</a:t>
            </a:r>
            <a:r>
              <a:rPr lang="en-US" dirty="0"/>
              <a:t>​</a:t>
            </a:r>
          </a:p>
          <a:p>
            <a:pPr fontAlgn="base"/>
            <a:r>
              <a:rPr lang="en-GB" dirty="0"/>
              <a:t>(A3) Therefore the US economy could not expand into foreign markets as rapidly as they could produce – resulting in over-production/under-consumption</a:t>
            </a:r>
            <a:r>
              <a:rPr lang="en-US" dirty="0"/>
              <a:t>​</a:t>
            </a:r>
          </a:p>
          <a:p>
            <a:pPr fontAlgn="base"/>
            <a:r>
              <a:rPr lang="en-GB" dirty="0"/>
              <a:t>(A3) It was virtually impossible for the USA to increase exports overseas, leading to further falls in production and increased unemployment.</a:t>
            </a:r>
          </a:p>
          <a:p>
            <a:pPr fontAlgn="base"/>
            <a:r>
              <a:rPr lang="en-GB" dirty="0"/>
              <a:t>(A4) To survive, many farmers planted more crops instead of less, only worsening the problem of overproduction and falling prices.​</a:t>
            </a:r>
          </a:p>
          <a:p>
            <a:pPr fontAlgn="base"/>
            <a:r>
              <a:rPr lang="en-GB" dirty="0"/>
              <a:t>(A4) Lack of demand from Europe = American farmers' incomes were drastically reduced and they fell into debt (couldn’t participate in spending on products)​</a:t>
            </a:r>
          </a:p>
          <a:p>
            <a:endParaRPr lang="en-US" dirty="0"/>
          </a:p>
        </p:txBody>
      </p:sp>
    </p:spTree>
    <p:extLst>
      <p:ext uri="{BB962C8B-B14F-4D97-AF65-F5344CB8AC3E}">
        <p14:creationId xmlns:p14="http://schemas.microsoft.com/office/powerpoint/2010/main" val="128867449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18775</TotalTime>
  <Words>5455</Words>
  <Application>Microsoft Macintosh PowerPoint</Application>
  <PresentationFormat>Widescreen</PresentationFormat>
  <Paragraphs>211</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Arial</vt:lpstr>
      <vt:lpstr>Calibri</vt:lpstr>
      <vt:lpstr>Calibri Light</vt:lpstr>
      <vt:lpstr>Office Theme</vt:lpstr>
      <vt:lpstr>USA 1918- 1968</vt:lpstr>
      <vt:lpstr>Factors </vt:lpstr>
      <vt:lpstr>Context </vt:lpstr>
      <vt:lpstr>Republican Government Policies in the 1920s- Knowledge </vt:lpstr>
      <vt:lpstr>Republican Government Policies in the 1920s- Knowledge </vt:lpstr>
      <vt:lpstr>Republican Government Policies in the 1920s- Knowledge </vt:lpstr>
      <vt:lpstr>Republican Government Policies in the 1920s- Knowledge </vt:lpstr>
      <vt:lpstr>Republican Government Policies in the 1920s- Analysis </vt:lpstr>
      <vt:lpstr>Republican Government Policies in the 1920s- Analysis </vt:lpstr>
      <vt:lpstr>Republican Government Policies in the 1920s- Analysis Plus </vt:lpstr>
      <vt:lpstr>Republican Government Policies in the 1920s- Evaluation </vt:lpstr>
      <vt:lpstr>Overproduction of Goods and Underconsumption- Knowledge </vt:lpstr>
      <vt:lpstr>Overproduction of Goods and Underconsumption- Knowledge </vt:lpstr>
      <vt:lpstr>Overproduction of Goods and Underconsumption- Analysis </vt:lpstr>
      <vt:lpstr>Overproduction of Goods and Underconsumption- Analysis Plus </vt:lpstr>
      <vt:lpstr>Overproduction of Goods and Underconsumption- Evaluation </vt:lpstr>
      <vt:lpstr>Weaknesses of the U.S Banking System – Knowledge </vt:lpstr>
      <vt:lpstr>Weaknesses of the U.S Banking System – Knowledge </vt:lpstr>
      <vt:lpstr>Weaknesses of the U.S Banking System – Analysis </vt:lpstr>
      <vt:lpstr>Weaknesses of the U.S Banking System – Analysis </vt:lpstr>
      <vt:lpstr>Weaknesses of the U.S Banking System – Analysis Plus </vt:lpstr>
      <vt:lpstr>Weaknesses of the U.S Banking System – Evaluation/ Analysis Plus</vt:lpstr>
      <vt:lpstr>International Economic Problems- Knowledge </vt:lpstr>
      <vt:lpstr>International Economic Problems- Knowledge </vt:lpstr>
      <vt:lpstr>International Economic Problems- Analysis</vt:lpstr>
      <vt:lpstr>International Economic Problems- Analysis </vt:lpstr>
      <vt:lpstr>International Economic Problems- Analysis Plus</vt:lpstr>
      <vt:lpstr>International Economic Problems- Evaluation</vt:lpstr>
      <vt:lpstr>The Wall Street Crash- Knowledge </vt:lpstr>
      <vt:lpstr>The Wall Street Crash- Knowledge </vt:lpstr>
      <vt:lpstr>The Wall Street Crash- Knowledge </vt:lpstr>
      <vt:lpstr>The Wall Street Crash- Analysis </vt:lpstr>
      <vt:lpstr>The Wall Street Crash- Evaluation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USA 1918- 1968</dc:title>
  <dc:creator>Gabrielle Hilton</dc:creator>
  <cp:lastModifiedBy>Gabrielle Hilton</cp:lastModifiedBy>
  <cp:revision>23</cp:revision>
  <dcterms:created xsi:type="dcterms:W3CDTF">2021-07-05T13:00:55Z</dcterms:created>
  <dcterms:modified xsi:type="dcterms:W3CDTF">2021-07-31T12:15:39Z</dcterms:modified>
</cp:coreProperties>
</file>