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344"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4"/>
    <p:restoredTop sz="96327"/>
  </p:normalViewPr>
  <p:slideViewPr>
    <p:cSldViewPr snapToGrid="0" snapToObjects="1">
      <p:cViewPr varScale="1">
        <p:scale>
          <a:sx n="93" d="100"/>
          <a:sy n="93" d="100"/>
        </p:scale>
        <p:origin x="224" y="1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34558-D5A2-5446-9B2A-8A0CB507D06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4450AFC-9C03-874C-B5AE-59FF9967CC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2EE2AA9-D5D7-D744-A09D-5F419DB3CBD3}"/>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5" name="Footer Placeholder 4">
            <a:extLst>
              <a:ext uri="{FF2B5EF4-FFF2-40B4-BE49-F238E27FC236}">
                <a16:creationId xmlns:a16="http://schemas.microsoft.com/office/drawing/2014/main" id="{F17AE70D-8A61-064A-854A-1AC2DA7D8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7B8F53-9F33-A84B-8678-39E41C86DCA3}"/>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189218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E242A-3C8F-9740-971B-D1B73C1D76C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E674F89-73E1-544B-A935-D787508EB6F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8A485D9-05EE-A144-B901-0556461426AF}"/>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5" name="Footer Placeholder 4">
            <a:extLst>
              <a:ext uri="{FF2B5EF4-FFF2-40B4-BE49-F238E27FC236}">
                <a16:creationId xmlns:a16="http://schemas.microsoft.com/office/drawing/2014/main" id="{1A8B4C14-D824-394A-AA9C-7BBFD656B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7E32A-E983-8243-93C4-B70A9C187293}"/>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727836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9BC816-D0DF-5945-9401-2708B4B7810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754B7E1-0E04-B142-AB86-BE18D0B83F4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208746-EFA3-394D-A898-4A2C37CA4342}"/>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5" name="Footer Placeholder 4">
            <a:extLst>
              <a:ext uri="{FF2B5EF4-FFF2-40B4-BE49-F238E27FC236}">
                <a16:creationId xmlns:a16="http://schemas.microsoft.com/office/drawing/2014/main" id="{A0554EE0-7CA1-FC4B-8FD0-EA7E060F1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F02699-CD6B-104E-B95C-1790D9601DD1}"/>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147786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B7CA8-4C9C-DF42-B4CF-E224AD53223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D6F37EB-85BD-5745-B449-FFB678844CD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1971B89-57D5-4444-84E1-6B04D4DA841F}"/>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5" name="Footer Placeholder 4">
            <a:extLst>
              <a:ext uri="{FF2B5EF4-FFF2-40B4-BE49-F238E27FC236}">
                <a16:creationId xmlns:a16="http://schemas.microsoft.com/office/drawing/2014/main" id="{F030E3F2-D364-A04F-A38E-B5D8D25C26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3D4CE4-E42A-DD45-9096-4CB63FED574A}"/>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115960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44113-AC49-5D4F-90AB-7ED593DD2BA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B6F9396-B59B-404A-833A-47422B3211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A23908C-887E-2D47-84B9-E4AE5447A7B1}"/>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5" name="Footer Placeholder 4">
            <a:extLst>
              <a:ext uri="{FF2B5EF4-FFF2-40B4-BE49-F238E27FC236}">
                <a16:creationId xmlns:a16="http://schemas.microsoft.com/office/drawing/2014/main" id="{124652A8-2923-F143-AA1E-263ABA25E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858941-35FF-5D49-9770-3B0E8D26283B}"/>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1225737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BB6A3-0E68-3943-98D1-DE8CADBAB2D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3C3DEEC-7B7A-D644-862A-ACDDA59BFE7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5F515D8-65F8-BB41-BF7D-9A3343A37A9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A664960-1F00-4844-B2A2-5BB52AE9D359}"/>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6" name="Footer Placeholder 5">
            <a:extLst>
              <a:ext uri="{FF2B5EF4-FFF2-40B4-BE49-F238E27FC236}">
                <a16:creationId xmlns:a16="http://schemas.microsoft.com/office/drawing/2014/main" id="{5A99471B-6CE5-9B42-9133-87F27F7BFA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124863-D40A-E84E-9857-CE3381507A5C}"/>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998217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8FB5D-8695-DD45-8066-25FFC649A03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C3984F5-D40E-8F48-A213-2183447E82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87B9877-6B29-CC4E-AB94-227A650F5A8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4D0923D-0766-F940-935E-0559EF79A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011E728-E94D-FE4C-B55A-EEDF80C8B3F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7CEB3E4-97BD-C74E-BE4B-960E69C65F56}"/>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8" name="Footer Placeholder 7">
            <a:extLst>
              <a:ext uri="{FF2B5EF4-FFF2-40B4-BE49-F238E27FC236}">
                <a16:creationId xmlns:a16="http://schemas.microsoft.com/office/drawing/2014/main" id="{97107B93-818D-CE4F-A7BE-54A0E68576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148DBC-8E4A-654E-838C-28048F1E2CC6}"/>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358277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3A45C-A787-464E-B855-25A0FD335C3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B7C400F-D0A2-F94D-95F9-D8FA5AA955F3}"/>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4" name="Footer Placeholder 3">
            <a:extLst>
              <a:ext uri="{FF2B5EF4-FFF2-40B4-BE49-F238E27FC236}">
                <a16:creationId xmlns:a16="http://schemas.microsoft.com/office/drawing/2014/main" id="{D9FE8091-B47F-F143-BC3F-DDBE792802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C800F5-8B60-0940-8450-F8AF9468B11B}"/>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4012916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9C1BC-DC33-F446-A7F2-712F392FE8C4}"/>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3" name="Footer Placeholder 2">
            <a:extLst>
              <a:ext uri="{FF2B5EF4-FFF2-40B4-BE49-F238E27FC236}">
                <a16:creationId xmlns:a16="http://schemas.microsoft.com/office/drawing/2014/main" id="{FA89B05B-36A2-E541-B1ED-32D5A2D90F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181834-FE9E-A444-922E-2C5DA0563414}"/>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307931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C702C-E886-6543-8A5F-C1E7FDD9455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4F11A20-96EB-4445-B815-E43D989C03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ABCCEC2-9691-4E40-9E9A-AD8E03CEF2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294B17-2FDE-804D-9FBA-BCF09F39145A}"/>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6" name="Footer Placeholder 5">
            <a:extLst>
              <a:ext uri="{FF2B5EF4-FFF2-40B4-BE49-F238E27FC236}">
                <a16:creationId xmlns:a16="http://schemas.microsoft.com/office/drawing/2014/main" id="{50D5CDDB-503B-B24F-985D-5B3981FD4E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EA1092-E9A8-9A43-B252-268CFD04A807}"/>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400287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3466D-A261-7942-8378-5551391C92A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3F11869-4420-F645-AEED-6507F92760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3D8CDA-8BFE-B141-B175-73F36C850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E325A83-FC73-A544-998F-C3D5798240ED}"/>
              </a:ext>
            </a:extLst>
          </p:cNvPr>
          <p:cNvSpPr>
            <a:spLocks noGrp="1"/>
          </p:cNvSpPr>
          <p:nvPr>
            <p:ph type="dt" sz="half" idx="10"/>
          </p:nvPr>
        </p:nvSpPr>
        <p:spPr/>
        <p:txBody>
          <a:bodyPr/>
          <a:lstStyle/>
          <a:p>
            <a:fld id="{6EB259E3-AC0F-2047-88E4-92C2DD541C00}" type="datetimeFigureOut">
              <a:rPr lang="en-US" smtClean="0"/>
              <a:t>7/31/21</a:t>
            </a:fld>
            <a:endParaRPr lang="en-US"/>
          </a:p>
        </p:txBody>
      </p:sp>
      <p:sp>
        <p:nvSpPr>
          <p:cNvPr id="6" name="Footer Placeholder 5">
            <a:extLst>
              <a:ext uri="{FF2B5EF4-FFF2-40B4-BE49-F238E27FC236}">
                <a16:creationId xmlns:a16="http://schemas.microsoft.com/office/drawing/2014/main" id="{A705A6BA-25D6-714D-83C0-E5C947C5FE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51A59C-B882-254A-978C-7FB3375FE502}"/>
              </a:ext>
            </a:extLst>
          </p:cNvPr>
          <p:cNvSpPr>
            <a:spLocks noGrp="1"/>
          </p:cNvSpPr>
          <p:nvPr>
            <p:ph type="sldNum" sz="quarter" idx="12"/>
          </p:nvPr>
        </p:nvSpPr>
        <p:spPr/>
        <p:txBody>
          <a:bodyPr/>
          <a:lstStyle/>
          <a:p>
            <a:fld id="{9E6CAD0A-6D19-CC44-97D4-6E9F7746B450}" type="slidenum">
              <a:rPr lang="en-US" smtClean="0"/>
              <a:t>‹#›</a:t>
            </a:fld>
            <a:endParaRPr lang="en-US"/>
          </a:p>
        </p:txBody>
      </p:sp>
    </p:spTree>
    <p:extLst>
      <p:ext uri="{BB962C8B-B14F-4D97-AF65-F5344CB8AC3E}">
        <p14:creationId xmlns:p14="http://schemas.microsoft.com/office/powerpoint/2010/main" val="2142021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06DEFB-815C-D240-A4F5-7C18A91376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BAD4D68-58D9-B941-B5D1-940441E650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7AF5A7A-924A-D442-9F7E-352F976C99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259E3-AC0F-2047-88E4-92C2DD541C00}" type="datetimeFigureOut">
              <a:rPr lang="en-US" smtClean="0"/>
              <a:t>7/31/21</a:t>
            </a:fld>
            <a:endParaRPr lang="en-US"/>
          </a:p>
        </p:txBody>
      </p:sp>
      <p:sp>
        <p:nvSpPr>
          <p:cNvPr id="5" name="Footer Placeholder 4">
            <a:extLst>
              <a:ext uri="{FF2B5EF4-FFF2-40B4-BE49-F238E27FC236}">
                <a16:creationId xmlns:a16="http://schemas.microsoft.com/office/drawing/2014/main" id="{CEBEBCC6-D671-0646-B2B1-C7F56DC34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543497-5440-944A-813A-5DF02F0456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CAD0A-6D19-CC44-97D4-6E9F7746B450}" type="slidenum">
              <a:rPr lang="en-US" smtClean="0"/>
              <a:t>‹#›</a:t>
            </a:fld>
            <a:endParaRPr lang="en-US"/>
          </a:p>
        </p:txBody>
      </p:sp>
    </p:spTree>
    <p:extLst>
      <p:ext uri="{BB962C8B-B14F-4D97-AF65-F5344CB8AC3E}">
        <p14:creationId xmlns:p14="http://schemas.microsoft.com/office/powerpoint/2010/main" val="3513391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5667-9642-E145-AA6F-3FDD0980D3E6}"/>
              </a:ext>
            </a:extLst>
          </p:cNvPr>
          <p:cNvSpPr>
            <a:spLocks noGrp="1"/>
          </p:cNvSpPr>
          <p:nvPr>
            <p:ph type="ctrTitle"/>
          </p:nvPr>
        </p:nvSpPr>
        <p:spPr/>
        <p:txBody>
          <a:bodyPr/>
          <a:lstStyle/>
          <a:p>
            <a:r>
              <a:rPr lang="en-US" dirty="0"/>
              <a:t>USA 1918-1968</a:t>
            </a:r>
          </a:p>
        </p:txBody>
      </p:sp>
      <p:sp>
        <p:nvSpPr>
          <p:cNvPr id="3" name="Subtitle 2">
            <a:extLst>
              <a:ext uri="{FF2B5EF4-FFF2-40B4-BE49-F238E27FC236}">
                <a16:creationId xmlns:a16="http://schemas.microsoft.com/office/drawing/2014/main" id="{919FDC59-265A-F548-BD2B-BCA8B08D5024}"/>
              </a:ext>
            </a:extLst>
          </p:cNvPr>
          <p:cNvSpPr>
            <a:spLocks noGrp="1"/>
          </p:cNvSpPr>
          <p:nvPr>
            <p:ph type="subTitle" idx="1"/>
          </p:nvPr>
        </p:nvSpPr>
        <p:spPr>
          <a:xfrm>
            <a:off x="1524000" y="4019324"/>
            <a:ext cx="9144000" cy="1655762"/>
          </a:xfrm>
        </p:spPr>
        <p:txBody>
          <a:bodyPr>
            <a:normAutofit/>
          </a:bodyPr>
          <a:lstStyle/>
          <a:p>
            <a:r>
              <a:rPr lang="en-US" sz="3200" dirty="0"/>
              <a:t>Key Issue 4 ‘ Effectiveness of the New Deal’</a:t>
            </a:r>
          </a:p>
        </p:txBody>
      </p:sp>
    </p:spTree>
    <p:extLst>
      <p:ext uri="{BB962C8B-B14F-4D97-AF65-F5344CB8AC3E}">
        <p14:creationId xmlns:p14="http://schemas.microsoft.com/office/powerpoint/2010/main" val="276162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B62AE-DE85-6647-A934-F85A3B9D67D0}"/>
              </a:ext>
            </a:extLst>
          </p:cNvPr>
          <p:cNvSpPr>
            <a:spLocks noGrp="1"/>
          </p:cNvSpPr>
          <p:nvPr>
            <p:ph type="title"/>
          </p:nvPr>
        </p:nvSpPr>
        <p:spPr>
          <a:xfrm>
            <a:off x="482600" y="314325"/>
            <a:ext cx="10515600" cy="1325563"/>
          </a:xfrm>
        </p:spPr>
        <p:txBody>
          <a:bodyPr/>
          <a:lstStyle/>
          <a:p>
            <a:r>
              <a:rPr lang="en-US" dirty="0"/>
              <a:t>First New Deal: Relief and Economy Recovery – Analysis Plus </a:t>
            </a:r>
          </a:p>
        </p:txBody>
      </p:sp>
      <p:sp>
        <p:nvSpPr>
          <p:cNvPr id="3" name="Content Placeholder 2">
            <a:extLst>
              <a:ext uri="{FF2B5EF4-FFF2-40B4-BE49-F238E27FC236}">
                <a16:creationId xmlns:a16="http://schemas.microsoft.com/office/drawing/2014/main" id="{1936950F-2C36-EA45-B30D-A95A42368B0A}"/>
              </a:ext>
            </a:extLst>
          </p:cNvPr>
          <p:cNvSpPr>
            <a:spLocks noGrp="1"/>
          </p:cNvSpPr>
          <p:nvPr>
            <p:ph idx="1"/>
          </p:nvPr>
        </p:nvSpPr>
        <p:spPr>
          <a:xfrm>
            <a:off x="274781" y="2113492"/>
            <a:ext cx="10515600" cy="4744508"/>
          </a:xfrm>
        </p:spPr>
        <p:txBody>
          <a:bodyPr/>
          <a:lstStyle/>
          <a:p>
            <a:r>
              <a:rPr lang="en-GB" dirty="0"/>
              <a:t>(A+3) </a:t>
            </a:r>
            <a:r>
              <a:rPr lang="en-GB" altLang="en-US" dirty="0">
                <a:cs typeface="Arial" charset="0"/>
              </a:rPr>
              <a:t>However… these work schemes only helped people with a skill - unskilled labourers were not catered for to the same extent under the New Deal (perhaps why unemployment never dipped below 8 million)</a:t>
            </a:r>
            <a:endParaRPr lang="en-GB" dirty="0"/>
          </a:p>
          <a:p>
            <a:pPr>
              <a:defRPr/>
            </a:pPr>
            <a:r>
              <a:rPr lang="en-GB" dirty="0"/>
              <a:t>(A+3)</a:t>
            </a:r>
            <a:r>
              <a:rPr lang="en-GB" altLang="en-US" dirty="0">
                <a:cs typeface="Arial" charset="0"/>
              </a:rPr>
              <a:t> However… it also put many small electrical firms out of business which was the reverse of what the New Deal desired </a:t>
            </a:r>
            <a:endParaRPr lang="en-GB" altLang="en-US" i="1" dirty="0">
              <a:cs typeface="Arial" charset="0"/>
            </a:endParaRPr>
          </a:p>
          <a:p>
            <a:endParaRPr lang="en-GB" dirty="0">
              <a:latin typeface="Comic Sans MS" panose="030F0702030302020204" pitchFamily="66" charset="0"/>
            </a:endParaRPr>
          </a:p>
          <a:p>
            <a:endParaRPr lang="en-US" dirty="0"/>
          </a:p>
        </p:txBody>
      </p:sp>
    </p:spTree>
    <p:extLst>
      <p:ext uri="{BB962C8B-B14F-4D97-AF65-F5344CB8AC3E}">
        <p14:creationId xmlns:p14="http://schemas.microsoft.com/office/powerpoint/2010/main" val="414182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25919-5B18-6647-89FD-C334734F6F72}"/>
              </a:ext>
            </a:extLst>
          </p:cNvPr>
          <p:cNvSpPr>
            <a:spLocks noGrp="1"/>
          </p:cNvSpPr>
          <p:nvPr>
            <p:ph type="title"/>
          </p:nvPr>
        </p:nvSpPr>
        <p:spPr>
          <a:xfrm>
            <a:off x="330200" y="178859"/>
            <a:ext cx="10515600" cy="1325563"/>
          </a:xfrm>
        </p:spPr>
        <p:txBody>
          <a:bodyPr/>
          <a:lstStyle/>
          <a:p>
            <a:r>
              <a:rPr lang="en-US" dirty="0"/>
              <a:t>First New Deal: Relief and Economy Recovery – Evaluation </a:t>
            </a:r>
          </a:p>
        </p:txBody>
      </p:sp>
      <p:sp>
        <p:nvSpPr>
          <p:cNvPr id="3" name="Content Placeholder 2">
            <a:extLst>
              <a:ext uri="{FF2B5EF4-FFF2-40B4-BE49-F238E27FC236}">
                <a16:creationId xmlns:a16="http://schemas.microsoft.com/office/drawing/2014/main" id="{6BF13F8B-FBAD-F24C-ABB3-75E0A9AB21FC}"/>
              </a:ext>
            </a:extLst>
          </p:cNvPr>
          <p:cNvSpPr>
            <a:spLocks noGrp="1"/>
          </p:cNvSpPr>
          <p:nvPr>
            <p:ph idx="1"/>
          </p:nvPr>
        </p:nvSpPr>
        <p:spPr>
          <a:xfrm>
            <a:off x="0" y="1842558"/>
            <a:ext cx="12192000" cy="5015441"/>
          </a:xfrm>
        </p:spPr>
        <p:txBody>
          <a:bodyPr>
            <a:normAutofit fontScale="92500" lnSpcReduction="20000"/>
          </a:bodyPr>
          <a:lstStyle/>
          <a:p>
            <a:pPr marL="0" indent="0">
              <a:buNone/>
            </a:pPr>
            <a:r>
              <a:rPr lang="en-GB" dirty="0"/>
              <a:t>Overall, some Historians argue that the ND was successful because…</a:t>
            </a:r>
          </a:p>
          <a:p>
            <a:pPr marL="0" indent="0">
              <a:buNone/>
            </a:pPr>
            <a:endParaRPr lang="en-GB" dirty="0"/>
          </a:p>
          <a:p>
            <a:pPr marL="285750" indent="-285750"/>
            <a:r>
              <a:rPr lang="en-GB" dirty="0"/>
              <a:t>(EV) It provided relief for those in poverty for the first time &amp; started to tackle the problems with the economy through work drives.</a:t>
            </a:r>
          </a:p>
          <a:p>
            <a:pPr marL="285750" indent="-285750"/>
            <a:endParaRPr lang="en-GB" dirty="0"/>
          </a:p>
          <a:p>
            <a:pPr marL="0" indent="0">
              <a:buNone/>
            </a:pPr>
            <a:r>
              <a:rPr lang="en-GB" dirty="0"/>
              <a:t>However, other Historians argue that…</a:t>
            </a:r>
          </a:p>
          <a:p>
            <a:pPr marL="0" indent="0">
              <a:buNone/>
            </a:pPr>
            <a:endParaRPr lang="en-GB" dirty="0"/>
          </a:p>
          <a:p>
            <a:pPr>
              <a:defRPr/>
            </a:pPr>
            <a:r>
              <a:rPr lang="en-GB" altLang="en-US" dirty="0">
                <a:cs typeface="Arial" charset="0"/>
              </a:rPr>
              <a:t>(EV) Also, during this time of hardship </a:t>
            </a:r>
            <a:r>
              <a:rPr lang="en-GB" dirty="0">
                <a:cs typeface="Arial" charset="0"/>
              </a:rPr>
              <a:t>racial discrimination increased to the extent where some public work programs refused to hire Blacks &amp; even had different pay scales! However, with 75% of Black voters supporting the Democrats shows their spending programs must have been improved their daily lives.</a:t>
            </a:r>
          </a:p>
          <a:p>
            <a:pPr>
              <a:defRPr/>
            </a:pPr>
            <a:r>
              <a:rPr lang="en-GB" dirty="0">
                <a:ea typeface="Calibri"/>
                <a:cs typeface="Times New Roman"/>
              </a:rPr>
              <a:t>(EV) Nevertheless he was re-elected four times which is an indicator of his popularity with the public</a:t>
            </a:r>
            <a:endParaRPr lang="en-GB" altLang="en-US" dirty="0">
              <a:cs typeface="Arial" charset="0"/>
            </a:endParaRPr>
          </a:p>
          <a:p>
            <a:endParaRPr lang="en-US" dirty="0"/>
          </a:p>
        </p:txBody>
      </p:sp>
    </p:spTree>
    <p:extLst>
      <p:ext uri="{BB962C8B-B14F-4D97-AF65-F5344CB8AC3E}">
        <p14:creationId xmlns:p14="http://schemas.microsoft.com/office/powerpoint/2010/main" val="2569756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4633-2662-FB4C-B0A1-11E94E12E5CC}"/>
              </a:ext>
            </a:extLst>
          </p:cNvPr>
          <p:cNvSpPr>
            <a:spLocks noGrp="1"/>
          </p:cNvSpPr>
          <p:nvPr>
            <p:ph type="title"/>
          </p:nvPr>
        </p:nvSpPr>
        <p:spPr>
          <a:xfrm>
            <a:off x="143931" y="135467"/>
            <a:ext cx="11861801" cy="1325563"/>
          </a:xfrm>
        </p:spPr>
        <p:txBody>
          <a:bodyPr/>
          <a:lstStyle/>
          <a:p>
            <a:r>
              <a:rPr lang="en-US" dirty="0"/>
              <a:t>Second New Deal: Social Problems – Knowledge </a:t>
            </a:r>
          </a:p>
        </p:txBody>
      </p:sp>
      <p:sp>
        <p:nvSpPr>
          <p:cNvPr id="3" name="Content Placeholder 2">
            <a:extLst>
              <a:ext uri="{FF2B5EF4-FFF2-40B4-BE49-F238E27FC236}">
                <a16:creationId xmlns:a16="http://schemas.microsoft.com/office/drawing/2014/main" id="{25C82CD1-7D6F-114F-8F28-3AD782A470B6}"/>
              </a:ext>
            </a:extLst>
          </p:cNvPr>
          <p:cNvSpPr>
            <a:spLocks noGrp="1"/>
          </p:cNvSpPr>
          <p:nvPr>
            <p:ph idx="1"/>
          </p:nvPr>
        </p:nvSpPr>
        <p:spPr>
          <a:xfrm>
            <a:off x="0" y="1461030"/>
            <a:ext cx="12191999" cy="5396970"/>
          </a:xfrm>
        </p:spPr>
        <p:txBody>
          <a:bodyPr>
            <a:normAutofit fontScale="47500" lnSpcReduction="20000"/>
          </a:bodyPr>
          <a:lstStyle/>
          <a:p>
            <a:pPr>
              <a:lnSpc>
                <a:spcPct val="120000"/>
              </a:lnSpc>
            </a:pPr>
            <a:r>
              <a:rPr lang="en-GB" sz="5300" dirty="0"/>
              <a:t>(K1) National </a:t>
            </a:r>
            <a:r>
              <a:rPr lang="en-GB" sz="5300" dirty="0" err="1"/>
              <a:t>Labor</a:t>
            </a:r>
            <a:r>
              <a:rPr lang="en-GB" sz="5300" dirty="0"/>
              <a:t> Relations Act, 1935</a:t>
            </a:r>
          </a:p>
          <a:p>
            <a:pPr>
              <a:lnSpc>
                <a:spcPct val="120000"/>
              </a:lnSpc>
            </a:pPr>
            <a:r>
              <a:rPr lang="en-GB" sz="5300" dirty="0"/>
              <a:t>(K1) The Wagner Act, also known as the ‘National </a:t>
            </a:r>
            <a:r>
              <a:rPr lang="en-GB" sz="5300" dirty="0" err="1"/>
              <a:t>Labor</a:t>
            </a:r>
            <a:r>
              <a:rPr lang="en-GB" sz="5300" dirty="0"/>
              <a:t> Relations Act (NLRA)’ was passed by Congress, signed into law by President Roosevelt coming into effective on July 5, 1935.  New York Senator Robert F. Wagner introduced the legislation, hence the name of the Wagner Act. </a:t>
            </a:r>
          </a:p>
          <a:p>
            <a:pPr>
              <a:lnSpc>
                <a:spcPct val="120000"/>
              </a:lnSpc>
              <a:spcBef>
                <a:spcPct val="0"/>
              </a:spcBef>
              <a:defRPr/>
            </a:pPr>
            <a:r>
              <a:rPr lang="en-GB" altLang="en-US" sz="5300" dirty="0"/>
              <a:t>(K1) It protected the rights of workers through collective bargaining with their employers via Trade Unions &amp; had 9 million members by 1938 </a:t>
            </a:r>
            <a:r>
              <a:rPr lang="en-GB" sz="5300" dirty="0"/>
              <a:t>in the private sector!</a:t>
            </a:r>
          </a:p>
          <a:p>
            <a:pPr>
              <a:lnSpc>
                <a:spcPct val="120000"/>
              </a:lnSpc>
              <a:spcBef>
                <a:spcPct val="0"/>
              </a:spcBef>
              <a:defRPr/>
            </a:pPr>
            <a:r>
              <a:rPr lang="en-GB" altLang="en-US" sz="5300" dirty="0"/>
              <a:t>(K2) </a:t>
            </a:r>
            <a:r>
              <a:rPr lang="en-GB" altLang="en-US" sz="5300" b="1" dirty="0"/>
              <a:t>The Social Security Act of 1935 </a:t>
            </a:r>
            <a:r>
              <a:rPr lang="en-GB" altLang="en-US" sz="5300" dirty="0"/>
              <a:t>was set up as a form of ’National Insurance’ – this is where the profits of employers and the tax of employees went to help subsidised state benefits </a:t>
            </a:r>
            <a:r>
              <a:rPr lang="en-GB" altLang="en-US" sz="5300" i="1" dirty="0"/>
              <a:t>e.g. the government still funds some </a:t>
            </a:r>
            <a:endParaRPr lang="en-GB" altLang="en-US" sz="5300" dirty="0"/>
          </a:p>
          <a:p>
            <a:pPr>
              <a:lnSpc>
                <a:spcPct val="120000"/>
              </a:lnSpc>
              <a:spcBef>
                <a:spcPct val="0"/>
              </a:spcBef>
              <a:defRPr/>
            </a:pPr>
            <a:r>
              <a:rPr lang="en-GB" altLang="en-US" sz="5300" dirty="0"/>
              <a:t>(K2) In this for the sick; retired; child &amp; unemployed </a:t>
            </a:r>
            <a:r>
              <a:rPr lang="en-GB" sz="5300" dirty="0"/>
              <a:t>as well as grants for the blind</a:t>
            </a:r>
            <a:endParaRPr lang="en-GB" altLang="en-US" sz="5300" dirty="0"/>
          </a:p>
          <a:p>
            <a:pPr>
              <a:lnSpc>
                <a:spcPct val="120000"/>
              </a:lnSpc>
              <a:spcBef>
                <a:spcPct val="0"/>
              </a:spcBef>
              <a:defRPr/>
            </a:pPr>
            <a:r>
              <a:rPr lang="en-GB" altLang="en-US" sz="5300" dirty="0"/>
              <a:t>(K2) The thinking behind this act was that </a:t>
            </a:r>
            <a:r>
              <a:rPr lang="en-GB" sz="5300" dirty="0"/>
              <a:t>pensions would withdraw older Americans from the work force to free up jobs for younger workers </a:t>
            </a:r>
          </a:p>
          <a:p>
            <a:pPr marL="0" indent="0">
              <a:buNone/>
            </a:pPr>
            <a:endParaRPr lang="en-US" dirty="0"/>
          </a:p>
        </p:txBody>
      </p:sp>
    </p:spTree>
    <p:extLst>
      <p:ext uri="{BB962C8B-B14F-4D97-AF65-F5344CB8AC3E}">
        <p14:creationId xmlns:p14="http://schemas.microsoft.com/office/powerpoint/2010/main" val="92421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0CA61-B208-AC42-8D6B-D776E5484CD6}"/>
              </a:ext>
            </a:extLst>
          </p:cNvPr>
          <p:cNvSpPr>
            <a:spLocks noGrp="1"/>
          </p:cNvSpPr>
          <p:nvPr>
            <p:ph type="title"/>
          </p:nvPr>
        </p:nvSpPr>
        <p:spPr>
          <a:xfrm>
            <a:off x="143933" y="152401"/>
            <a:ext cx="10515600" cy="1325563"/>
          </a:xfrm>
        </p:spPr>
        <p:txBody>
          <a:bodyPr/>
          <a:lstStyle/>
          <a:p>
            <a:r>
              <a:rPr lang="en-US" dirty="0"/>
              <a:t>Second New Deal: Social Problems – Analysis </a:t>
            </a:r>
          </a:p>
        </p:txBody>
      </p:sp>
      <p:sp>
        <p:nvSpPr>
          <p:cNvPr id="3" name="Content Placeholder 2">
            <a:extLst>
              <a:ext uri="{FF2B5EF4-FFF2-40B4-BE49-F238E27FC236}">
                <a16:creationId xmlns:a16="http://schemas.microsoft.com/office/drawing/2014/main" id="{894C3AAF-DBA4-8943-96E3-736EC393758A}"/>
              </a:ext>
            </a:extLst>
          </p:cNvPr>
          <p:cNvSpPr>
            <a:spLocks noGrp="1"/>
          </p:cNvSpPr>
          <p:nvPr>
            <p:ph idx="1"/>
          </p:nvPr>
        </p:nvSpPr>
        <p:spPr>
          <a:xfrm>
            <a:off x="143933" y="1538287"/>
            <a:ext cx="11904133" cy="5167312"/>
          </a:xfrm>
        </p:spPr>
        <p:txBody>
          <a:bodyPr>
            <a:normAutofit fontScale="85000" lnSpcReduction="10000"/>
          </a:bodyPr>
          <a:lstStyle/>
          <a:p>
            <a:pPr marL="0" indent="0">
              <a:buNone/>
            </a:pPr>
            <a:r>
              <a:rPr lang="en-GB" sz="3200" dirty="0"/>
              <a:t>This was successful in dealing with America’s problems because…</a:t>
            </a:r>
          </a:p>
          <a:p>
            <a:pPr marL="0" indent="0">
              <a:buNone/>
            </a:pPr>
            <a:endParaRPr lang="en-GB" sz="3200" dirty="0"/>
          </a:p>
          <a:p>
            <a:r>
              <a:rPr lang="en-GB" sz="3200" dirty="0"/>
              <a:t>(A1) It was a major step forwards reforming America (Republicans)</a:t>
            </a:r>
          </a:p>
          <a:p>
            <a:r>
              <a:rPr lang="en-GB" sz="3200" dirty="0"/>
              <a:t>(A1) It also strengthen the power of organised labour as they could demand better wages &amp; conditions</a:t>
            </a:r>
          </a:p>
          <a:p>
            <a:pPr>
              <a:spcBef>
                <a:spcPct val="0"/>
              </a:spcBef>
              <a:defRPr/>
            </a:pPr>
            <a:r>
              <a:rPr lang="en-GB" altLang="en-US" sz="3200" dirty="0"/>
              <a:t>(A1) It legalised strikes if the employees and employer were unable to reach an agreement over for working conditions </a:t>
            </a:r>
            <a:r>
              <a:rPr lang="en-GB" sz="3200" dirty="0"/>
              <a:t> concerning: </a:t>
            </a:r>
            <a:r>
              <a:rPr lang="en-GB" sz="3200" i="1" dirty="0"/>
              <a:t>"wages, hours, and other terms and conditions of employment." </a:t>
            </a:r>
            <a:endParaRPr lang="en-GB" sz="3200" dirty="0"/>
          </a:p>
          <a:p>
            <a:pPr>
              <a:spcBef>
                <a:spcPct val="0"/>
              </a:spcBef>
              <a:defRPr/>
            </a:pPr>
            <a:r>
              <a:rPr lang="en-GB" sz="3200" dirty="0"/>
              <a:t>(A1) The NLRA represents one of the landmarks of federal legislation – its greatest social contribution was the opportunity </a:t>
            </a:r>
            <a:r>
              <a:rPr lang="en-GB" sz="3200" u="sng" dirty="0"/>
              <a:t>AND</a:t>
            </a:r>
            <a:r>
              <a:rPr lang="en-GB" sz="3200" dirty="0"/>
              <a:t> responsibility it gave to employees to organise themselves and to determine/administer the law</a:t>
            </a:r>
          </a:p>
          <a:p>
            <a:r>
              <a:rPr lang="en-GB" sz="3200" dirty="0"/>
              <a:t>(A2) reform America by creating for the first time a benefit system </a:t>
            </a:r>
          </a:p>
          <a:p>
            <a:r>
              <a:rPr lang="en-GB" sz="3200" dirty="0"/>
              <a:t>(A2) Which tries to tackle inequality in wealth</a:t>
            </a:r>
          </a:p>
        </p:txBody>
      </p:sp>
    </p:spTree>
    <p:extLst>
      <p:ext uri="{BB962C8B-B14F-4D97-AF65-F5344CB8AC3E}">
        <p14:creationId xmlns:p14="http://schemas.microsoft.com/office/powerpoint/2010/main" val="152799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D402-6436-4A42-8242-E4204E3A2112}"/>
              </a:ext>
            </a:extLst>
          </p:cNvPr>
          <p:cNvSpPr>
            <a:spLocks noGrp="1"/>
          </p:cNvSpPr>
          <p:nvPr>
            <p:ph type="title"/>
          </p:nvPr>
        </p:nvSpPr>
        <p:spPr>
          <a:xfrm>
            <a:off x="431800" y="246592"/>
            <a:ext cx="10515600" cy="1325563"/>
          </a:xfrm>
        </p:spPr>
        <p:txBody>
          <a:bodyPr/>
          <a:lstStyle/>
          <a:p>
            <a:r>
              <a:rPr lang="en-US" dirty="0"/>
              <a:t>Second New Deal: Social Problems – Analysis Plus</a:t>
            </a:r>
          </a:p>
        </p:txBody>
      </p:sp>
      <p:sp>
        <p:nvSpPr>
          <p:cNvPr id="3" name="Content Placeholder 2">
            <a:extLst>
              <a:ext uri="{FF2B5EF4-FFF2-40B4-BE49-F238E27FC236}">
                <a16:creationId xmlns:a16="http://schemas.microsoft.com/office/drawing/2014/main" id="{1251F28F-4896-124E-B6A1-EF1EEE567493}"/>
              </a:ext>
            </a:extLst>
          </p:cNvPr>
          <p:cNvSpPr>
            <a:spLocks noGrp="1"/>
          </p:cNvSpPr>
          <p:nvPr>
            <p:ph idx="1"/>
          </p:nvPr>
        </p:nvSpPr>
        <p:spPr>
          <a:xfrm>
            <a:off x="307109" y="1890279"/>
            <a:ext cx="10515600" cy="4351338"/>
          </a:xfrm>
        </p:spPr>
        <p:txBody>
          <a:bodyPr/>
          <a:lstStyle/>
          <a:p>
            <a:pPr lvl="0">
              <a:spcBef>
                <a:spcPct val="0"/>
              </a:spcBef>
              <a:defRPr/>
            </a:pPr>
            <a:r>
              <a:rPr lang="en-GB" dirty="0"/>
              <a:t>(A+1) However, not all workers were covered by this Act, such as agricultural workers &amp; women earned on average only half the wages of men, whilst racial discrimination also still occurred.  </a:t>
            </a:r>
          </a:p>
          <a:p>
            <a:pPr marL="0" indent="0">
              <a:buNone/>
            </a:pPr>
            <a:endParaRPr lang="en-US" dirty="0"/>
          </a:p>
        </p:txBody>
      </p:sp>
    </p:spTree>
    <p:extLst>
      <p:ext uri="{BB962C8B-B14F-4D97-AF65-F5344CB8AC3E}">
        <p14:creationId xmlns:p14="http://schemas.microsoft.com/office/powerpoint/2010/main" val="404351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2C3B1-7BF6-B847-8EC7-D9D6C1BF4460}"/>
              </a:ext>
            </a:extLst>
          </p:cNvPr>
          <p:cNvSpPr>
            <a:spLocks noGrp="1"/>
          </p:cNvSpPr>
          <p:nvPr>
            <p:ph type="title"/>
          </p:nvPr>
        </p:nvSpPr>
        <p:spPr>
          <a:xfrm>
            <a:off x="190500" y="165293"/>
            <a:ext cx="10515600" cy="1325563"/>
          </a:xfrm>
        </p:spPr>
        <p:txBody>
          <a:bodyPr/>
          <a:lstStyle/>
          <a:p>
            <a:r>
              <a:rPr lang="en-US" dirty="0"/>
              <a:t>Second New Deal: Social Problems – Evaluation </a:t>
            </a:r>
          </a:p>
        </p:txBody>
      </p:sp>
      <p:sp>
        <p:nvSpPr>
          <p:cNvPr id="3" name="Content Placeholder 2">
            <a:extLst>
              <a:ext uri="{FF2B5EF4-FFF2-40B4-BE49-F238E27FC236}">
                <a16:creationId xmlns:a16="http://schemas.microsoft.com/office/drawing/2014/main" id="{92BC597E-942B-994C-B07C-6B1C431B7BBB}"/>
              </a:ext>
            </a:extLst>
          </p:cNvPr>
          <p:cNvSpPr>
            <a:spLocks noGrp="1"/>
          </p:cNvSpPr>
          <p:nvPr>
            <p:ph idx="1"/>
          </p:nvPr>
        </p:nvSpPr>
        <p:spPr>
          <a:xfrm>
            <a:off x="190500" y="1742498"/>
            <a:ext cx="11807536" cy="4970510"/>
          </a:xfrm>
        </p:spPr>
        <p:txBody>
          <a:bodyPr>
            <a:normAutofit fontScale="92500" lnSpcReduction="10000"/>
          </a:bodyPr>
          <a:lstStyle/>
          <a:p>
            <a:pPr marL="0" indent="0">
              <a:buNone/>
            </a:pPr>
            <a:r>
              <a:rPr lang="en-GB" dirty="0"/>
              <a:t>Overall, some Historians argue that the ND was successful because…</a:t>
            </a:r>
          </a:p>
          <a:p>
            <a:pPr marL="0" indent="0">
              <a:buNone/>
            </a:pPr>
            <a:endParaRPr lang="en-GB" dirty="0"/>
          </a:p>
          <a:p>
            <a:pPr marL="285750" indent="-285750"/>
            <a:r>
              <a:rPr lang="en-GB" dirty="0"/>
              <a:t>(EV) It reformed the previous governments approach to welfare, by providing a safety net for those in need as well as stopping worker being exploited.</a:t>
            </a:r>
          </a:p>
          <a:p>
            <a:pPr marL="285750" indent="-285750"/>
            <a:endParaRPr lang="en-GB" dirty="0"/>
          </a:p>
          <a:p>
            <a:pPr marL="0" indent="0">
              <a:buNone/>
            </a:pPr>
            <a:r>
              <a:rPr lang="en-GB" dirty="0"/>
              <a:t>However, other Historians argue that…  </a:t>
            </a:r>
          </a:p>
          <a:p>
            <a:pPr marL="0" indent="0">
              <a:buNone/>
            </a:pPr>
            <a:endParaRPr lang="en-GB" dirty="0"/>
          </a:p>
          <a:p>
            <a:pPr>
              <a:spcBef>
                <a:spcPct val="0"/>
              </a:spcBef>
              <a:defRPr/>
            </a:pPr>
            <a:r>
              <a:rPr lang="en-GB" altLang="en-US" dirty="0"/>
              <a:t>(EV) However, many felt it didn’t go far enough - </a:t>
            </a:r>
            <a:r>
              <a:rPr lang="en-GB" dirty="0"/>
              <a:t>was a wasted chance to go further and set up more of a welfare state e.g. health care</a:t>
            </a:r>
            <a:endParaRPr lang="en-GB" altLang="en-US" dirty="0"/>
          </a:p>
          <a:p>
            <a:pPr>
              <a:spcBef>
                <a:spcPct val="0"/>
              </a:spcBef>
              <a:defRPr/>
            </a:pPr>
            <a:r>
              <a:rPr lang="en-GB" altLang="en-US" dirty="0"/>
              <a:t>(EV) In addition, many groups weren’t covered: farm workers &amp; self employed.  </a:t>
            </a:r>
            <a:r>
              <a:rPr lang="en-GB" dirty="0"/>
              <a:t>Also, pensions were only paid to a certain qualifying group of people:  65 years old &amp; made at least $2,000 the year before retirement!</a:t>
            </a:r>
            <a:endParaRPr lang="en-GB" altLang="en-US" dirty="0"/>
          </a:p>
          <a:p>
            <a:endParaRPr lang="en-US" dirty="0"/>
          </a:p>
        </p:txBody>
      </p:sp>
    </p:spTree>
    <p:extLst>
      <p:ext uri="{BB962C8B-B14F-4D97-AF65-F5344CB8AC3E}">
        <p14:creationId xmlns:p14="http://schemas.microsoft.com/office/powerpoint/2010/main" val="463859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ED6A9-5CAA-AA4F-ADA2-065648B8F454}"/>
              </a:ext>
            </a:extLst>
          </p:cNvPr>
          <p:cNvSpPr>
            <a:spLocks noGrp="1"/>
          </p:cNvSpPr>
          <p:nvPr>
            <p:ph type="title"/>
          </p:nvPr>
        </p:nvSpPr>
        <p:spPr>
          <a:xfrm>
            <a:off x="270933" y="178859"/>
            <a:ext cx="10515600" cy="1325563"/>
          </a:xfrm>
        </p:spPr>
        <p:txBody>
          <a:bodyPr/>
          <a:lstStyle/>
          <a:p>
            <a:r>
              <a:rPr lang="en-US" dirty="0"/>
              <a:t>Second New Deal: Economic Problems – Knowledge </a:t>
            </a:r>
          </a:p>
        </p:txBody>
      </p:sp>
      <p:sp>
        <p:nvSpPr>
          <p:cNvPr id="3" name="Content Placeholder 2">
            <a:extLst>
              <a:ext uri="{FF2B5EF4-FFF2-40B4-BE49-F238E27FC236}">
                <a16:creationId xmlns:a16="http://schemas.microsoft.com/office/drawing/2014/main" id="{2F4D428E-B166-0A44-BE01-BDE2F774F068}"/>
              </a:ext>
            </a:extLst>
          </p:cNvPr>
          <p:cNvSpPr>
            <a:spLocks noGrp="1"/>
          </p:cNvSpPr>
          <p:nvPr>
            <p:ph idx="1"/>
          </p:nvPr>
        </p:nvSpPr>
        <p:spPr>
          <a:xfrm>
            <a:off x="228600" y="1646764"/>
            <a:ext cx="11963400" cy="5211235"/>
          </a:xfrm>
        </p:spPr>
        <p:txBody>
          <a:bodyPr>
            <a:normAutofit/>
          </a:bodyPr>
          <a:lstStyle/>
          <a:p>
            <a:pPr>
              <a:spcBef>
                <a:spcPct val="0"/>
              </a:spcBef>
              <a:defRPr/>
            </a:pPr>
            <a:r>
              <a:rPr lang="en-GB" altLang="en-US" dirty="0"/>
              <a:t>(K1) </a:t>
            </a:r>
            <a:r>
              <a:rPr lang="en-GB" altLang="en-US" b="1" dirty="0"/>
              <a:t>Employment</a:t>
            </a:r>
            <a:r>
              <a:rPr lang="en-GB" altLang="en-US" dirty="0"/>
              <a:t>: between 1933 &amp;1937 the number of people unemployed in the USA decreased from 14 million to 8 million, so the New Deals work drives did appear to have worked.</a:t>
            </a:r>
          </a:p>
          <a:p>
            <a:pPr>
              <a:spcBef>
                <a:spcPct val="0"/>
              </a:spcBef>
              <a:defRPr/>
            </a:pPr>
            <a:r>
              <a:rPr lang="en-GB" altLang="en-US" dirty="0"/>
              <a:t>(K1) Lowering unemployment meant that people could then participate in the economic activity of purchasing consumer goods and increasing demand an employment. </a:t>
            </a:r>
          </a:p>
          <a:p>
            <a:r>
              <a:rPr lang="en-GB" altLang="en-US" dirty="0"/>
              <a:t>(K2)</a:t>
            </a:r>
            <a:r>
              <a:rPr lang="en-GB" altLang="en-US" b="1" dirty="0"/>
              <a:t> Manufacturing</a:t>
            </a:r>
            <a:r>
              <a:rPr lang="en-GB" altLang="en-US" dirty="0"/>
              <a:t>: </a:t>
            </a:r>
            <a:r>
              <a:rPr lang="en-GB" dirty="0"/>
              <a:t>Roosevelt’s first term as president (</a:t>
            </a:r>
            <a:r>
              <a:rPr lang="en-GB" i="1" dirty="0"/>
              <a:t>1933-1936</a:t>
            </a:r>
            <a:r>
              <a:rPr lang="en-GB" dirty="0"/>
              <a:t>) saw one of the fastest periods of GDP (</a:t>
            </a:r>
            <a:r>
              <a:rPr lang="en-GB" i="1" dirty="0"/>
              <a:t>Gross Domestic Product - the monetary measure of the market value of all final goods and services</a:t>
            </a:r>
            <a:r>
              <a:rPr lang="en-GB" dirty="0"/>
              <a:t>) growth in US history:</a:t>
            </a:r>
          </a:p>
          <a:p>
            <a:pPr>
              <a:spcBef>
                <a:spcPct val="0"/>
              </a:spcBef>
              <a:defRPr/>
            </a:pPr>
            <a:r>
              <a:rPr lang="en-GB" dirty="0"/>
              <a:t>(K2) GDP increased by 60% from $55 billion to $85 billion &amp; private investment in industry increased by 5 times in just six years!</a:t>
            </a:r>
            <a:endParaRPr lang="en-GB" altLang="en-US" dirty="0"/>
          </a:p>
          <a:p>
            <a:pPr>
              <a:spcBef>
                <a:spcPct val="0"/>
              </a:spcBef>
              <a:defRPr/>
            </a:pPr>
            <a:r>
              <a:rPr lang="en-GB" altLang="en-US" dirty="0"/>
              <a:t>(K2) By 1939 production had returned to the level of 1929 with the amount of consumer products bought increasing by 40%!</a:t>
            </a:r>
          </a:p>
        </p:txBody>
      </p:sp>
    </p:spTree>
    <p:extLst>
      <p:ext uri="{BB962C8B-B14F-4D97-AF65-F5344CB8AC3E}">
        <p14:creationId xmlns:p14="http://schemas.microsoft.com/office/powerpoint/2010/main" val="4133605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FA47E-C708-364C-BC14-E61D8EB96240}"/>
              </a:ext>
            </a:extLst>
          </p:cNvPr>
          <p:cNvSpPr>
            <a:spLocks noGrp="1"/>
          </p:cNvSpPr>
          <p:nvPr>
            <p:ph type="title"/>
          </p:nvPr>
        </p:nvSpPr>
        <p:spPr>
          <a:xfrm>
            <a:off x="211666" y="195791"/>
            <a:ext cx="10515600" cy="1325563"/>
          </a:xfrm>
        </p:spPr>
        <p:txBody>
          <a:bodyPr/>
          <a:lstStyle/>
          <a:p>
            <a:r>
              <a:rPr lang="en-US" dirty="0"/>
              <a:t>Second New Deal: Economic Problems – Analysis </a:t>
            </a:r>
          </a:p>
        </p:txBody>
      </p:sp>
      <p:sp>
        <p:nvSpPr>
          <p:cNvPr id="3" name="Content Placeholder 2">
            <a:extLst>
              <a:ext uri="{FF2B5EF4-FFF2-40B4-BE49-F238E27FC236}">
                <a16:creationId xmlns:a16="http://schemas.microsoft.com/office/drawing/2014/main" id="{D1FDE39E-AB10-224B-B3E7-8B5DE57FE5CF}"/>
              </a:ext>
            </a:extLst>
          </p:cNvPr>
          <p:cNvSpPr>
            <a:spLocks noGrp="1"/>
          </p:cNvSpPr>
          <p:nvPr>
            <p:ph idx="1"/>
          </p:nvPr>
        </p:nvSpPr>
        <p:spPr>
          <a:xfrm>
            <a:off x="211666" y="1825625"/>
            <a:ext cx="11980334" cy="4836584"/>
          </a:xfrm>
        </p:spPr>
        <p:txBody>
          <a:bodyPr>
            <a:normAutofit/>
          </a:bodyPr>
          <a:lstStyle/>
          <a:p>
            <a:pPr marL="0" indent="0">
              <a:buNone/>
            </a:pPr>
            <a:r>
              <a:rPr lang="en-GB" dirty="0"/>
              <a:t>However, this certainly did not solve America’s problems because…</a:t>
            </a:r>
          </a:p>
          <a:p>
            <a:pPr marL="0" indent="0">
              <a:buNone/>
            </a:pPr>
            <a:endParaRPr lang="en-GB" dirty="0"/>
          </a:p>
          <a:p>
            <a:pPr>
              <a:spcBef>
                <a:spcPct val="0"/>
              </a:spcBef>
              <a:defRPr/>
            </a:pPr>
            <a:r>
              <a:rPr lang="en-GB" altLang="en-US" dirty="0"/>
              <a:t>(A1) Ultimately, the New Deal did not put an end to the problem of unemployment:  </a:t>
            </a:r>
          </a:p>
          <a:p>
            <a:pPr>
              <a:spcBef>
                <a:spcPct val="0"/>
              </a:spcBef>
              <a:defRPr/>
            </a:pPr>
            <a:r>
              <a:rPr lang="en-GB" altLang="en-US" dirty="0"/>
              <a:t>(A1) 1 in 4 people (</a:t>
            </a:r>
            <a:r>
              <a:rPr lang="en-GB" altLang="en-US" i="1" dirty="0"/>
              <a:t>25%</a:t>
            </a:r>
            <a:r>
              <a:rPr lang="en-GB" altLang="en-US" dirty="0"/>
              <a:t>) were unemployed at the beginning of the New Deal and 1 in 5 (</a:t>
            </a:r>
            <a:r>
              <a:rPr lang="en-GB" altLang="en-US" i="1" dirty="0"/>
              <a:t>20%</a:t>
            </a:r>
            <a:r>
              <a:rPr lang="en-GB" altLang="en-US" dirty="0"/>
              <a:t>) were still unemployed when it ended  </a:t>
            </a:r>
          </a:p>
          <a:p>
            <a:pPr>
              <a:spcBef>
                <a:spcPct val="0"/>
              </a:spcBef>
              <a:defRPr/>
            </a:pPr>
            <a:r>
              <a:rPr lang="en-GB" altLang="en-US" dirty="0"/>
              <a:t>(A1) It was never at any point below 14%</a:t>
            </a:r>
          </a:p>
          <a:p>
            <a:pPr lvl="0">
              <a:spcBef>
                <a:spcPct val="0"/>
              </a:spcBef>
              <a:defRPr/>
            </a:pPr>
            <a:endParaRPr lang="en-GB" dirty="0"/>
          </a:p>
          <a:p>
            <a:pPr>
              <a:spcBef>
                <a:spcPct val="0"/>
              </a:spcBef>
              <a:defRPr/>
            </a:pPr>
            <a:r>
              <a:rPr lang="en-GB" dirty="0"/>
              <a:t>(A2) It only began to fall steeply again in 1939 when the USA began to build up its armaments in case of war which led to huge increases in jobs in industry.</a:t>
            </a:r>
          </a:p>
          <a:p>
            <a:pPr lvl="0">
              <a:spcBef>
                <a:spcPct val="0"/>
              </a:spcBef>
              <a:defRPr/>
            </a:pPr>
            <a:r>
              <a:rPr lang="en-GB" dirty="0"/>
              <a:t>(A2) Was Hitler more to thank for ending the Great Depression?</a:t>
            </a:r>
          </a:p>
        </p:txBody>
      </p:sp>
    </p:spTree>
    <p:extLst>
      <p:ext uri="{BB962C8B-B14F-4D97-AF65-F5344CB8AC3E}">
        <p14:creationId xmlns:p14="http://schemas.microsoft.com/office/powerpoint/2010/main" val="134959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C7DBA-A385-E645-BC69-9DAC3D05270B}"/>
              </a:ext>
            </a:extLst>
          </p:cNvPr>
          <p:cNvSpPr>
            <a:spLocks noGrp="1"/>
          </p:cNvSpPr>
          <p:nvPr>
            <p:ph type="title"/>
          </p:nvPr>
        </p:nvSpPr>
        <p:spPr>
          <a:xfrm>
            <a:off x="448734" y="229658"/>
            <a:ext cx="10515600" cy="1325563"/>
          </a:xfrm>
        </p:spPr>
        <p:txBody>
          <a:bodyPr/>
          <a:lstStyle/>
          <a:p>
            <a:r>
              <a:rPr lang="en-US" dirty="0"/>
              <a:t>Second New Deal: Economic Problems – Evaluation </a:t>
            </a:r>
          </a:p>
        </p:txBody>
      </p:sp>
      <p:sp>
        <p:nvSpPr>
          <p:cNvPr id="3" name="Content Placeholder 2">
            <a:extLst>
              <a:ext uri="{FF2B5EF4-FFF2-40B4-BE49-F238E27FC236}">
                <a16:creationId xmlns:a16="http://schemas.microsoft.com/office/drawing/2014/main" id="{3B1C067B-D55F-1747-8A95-48D3B6D7FD0C}"/>
              </a:ext>
            </a:extLst>
          </p:cNvPr>
          <p:cNvSpPr>
            <a:spLocks noGrp="1"/>
          </p:cNvSpPr>
          <p:nvPr>
            <p:ph idx="1"/>
          </p:nvPr>
        </p:nvSpPr>
        <p:spPr>
          <a:xfrm>
            <a:off x="448734" y="1842558"/>
            <a:ext cx="10515600" cy="4351338"/>
          </a:xfrm>
        </p:spPr>
        <p:txBody>
          <a:bodyPr/>
          <a:lstStyle/>
          <a:p>
            <a:pPr marL="0" indent="0">
              <a:buNone/>
            </a:pPr>
            <a:r>
              <a:rPr lang="en-GB" dirty="0"/>
              <a:t>Overall, some Historians argue that the ND was successful because…</a:t>
            </a:r>
          </a:p>
          <a:p>
            <a:pPr marL="0" indent="0">
              <a:buNone/>
            </a:pPr>
            <a:endParaRPr lang="en-GB" dirty="0"/>
          </a:p>
          <a:p>
            <a:pPr marL="285750" indent="-285750"/>
            <a:r>
              <a:rPr lang="en-GB" dirty="0"/>
              <a:t>(EV) In the short term it provided recovery within the economy as unemployment &amp; manufacturing was restored.</a:t>
            </a:r>
          </a:p>
          <a:p>
            <a:pPr marL="285750" indent="-285750"/>
            <a:endParaRPr lang="en-GB" dirty="0"/>
          </a:p>
          <a:p>
            <a:pPr marL="0" indent="0">
              <a:buNone/>
            </a:pPr>
            <a:r>
              <a:rPr lang="en-GB" dirty="0"/>
              <a:t>However, other Historians argue that </a:t>
            </a:r>
          </a:p>
          <a:p>
            <a:pPr marL="0" indent="0">
              <a:buNone/>
            </a:pPr>
            <a:endParaRPr lang="en-GB" dirty="0"/>
          </a:p>
          <a:p>
            <a:pPr marL="285750" indent="-285750"/>
            <a:r>
              <a:rPr lang="en-GB" dirty="0"/>
              <a:t>(DE) The problems that America faced were too big to be tackled by the New Deal reform in such a short period.</a:t>
            </a:r>
          </a:p>
          <a:p>
            <a:endParaRPr lang="en-US" dirty="0"/>
          </a:p>
        </p:txBody>
      </p:sp>
    </p:spTree>
    <p:extLst>
      <p:ext uri="{BB962C8B-B14F-4D97-AF65-F5344CB8AC3E}">
        <p14:creationId xmlns:p14="http://schemas.microsoft.com/office/powerpoint/2010/main" val="214443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A7F2D-BCC9-9547-993F-D46AABF70CCF}"/>
              </a:ext>
            </a:extLst>
          </p:cNvPr>
          <p:cNvSpPr>
            <a:spLocks noGrp="1"/>
          </p:cNvSpPr>
          <p:nvPr>
            <p:ph type="title"/>
          </p:nvPr>
        </p:nvSpPr>
        <p:spPr>
          <a:xfrm>
            <a:off x="838200" y="469628"/>
            <a:ext cx="10515600" cy="1325563"/>
          </a:xfrm>
        </p:spPr>
        <p:txBody>
          <a:bodyPr>
            <a:normAutofit/>
          </a:bodyPr>
          <a:lstStyle/>
          <a:p>
            <a:r>
              <a:rPr lang="en-US" sz="4800" dirty="0"/>
              <a:t>Factors</a:t>
            </a:r>
            <a:r>
              <a:rPr lang="en-US" sz="3600" dirty="0"/>
              <a:t> </a:t>
            </a:r>
          </a:p>
        </p:txBody>
      </p:sp>
      <p:sp>
        <p:nvSpPr>
          <p:cNvPr id="3" name="Content Placeholder 2">
            <a:extLst>
              <a:ext uri="{FF2B5EF4-FFF2-40B4-BE49-F238E27FC236}">
                <a16:creationId xmlns:a16="http://schemas.microsoft.com/office/drawing/2014/main" id="{08F4C486-3D24-244D-ABF0-41B1B29F9A2E}"/>
              </a:ext>
            </a:extLst>
          </p:cNvPr>
          <p:cNvSpPr>
            <a:spLocks noGrp="1"/>
          </p:cNvSpPr>
          <p:nvPr>
            <p:ph idx="1"/>
          </p:nvPr>
        </p:nvSpPr>
        <p:spPr>
          <a:xfrm>
            <a:off x="838200" y="2208802"/>
            <a:ext cx="10515600" cy="4351338"/>
          </a:xfrm>
        </p:spPr>
        <p:txBody>
          <a:bodyPr/>
          <a:lstStyle/>
          <a:p>
            <a:pPr marL="514350" indent="-514350">
              <a:buFont typeface="+mj-lt"/>
              <a:buAutoNum type="arabicPeriod"/>
            </a:pPr>
            <a:r>
              <a:rPr lang="en-US" dirty="0"/>
              <a:t>Restoring Confidence </a:t>
            </a:r>
          </a:p>
          <a:p>
            <a:pPr marL="514350" indent="-514350">
              <a:buFont typeface="+mj-lt"/>
              <a:buAutoNum type="arabicPeriod"/>
            </a:pPr>
            <a:endParaRPr lang="en-US" dirty="0"/>
          </a:p>
          <a:p>
            <a:pPr marL="514350" indent="-514350">
              <a:buFont typeface="+mj-lt"/>
              <a:buAutoNum type="arabicPeriod"/>
            </a:pPr>
            <a:r>
              <a:rPr lang="en-US" dirty="0"/>
              <a:t>First New Deal: Relief and Economy Recovery </a:t>
            </a:r>
          </a:p>
          <a:p>
            <a:pPr marL="514350" indent="-514350">
              <a:buFont typeface="+mj-lt"/>
              <a:buAutoNum type="arabicPeriod"/>
            </a:pPr>
            <a:endParaRPr lang="en-US" dirty="0"/>
          </a:p>
          <a:p>
            <a:pPr marL="514350" indent="-514350">
              <a:buFont typeface="+mj-lt"/>
              <a:buAutoNum type="arabicPeriod"/>
            </a:pPr>
            <a:r>
              <a:rPr lang="en-US" dirty="0"/>
              <a:t>Second New Deal: Social Problems </a:t>
            </a:r>
          </a:p>
          <a:p>
            <a:pPr marL="514350" indent="-514350">
              <a:buFont typeface="+mj-lt"/>
              <a:buAutoNum type="arabicPeriod"/>
            </a:pPr>
            <a:endParaRPr lang="en-US" dirty="0"/>
          </a:p>
          <a:p>
            <a:pPr marL="514350" indent="-514350">
              <a:buFont typeface="+mj-lt"/>
              <a:buAutoNum type="arabicPeriod"/>
            </a:pPr>
            <a:r>
              <a:rPr lang="en-US" dirty="0"/>
              <a:t>Long Term Effects Economic Problems</a:t>
            </a:r>
          </a:p>
        </p:txBody>
      </p:sp>
    </p:spTree>
    <p:extLst>
      <p:ext uri="{BB962C8B-B14F-4D97-AF65-F5344CB8AC3E}">
        <p14:creationId xmlns:p14="http://schemas.microsoft.com/office/powerpoint/2010/main" val="291102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9045-E90E-9647-9062-F4F985B7F351}"/>
              </a:ext>
            </a:extLst>
          </p:cNvPr>
          <p:cNvSpPr>
            <a:spLocks noGrp="1"/>
          </p:cNvSpPr>
          <p:nvPr>
            <p:ph type="title"/>
          </p:nvPr>
        </p:nvSpPr>
        <p:spPr>
          <a:xfrm>
            <a:off x="394855" y="254289"/>
            <a:ext cx="10515600" cy="1325563"/>
          </a:xfrm>
        </p:spPr>
        <p:txBody>
          <a:bodyPr>
            <a:normAutofit/>
          </a:bodyPr>
          <a:lstStyle/>
          <a:p>
            <a:r>
              <a:rPr lang="en-US" sz="4800" dirty="0"/>
              <a:t>Context</a:t>
            </a:r>
          </a:p>
        </p:txBody>
      </p:sp>
      <p:sp>
        <p:nvSpPr>
          <p:cNvPr id="3" name="Content Placeholder 2">
            <a:extLst>
              <a:ext uri="{FF2B5EF4-FFF2-40B4-BE49-F238E27FC236}">
                <a16:creationId xmlns:a16="http://schemas.microsoft.com/office/drawing/2014/main" id="{81C55601-5E15-6947-B224-C4D93A5774CE}"/>
              </a:ext>
            </a:extLst>
          </p:cNvPr>
          <p:cNvSpPr>
            <a:spLocks noGrp="1"/>
          </p:cNvSpPr>
          <p:nvPr>
            <p:ph idx="1"/>
          </p:nvPr>
        </p:nvSpPr>
        <p:spPr>
          <a:xfrm>
            <a:off x="394855" y="1690687"/>
            <a:ext cx="11367654" cy="4913023"/>
          </a:xfrm>
        </p:spPr>
        <p:txBody>
          <a:bodyPr>
            <a:normAutofit/>
          </a:bodyPr>
          <a:lstStyle/>
          <a:p>
            <a:pPr>
              <a:defRPr/>
            </a:pPr>
            <a:r>
              <a:rPr lang="en-GB" dirty="0"/>
              <a:t>In 1933, the USA was in a terrible situation: </a:t>
            </a:r>
          </a:p>
          <a:p>
            <a:pPr>
              <a:defRPr/>
            </a:pPr>
            <a:r>
              <a:rPr lang="en-GB" dirty="0"/>
              <a:t>12 million unemployed; over 1 million homeless; the banking system had all but collapsed and many argue America was near revolution…  </a:t>
            </a:r>
          </a:p>
          <a:p>
            <a:pPr>
              <a:defRPr/>
            </a:pPr>
            <a:r>
              <a:rPr lang="en-GB" dirty="0"/>
              <a:t>They needed someone to blame  </a:t>
            </a:r>
          </a:p>
          <a:p>
            <a:pPr>
              <a:defRPr/>
            </a:pPr>
            <a:r>
              <a:rPr lang="en-GB" dirty="0"/>
              <a:t>Democrat Franklin Roosevelt faced an enormous task in attempting to solve the Depression of the 1930s</a:t>
            </a:r>
            <a:endParaRPr lang="en-GB" altLang="en-US" sz="2000" dirty="0"/>
          </a:p>
          <a:p>
            <a:pPr>
              <a:defRPr/>
            </a:pPr>
            <a:r>
              <a:rPr lang="en-GB" altLang="en-US" dirty="0"/>
              <a:t>His solution was known as the New Deal  </a:t>
            </a:r>
          </a:p>
          <a:p>
            <a:pPr>
              <a:defRPr/>
            </a:pPr>
            <a:r>
              <a:rPr lang="en-GB" altLang="en-US" dirty="0"/>
              <a:t>He focused on </a:t>
            </a:r>
            <a:r>
              <a:rPr lang="en-GB" dirty="0"/>
              <a:t>a more ‘interventionist’ approach</a:t>
            </a:r>
            <a:endParaRPr lang="en-GB" altLang="en-US" dirty="0"/>
          </a:p>
          <a:p>
            <a:endParaRPr lang="en-US" dirty="0"/>
          </a:p>
        </p:txBody>
      </p:sp>
    </p:spTree>
    <p:extLst>
      <p:ext uri="{BB962C8B-B14F-4D97-AF65-F5344CB8AC3E}">
        <p14:creationId xmlns:p14="http://schemas.microsoft.com/office/powerpoint/2010/main" val="40464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CEE499CC-CA7B-8E47-AD98-981E09A719CB}"/>
              </a:ext>
            </a:extLst>
          </p:cNvPr>
          <p:cNvCxnSpPr/>
          <p:nvPr/>
        </p:nvCxnSpPr>
        <p:spPr>
          <a:xfrm>
            <a:off x="1992313" y="3705225"/>
            <a:ext cx="828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A21CB569-2CE0-5243-816F-3A310B4B2961}"/>
              </a:ext>
            </a:extLst>
          </p:cNvPr>
          <p:cNvCxnSpPr/>
          <p:nvPr/>
        </p:nvCxnSpPr>
        <p:spPr>
          <a:xfrm>
            <a:off x="2208213" y="3705226"/>
            <a:ext cx="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2" name="TextBox 7">
            <a:extLst>
              <a:ext uri="{FF2B5EF4-FFF2-40B4-BE49-F238E27FC236}">
                <a16:creationId xmlns:a16="http://schemas.microsoft.com/office/drawing/2014/main" id="{D769A17C-C6F5-2E43-9502-C2E410D8BACF}"/>
              </a:ext>
            </a:extLst>
          </p:cNvPr>
          <p:cNvSpPr txBox="1">
            <a:spLocks noChangeArrowheads="1"/>
          </p:cNvSpPr>
          <p:nvPr/>
        </p:nvSpPr>
        <p:spPr bwMode="auto">
          <a:xfrm>
            <a:off x="1558926" y="4365626"/>
            <a:ext cx="1584325" cy="923925"/>
          </a:xfrm>
          <a:prstGeom prst="rect">
            <a:avLst/>
          </a:prstGeom>
          <a:solidFill>
            <a:schemeClr val="bg2">
              <a:lumMod val="9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1933: Emergency Banking Act</a:t>
            </a:r>
          </a:p>
        </p:txBody>
      </p:sp>
      <p:cxnSp>
        <p:nvCxnSpPr>
          <p:cNvPr id="9" name="Straight Arrow Connector 8">
            <a:extLst>
              <a:ext uri="{FF2B5EF4-FFF2-40B4-BE49-F238E27FC236}">
                <a16:creationId xmlns:a16="http://schemas.microsoft.com/office/drawing/2014/main" id="{6B56CD68-7D37-EB44-9329-74A6CC1AB6DE}"/>
              </a:ext>
            </a:extLst>
          </p:cNvPr>
          <p:cNvCxnSpPr/>
          <p:nvPr/>
        </p:nvCxnSpPr>
        <p:spPr>
          <a:xfrm flipV="1">
            <a:off x="2566988" y="3057525"/>
            <a:ext cx="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4" name="TextBox 9">
            <a:extLst>
              <a:ext uri="{FF2B5EF4-FFF2-40B4-BE49-F238E27FC236}">
                <a16:creationId xmlns:a16="http://schemas.microsoft.com/office/drawing/2014/main" id="{B7D64446-1D14-334C-BBD0-03AEBD9A2A72}"/>
              </a:ext>
            </a:extLst>
          </p:cNvPr>
          <p:cNvSpPr txBox="1">
            <a:spLocks noChangeArrowheads="1"/>
          </p:cNvSpPr>
          <p:nvPr/>
        </p:nvSpPr>
        <p:spPr bwMode="auto">
          <a:xfrm>
            <a:off x="1774826" y="2049464"/>
            <a:ext cx="1368425" cy="923925"/>
          </a:xfrm>
          <a:prstGeom prst="rect">
            <a:avLst/>
          </a:prstGeom>
          <a:solidFill>
            <a:schemeClr val="bg2">
              <a:lumMod val="9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1933-34: Fireside Chats</a:t>
            </a:r>
          </a:p>
        </p:txBody>
      </p:sp>
      <p:cxnSp>
        <p:nvCxnSpPr>
          <p:cNvPr id="13" name="Straight Arrow Connector 12">
            <a:extLst>
              <a:ext uri="{FF2B5EF4-FFF2-40B4-BE49-F238E27FC236}">
                <a16:creationId xmlns:a16="http://schemas.microsoft.com/office/drawing/2014/main" id="{92EDBB34-020A-DC4D-921A-6E5A37A150B7}"/>
              </a:ext>
            </a:extLst>
          </p:cNvPr>
          <p:cNvCxnSpPr/>
          <p:nvPr/>
        </p:nvCxnSpPr>
        <p:spPr>
          <a:xfrm>
            <a:off x="3648075" y="3705226"/>
            <a:ext cx="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7" name="TextBox 13">
            <a:extLst>
              <a:ext uri="{FF2B5EF4-FFF2-40B4-BE49-F238E27FC236}">
                <a16:creationId xmlns:a16="http://schemas.microsoft.com/office/drawing/2014/main" id="{813D20C6-F41E-BD4E-AFF8-4F03C4863EA0}"/>
              </a:ext>
            </a:extLst>
          </p:cNvPr>
          <p:cNvSpPr txBox="1">
            <a:spLocks noChangeArrowheads="1"/>
          </p:cNvSpPr>
          <p:nvPr/>
        </p:nvSpPr>
        <p:spPr bwMode="auto">
          <a:xfrm>
            <a:off x="3430588" y="4365626"/>
            <a:ext cx="1225550" cy="923925"/>
          </a:xfrm>
          <a:prstGeom prst="rect">
            <a:avLst/>
          </a:prstGeom>
          <a:solidFill>
            <a:schemeClr val="bg1">
              <a:lumMod val="95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1933: Economy Act</a:t>
            </a:r>
          </a:p>
        </p:txBody>
      </p:sp>
      <p:cxnSp>
        <p:nvCxnSpPr>
          <p:cNvPr id="15" name="Straight Arrow Connector 14">
            <a:extLst>
              <a:ext uri="{FF2B5EF4-FFF2-40B4-BE49-F238E27FC236}">
                <a16:creationId xmlns:a16="http://schemas.microsoft.com/office/drawing/2014/main" id="{50F93816-9946-2E43-BE4F-B7D8AA110FB7}"/>
              </a:ext>
            </a:extLst>
          </p:cNvPr>
          <p:cNvCxnSpPr/>
          <p:nvPr/>
        </p:nvCxnSpPr>
        <p:spPr>
          <a:xfrm>
            <a:off x="5303838" y="3705226"/>
            <a:ext cx="0"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9" name="TextBox 15">
            <a:extLst>
              <a:ext uri="{FF2B5EF4-FFF2-40B4-BE49-F238E27FC236}">
                <a16:creationId xmlns:a16="http://schemas.microsoft.com/office/drawing/2014/main" id="{5404F615-6807-9142-8C3E-D5908709DDA8}"/>
              </a:ext>
            </a:extLst>
          </p:cNvPr>
          <p:cNvSpPr txBox="1">
            <a:spLocks noChangeArrowheads="1"/>
          </p:cNvSpPr>
          <p:nvPr/>
        </p:nvSpPr>
        <p:spPr bwMode="auto">
          <a:xfrm>
            <a:off x="4872039" y="4065588"/>
            <a:ext cx="1152525" cy="646112"/>
          </a:xfrm>
          <a:prstGeom prst="rect">
            <a:avLst/>
          </a:prstGeom>
          <a:solidFill>
            <a:schemeClr val="bg1">
              <a:lumMod val="95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1933 </a:t>
            </a:r>
          </a:p>
          <a:p>
            <a:pPr algn="ctr" eaLnBrk="1" hangingPunct="1">
              <a:defRPr/>
            </a:pPr>
            <a:r>
              <a:rPr lang="en-GB" altLang="en-US" dirty="0">
                <a:latin typeface="+mj-lt"/>
              </a:rPr>
              <a:t>TVA</a:t>
            </a:r>
          </a:p>
        </p:txBody>
      </p:sp>
      <p:cxnSp>
        <p:nvCxnSpPr>
          <p:cNvPr id="17" name="Straight Arrow Connector 16">
            <a:extLst>
              <a:ext uri="{FF2B5EF4-FFF2-40B4-BE49-F238E27FC236}">
                <a16:creationId xmlns:a16="http://schemas.microsoft.com/office/drawing/2014/main" id="{016F251C-C910-7243-991A-CFF7ADB2EB62}"/>
              </a:ext>
            </a:extLst>
          </p:cNvPr>
          <p:cNvCxnSpPr/>
          <p:nvPr/>
        </p:nvCxnSpPr>
        <p:spPr>
          <a:xfrm flipV="1">
            <a:off x="4176713" y="3009901"/>
            <a:ext cx="0" cy="6953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1" name="TextBox 17">
            <a:extLst>
              <a:ext uri="{FF2B5EF4-FFF2-40B4-BE49-F238E27FC236}">
                <a16:creationId xmlns:a16="http://schemas.microsoft.com/office/drawing/2014/main" id="{10B62861-6F4A-414C-B082-8730A25B97F4}"/>
              </a:ext>
            </a:extLst>
          </p:cNvPr>
          <p:cNvSpPr txBox="1">
            <a:spLocks noChangeArrowheads="1"/>
          </p:cNvSpPr>
          <p:nvPr/>
        </p:nvSpPr>
        <p:spPr bwMode="auto">
          <a:xfrm>
            <a:off x="3432176" y="2300288"/>
            <a:ext cx="1177925" cy="646112"/>
          </a:xfrm>
          <a:prstGeom prst="rect">
            <a:avLst/>
          </a:prstGeom>
          <a:solidFill>
            <a:schemeClr val="bg1">
              <a:lumMod val="95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1933: </a:t>
            </a:r>
          </a:p>
          <a:p>
            <a:pPr algn="ctr" eaLnBrk="1" hangingPunct="1">
              <a:defRPr/>
            </a:pPr>
            <a:r>
              <a:rPr lang="en-GB" altLang="en-US" dirty="0">
                <a:latin typeface="+mj-lt"/>
              </a:rPr>
              <a:t>FERA</a:t>
            </a:r>
          </a:p>
        </p:txBody>
      </p:sp>
      <p:sp>
        <p:nvSpPr>
          <p:cNvPr id="9232" name="Rectangle 18">
            <a:extLst>
              <a:ext uri="{FF2B5EF4-FFF2-40B4-BE49-F238E27FC236}">
                <a16:creationId xmlns:a16="http://schemas.microsoft.com/office/drawing/2014/main" id="{4711925F-208F-DD40-ACD9-7F254A6AFEBC}"/>
              </a:ext>
            </a:extLst>
          </p:cNvPr>
          <p:cNvSpPr>
            <a:spLocks noChangeArrowheads="1"/>
          </p:cNvSpPr>
          <p:nvPr/>
        </p:nvSpPr>
        <p:spPr bwMode="auto">
          <a:xfrm>
            <a:off x="4872039" y="2379663"/>
            <a:ext cx="1044575" cy="646112"/>
          </a:xfrm>
          <a:prstGeom prst="rect">
            <a:avLst/>
          </a:prstGeom>
          <a:solidFill>
            <a:schemeClr val="bg1">
              <a:lumMod val="95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1933: PWA</a:t>
            </a:r>
          </a:p>
        </p:txBody>
      </p:sp>
      <p:cxnSp>
        <p:nvCxnSpPr>
          <p:cNvPr id="20" name="Straight Arrow Connector 19">
            <a:extLst>
              <a:ext uri="{FF2B5EF4-FFF2-40B4-BE49-F238E27FC236}">
                <a16:creationId xmlns:a16="http://schemas.microsoft.com/office/drawing/2014/main" id="{0E53283C-0031-294A-A507-EA80E3DBF17A}"/>
              </a:ext>
            </a:extLst>
          </p:cNvPr>
          <p:cNvCxnSpPr/>
          <p:nvPr/>
        </p:nvCxnSpPr>
        <p:spPr>
          <a:xfrm flipV="1">
            <a:off x="5629275" y="3128963"/>
            <a:ext cx="0"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4" name="Rectangle 20">
            <a:extLst>
              <a:ext uri="{FF2B5EF4-FFF2-40B4-BE49-F238E27FC236}">
                <a16:creationId xmlns:a16="http://schemas.microsoft.com/office/drawing/2014/main" id="{80C7DDDC-179F-0144-988B-850E85FAF5D9}"/>
              </a:ext>
            </a:extLst>
          </p:cNvPr>
          <p:cNvSpPr>
            <a:spLocks noChangeArrowheads="1"/>
          </p:cNvSpPr>
          <p:nvPr/>
        </p:nvSpPr>
        <p:spPr bwMode="auto">
          <a:xfrm>
            <a:off x="7675564" y="1773238"/>
            <a:ext cx="2092325" cy="646112"/>
          </a:xfrm>
          <a:prstGeom prst="rect">
            <a:avLst/>
          </a:prstGeom>
          <a:solidFill>
            <a:schemeClr val="accent2">
              <a:lumMod val="20000"/>
              <a:lumOff val="8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1935: Social Security Act </a:t>
            </a:r>
          </a:p>
        </p:txBody>
      </p:sp>
      <p:cxnSp>
        <p:nvCxnSpPr>
          <p:cNvPr id="22" name="Straight Arrow Connector 21">
            <a:extLst>
              <a:ext uri="{FF2B5EF4-FFF2-40B4-BE49-F238E27FC236}">
                <a16:creationId xmlns:a16="http://schemas.microsoft.com/office/drawing/2014/main" id="{07224758-CB86-074A-9198-30142696AE24}"/>
              </a:ext>
            </a:extLst>
          </p:cNvPr>
          <p:cNvCxnSpPr/>
          <p:nvPr/>
        </p:nvCxnSpPr>
        <p:spPr>
          <a:xfrm flipV="1">
            <a:off x="8256588" y="2511425"/>
            <a:ext cx="0" cy="1193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6" name="Rectangle 22">
            <a:extLst>
              <a:ext uri="{FF2B5EF4-FFF2-40B4-BE49-F238E27FC236}">
                <a16:creationId xmlns:a16="http://schemas.microsoft.com/office/drawing/2014/main" id="{8A927CEB-1BBC-3343-B3E5-6B84B68DE54B}"/>
              </a:ext>
            </a:extLst>
          </p:cNvPr>
          <p:cNvSpPr>
            <a:spLocks noChangeArrowheads="1"/>
          </p:cNvSpPr>
          <p:nvPr/>
        </p:nvSpPr>
        <p:spPr bwMode="auto">
          <a:xfrm>
            <a:off x="6311901" y="4367214"/>
            <a:ext cx="1871663" cy="922337"/>
          </a:xfrm>
          <a:prstGeom prst="rect">
            <a:avLst/>
          </a:prstGeom>
          <a:solidFill>
            <a:schemeClr val="accent2">
              <a:lumMod val="20000"/>
              <a:lumOff val="8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1935: National Labor Relations Act</a:t>
            </a:r>
          </a:p>
        </p:txBody>
      </p:sp>
      <p:sp>
        <p:nvSpPr>
          <p:cNvPr id="9238" name="Rectangle 27">
            <a:extLst>
              <a:ext uri="{FF2B5EF4-FFF2-40B4-BE49-F238E27FC236}">
                <a16:creationId xmlns:a16="http://schemas.microsoft.com/office/drawing/2014/main" id="{1F6AF488-6F02-8442-B50B-CE18C3E23AE7}"/>
              </a:ext>
            </a:extLst>
          </p:cNvPr>
          <p:cNvSpPr>
            <a:spLocks noChangeArrowheads="1"/>
          </p:cNvSpPr>
          <p:nvPr/>
        </p:nvSpPr>
        <p:spPr bwMode="auto">
          <a:xfrm>
            <a:off x="8543925" y="4356101"/>
            <a:ext cx="1873250" cy="646113"/>
          </a:xfrm>
          <a:prstGeom prst="rect">
            <a:avLst/>
          </a:prstGeom>
          <a:solidFill>
            <a:schemeClr val="accent6">
              <a:lumMod val="20000"/>
              <a:lumOff val="8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a:latin typeface="+mj-lt"/>
              </a:rPr>
              <a:t>1933-37: Unemployment</a:t>
            </a:r>
          </a:p>
        </p:txBody>
      </p:sp>
      <p:sp>
        <p:nvSpPr>
          <p:cNvPr id="9240" name="Rectangle 29">
            <a:extLst>
              <a:ext uri="{FF2B5EF4-FFF2-40B4-BE49-F238E27FC236}">
                <a16:creationId xmlns:a16="http://schemas.microsoft.com/office/drawing/2014/main" id="{009B8609-EA62-2D40-B777-5414C3A128CB}"/>
              </a:ext>
            </a:extLst>
          </p:cNvPr>
          <p:cNvSpPr>
            <a:spLocks noChangeArrowheads="1"/>
          </p:cNvSpPr>
          <p:nvPr/>
        </p:nvSpPr>
        <p:spPr bwMode="auto">
          <a:xfrm>
            <a:off x="8688389" y="2554288"/>
            <a:ext cx="1881187" cy="647700"/>
          </a:xfrm>
          <a:prstGeom prst="rect">
            <a:avLst/>
          </a:prstGeom>
          <a:solidFill>
            <a:schemeClr val="accent6">
              <a:lumMod val="20000"/>
              <a:lumOff val="8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latin typeface="+mj-lt"/>
              </a:rPr>
              <a:t>1939: Manufacturing </a:t>
            </a:r>
          </a:p>
        </p:txBody>
      </p:sp>
      <p:cxnSp>
        <p:nvCxnSpPr>
          <p:cNvPr id="31" name="Straight Arrow Connector 30">
            <a:extLst>
              <a:ext uri="{FF2B5EF4-FFF2-40B4-BE49-F238E27FC236}">
                <a16:creationId xmlns:a16="http://schemas.microsoft.com/office/drawing/2014/main" id="{5355B8D5-19C0-194E-A000-04A76D007BAB}"/>
              </a:ext>
            </a:extLst>
          </p:cNvPr>
          <p:cNvCxnSpPr/>
          <p:nvPr/>
        </p:nvCxnSpPr>
        <p:spPr>
          <a:xfrm flipV="1">
            <a:off x="9409113" y="3273425"/>
            <a:ext cx="0"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6C16F535-ECB7-5B4B-A3A8-84935764A1B6}"/>
              </a:ext>
            </a:extLst>
          </p:cNvPr>
          <p:cNvCxnSpPr/>
          <p:nvPr/>
        </p:nvCxnSpPr>
        <p:spPr>
          <a:xfrm>
            <a:off x="7319963" y="3705226"/>
            <a:ext cx="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E29667B-4E04-804D-8241-260BDD410DE3}"/>
              </a:ext>
            </a:extLst>
          </p:cNvPr>
          <p:cNvCxnSpPr/>
          <p:nvPr/>
        </p:nvCxnSpPr>
        <p:spPr>
          <a:xfrm>
            <a:off x="9191625" y="3705226"/>
            <a:ext cx="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2125201-00B6-9C49-8DFD-92D82459A72E}"/>
              </a:ext>
            </a:extLst>
          </p:cNvPr>
          <p:cNvCxnSpPr/>
          <p:nvPr/>
        </p:nvCxnSpPr>
        <p:spPr>
          <a:xfrm flipV="1">
            <a:off x="6743700" y="3046413"/>
            <a:ext cx="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9">
            <a:extLst>
              <a:ext uri="{FF2B5EF4-FFF2-40B4-BE49-F238E27FC236}">
                <a16:creationId xmlns:a16="http://schemas.microsoft.com/office/drawing/2014/main" id="{84A71A72-0D9F-CB4B-B69C-16D29DAF1632}"/>
              </a:ext>
            </a:extLst>
          </p:cNvPr>
          <p:cNvSpPr txBox="1">
            <a:spLocks noChangeArrowheads="1"/>
          </p:cNvSpPr>
          <p:nvPr/>
        </p:nvSpPr>
        <p:spPr bwMode="auto">
          <a:xfrm>
            <a:off x="6240463" y="2062164"/>
            <a:ext cx="1223962" cy="923330"/>
          </a:xfrm>
          <a:prstGeom prst="rect">
            <a:avLst/>
          </a:prstGeom>
          <a:solidFill>
            <a:schemeClr val="bg2">
              <a:lumMod val="90000"/>
            </a:schemeClr>
          </a:solidFill>
          <a:ln w="9525">
            <a:solidFill>
              <a:srgbClr val="00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dirty="0">
                <a:solidFill>
                  <a:prstClr val="black"/>
                </a:solidFill>
                <a:latin typeface="+mj-lt"/>
                <a:cs typeface="Arial" panose="020B0604020202020204" pitchFamily="34" charset="0"/>
              </a:rPr>
              <a:t>1935:</a:t>
            </a:r>
          </a:p>
          <a:p>
            <a:pPr algn="ctr" eaLnBrk="1" hangingPunct="1">
              <a:defRPr/>
            </a:pPr>
            <a:r>
              <a:rPr lang="en-GB" altLang="en-US" dirty="0">
                <a:solidFill>
                  <a:prstClr val="black"/>
                </a:solidFill>
                <a:latin typeface="+mj-lt"/>
                <a:cs typeface="Arial" panose="020B0604020202020204" pitchFamily="34" charset="0"/>
              </a:rPr>
              <a:t>Banking Act </a:t>
            </a:r>
          </a:p>
        </p:txBody>
      </p:sp>
      <p:sp>
        <p:nvSpPr>
          <p:cNvPr id="4" name="Title 3">
            <a:extLst>
              <a:ext uri="{FF2B5EF4-FFF2-40B4-BE49-F238E27FC236}">
                <a16:creationId xmlns:a16="http://schemas.microsoft.com/office/drawing/2014/main" id="{E0AA00EB-E6E2-FD4A-8E2A-ECC13A303780}"/>
              </a:ext>
            </a:extLst>
          </p:cNvPr>
          <p:cNvSpPr>
            <a:spLocks noGrp="1"/>
          </p:cNvSpPr>
          <p:nvPr>
            <p:ph type="title"/>
          </p:nvPr>
        </p:nvSpPr>
        <p:spPr/>
        <p:txBody>
          <a:bodyPr/>
          <a:lstStyle/>
          <a:p>
            <a:r>
              <a:rPr lang="en-US" dirty="0"/>
              <a:t>New Deal Timeline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2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2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2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2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2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2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24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nimBg="1"/>
      <p:bldP spid="9224" grpId="0" animBg="1"/>
      <p:bldP spid="9227" grpId="0" animBg="1"/>
      <p:bldP spid="9229" grpId="0" animBg="1"/>
      <p:bldP spid="9231" grpId="0" animBg="1"/>
      <p:bldP spid="9232" grpId="0" animBg="1"/>
      <p:bldP spid="9234" grpId="0" animBg="1"/>
      <p:bldP spid="9236" grpId="0" animBg="1"/>
      <p:bldP spid="9238" grpId="0" animBg="1"/>
      <p:bldP spid="9240"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3A42E-0F7E-DC42-922C-5E9B85CA3779}"/>
              </a:ext>
            </a:extLst>
          </p:cNvPr>
          <p:cNvSpPr>
            <a:spLocks noGrp="1"/>
          </p:cNvSpPr>
          <p:nvPr>
            <p:ph type="title"/>
          </p:nvPr>
        </p:nvSpPr>
        <p:spPr>
          <a:xfrm>
            <a:off x="0" y="0"/>
            <a:ext cx="10515600" cy="1325563"/>
          </a:xfrm>
        </p:spPr>
        <p:txBody>
          <a:bodyPr/>
          <a:lstStyle/>
          <a:p>
            <a:r>
              <a:rPr lang="en-US" dirty="0"/>
              <a:t>Restoring Confidence  – Knowledge </a:t>
            </a:r>
          </a:p>
        </p:txBody>
      </p:sp>
      <p:sp>
        <p:nvSpPr>
          <p:cNvPr id="3" name="Content Placeholder 2">
            <a:extLst>
              <a:ext uri="{FF2B5EF4-FFF2-40B4-BE49-F238E27FC236}">
                <a16:creationId xmlns:a16="http://schemas.microsoft.com/office/drawing/2014/main" id="{6D0CBEF9-F322-3742-B557-AB3C40FB0310}"/>
              </a:ext>
            </a:extLst>
          </p:cNvPr>
          <p:cNvSpPr>
            <a:spLocks noGrp="1"/>
          </p:cNvSpPr>
          <p:nvPr>
            <p:ph idx="1"/>
          </p:nvPr>
        </p:nvSpPr>
        <p:spPr>
          <a:xfrm>
            <a:off x="0" y="1727201"/>
            <a:ext cx="12192000" cy="5130800"/>
          </a:xfrm>
        </p:spPr>
        <p:txBody>
          <a:bodyPr>
            <a:normAutofit/>
          </a:bodyPr>
          <a:lstStyle/>
          <a:p>
            <a:r>
              <a:rPr lang="en-GB" altLang="en-US" dirty="0"/>
              <a:t>(BG)The first 100 days of Roosevelt’s administration began with the use of Broad ‘Executive Power’ </a:t>
            </a:r>
            <a:r>
              <a:rPr lang="en-GB" altLang="en-US" i="1" dirty="0"/>
              <a:t>e.g. didn’t need to go through Congress to pass acts </a:t>
            </a:r>
          </a:p>
          <a:p>
            <a:r>
              <a:rPr lang="en-GB" altLang="en-US" dirty="0"/>
              <a:t>(K1) To do this he passed The Emergency Banking Act of March 1933 </a:t>
            </a:r>
          </a:p>
          <a:p>
            <a:pPr>
              <a:defRPr/>
            </a:pPr>
            <a:r>
              <a:rPr lang="en-GB" altLang="en-US" dirty="0"/>
              <a:t>(K1) Roosevelt declared a 4 Bank Holiday during which banks were inspected to see if they had sufficient funds - those that were ruined were shut down or merged</a:t>
            </a:r>
          </a:p>
          <a:p>
            <a:pPr>
              <a:defRPr/>
            </a:pPr>
            <a:r>
              <a:rPr lang="en-GB" altLang="en-US" dirty="0"/>
              <a:t>(K2) The four day bank holiday gave time for Roosevelt to persuade people to leave their money in the bank with his “fireside chats”</a:t>
            </a:r>
          </a:p>
          <a:p>
            <a:pPr>
              <a:defRPr/>
            </a:pPr>
            <a:r>
              <a:rPr lang="en-GB" altLang="en-US" dirty="0"/>
              <a:t>(K2) Here he used the radio to explain the situation &amp; his intentions of the New Deal o</a:t>
            </a:r>
            <a:r>
              <a:rPr lang="en-GB" dirty="0"/>
              <a:t>ver 30 radio shows between 1933-1934.</a:t>
            </a:r>
          </a:p>
          <a:p>
            <a:pPr>
              <a:defRPr/>
            </a:pPr>
            <a:endParaRPr lang="en-GB" dirty="0"/>
          </a:p>
          <a:p>
            <a:endParaRPr lang="en-GB" altLang="en-US" i="1" dirty="0"/>
          </a:p>
          <a:p>
            <a:endParaRPr lang="en-US" dirty="0"/>
          </a:p>
        </p:txBody>
      </p:sp>
    </p:spTree>
    <p:extLst>
      <p:ext uri="{BB962C8B-B14F-4D97-AF65-F5344CB8AC3E}">
        <p14:creationId xmlns:p14="http://schemas.microsoft.com/office/powerpoint/2010/main" val="316754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875C5-5E74-884A-B48C-98C896810A11}"/>
              </a:ext>
            </a:extLst>
          </p:cNvPr>
          <p:cNvSpPr>
            <a:spLocks noGrp="1"/>
          </p:cNvSpPr>
          <p:nvPr>
            <p:ph type="title"/>
          </p:nvPr>
        </p:nvSpPr>
        <p:spPr>
          <a:xfrm>
            <a:off x="0" y="4762"/>
            <a:ext cx="10515600" cy="1325563"/>
          </a:xfrm>
        </p:spPr>
        <p:txBody>
          <a:bodyPr/>
          <a:lstStyle/>
          <a:p>
            <a:r>
              <a:rPr lang="en-US" dirty="0"/>
              <a:t>Restoring Confidence – Analysis </a:t>
            </a:r>
          </a:p>
        </p:txBody>
      </p:sp>
      <p:sp>
        <p:nvSpPr>
          <p:cNvPr id="3" name="Content Placeholder 2">
            <a:extLst>
              <a:ext uri="{FF2B5EF4-FFF2-40B4-BE49-F238E27FC236}">
                <a16:creationId xmlns:a16="http://schemas.microsoft.com/office/drawing/2014/main" id="{FB8EAD7B-C6BA-EC43-BF8A-F3036B7E17B9}"/>
              </a:ext>
            </a:extLst>
          </p:cNvPr>
          <p:cNvSpPr>
            <a:spLocks noGrp="1"/>
          </p:cNvSpPr>
          <p:nvPr>
            <p:ph idx="1"/>
          </p:nvPr>
        </p:nvSpPr>
        <p:spPr>
          <a:xfrm>
            <a:off x="0" y="1330325"/>
            <a:ext cx="12192000" cy="5527675"/>
          </a:xfrm>
        </p:spPr>
        <p:txBody>
          <a:bodyPr>
            <a:normAutofit fontScale="92500" lnSpcReduction="10000"/>
          </a:bodyPr>
          <a:lstStyle/>
          <a:p>
            <a:pPr marL="0" indent="0">
              <a:buNone/>
            </a:pPr>
            <a:r>
              <a:rPr lang="en-GB" sz="2400" dirty="0"/>
              <a:t>This was successful in dealing with America’s problems because…</a:t>
            </a:r>
          </a:p>
          <a:p>
            <a:pPr marL="0" indent="0">
              <a:buNone/>
            </a:pPr>
            <a:endParaRPr lang="en-GB" sz="2400" dirty="0"/>
          </a:p>
          <a:p>
            <a:pPr>
              <a:defRPr/>
            </a:pPr>
            <a:r>
              <a:rPr lang="en-GB" sz="2400" dirty="0"/>
              <a:t>(A1) By saying this, FDR was telling the American people that their fear was making things worse - by running to the banks and taking their money out they were causing more damage to the economy!</a:t>
            </a:r>
          </a:p>
          <a:p>
            <a:pPr>
              <a:defRPr/>
            </a:pPr>
            <a:r>
              <a:rPr lang="en-GB" sz="2400" dirty="0"/>
              <a:t>(A1) Instead they needed to trust the banks &amp; most importantly BUY GOODS to kick start the economy (</a:t>
            </a:r>
            <a:r>
              <a:rPr lang="en-GB" sz="2400" i="1" dirty="0"/>
              <a:t>e.g. tax &amp; jobs</a:t>
            </a:r>
            <a:r>
              <a:rPr lang="en-GB" sz="2400" dirty="0"/>
              <a:t>)!</a:t>
            </a:r>
          </a:p>
          <a:p>
            <a:pPr marL="285750" indent="-285750"/>
            <a:r>
              <a:rPr lang="en-GB" sz="2400" dirty="0"/>
              <a:t>(A1) It reformed the banking system</a:t>
            </a:r>
          </a:p>
          <a:p>
            <a:pPr marL="285750" indent="-285750"/>
            <a:r>
              <a:rPr lang="en-GB" sz="2400" dirty="0"/>
              <a:t>(A1) Restored faith as straight away people were putting money in rather than withdrawing</a:t>
            </a:r>
          </a:p>
          <a:p>
            <a:r>
              <a:rPr lang="en-GB" altLang="en-US" sz="2400" dirty="0"/>
              <a:t>(A2) Millions listened to him &amp; felt his </a:t>
            </a:r>
            <a:r>
              <a:rPr lang="en-US" sz="2400" dirty="0"/>
              <a:t>confidence and willingness to communicate with the public showed that he was worth supporting &amp; trusting as he tried to make big changes to the way the Federal Government supported ordinary Americans </a:t>
            </a:r>
            <a:r>
              <a:rPr lang="en-GB" altLang="en-US" sz="2400" i="1" dirty="0"/>
              <a:t>e.g. move away from Laisse-Faire to increased government intervention</a:t>
            </a:r>
            <a:endParaRPr lang="en-GB" sz="2400" dirty="0"/>
          </a:p>
          <a:p>
            <a:pPr>
              <a:defRPr/>
            </a:pPr>
            <a:r>
              <a:rPr lang="en-GB" sz="2400" dirty="0"/>
              <a:t>(A2) The public sent letters of their support </a:t>
            </a:r>
            <a:r>
              <a:rPr lang="en-GB" altLang="en-US" sz="2400" dirty="0"/>
              <a:t>to the White House</a:t>
            </a:r>
            <a:r>
              <a:rPr lang="en-GB" sz="2400" dirty="0"/>
              <a:t> which</a:t>
            </a:r>
            <a:r>
              <a:rPr lang="en-GB" altLang="en-US" sz="2400" dirty="0"/>
              <a:t> made it easier for him to pass policies</a:t>
            </a:r>
          </a:p>
          <a:p>
            <a:pPr>
              <a:defRPr/>
            </a:pPr>
            <a:r>
              <a:rPr lang="en-GB" altLang="en-US" sz="2400" dirty="0"/>
              <a:t>(A2) Their increased confidence was shown through bank deposits immediately exceeding withdrawals &amp;</a:t>
            </a:r>
            <a:r>
              <a:rPr lang="en-GB" sz="2400" dirty="0"/>
              <a:t> generally spending more money – which helped to improve the US economy</a:t>
            </a:r>
            <a:endParaRPr lang="en-GB" altLang="en-US" sz="2400" dirty="0"/>
          </a:p>
          <a:p>
            <a:pPr marL="285750" indent="-285750"/>
            <a:endParaRPr lang="en-GB" dirty="0">
              <a:latin typeface="Comic Sans MS" panose="030F0702030302020204" pitchFamily="66" charset="0"/>
            </a:endParaRPr>
          </a:p>
          <a:p>
            <a:pPr marL="0" indent="0">
              <a:buNone/>
              <a:defRPr/>
            </a:pPr>
            <a:endParaRPr lang="en-GB" altLang="en-US" dirty="0"/>
          </a:p>
          <a:p>
            <a:endParaRPr lang="en-US" dirty="0"/>
          </a:p>
        </p:txBody>
      </p:sp>
    </p:spTree>
    <p:extLst>
      <p:ext uri="{BB962C8B-B14F-4D97-AF65-F5344CB8AC3E}">
        <p14:creationId xmlns:p14="http://schemas.microsoft.com/office/powerpoint/2010/main" val="140372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874EF-7E2F-3546-8241-18B3DB6D9ADD}"/>
              </a:ext>
            </a:extLst>
          </p:cNvPr>
          <p:cNvSpPr>
            <a:spLocks noGrp="1"/>
          </p:cNvSpPr>
          <p:nvPr>
            <p:ph type="title"/>
          </p:nvPr>
        </p:nvSpPr>
        <p:spPr>
          <a:xfrm>
            <a:off x="397934" y="365124"/>
            <a:ext cx="10515600" cy="1325563"/>
          </a:xfrm>
        </p:spPr>
        <p:txBody>
          <a:bodyPr/>
          <a:lstStyle/>
          <a:p>
            <a:r>
              <a:rPr lang="en-US" dirty="0"/>
              <a:t>Restoring Confidence – Analysis Plus </a:t>
            </a:r>
          </a:p>
        </p:txBody>
      </p:sp>
      <p:sp>
        <p:nvSpPr>
          <p:cNvPr id="3" name="Content Placeholder 2">
            <a:extLst>
              <a:ext uri="{FF2B5EF4-FFF2-40B4-BE49-F238E27FC236}">
                <a16:creationId xmlns:a16="http://schemas.microsoft.com/office/drawing/2014/main" id="{988BD381-06CA-3644-BCFE-46E9644E5884}"/>
              </a:ext>
            </a:extLst>
          </p:cNvPr>
          <p:cNvSpPr>
            <a:spLocks noGrp="1"/>
          </p:cNvSpPr>
          <p:nvPr>
            <p:ph idx="1"/>
          </p:nvPr>
        </p:nvSpPr>
        <p:spPr>
          <a:xfrm>
            <a:off x="397934" y="1690687"/>
            <a:ext cx="10515600" cy="4802188"/>
          </a:xfrm>
        </p:spPr>
        <p:txBody>
          <a:bodyPr>
            <a:normAutofit fontScale="92500" lnSpcReduction="20000"/>
          </a:bodyPr>
          <a:lstStyle/>
          <a:p>
            <a:pPr marL="0" indent="0">
              <a:buNone/>
              <a:defRPr/>
            </a:pPr>
            <a:endParaRPr lang="en-GB" altLang="en-US" dirty="0"/>
          </a:p>
          <a:p>
            <a:r>
              <a:rPr lang="en-GB" dirty="0"/>
              <a:t>Overall, some Historians argue that the ND was successful because…</a:t>
            </a:r>
          </a:p>
          <a:p>
            <a:endParaRPr lang="en-GB" dirty="0"/>
          </a:p>
          <a:p>
            <a:r>
              <a:rPr lang="en-GB" dirty="0"/>
              <a:t>(A+1) It helped to restore confidence through regulation which in return helped to recover the economy because people started to spend again.</a:t>
            </a:r>
          </a:p>
          <a:p>
            <a:pPr marL="0" indent="0">
              <a:buNone/>
            </a:pPr>
            <a:r>
              <a:rPr lang="en-GB" dirty="0"/>
              <a:t> However, other Historians argue that </a:t>
            </a:r>
          </a:p>
          <a:p>
            <a:pPr marL="0" indent="0">
              <a:buNone/>
            </a:pPr>
            <a:endParaRPr lang="en-GB" dirty="0"/>
          </a:p>
          <a:p>
            <a:pPr marL="285750" indent="-285750"/>
            <a:r>
              <a:rPr lang="en-GB" dirty="0"/>
              <a:t>(A+1 it had failed to provide relief for the most needy, those living in poverty.</a:t>
            </a:r>
          </a:p>
          <a:p>
            <a:pPr marL="285750" indent="-285750"/>
            <a:r>
              <a:rPr lang="en-GB" altLang="en-US" dirty="0"/>
              <a:t>(A+2) However, all was not solved – it </a:t>
            </a:r>
            <a:r>
              <a:rPr lang="en-GB" dirty="0"/>
              <a:t>wasn’t until 1935 &amp; the establishment of the ‘</a:t>
            </a:r>
            <a:r>
              <a:rPr lang="en-GB" i="1" dirty="0"/>
              <a:t>Federal Bank Deposit Insurance Corporation</a:t>
            </a:r>
            <a:r>
              <a:rPr lang="en-GB" dirty="0"/>
              <a:t>’ was set up that people’s bank deposits (</a:t>
            </a:r>
            <a:r>
              <a:rPr lang="en-GB" i="1" dirty="0"/>
              <a:t>up to $5,000, and later, $10,000</a:t>
            </a:r>
            <a:r>
              <a:rPr lang="en-GB" dirty="0"/>
              <a:t>) were insured and therefore secure</a:t>
            </a:r>
            <a:endParaRPr lang="en-GB" altLang="en-US" dirty="0"/>
          </a:p>
          <a:p>
            <a:pPr marL="285750" indent="-285750"/>
            <a:endParaRPr lang="en-GB" dirty="0">
              <a:latin typeface="Comic Sans MS" panose="030F0702030302020204" pitchFamily="66" charset="0"/>
            </a:endParaRPr>
          </a:p>
          <a:p>
            <a:endParaRPr lang="en-US" dirty="0"/>
          </a:p>
        </p:txBody>
      </p:sp>
    </p:spTree>
    <p:extLst>
      <p:ext uri="{BB962C8B-B14F-4D97-AF65-F5344CB8AC3E}">
        <p14:creationId xmlns:p14="http://schemas.microsoft.com/office/powerpoint/2010/main" val="361922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198DE-5469-9640-930E-B8676C06545A}"/>
              </a:ext>
            </a:extLst>
          </p:cNvPr>
          <p:cNvSpPr>
            <a:spLocks noGrp="1"/>
          </p:cNvSpPr>
          <p:nvPr>
            <p:ph type="title"/>
          </p:nvPr>
        </p:nvSpPr>
        <p:spPr>
          <a:xfrm>
            <a:off x="313267" y="297391"/>
            <a:ext cx="10515600" cy="1325563"/>
          </a:xfrm>
        </p:spPr>
        <p:txBody>
          <a:bodyPr/>
          <a:lstStyle/>
          <a:p>
            <a:r>
              <a:rPr lang="en-US" dirty="0"/>
              <a:t>First New Deal: Relief and Economy Recovery – Knowledge </a:t>
            </a:r>
          </a:p>
        </p:txBody>
      </p:sp>
      <p:sp>
        <p:nvSpPr>
          <p:cNvPr id="3" name="Content Placeholder 2">
            <a:extLst>
              <a:ext uri="{FF2B5EF4-FFF2-40B4-BE49-F238E27FC236}">
                <a16:creationId xmlns:a16="http://schemas.microsoft.com/office/drawing/2014/main" id="{786A292A-A25A-F645-BA24-12E1E76CD3CA}"/>
              </a:ext>
            </a:extLst>
          </p:cNvPr>
          <p:cNvSpPr>
            <a:spLocks noGrp="1"/>
          </p:cNvSpPr>
          <p:nvPr>
            <p:ph idx="1"/>
          </p:nvPr>
        </p:nvSpPr>
        <p:spPr>
          <a:xfrm>
            <a:off x="313267" y="1808691"/>
            <a:ext cx="11692466" cy="4930776"/>
          </a:xfrm>
        </p:spPr>
        <p:txBody>
          <a:bodyPr>
            <a:normAutofit fontScale="85000" lnSpcReduction="20000"/>
          </a:bodyPr>
          <a:lstStyle/>
          <a:p>
            <a:r>
              <a:rPr lang="en-GB" dirty="0"/>
              <a:t>(K1) The Economy Act,  1933</a:t>
            </a:r>
          </a:p>
          <a:p>
            <a:r>
              <a:rPr lang="en-GB" altLang="en-US" dirty="0"/>
              <a:t>(K1) The Economy Act </a:t>
            </a:r>
            <a:r>
              <a:rPr lang="en-GB" altLang="en-US" i="1" dirty="0"/>
              <a:t>(March 1933) </a:t>
            </a:r>
            <a:r>
              <a:rPr lang="en-GB" altLang="en-US" dirty="0"/>
              <a:t>raised $1 billion by cutting Government &amp; armed services pay by 15% &amp; </a:t>
            </a:r>
            <a:r>
              <a:rPr lang="en-GB" dirty="0"/>
              <a:t> reduce payments to veteran’s pensions = that could be used to provide relief</a:t>
            </a:r>
          </a:p>
          <a:p>
            <a:r>
              <a:rPr lang="en-GB" dirty="0"/>
              <a:t>(K2) FERA (Federal Emergency Relief Act), 1933</a:t>
            </a:r>
          </a:p>
          <a:p>
            <a:r>
              <a:rPr lang="en-GB" altLang="en-US" dirty="0"/>
              <a:t>(K2) FERA (</a:t>
            </a:r>
            <a:r>
              <a:rPr lang="en-GB" altLang="en-US" i="1" dirty="0"/>
              <a:t>Federal Emergency Relief Administration, May 1933</a:t>
            </a:r>
            <a:r>
              <a:rPr lang="en-GB" altLang="en-US" dirty="0"/>
              <a:t>)  – provided $500 million to set up soup kitchens &amp; provide clothing for those most affected by the Depression</a:t>
            </a:r>
            <a:endParaRPr lang="en-GB" dirty="0"/>
          </a:p>
          <a:p>
            <a:r>
              <a:rPr lang="en-GB" dirty="0"/>
              <a:t>(K3) TVA (Tennessee Valley Authority) 1933</a:t>
            </a:r>
          </a:p>
          <a:p>
            <a:pPr>
              <a:defRPr/>
            </a:pPr>
            <a:r>
              <a:rPr lang="en-GB" altLang="en-US" dirty="0"/>
              <a:t>(K3) The TVA (</a:t>
            </a:r>
            <a:r>
              <a:rPr lang="en-GB" altLang="en-US" i="1" dirty="0"/>
              <a:t>Tennessee Valley Authority, May 1933</a:t>
            </a:r>
            <a:r>
              <a:rPr lang="en-GB" altLang="en-US" dirty="0"/>
              <a:t>) aimed to stop flooding along the Tennessee River </a:t>
            </a:r>
            <a:r>
              <a:rPr lang="en-GB" altLang="en-US" i="1" dirty="0"/>
              <a:t>(some of the most impacted regions by the depression) </a:t>
            </a:r>
            <a:r>
              <a:rPr lang="en-GB" altLang="en-US" dirty="0"/>
              <a:t>by building dams &amp; hydro-electric power plants. </a:t>
            </a:r>
          </a:p>
          <a:p>
            <a:r>
              <a:rPr lang="en-GB" dirty="0"/>
              <a:t>(K3) PWA (Public Works Administration) $3.3 billion toward building schools &amp; hospitals</a:t>
            </a:r>
          </a:p>
          <a:p>
            <a:r>
              <a:rPr lang="en-GB" altLang="en-US" dirty="0"/>
              <a:t>(K3) Perhaps the most successful agency was the PWA (</a:t>
            </a:r>
            <a:r>
              <a:rPr lang="en-GB" altLang="en-US" i="1" dirty="0"/>
              <a:t>Public Work Administration June 1933</a:t>
            </a:r>
            <a:r>
              <a:rPr lang="en-GB" altLang="en-US" dirty="0"/>
              <a:t>) - it provided millions of jobs through public building schemes such as hospitals; schools &amp; roads. These projects which would be of long-term benefit to the community. </a:t>
            </a:r>
            <a:endParaRPr lang="en-GB" dirty="0"/>
          </a:p>
          <a:p>
            <a:endParaRPr lang="en-US" dirty="0"/>
          </a:p>
        </p:txBody>
      </p:sp>
    </p:spTree>
    <p:extLst>
      <p:ext uri="{BB962C8B-B14F-4D97-AF65-F5344CB8AC3E}">
        <p14:creationId xmlns:p14="http://schemas.microsoft.com/office/powerpoint/2010/main" val="2920707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C408-97E6-FF46-AB91-4E8025FC6973}"/>
              </a:ext>
            </a:extLst>
          </p:cNvPr>
          <p:cNvSpPr>
            <a:spLocks noGrp="1"/>
          </p:cNvSpPr>
          <p:nvPr>
            <p:ph type="title"/>
          </p:nvPr>
        </p:nvSpPr>
        <p:spPr>
          <a:xfrm>
            <a:off x="279400" y="209646"/>
            <a:ext cx="10515600" cy="1325563"/>
          </a:xfrm>
        </p:spPr>
        <p:txBody>
          <a:bodyPr/>
          <a:lstStyle/>
          <a:p>
            <a:r>
              <a:rPr lang="en-US" dirty="0"/>
              <a:t>First New Deal: Relief and Economy Recovery – Analysis </a:t>
            </a:r>
          </a:p>
        </p:txBody>
      </p:sp>
      <p:sp>
        <p:nvSpPr>
          <p:cNvPr id="3" name="Content Placeholder 2">
            <a:extLst>
              <a:ext uri="{FF2B5EF4-FFF2-40B4-BE49-F238E27FC236}">
                <a16:creationId xmlns:a16="http://schemas.microsoft.com/office/drawing/2014/main" id="{6BF6D621-C1A6-7449-A9E6-94C9E4FE29AE}"/>
              </a:ext>
            </a:extLst>
          </p:cNvPr>
          <p:cNvSpPr>
            <a:spLocks noGrp="1"/>
          </p:cNvSpPr>
          <p:nvPr>
            <p:ph idx="1"/>
          </p:nvPr>
        </p:nvSpPr>
        <p:spPr>
          <a:xfrm>
            <a:off x="279400" y="1839479"/>
            <a:ext cx="10795000" cy="4667250"/>
          </a:xfrm>
        </p:spPr>
        <p:txBody>
          <a:bodyPr>
            <a:normAutofit lnSpcReduction="10000"/>
          </a:bodyPr>
          <a:lstStyle/>
          <a:p>
            <a:pPr marL="0" indent="0">
              <a:buNone/>
            </a:pPr>
            <a:r>
              <a:rPr lang="en-GB" dirty="0"/>
              <a:t>This was successful in dealing with America’s problems because…</a:t>
            </a:r>
          </a:p>
          <a:p>
            <a:pPr marL="0" indent="0">
              <a:buNone/>
            </a:pPr>
            <a:endParaRPr lang="en-GB" dirty="0"/>
          </a:p>
          <a:p>
            <a:pPr marL="285750" indent="-285750"/>
            <a:r>
              <a:rPr lang="en-GB" dirty="0"/>
              <a:t>(A1) Used to create the Alphabetical Agencies</a:t>
            </a:r>
          </a:p>
          <a:p>
            <a:pPr marL="285750" indent="-285750"/>
            <a:r>
              <a:rPr lang="en-GB" dirty="0"/>
              <a:t>(A1) That would create jobs across America</a:t>
            </a:r>
          </a:p>
          <a:p>
            <a:pPr>
              <a:defRPr/>
            </a:pPr>
            <a:r>
              <a:rPr lang="en-GB" altLang="en-US" dirty="0"/>
              <a:t>(A2)This was extremely important as it was the first time that the US government had acknowledged that they should help the needy </a:t>
            </a:r>
            <a:r>
              <a:rPr lang="en-GB" altLang="en-US" i="1" dirty="0"/>
              <a:t>(laisse faire to interventionist approach)</a:t>
            </a:r>
          </a:p>
          <a:p>
            <a:r>
              <a:rPr lang="en-GB" dirty="0"/>
              <a:t>(A3)This was successful in dealing with America’s problems because…</a:t>
            </a:r>
          </a:p>
          <a:p>
            <a:pPr>
              <a:defRPr/>
            </a:pPr>
            <a:r>
              <a:rPr lang="en-GB" altLang="en-US" dirty="0"/>
              <a:t>(A3) This  provided cheap power and 1,000’s of jobs in construction across 16 states!   </a:t>
            </a:r>
          </a:p>
          <a:p>
            <a:endParaRPr lang="en-US" dirty="0"/>
          </a:p>
        </p:txBody>
      </p:sp>
    </p:spTree>
    <p:extLst>
      <p:ext uri="{BB962C8B-B14F-4D97-AF65-F5344CB8AC3E}">
        <p14:creationId xmlns:p14="http://schemas.microsoft.com/office/powerpoint/2010/main" val="1525959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12927</TotalTime>
  <Words>2049</Words>
  <Application>Microsoft Macintosh PowerPoint</Application>
  <PresentationFormat>Widescreen</PresentationFormat>
  <Paragraphs>138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Comic Sans MS</vt:lpstr>
      <vt:lpstr>Office Theme</vt:lpstr>
      <vt:lpstr>USA 1918-1968</vt:lpstr>
      <vt:lpstr>Factors </vt:lpstr>
      <vt:lpstr>Context</vt:lpstr>
      <vt:lpstr>New Deal Timeline </vt:lpstr>
      <vt:lpstr>Restoring Confidence  – Knowledge </vt:lpstr>
      <vt:lpstr>Restoring Confidence – Analysis </vt:lpstr>
      <vt:lpstr>Restoring Confidence – Analysis Plus </vt:lpstr>
      <vt:lpstr>First New Deal: Relief and Economy Recovery – Knowledge </vt:lpstr>
      <vt:lpstr>First New Deal: Relief and Economy Recovery – Analysis </vt:lpstr>
      <vt:lpstr>First New Deal: Relief and Economy Recovery – Analysis Plus </vt:lpstr>
      <vt:lpstr>First New Deal: Relief and Economy Recovery – Evaluation </vt:lpstr>
      <vt:lpstr>Second New Deal: Social Problems – Knowledge </vt:lpstr>
      <vt:lpstr>Second New Deal: Social Problems – Analysis </vt:lpstr>
      <vt:lpstr>Second New Deal: Social Problems – Analysis Plus</vt:lpstr>
      <vt:lpstr>Second New Deal: Social Problems – Evaluation </vt:lpstr>
      <vt:lpstr>Second New Deal: Economic Problems – Knowledge </vt:lpstr>
      <vt:lpstr>Second New Deal: Economic Problems – Analysis </vt:lpstr>
      <vt:lpstr>Second New Deal: Economic Problems – Evaluation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 1918-1968</dc:title>
  <dc:creator>Gabrielle Hilton</dc:creator>
  <cp:lastModifiedBy>Gabrielle Hilton</cp:lastModifiedBy>
  <cp:revision>27</cp:revision>
  <dcterms:created xsi:type="dcterms:W3CDTF">2021-07-05T16:25:03Z</dcterms:created>
  <dcterms:modified xsi:type="dcterms:W3CDTF">2021-07-31T13:14:24Z</dcterms:modified>
</cp:coreProperties>
</file>