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3" r:id="rId7"/>
    <p:sldId id="265" r:id="rId8"/>
    <p:sldId id="262" r:id="rId9"/>
    <p:sldId id="264" r:id="rId10"/>
    <p:sldId id="266" r:id="rId11"/>
    <p:sldId id="267" r:id="rId12"/>
    <p:sldId id="268" r:id="rId13"/>
    <p:sldId id="269" r:id="rId14"/>
    <p:sldId id="271" r:id="rId15"/>
    <p:sldId id="270" r:id="rId16"/>
    <p:sldId id="272" r:id="rId17"/>
    <p:sldId id="273" r:id="rId18"/>
    <p:sldId id="274" r:id="rId19"/>
    <p:sldId id="276" r:id="rId20"/>
    <p:sldId id="278" r:id="rId21"/>
    <p:sldId id="280" r:id="rId22"/>
    <p:sldId id="275" r:id="rId23"/>
    <p:sldId id="277" r:id="rId24"/>
    <p:sldId id="297" r:id="rId25"/>
    <p:sldId id="298" r:id="rId26"/>
    <p:sldId id="282" r:id="rId27"/>
    <p:sldId id="283" r:id="rId28"/>
    <p:sldId id="286" r:id="rId29"/>
    <p:sldId id="285" r:id="rId30"/>
    <p:sldId id="296" r:id="rId31"/>
    <p:sldId id="284" r:id="rId32"/>
    <p:sldId id="288" r:id="rId33"/>
    <p:sldId id="289" r:id="rId34"/>
    <p:sldId id="290" r:id="rId35"/>
    <p:sldId id="293" r:id="rId36"/>
    <p:sldId id="291" r:id="rId37"/>
    <p:sldId id="292"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0"/>
    <p:restoredTop sz="96327"/>
  </p:normalViewPr>
  <p:slideViewPr>
    <p:cSldViewPr snapToGrid="0" snapToObjects="1">
      <p:cViewPr varScale="1">
        <p:scale>
          <a:sx n="110" d="100"/>
          <a:sy n="110" d="100"/>
        </p:scale>
        <p:origin x="200" y="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0E03-CC2E-444F-8FCC-20F1404994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3CCFD6-D0BE-D94A-A3B0-CAFCEE5DD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4F55CA-9A94-0347-B409-44F71F1D371A}"/>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8FF07BF3-2BE4-C44B-8505-BED37968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531CF-A296-1345-BEFF-A8DD8FDE5855}"/>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8716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35E3-7C7B-5E44-9709-D9BD2A1D88B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B09ED-308D-DD46-905C-7A003AA4FE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0DE865-5353-5B4C-AD49-447E703FCF03}"/>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3A4149A6-B1CE-CB4A-AA42-CAECE494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B416E-A7E7-FD47-9F53-AEE51366CC71}"/>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174333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5166C-A25C-FC42-94A1-1E2627EAED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AF5C462-978E-0342-8721-C4CD761D24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5A7272-42BF-5648-A493-500F9309CEC1}"/>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B0B6A84C-71F8-7B4C-ABB1-49F15F8DD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DEFEE-8848-1946-B870-036CB2398459}"/>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337964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F792-1871-4F4B-86F9-97A03C24C1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0EBAAD-7375-B843-9549-55B35FF385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ADAB54-E734-9B4A-B5C5-267876B98CC6}"/>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6023714E-E000-A546-BDFF-FF30B8F31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CF152-4EC4-E04D-920C-DCFDB2058A08}"/>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33721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C722-BFF6-EE43-8976-FF040D4A86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1AC24B-5389-E54D-A514-C6C91BEC2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862A4-B03E-7943-850E-A4913E43494C}"/>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C4DD749D-440A-A246-8605-94DE1CDC5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45528-1554-DB40-AADF-563974B5347A}"/>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82550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8880-599F-F444-A719-CA15CBA481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A043BE-71CB-954A-81A5-85A2C98AF3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087CC8-35DE-9941-9285-C9AB3301B8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37046B-8845-3C4D-92DA-62E86109023C}"/>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6" name="Footer Placeholder 5">
            <a:extLst>
              <a:ext uri="{FF2B5EF4-FFF2-40B4-BE49-F238E27FC236}">
                <a16:creationId xmlns:a16="http://schemas.microsoft.com/office/drawing/2014/main" id="{8B600110-5DE0-4049-A245-2072F7A4A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5428B-C979-B04A-8720-52F11F17BCAF}"/>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285768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2640-0F96-5144-A046-3326C4B2E87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A9F7C1-1454-B24B-ADB2-2F64CB165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A2DD4F2-4689-1348-8F88-2584C4AF1F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1F894E-A84A-554B-82AF-0A2F69C13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6D4E64B-4431-124E-8B2C-7181B13F11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7AFA92-3CD7-604A-AE02-A66CF442FEAE}"/>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8" name="Footer Placeholder 7">
            <a:extLst>
              <a:ext uri="{FF2B5EF4-FFF2-40B4-BE49-F238E27FC236}">
                <a16:creationId xmlns:a16="http://schemas.microsoft.com/office/drawing/2014/main" id="{7ACF4501-2DD8-DA47-984A-13C1A7A60E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6F4AB-79A0-794C-9081-13D9FE256950}"/>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219048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DEE6-45AA-C04A-9AD3-6C96210A9D7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324C3E2-8FF1-4341-9FD0-D50B163B6E99}"/>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4" name="Footer Placeholder 3">
            <a:extLst>
              <a:ext uri="{FF2B5EF4-FFF2-40B4-BE49-F238E27FC236}">
                <a16:creationId xmlns:a16="http://schemas.microsoft.com/office/drawing/2014/main" id="{A362B2F5-16B4-E44D-8470-30E25A99A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04B84-FFE4-F149-887C-FEC492AD864D}"/>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223991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52E60-A714-1944-9445-436B9B06B502}"/>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3" name="Footer Placeholder 2">
            <a:extLst>
              <a:ext uri="{FF2B5EF4-FFF2-40B4-BE49-F238E27FC236}">
                <a16:creationId xmlns:a16="http://schemas.microsoft.com/office/drawing/2014/main" id="{3AC57BEE-4B23-2C4E-9ACA-A4A198A1C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29F12-2A08-A74A-822D-AC35CE274F46}"/>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419860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C66D-5A72-A04E-B0A3-B6239E06DA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DE53E5-982B-1E48-8CD7-9E984FEE8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D863C08-6EF9-8D48-B22E-335452AB0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5A1C72-6968-9E4A-AF6E-8F7137A3ED1E}"/>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6" name="Footer Placeholder 5">
            <a:extLst>
              <a:ext uri="{FF2B5EF4-FFF2-40B4-BE49-F238E27FC236}">
                <a16:creationId xmlns:a16="http://schemas.microsoft.com/office/drawing/2014/main" id="{62A6661D-BBD5-024C-B657-8B7B6DBBC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9D876-A95D-4D41-B7C7-67A6FFE45322}"/>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210527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B0C1-4D8C-454E-86B8-FE61D5FCEC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F4F4EA-FCDA-A647-AF4A-7338BC7C4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C2C032-8515-AD4B-887F-9F5ED5E02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2C683D-A6A9-C847-8E80-6C1CFE182688}"/>
              </a:ext>
            </a:extLst>
          </p:cNvPr>
          <p:cNvSpPr>
            <a:spLocks noGrp="1"/>
          </p:cNvSpPr>
          <p:nvPr>
            <p:ph type="dt" sz="half" idx="10"/>
          </p:nvPr>
        </p:nvSpPr>
        <p:spPr/>
        <p:txBody>
          <a:bodyPr/>
          <a:lstStyle/>
          <a:p>
            <a:fld id="{2D118E4F-4673-E343-BDFA-9A2E45DDDF34}" type="datetimeFigureOut">
              <a:rPr lang="en-US" smtClean="0"/>
              <a:t>7/31/21</a:t>
            </a:fld>
            <a:endParaRPr lang="en-US"/>
          </a:p>
        </p:txBody>
      </p:sp>
      <p:sp>
        <p:nvSpPr>
          <p:cNvPr id="6" name="Footer Placeholder 5">
            <a:extLst>
              <a:ext uri="{FF2B5EF4-FFF2-40B4-BE49-F238E27FC236}">
                <a16:creationId xmlns:a16="http://schemas.microsoft.com/office/drawing/2014/main" id="{142EA195-D1FE-D543-8D92-E133276F3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EDCA5-9819-A948-A1B2-9F3A9F5272B2}"/>
              </a:ext>
            </a:extLst>
          </p:cNvPr>
          <p:cNvSpPr>
            <a:spLocks noGrp="1"/>
          </p:cNvSpPr>
          <p:nvPr>
            <p:ph type="sldNum" sz="quarter" idx="12"/>
          </p:nvPr>
        </p:nvSpPr>
        <p:spPr/>
        <p:txBody>
          <a:bodyPr/>
          <a:lstStyle/>
          <a:p>
            <a:fld id="{0B0E2886-4574-C44C-9761-DFBA612E068A}" type="slidenum">
              <a:rPr lang="en-US" smtClean="0"/>
              <a:t>‹#›</a:t>
            </a:fld>
            <a:endParaRPr lang="en-US"/>
          </a:p>
        </p:txBody>
      </p:sp>
    </p:spTree>
    <p:extLst>
      <p:ext uri="{BB962C8B-B14F-4D97-AF65-F5344CB8AC3E}">
        <p14:creationId xmlns:p14="http://schemas.microsoft.com/office/powerpoint/2010/main" val="347800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85"/>
            <a:lum/>
            <a:extLst>
              <a:ext uri="{BEBA8EAE-BF5A-486C-A8C5-ECC9F3942E4B}">
                <a14:imgProps xmlns:a14="http://schemas.microsoft.com/office/drawing/2010/main">
                  <a14:imgLayer r:embed="rId14">
                    <a14:imgEffect>
                      <a14:sharpenSoften amount="60000"/>
                    </a14:imgEffect>
                    <a14:imgEffect>
                      <a14:brightnessContrast bright="17000"/>
                    </a14:imgEffect>
                  </a14:imgLayer>
                </a14:imgProps>
              </a:ext>
            </a:extLst>
          </a:blip>
          <a:srcRect/>
          <a:tile tx="0" ty="0" sx="44000" sy="33000" flip="none" algn="ctr"/>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B095C-F5A7-2245-94BE-F527D04EC0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9B1A30-681F-CC4A-84E6-131C5A12F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C49E8F-D228-7B46-8C79-8D5B2F518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18E4F-4673-E343-BDFA-9A2E45DDDF34}" type="datetimeFigureOut">
              <a:rPr lang="en-US" smtClean="0"/>
              <a:t>7/31/21</a:t>
            </a:fld>
            <a:endParaRPr lang="en-US"/>
          </a:p>
        </p:txBody>
      </p:sp>
      <p:sp>
        <p:nvSpPr>
          <p:cNvPr id="5" name="Footer Placeholder 4">
            <a:extLst>
              <a:ext uri="{FF2B5EF4-FFF2-40B4-BE49-F238E27FC236}">
                <a16:creationId xmlns:a16="http://schemas.microsoft.com/office/drawing/2014/main" id="{5BA31437-60F3-2545-9DF1-95DBD2EAA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7233DB-9141-F046-9850-BBB9485E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E2886-4574-C44C-9761-DFBA612E068A}" type="slidenum">
              <a:rPr lang="en-US" smtClean="0"/>
              <a:t>‹#›</a:t>
            </a:fld>
            <a:endParaRPr lang="en-US"/>
          </a:p>
        </p:txBody>
      </p:sp>
    </p:spTree>
    <p:extLst>
      <p:ext uri="{BB962C8B-B14F-4D97-AF65-F5344CB8AC3E}">
        <p14:creationId xmlns:p14="http://schemas.microsoft.com/office/powerpoint/2010/main" val="1458204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616F-51D0-EF46-8B44-F709083E84CD}"/>
              </a:ext>
            </a:extLst>
          </p:cNvPr>
          <p:cNvSpPr>
            <a:spLocks noGrp="1"/>
          </p:cNvSpPr>
          <p:nvPr>
            <p:ph type="ctrTitle"/>
          </p:nvPr>
        </p:nvSpPr>
        <p:spPr>
          <a:xfrm>
            <a:off x="1259840" y="3429000"/>
            <a:ext cx="9408160" cy="1534285"/>
          </a:xfrm>
        </p:spPr>
        <p:txBody>
          <a:bodyPr>
            <a:noAutofit/>
          </a:bodyPr>
          <a:lstStyle/>
          <a:p>
            <a:r>
              <a:rPr lang="en-US" sz="2400" b="1" dirty="0">
                <a:latin typeface="+mn-lt"/>
              </a:rPr>
              <a:t>Key Issue 5 ‘Evaluation of the Reasons for the Development of the Civil Rights Campaign after 1945’</a:t>
            </a:r>
          </a:p>
        </p:txBody>
      </p:sp>
      <p:sp>
        <p:nvSpPr>
          <p:cNvPr id="3" name="Subtitle 2">
            <a:extLst>
              <a:ext uri="{FF2B5EF4-FFF2-40B4-BE49-F238E27FC236}">
                <a16:creationId xmlns:a16="http://schemas.microsoft.com/office/drawing/2014/main" id="{C8796CDA-82CA-3C48-8E16-5FF68FC86CC1}"/>
              </a:ext>
            </a:extLst>
          </p:cNvPr>
          <p:cNvSpPr>
            <a:spLocks noGrp="1"/>
          </p:cNvSpPr>
          <p:nvPr>
            <p:ph type="subTitle" idx="1"/>
          </p:nvPr>
        </p:nvSpPr>
        <p:spPr>
          <a:xfrm>
            <a:off x="1391920" y="2601119"/>
            <a:ext cx="9144000" cy="1655762"/>
          </a:xfrm>
          <a:noFill/>
        </p:spPr>
        <p:txBody>
          <a:bodyPr>
            <a:normAutofit/>
          </a:bodyPr>
          <a:lstStyle/>
          <a:p>
            <a:r>
              <a:rPr lang="en-US" sz="6000" b="1" dirty="0">
                <a:latin typeface="+mj-lt"/>
              </a:rPr>
              <a:t>USA 1918-1968</a:t>
            </a:r>
          </a:p>
        </p:txBody>
      </p:sp>
    </p:spTree>
    <p:extLst>
      <p:ext uri="{BB962C8B-B14F-4D97-AF65-F5344CB8AC3E}">
        <p14:creationId xmlns:p14="http://schemas.microsoft.com/office/powerpoint/2010/main" val="406446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46D8-029C-1247-9012-9DC184D86082}"/>
              </a:ext>
            </a:extLst>
          </p:cNvPr>
          <p:cNvSpPr>
            <a:spLocks noGrp="1"/>
          </p:cNvSpPr>
          <p:nvPr>
            <p:ph type="title"/>
          </p:nvPr>
        </p:nvSpPr>
        <p:spPr>
          <a:xfrm>
            <a:off x="294190" y="330400"/>
            <a:ext cx="10515600" cy="1325563"/>
          </a:xfrm>
        </p:spPr>
        <p:txBody>
          <a:bodyPr/>
          <a:lstStyle/>
          <a:p>
            <a:r>
              <a:rPr lang="en-US" dirty="0"/>
              <a:t>Continuation of Prejudice and Discrimination- Analysis </a:t>
            </a:r>
          </a:p>
        </p:txBody>
      </p:sp>
      <p:sp>
        <p:nvSpPr>
          <p:cNvPr id="3" name="Content Placeholder 2">
            <a:extLst>
              <a:ext uri="{FF2B5EF4-FFF2-40B4-BE49-F238E27FC236}">
                <a16:creationId xmlns:a16="http://schemas.microsoft.com/office/drawing/2014/main" id="{02260EFF-A6BD-2641-8CB0-01F96C72051D}"/>
              </a:ext>
            </a:extLst>
          </p:cNvPr>
          <p:cNvSpPr>
            <a:spLocks noGrp="1"/>
          </p:cNvSpPr>
          <p:nvPr>
            <p:ph idx="1"/>
          </p:nvPr>
        </p:nvSpPr>
        <p:spPr>
          <a:xfrm>
            <a:off x="294189" y="1976096"/>
            <a:ext cx="11639309" cy="4656198"/>
          </a:xfrm>
        </p:spPr>
        <p:txBody>
          <a:bodyPr>
            <a:normAutofit lnSpcReduction="10000"/>
          </a:bodyPr>
          <a:lstStyle/>
          <a:p>
            <a:r>
              <a:rPr lang="en-GB" dirty="0"/>
              <a:t>(A3) The boycott </a:t>
            </a:r>
            <a:r>
              <a:rPr lang="en-GB" b="1" dirty="0"/>
              <a:t>was very effective</a:t>
            </a:r>
            <a:r>
              <a:rPr lang="en-GB" dirty="0"/>
              <a:t>. Throughout the bus boycott, Martin Luther King </a:t>
            </a:r>
            <a:r>
              <a:rPr lang="en-GB" b="1" dirty="0"/>
              <a:t>inspired the Black population </a:t>
            </a:r>
            <a:r>
              <a:rPr lang="en-GB" dirty="0"/>
              <a:t>of Montgomery to keep up the pressure for their civil rights. The Black population ‘pooled’ or shared their cars. The police in Montgomery </a:t>
            </a:r>
            <a:r>
              <a:rPr lang="en-GB" b="1" dirty="0"/>
              <a:t>tried to stop them </a:t>
            </a:r>
            <a:r>
              <a:rPr lang="en-GB" dirty="0"/>
              <a:t>car sharing. In a later interview, Rosa Parks described how she was arrested twice – </a:t>
            </a:r>
            <a:r>
              <a:rPr lang="en-GB" b="1" dirty="0"/>
              <a:t>once for riding the bus and the second time for not riding the bus. </a:t>
            </a:r>
            <a:endParaRPr lang="en-GB" dirty="0"/>
          </a:p>
          <a:p>
            <a:r>
              <a:rPr lang="en-GB" dirty="0"/>
              <a:t>(A3) Since Black Americans made up </a:t>
            </a:r>
            <a:r>
              <a:rPr lang="en-GB" b="1" dirty="0"/>
              <a:t>60 to 70% </a:t>
            </a:r>
            <a:r>
              <a:rPr lang="en-GB" dirty="0"/>
              <a:t>of all bus riders, the bus company was faced with a choice: </a:t>
            </a:r>
            <a:r>
              <a:rPr lang="en-GB" b="1" dirty="0"/>
              <a:t>desegregate or go out of business. </a:t>
            </a:r>
            <a:r>
              <a:rPr lang="en-GB" dirty="0"/>
              <a:t>They carried on until the bus company agreed to seat all passengers on a first come, first served basis. The bus boycott showed that Black Americans had </a:t>
            </a:r>
            <a:r>
              <a:rPr lang="en-GB" b="1" dirty="0"/>
              <a:t>economic power </a:t>
            </a:r>
            <a:r>
              <a:rPr lang="en-GB" dirty="0"/>
              <a:t>and </a:t>
            </a:r>
            <a:r>
              <a:rPr lang="en-GB" b="1" dirty="0"/>
              <a:t>united, non-violent mass protest </a:t>
            </a:r>
            <a:r>
              <a:rPr lang="en-GB" dirty="0"/>
              <a:t>could successfully challenge racial segregation, which </a:t>
            </a:r>
            <a:r>
              <a:rPr lang="en-GB" b="1" dirty="0"/>
              <a:t>encouraged more to join </a:t>
            </a:r>
            <a:r>
              <a:rPr lang="en-GB" dirty="0"/>
              <a:t>the movement. </a:t>
            </a:r>
          </a:p>
          <a:p>
            <a:endParaRPr lang="en-US" dirty="0"/>
          </a:p>
        </p:txBody>
      </p:sp>
    </p:spTree>
    <p:extLst>
      <p:ext uri="{BB962C8B-B14F-4D97-AF65-F5344CB8AC3E}">
        <p14:creationId xmlns:p14="http://schemas.microsoft.com/office/powerpoint/2010/main" val="213400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4D01-88E5-2F4C-AF73-B0B14233C598}"/>
              </a:ext>
            </a:extLst>
          </p:cNvPr>
          <p:cNvSpPr>
            <a:spLocks noGrp="1"/>
          </p:cNvSpPr>
          <p:nvPr>
            <p:ph type="title"/>
          </p:nvPr>
        </p:nvSpPr>
        <p:spPr>
          <a:xfrm>
            <a:off x="236316" y="225707"/>
            <a:ext cx="10515600" cy="1325563"/>
          </a:xfrm>
        </p:spPr>
        <p:txBody>
          <a:bodyPr/>
          <a:lstStyle/>
          <a:p>
            <a:r>
              <a:rPr lang="en-US" dirty="0"/>
              <a:t>Continuation of Prejudice and Discrimination- Analysis Plus  </a:t>
            </a:r>
          </a:p>
        </p:txBody>
      </p:sp>
      <p:sp>
        <p:nvSpPr>
          <p:cNvPr id="3" name="Content Placeholder 2">
            <a:extLst>
              <a:ext uri="{FF2B5EF4-FFF2-40B4-BE49-F238E27FC236}">
                <a16:creationId xmlns:a16="http://schemas.microsoft.com/office/drawing/2014/main" id="{9B59C12D-B37C-B24A-B458-7F13013E1E84}"/>
              </a:ext>
            </a:extLst>
          </p:cNvPr>
          <p:cNvSpPr>
            <a:spLocks noGrp="1"/>
          </p:cNvSpPr>
          <p:nvPr>
            <p:ph idx="1"/>
          </p:nvPr>
        </p:nvSpPr>
        <p:spPr>
          <a:xfrm>
            <a:off x="236316" y="1860348"/>
            <a:ext cx="11720331" cy="4771945"/>
          </a:xfrm>
        </p:spPr>
        <p:txBody>
          <a:bodyPr>
            <a:normAutofit lnSpcReduction="10000"/>
          </a:bodyPr>
          <a:lstStyle/>
          <a:p>
            <a:r>
              <a:rPr lang="en-GB" dirty="0"/>
              <a:t>(A+3) Unfortunately, by </a:t>
            </a:r>
            <a:r>
              <a:rPr lang="en-GB" b="1" dirty="0"/>
              <a:t>1963 </a:t>
            </a:r>
            <a:r>
              <a:rPr lang="en-GB" dirty="0"/>
              <a:t>it was reported that most African-Americans had accepted their inferior position in society and </a:t>
            </a:r>
            <a:r>
              <a:rPr lang="en-GB" b="1" dirty="0"/>
              <a:t>had returned to sitting at the back </a:t>
            </a:r>
            <a:r>
              <a:rPr lang="en-GB" dirty="0"/>
              <a:t>of the bus as they had prior to the boycott. Despite these obstacles, the bus boycott led to the growth of the civil rights movement because it </a:t>
            </a:r>
            <a:r>
              <a:rPr lang="en-GB" b="1" dirty="0"/>
              <a:t>achieved a small success </a:t>
            </a:r>
            <a:r>
              <a:rPr lang="en-GB" dirty="0"/>
              <a:t>and </a:t>
            </a:r>
            <a:r>
              <a:rPr lang="en-GB" b="1" dirty="0"/>
              <a:t>encouraged campaigners to continue </a:t>
            </a:r>
            <a:r>
              <a:rPr lang="en-GB" dirty="0"/>
              <a:t>and to keep going in their fight for equality. </a:t>
            </a:r>
          </a:p>
          <a:p>
            <a:r>
              <a:rPr lang="en-GB" dirty="0"/>
              <a:t>(A+3) </a:t>
            </a:r>
            <a:r>
              <a:rPr lang="en-GB" b="1" dirty="0"/>
              <a:t>However</a:t>
            </a:r>
            <a:r>
              <a:rPr lang="en-GB" dirty="0"/>
              <a:t>, Rosa Parks had been an active member of the </a:t>
            </a:r>
            <a:r>
              <a:rPr lang="en-GB" b="1" dirty="0"/>
              <a:t>NAACP </a:t>
            </a:r>
            <a:r>
              <a:rPr lang="en-GB" dirty="0"/>
              <a:t>for many years. They were </a:t>
            </a:r>
            <a:r>
              <a:rPr lang="en-GB" b="1" dirty="0"/>
              <a:t>planning a bus boycott </a:t>
            </a:r>
            <a:r>
              <a:rPr lang="en-GB" dirty="0"/>
              <a:t>to take place in 1955 and Rosa was respected – so would </a:t>
            </a:r>
            <a:r>
              <a:rPr lang="en-GB" b="1" dirty="0"/>
              <a:t>draw more attention</a:t>
            </a:r>
            <a:r>
              <a:rPr lang="en-GB" dirty="0"/>
              <a:t>. Therefore, Rosa Parks was </a:t>
            </a:r>
            <a:r>
              <a:rPr lang="en-GB" b="1" dirty="0"/>
              <a:t>not acting on her own</a:t>
            </a:r>
            <a:r>
              <a:rPr lang="en-GB" dirty="0"/>
              <a:t>, but was rather part of a </a:t>
            </a:r>
            <a:r>
              <a:rPr lang="en-GB" b="1" dirty="0"/>
              <a:t>wider strategy </a:t>
            </a:r>
            <a:r>
              <a:rPr lang="en-GB" dirty="0"/>
              <a:t>– </a:t>
            </a:r>
            <a:r>
              <a:rPr lang="en-GB" i="1" dirty="0"/>
              <a:t>so was it just the ongoing prejudice, or the rise of effective Black leaders and organisations which really helped the movement? </a:t>
            </a:r>
            <a:endParaRPr lang="en-GB" dirty="0"/>
          </a:p>
          <a:p>
            <a:endParaRPr lang="en-US" dirty="0"/>
          </a:p>
        </p:txBody>
      </p:sp>
    </p:spTree>
    <p:extLst>
      <p:ext uri="{BB962C8B-B14F-4D97-AF65-F5344CB8AC3E}">
        <p14:creationId xmlns:p14="http://schemas.microsoft.com/office/powerpoint/2010/main" val="314927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CDE0B-9917-2C46-B8AD-69E59049C263}"/>
              </a:ext>
            </a:extLst>
          </p:cNvPr>
          <p:cNvSpPr>
            <a:spLocks noGrp="1"/>
          </p:cNvSpPr>
          <p:nvPr>
            <p:ph type="title"/>
          </p:nvPr>
        </p:nvSpPr>
        <p:spPr>
          <a:xfrm>
            <a:off x="352063" y="365125"/>
            <a:ext cx="10515600" cy="1325563"/>
          </a:xfrm>
        </p:spPr>
        <p:txBody>
          <a:bodyPr/>
          <a:lstStyle/>
          <a:p>
            <a:r>
              <a:rPr lang="en-US" dirty="0"/>
              <a:t>Experience of Black servicemen in WW2</a:t>
            </a:r>
            <a:br>
              <a:rPr lang="en-US" dirty="0"/>
            </a:br>
            <a:r>
              <a:rPr lang="en-US" dirty="0"/>
              <a:t>- Background </a:t>
            </a:r>
          </a:p>
        </p:txBody>
      </p:sp>
      <p:sp>
        <p:nvSpPr>
          <p:cNvPr id="3" name="Content Placeholder 2">
            <a:extLst>
              <a:ext uri="{FF2B5EF4-FFF2-40B4-BE49-F238E27FC236}">
                <a16:creationId xmlns:a16="http://schemas.microsoft.com/office/drawing/2014/main" id="{3E6E8ADB-AF9A-DC4E-8F98-6B3C00B752D4}"/>
              </a:ext>
            </a:extLst>
          </p:cNvPr>
          <p:cNvSpPr>
            <a:spLocks noGrp="1"/>
          </p:cNvSpPr>
          <p:nvPr>
            <p:ph idx="1"/>
          </p:nvPr>
        </p:nvSpPr>
        <p:spPr>
          <a:xfrm>
            <a:off x="352062" y="2141537"/>
            <a:ext cx="11500413" cy="4351338"/>
          </a:xfrm>
        </p:spPr>
        <p:txBody>
          <a:bodyPr/>
          <a:lstStyle/>
          <a:p>
            <a:r>
              <a:rPr lang="en-GB" dirty="0"/>
              <a:t>More than three million African Americans registered for service in the US armed forces during World War II. Over one million fought for their country. Some Black campaigners used the war to put pressure on the government to end discrimination in the army and defence jobs. </a:t>
            </a:r>
            <a:endParaRPr lang="en-GB" dirty="0">
              <a:effectLst/>
            </a:endParaRPr>
          </a:p>
          <a:p>
            <a:r>
              <a:rPr lang="en-GB" dirty="0"/>
              <a:t>The experience of war emphasised freedom, democracy and human rights yet in USA Jim Crow laws still existed and lynching went unpunished. This struck a chord with many Black Americans, particularly educated Americans. </a:t>
            </a:r>
            <a:endParaRPr lang="en-GB" dirty="0">
              <a:effectLst/>
            </a:endParaRPr>
          </a:p>
          <a:p>
            <a:endParaRPr lang="en-US" dirty="0"/>
          </a:p>
        </p:txBody>
      </p:sp>
    </p:spTree>
    <p:extLst>
      <p:ext uri="{BB962C8B-B14F-4D97-AF65-F5344CB8AC3E}">
        <p14:creationId xmlns:p14="http://schemas.microsoft.com/office/powerpoint/2010/main" val="349235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AE0C-2670-B041-9FA4-4BBBEC2FCFC3}"/>
              </a:ext>
            </a:extLst>
          </p:cNvPr>
          <p:cNvSpPr>
            <a:spLocks noGrp="1"/>
          </p:cNvSpPr>
          <p:nvPr>
            <p:ph type="title"/>
          </p:nvPr>
        </p:nvSpPr>
        <p:spPr>
          <a:xfrm>
            <a:off x="0" y="161925"/>
            <a:ext cx="10515600" cy="1325563"/>
          </a:xfrm>
        </p:spPr>
        <p:txBody>
          <a:bodyPr/>
          <a:lstStyle/>
          <a:p>
            <a:r>
              <a:rPr lang="en-US" dirty="0"/>
              <a:t> Experience of Black servicemen in WW2</a:t>
            </a:r>
            <a:br>
              <a:rPr lang="en-US" dirty="0"/>
            </a:br>
            <a:r>
              <a:rPr lang="en-US" dirty="0"/>
              <a:t>- Knowledge </a:t>
            </a:r>
          </a:p>
        </p:txBody>
      </p:sp>
      <p:sp>
        <p:nvSpPr>
          <p:cNvPr id="3" name="Content Placeholder 2">
            <a:extLst>
              <a:ext uri="{FF2B5EF4-FFF2-40B4-BE49-F238E27FC236}">
                <a16:creationId xmlns:a16="http://schemas.microsoft.com/office/drawing/2014/main" id="{881DE3B2-7054-E240-8DAC-C02C73F85240}"/>
              </a:ext>
            </a:extLst>
          </p:cNvPr>
          <p:cNvSpPr>
            <a:spLocks noGrp="1"/>
          </p:cNvSpPr>
          <p:nvPr>
            <p:ph idx="1"/>
          </p:nvPr>
        </p:nvSpPr>
        <p:spPr>
          <a:xfrm>
            <a:off x="1" y="1825624"/>
            <a:ext cx="12192000" cy="5032376"/>
          </a:xfrm>
        </p:spPr>
        <p:txBody>
          <a:bodyPr>
            <a:normAutofit fontScale="62500" lnSpcReduction="20000"/>
          </a:bodyPr>
          <a:lstStyle/>
          <a:p>
            <a:r>
              <a:rPr lang="en-US" sz="3400" dirty="0"/>
              <a:t>(K1) Double V Campaign </a:t>
            </a:r>
          </a:p>
          <a:p>
            <a:r>
              <a:rPr lang="en-GB" sz="3400" b="1" dirty="0"/>
              <a:t>(K1) 1940</a:t>
            </a:r>
            <a:r>
              <a:rPr lang="en-GB" sz="3400" dirty="0"/>
              <a:t>: The </a:t>
            </a:r>
            <a:r>
              <a:rPr lang="en-GB" sz="3400" b="1" dirty="0"/>
              <a:t>Selective Services Act </a:t>
            </a:r>
            <a:r>
              <a:rPr lang="en-GB" sz="3400" dirty="0"/>
              <a:t>made it illegal to show discrimination when calling up and training Black soldiers. However, the US War Department continued the practice of </a:t>
            </a:r>
            <a:r>
              <a:rPr lang="en-GB" sz="3400" b="1" dirty="0"/>
              <a:t>segregated regiments. </a:t>
            </a:r>
            <a:r>
              <a:rPr lang="en-GB" sz="3400" dirty="0"/>
              <a:t>The Black units that fought for the USA were called the </a:t>
            </a:r>
            <a:r>
              <a:rPr lang="en-GB" sz="3400" b="1" dirty="0"/>
              <a:t>Jim Crow Army</a:t>
            </a:r>
            <a:r>
              <a:rPr lang="en-GB" sz="3400" dirty="0"/>
              <a:t>. </a:t>
            </a:r>
            <a:endParaRPr lang="en-GB" sz="3400" dirty="0">
              <a:effectLst/>
            </a:endParaRPr>
          </a:p>
          <a:p>
            <a:r>
              <a:rPr lang="en-GB" sz="3400" dirty="0"/>
              <a:t>(K1) Even the military's </a:t>
            </a:r>
            <a:r>
              <a:rPr lang="en-GB" sz="3400" b="1" dirty="0"/>
              <a:t>blood supply for the wounded was segregated </a:t>
            </a:r>
            <a:r>
              <a:rPr lang="en-GB" sz="3400" dirty="0"/>
              <a:t>by race. White soldiers </a:t>
            </a:r>
            <a:r>
              <a:rPr lang="en-GB" sz="3400" b="1" dirty="0"/>
              <a:t>brutalised </a:t>
            </a:r>
            <a:r>
              <a:rPr lang="en-GB" sz="3400" dirty="0"/>
              <a:t>Black soldiers, and </a:t>
            </a:r>
            <a:r>
              <a:rPr lang="en-GB" sz="3400" b="1" dirty="0"/>
              <a:t>race riots </a:t>
            </a:r>
            <a:r>
              <a:rPr lang="en-GB" sz="3400" dirty="0"/>
              <a:t>took place in camps where troops of both races resided. </a:t>
            </a:r>
          </a:p>
          <a:p>
            <a:r>
              <a:rPr lang="en-GB" sz="3400" dirty="0"/>
              <a:t>(K1) Only the </a:t>
            </a:r>
            <a:r>
              <a:rPr lang="en-GB" sz="3400" b="1" dirty="0"/>
              <a:t>Black press </a:t>
            </a:r>
            <a:r>
              <a:rPr lang="en-GB" sz="3400" dirty="0"/>
              <a:t>reported discrimination and discord within the troops. </a:t>
            </a:r>
            <a:endParaRPr lang="en-GB" sz="3400" dirty="0">
              <a:effectLst/>
            </a:endParaRPr>
          </a:p>
          <a:p>
            <a:r>
              <a:rPr lang="en-GB" sz="3400" dirty="0"/>
              <a:t>(K1) Two months after the USA entered the war, the </a:t>
            </a:r>
            <a:r>
              <a:rPr lang="en-GB" sz="3400" b="1" dirty="0"/>
              <a:t>Pittsburgh Courier </a:t>
            </a:r>
            <a:r>
              <a:rPr lang="en-GB" sz="3400" dirty="0"/>
              <a:t>launched the </a:t>
            </a:r>
            <a:r>
              <a:rPr lang="en-GB" sz="3400" b="1" dirty="0"/>
              <a:t>Double-V-Campaign</a:t>
            </a:r>
            <a:r>
              <a:rPr lang="en-GB" sz="3400" dirty="0"/>
              <a:t>’ - </a:t>
            </a:r>
            <a:r>
              <a:rPr lang="en-GB" sz="3400" b="1" dirty="0"/>
              <a:t>Victory in the war and Victory for Civil Rights at home</a:t>
            </a:r>
            <a:r>
              <a:rPr lang="en-GB" sz="3400" dirty="0"/>
              <a:t>. They had a huge </a:t>
            </a:r>
            <a:r>
              <a:rPr lang="en-GB" sz="3400" b="1" dirty="0"/>
              <a:t>publicity campaign</a:t>
            </a:r>
            <a:r>
              <a:rPr lang="en-GB" sz="3400" dirty="0"/>
              <a:t>, complete with lapel pins and stickers, 'double V' hairstyles and songs. </a:t>
            </a:r>
            <a:endParaRPr lang="en-GB" sz="3400" dirty="0">
              <a:effectLst/>
            </a:endParaRPr>
          </a:p>
          <a:p>
            <a:r>
              <a:rPr lang="en-GB" sz="3400" dirty="0"/>
              <a:t>(K1) Many Black Americans wondered </a:t>
            </a:r>
            <a:r>
              <a:rPr lang="en-GB" sz="3400" b="1" dirty="0"/>
              <a:t>how they could support the war effort </a:t>
            </a:r>
            <a:r>
              <a:rPr lang="en-GB" sz="3400" dirty="0"/>
              <a:t>and even give their lives if called upon to fight, </a:t>
            </a:r>
            <a:r>
              <a:rPr lang="en-GB" sz="3400" b="1" dirty="0"/>
              <a:t>while Jim Crow laws and segregation remained </a:t>
            </a:r>
            <a:r>
              <a:rPr lang="en-GB" sz="3400" dirty="0"/>
              <a:t>in place. Further, Black soldiers stationed in Britain, especially if they were from the south, </a:t>
            </a:r>
            <a:r>
              <a:rPr lang="en-GB" sz="3400" b="1" dirty="0"/>
              <a:t>saw another way of life </a:t>
            </a:r>
            <a:r>
              <a:rPr lang="en-GB" sz="3400" dirty="0"/>
              <a:t>as they were allowed to mix with whites. Upon returning home, </a:t>
            </a:r>
            <a:r>
              <a:rPr lang="en-GB" sz="3400" b="1" dirty="0"/>
              <a:t>resentment grew </a:t>
            </a:r>
            <a:r>
              <a:rPr lang="en-GB" sz="3400" dirty="0"/>
              <a:t>amongst Blacks because of the sacrifices Black servicemen made who died during the war. Many returned as high-ranking officers – yet they were </a:t>
            </a:r>
            <a:r>
              <a:rPr lang="en-GB" sz="3400" b="1" dirty="0"/>
              <a:t>still treated as inferiors </a:t>
            </a:r>
            <a:r>
              <a:rPr lang="en-GB" sz="3400" dirty="0"/>
              <a:t>at home </a:t>
            </a:r>
            <a:endParaRPr lang="en-GB" sz="3400" dirty="0">
              <a:effectLst/>
            </a:endParaRPr>
          </a:p>
          <a:p>
            <a:r>
              <a:rPr lang="en-GB" sz="3400" dirty="0"/>
              <a:t>(K1) Concerned that the Black press would discourage its readers from supporting the war, the </a:t>
            </a:r>
            <a:r>
              <a:rPr lang="en-GB" sz="3400" b="1" dirty="0"/>
              <a:t>military banned Black newspapers. </a:t>
            </a:r>
            <a:endParaRPr lang="en-GB" sz="3400" dirty="0">
              <a:effectLst/>
            </a:endParaRPr>
          </a:p>
          <a:p>
            <a:endParaRPr lang="en-US" dirty="0"/>
          </a:p>
        </p:txBody>
      </p:sp>
    </p:spTree>
    <p:extLst>
      <p:ext uri="{BB962C8B-B14F-4D97-AF65-F5344CB8AC3E}">
        <p14:creationId xmlns:p14="http://schemas.microsoft.com/office/powerpoint/2010/main" val="89380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909A-34D6-A84F-BCAC-F0E51B87D405}"/>
              </a:ext>
            </a:extLst>
          </p:cNvPr>
          <p:cNvSpPr>
            <a:spLocks noGrp="1"/>
          </p:cNvSpPr>
          <p:nvPr>
            <p:ph type="title"/>
          </p:nvPr>
        </p:nvSpPr>
        <p:spPr>
          <a:xfrm>
            <a:off x="0" y="18255"/>
            <a:ext cx="10515600" cy="1325563"/>
          </a:xfrm>
        </p:spPr>
        <p:txBody>
          <a:bodyPr/>
          <a:lstStyle/>
          <a:p>
            <a:r>
              <a:rPr lang="en-US" dirty="0"/>
              <a:t> Experience of Black servicemen in WW2</a:t>
            </a:r>
            <a:br>
              <a:rPr lang="en-US" dirty="0"/>
            </a:br>
            <a:r>
              <a:rPr lang="en-US" dirty="0"/>
              <a:t>- Knowledge </a:t>
            </a:r>
          </a:p>
        </p:txBody>
      </p:sp>
      <p:sp>
        <p:nvSpPr>
          <p:cNvPr id="4" name="Content Placeholder 3">
            <a:extLst>
              <a:ext uri="{FF2B5EF4-FFF2-40B4-BE49-F238E27FC236}">
                <a16:creationId xmlns:a16="http://schemas.microsoft.com/office/drawing/2014/main" id="{93652C8A-DADE-E541-A936-DF0885B8BB53}"/>
              </a:ext>
            </a:extLst>
          </p:cNvPr>
          <p:cNvSpPr>
            <a:spLocks noGrp="1"/>
          </p:cNvSpPr>
          <p:nvPr>
            <p:ph idx="1"/>
          </p:nvPr>
        </p:nvSpPr>
        <p:spPr>
          <a:xfrm>
            <a:off x="0" y="1540932"/>
            <a:ext cx="12192000" cy="5317067"/>
          </a:xfrm>
        </p:spPr>
        <p:txBody>
          <a:bodyPr>
            <a:normAutofit fontScale="92500" lnSpcReduction="10000"/>
          </a:bodyPr>
          <a:lstStyle/>
          <a:p>
            <a:r>
              <a:rPr lang="en-US" sz="2000" dirty="0"/>
              <a:t>(K2) A Black trade union leader, he used the arguments put by President Roosevelt regarding democracy and freedom against the President and demanded change at home </a:t>
            </a:r>
          </a:p>
          <a:p>
            <a:r>
              <a:rPr lang="en-US" sz="2000" dirty="0"/>
              <a:t>(K2) Randolph was concerned about the way in which Black people who were contributing towards the war effort were being paid less and given less favorable working conditions than their white counterparts </a:t>
            </a:r>
          </a:p>
          <a:p>
            <a:r>
              <a:rPr lang="en-US" sz="2000" dirty="0"/>
              <a:t>(K2) He argued that even if there were racist working practices in many American industries., the US government should be seen to treat its citizens with fairness, especially during wartime when everybody needed to pull together. </a:t>
            </a:r>
          </a:p>
          <a:p>
            <a:r>
              <a:rPr lang="en-GB" sz="2000" dirty="0"/>
              <a:t>(K2) </a:t>
            </a:r>
            <a:r>
              <a:rPr lang="en-GB" sz="2000" b="1" dirty="0"/>
              <a:t>Three Demands </a:t>
            </a:r>
            <a:endParaRPr lang="en-GB" sz="2000" dirty="0">
              <a:effectLst/>
            </a:endParaRPr>
          </a:p>
          <a:p>
            <a:pPr marL="0" indent="0">
              <a:buNone/>
            </a:pPr>
            <a:r>
              <a:rPr lang="en-GB" sz="2000" dirty="0"/>
              <a:t>1. Immediate </a:t>
            </a:r>
            <a:r>
              <a:rPr lang="en-GB" sz="2000" b="1" dirty="0"/>
              <a:t>end to segregation and discrimination </a:t>
            </a:r>
            <a:r>
              <a:rPr lang="en-GB" sz="2000" dirty="0"/>
              <a:t>in federal </a:t>
            </a:r>
            <a:r>
              <a:rPr lang="en-GB" sz="2000" b="1" dirty="0"/>
              <a:t>government jobs</a:t>
            </a:r>
            <a:br>
              <a:rPr lang="en-GB" sz="2000" b="1" dirty="0"/>
            </a:br>
            <a:r>
              <a:rPr lang="en-GB" sz="2000" dirty="0"/>
              <a:t>2. An end to segregation of the </a:t>
            </a:r>
            <a:r>
              <a:rPr lang="en-GB" sz="2000" b="1" dirty="0"/>
              <a:t>armed forces</a:t>
            </a:r>
            <a:br>
              <a:rPr lang="en-GB" sz="2000" b="1" dirty="0"/>
            </a:br>
            <a:r>
              <a:rPr lang="en-GB" sz="2000" dirty="0"/>
              <a:t>3. </a:t>
            </a:r>
            <a:r>
              <a:rPr lang="en-GB" sz="2000" b="1" dirty="0"/>
              <a:t>Government support </a:t>
            </a:r>
            <a:r>
              <a:rPr lang="en-GB" sz="2000" dirty="0"/>
              <a:t>for an end to discrimination and segregation </a:t>
            </a:r>
            <a:r>
              <a:rPr lang="en-GB" sz="2000" b="1" dirty="0"/>
              <a:t>in all jobs </a:t>
            </a:r>
            <a:r>
              <a:rPr lang="en-GB" sz="2000" dirty="0"/>
              <a:t>in America.</a:t>
            </a:r>
          </a:p>
          <a:p>
            <a:r>
              <a:rPr lang="en-GB" sz="2000" dirty="0"/>
              <a:t>(K2) Randolph threatened to bring, </a:t>
            </a:r>
            <a:r>
              <a:rPr lang="en-GB" sz="2000" b="1" i="1" dirty="0"/>
              <a:t>“ten, twenty, fifty thousand negroes on the White House lawn if our demands are not met.” </a:t>
            </a:r>
            <a:endParaRPr lang="en-GB" sz="2000" dirty="0">
              <a:effectLst/>
            </a:endParaRPr>
          </a:p>
          <a:p>
            <a:r>
              <a:rPr lang="en-GB" sz="2000" dirty="0"/>
              <a:t>(K2) Roosevelt tried to convince Randolph that </a:t>
            </a:r>
            <a:r>
              <a:rPr lang="en-GB" sz="2000" b="1" dirty="0"/>
              <a:t>change must come slowly </a:t>
            </a:r>
            <a:r>
              <a:rPr lang="en-GB" sz="2000" dirty="0"/>
              <a:t>but Randolph and the other Black leaders </a:t>
            </a:r>
            <a:r>
              <a:rPr lang="en-GB" sz="2000" b="1" dirty="0"/>
              <a:t>would not back down</a:t>
            </a:r>
            <a:r>
              <a:rPr lang="en-GB" sz="2000" dirty="0"/>
              <a:t>. In 1941, with America's entrance into World War II (1939–45), he developed the idea of a </a:t>
            </a:r>
            <a:r>
              <a:rPr lang="en-GB" sz="2000" b="1" dirty="0"/>
              <a:t>massive march on Washington D.C </a:t>
            </a:r>
            <a:r>
              <a:rPr lang="en-GB" sz="2000" dirty="0"/>
              <a:t>involving 100,000 people. </a:t>
            </a:r>
            <a:endParaRPr lang="en-GB" sz="2000" dirty="0">
              <a:effectLst/>
            </a:endParaRPr>
          </a:p>
          <a:p>
            <a:r>
              <a:rPr lang="en-GB" sz="2000" dirty="0"/>
              <a:t>(K2) </a:t>
            </a:r>
            <a:r>
              <a:rPr lang="en-GB" sz="2000" b="1" dirty="0"/>
              <a:t>Roosevelt Reacts: </a:t>
            </a:r>
            <a:r>
              <a:rPr lang="en-GB" sz="2000" dirty="0"/>
              <a:t>He agreed to </a:t>
            </a:r>
            <a:r>
              <a:rPr lang="en-GB" sz="2000" b="1" dirty="0"/>
              <a:t>call off the march </a:t>
            </a:r>
            <a:r>
              <a:rPr lang="en-GB" sz="2000" dirty="0"/>
              <a:t>only after President Franklin Roosevelt issued </a:t>
            </a:r>
            <a:r>
              <a:rPr lang="en-GB" sz="2000" b="1" dirty="0"/>
              <a:t>Executive Order 8802</a:t>
            </a:r>
            <a:r>
              <a:rPr lang="en-GB" sz="2000" dirty="0"/>
              <a:t>, which was a significant civil rights measure, </a:t>
            </a:r>
            <a:r>
              <a:rPr lang="en-GB" sz="2000" b="1" dirty="0"/>
              <a:t>ending discrimination in all areas of the defence industries</a:t>
            </a:r>
            <a:r>
              <a:rPr lang="en-GB" sz="2000" dirty="0"/>
              <a:t>. </a:t>
            </a:r>
            <a:endParaRPr lang="en-GB" sz="2000" dirty="0">
              <a:effectLst/>
            </a:endParaRPr>
          </a:p>
          <a:p>
            <a:r>
              <a:rPr lang="en-GB" sz="2000" dirty="0"/>
              <a:t>(K2) Roosevelt also established the </a:t>
            </a:r>
            <a:r>
              <a:rPr lang="en-GB" sz="2000" b="1" dirty="0"/>
              <a:t>Fair Employment Practices Committee </a:t>
            </a:r>
            <a:r>
              <a:rPr lang="en-GB" sz="2000" dirty="0"/>
              <a:t>to investigate incidents of discrimination </a:t>
            </a:r>
            <a:endParaRPr lang="en-GB" sz="2000" dirty="0">
              <a:effectLst/>
            </a:endParaRPr>
          </a:p>
        </p:txBody>
      </p:sp>
    </p:spTree>
    <p:extLst>
      <p:ext uri="{BB962C8B-B14F-4D97-AF65-F5344CB8AC3E}">
        <p14:creationId xmlns:p14="http://schemas.microsoft.com/office/powerpoint/2010/main" val="124001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B305-5438-2647-A63E-29BB4135D60A}"/>
              </a:ext>
            </a:extLst>
          </p:cNvPr>
          <p:cNvSpPr>
            <a:spLocks noGrp="1"/>
          </p:cNvSpPr>
          <p:nvPr>
            <p:ph type="title"/>
          </p:nvPr>
        </p:nvSpPr>
        <p:spPr>
          <a:xfrm>
            <a:off x="135466" y="128059"/>
            <a:ext cx="12056533" cy="1325563"/>
          </a:xfrm>
        </p:spPr>
        <p:txBody>
          <a:bodyPr/>
          <a:lstStyle/>
          <a:p>
            <a:r>
              <a:rPr lang="en-US" dirty="0"/>
              <a:t>Experience of Black servicemen in WW2</a:t>
            </a:r>
            <a:br>
              <a:rPr lang="en-US" dirty="0"/>
            </a:br>
            <a:r>
              <a:rPr lang="en-US" dirty="0"/>
              <a:t>- Analysis </a:t>
            </a:r>
          </a:p>
        </p:txBody>
      </p:sp>
      <p:sp>
        <p:nvSpPr>
          <p:cNvPr id="3" name="Content Placeholder 2">
            <a:extLst>
              <a:ext uri="{FF2B5EF4-FFF2-40B4-BE49-F238E27FC236}">
                <a16:creationId xmlns:a16="http://schemas.microsoft.com/office/drawing/2014/main" id="{62ACD4FB-57B0-8F4B-BC5A-56C089D166E5}"/>
              </a:ext>
            </a:extLst>
          </p:cNvPr>
          <p:cNvSpPr>
            <a:spLocks noGrp="1"/>
          </p:cNvSpPr>
          <p:nvPr>
            <p:ph idx="1"/>
          </p:nvPr>
        </p:nvSpPr>
        <p:spPr>
          <a:xfrm>
            <a:off x="135467" y="1825624"/>
            <a:ext cx="12056533" cy="5032375"/>
          </a:xfrm>
        </p:spPr>
        <p:txBody>
          <a:bodyPr>
            <a:normAutofit fontScale="92500"/>
          </a:bodyPr>
          <a:lstStyle/>
          <a:p>
            <a:r>
              <a:rPr lang="en-GB" dirty="0"/>
              <a:t>(A1) The Double V Campaign </a:t>
            </a:r>
            <a:r>
              <a:rPr lang="en-GB" b="1" dirty="0"/>
              <a:t>kept awareness of the injustices of segregation </a:t>
            </a:r>
            <a:r>
              <a:rPr lang="en-GB" dirty="0"/>
              <a:t>in the USA alive during the war and Blacks were </a:t>
            </a:r>
            <a:r>
              <a:rPr lang="en-GB" b="1" dirty="0"/>
              <a:t>more ready </a:t>
            </a:r>
            <a:r>
              <a:rPr lang="en-GB" dirty="0"/>
              <a:t>during and after the war </a:t>
            </a:r>
            <a:r>
              <a:rPr lang="en-GB" b="1" dirty="0"/>
              <a:t>to ask why they did not have civil right</a:t>
            </a:r>
            <a:r>
              <a:rPr lang="en-GB" dirty="0"/>
              <a:t>s in the USA. It also brought attention to Jim Crow-style segregation in the armed forces. </a:t>
            </a:r>
            <a:endParaRPr lang="en-GB" dirty="0">
              <a:effectLst/>
            </a:endParaRPr>
          </a:p>
          <a:p>
            <a:r>
              <a:rPr lang="en-GB" dirty="0"/>
              <a:t>(A1) Many historians believe the war </a:t>
            </a:r>
            <a:r>
              <a:rPr lang="en-GB" i="1" dirty="0"/>
              <a:t>“planted the seed that grew into the civil rights movement.” </a:t>
            </a:r>
            <a:endParaRPr lang="en-GB" dirty="0">
              <a:effectLst/>
            </a:endParaRPr>
          </a:p>
          <a:p>
            <a:r>
              <a:rPr lang="en-GB" dirty="0"/>
              <a:t>(A1) </a:t>
            </a:r>
            <a:r>
              <a:rPr lang="en-GB" b="1" dirty="0"/>
              <a:t>It was important as: </a:t>
            </a:r>
            <a:endParaRPr lang="en-GB" dirty="0">
              <a:effectLst/>
            </a:endParaRPr>
          </a:p>
          <a:p>
            <a:r>
              <a:rPr lang="en-GB" dirty="0"/>
              <a:t>(A1) Black soldiers came home from the war </a:t>
            </a:r>
            <a:r>
              <a:rPr lang="en-GB" b="1" dirty="0"/>
              <a:t>with redoubled commitment to fight for equality </a:t>
            </a:r>
            <a:r>
              <a:rPr lang="en-GB" dirty="0"/>
              <a:t>and dignity on American soil. </a:t>
            </a:r>
            <a:endParaRPr lang="en-GB" dirty="0">
              <a:effectLst/>
            </a:endParaRPr>
          </a:p>
          <a:p>
            <a:r>
              <a:rPr lang="en-GB" dirty="0"/>
              <a:t>(A1) Black people hoped to encourage the process of change </a:t>
            </a:r>
            <a:r>
              <a:rPr lang="en-GB" b="1" dirty="0"/>
              <a:t>by joining the NAACP </a:t>
            </a:r>
            <a:r>
              <a:rPr lang="en-GB" dirty="0"/>
              <a:t>– membership </a:t>
            </a:r>
            <a:r>
              <a:rPr lang="en-GB" b="1" dirty="0"/>
              <a:t>rose from 50,000 to 450,000 </a:t>
            </a:r>
            <a:r>
              <a:rPr lang="en-GB" dirty="0"/>
              <a:t>during the war – </a:t>
            </a:r>
            <a:r>
              <a:rPr lang="en-GB" b="1" i="1" dirty="0"/>
              <a:t>So: was it the experiences, or the role of more effective Black organisations that played the biggest role (</a:t>
            </a:r>
            <a:r>
              <a:rPr lang="en-GB" b="1" i="1" dirty="0" err="1"/>
              <a:t>ev</a:t>
            </a:r>
            <a:r>
              <a:rPr lang="en-GB" b="1" i="1" dirty="0"/>
              <a:t>?)</a:t>
            </a:r>
            <a:endParaRPr lang="en-GB" dirty="0">
              <a:effectLst/>
            </a:endParaRPr>
          </a:p>
          <a:p>
            <a:endParaRPr lang="en-US" dirty="0"/>
          </a:p>
        </p:txBody>
      </p:sp>
    </p:spTree>
    <p:extLst>
      <p:ext uri="{BB962C8B-B14F-4D97-AF65-F5344CB8AC3E}">
        <p14:creationId xmlns:p14="http://schemas.microsoft.com/office/powerpoint/2010/main" val="3383074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20A5-F658-B44C-B8E7-40F6DCA4A2C3}"/>
              </a:ext>
            </a:extLst>
          </p:cNvPr>
          <p:cNvSpPr>
            <a:spLocks noGrp="1"/>
          </p:cNvSpPr>
          <p:nvPr>
            <p:ph type="title"/>
          </p:nvPr>
        </p:nvSpPr>
        <p:spPr>
          <a:xfrm>
            <a:off x="245533" y="297392"/>
            <a:ext cx="10515600" cy="1325563"/>
          </a:xfrm>
        </p:spPr>
        <p:txBody>
          <a:bodyPr/>
          <a:lstStyle/>
          <a:p>
            <a:r>
              <a:rPr lang="en-US" dirty="0"/>
              <a:t>Experience of Black servicemen in WW2</a:t>
            </a:r>
            <a:br>
              <a:rPr lang="en-US" dirty="0"/>
            </a:br>
            <a:r>
              <a:rPr lang="en-US" dirty="0"/>
              <a:t>- Analysis </a:t>
            </a:r>
          </a:p>
        </p:txBody>
      </p:sp>
      <p:sp>
        <p:nvSpPr>
          <p:cNvPr id="3" name="Content Placeholder 2">
            <a:extLst>
              <a:ext uri="{FF2B5EF4-FFF2-40B4-BE49-F238E27FC236}">
                <a16:creationId xmlns:a16="http://schemas.microsoft.com/office/drawing/2014/main" id="{6DFA6D41-E3B6-6940-B853-E967BE7DCC07}"/>
              </a:ext>
            </a:extLst>
          </p:cNvPr>
          <p:cNvSpPr>
            <a:spLocks noGrp="1"/>
          </p:cNvSpPr>
          <p:nvPr>
            <p:ph idx="1"/>
          </p:nvPr>
        </p:nvSpPr>
        <p:spPr>
          <a:xfrm>
            <a:off x="245533" y="2037291"/>
            <a:ext cx="11726334" cy="4651375"/>
          </a:xfrm>
        </p:spPr>
        <p:txBody>
          <a:bodyPr>
            <a:normAutofit/>
          </a:bodyPr>
          <a:lstStyle/>
          <a:p>
            <a:r>
              <a:rPr lang="en-GB" dirty="0"/>
              <a:t>(A2) Randolph </a:t>
            </a:r>
            <a:r>
              <a:rPr lang="en-GB" b="1" dirty="0"/>
              <a:t>pressured the President </a:t>
            </a:r>
            <a:r>
              <a:rPr lang="en-GB" dirty="0"/>
              <a:t>into signing the order and establishing the Fair Employment Practices Committee, thus, showing </a:t>
            </a:r>
            <a:r>
              <a:rPr lang="en-GB" b="1" dirty="0"/>
              <a:t>how powerful </a:t>
            </a:r>
            <a:r>
              <a:rPr lang="en-GB" dirty="0"/>
              <a:t>the </a:t>
            </a:r>
            <a:r>
              <a:rPr lang="en-GB" b="1" dirty="0"/>
              <a:t>Black voice </a:t>
            </a:r>
            <a:r>
              <a:rPr lang="en-GB" dirty="0"/>
              <a:t>could be. </a:t>
            </a:r>
            <a:endParaRPr lang="en-GB" dirty="0">
              <a:effectLst/>
            </a:endParaRPr>
          </a:p>
          <a:p>
            <a:r>
              <a:rPr lang="en-GB" dirty="0"/>
              <a:t>(A2) His work and Roosevelt’s response of the Executive Order highlighted </a:t>
            </a:r>
            <a:r>
              <a:rPr lang="en-GB" b="1" dirty="0"/>
              <a:t>how effective united and organised Black campaigns could be</a:t>
            </a:r>
            <a:r>
              <a:rPr lang="en-GB" dirty="0"/>
              <a:t>, which </a:t>
            </a:r>
            <a:r>
              <a:rPr lang="en-GB" b="1" dirty="0"/>
              <a:t>paved the way </a:t>
            </a:r>
            <a:r>
              <a:rPr lang="en-GB" dirty="0"/>
              <a:t>for the further organised civil rights campaigns of the 1950s and 1960s. </a:t>
            </a:r>
            <a:endParaRPr lang="en-GB" dirty="0">
              <a:effectLst/>
            </a:endParaRPr>
          </a:p>
          <a:p>
            <a:r>
              <a:rPr lang="en-GB" dirty="0"/>
              <a:t>(A2) It showed how </a:t>
            </a:r>
            <a:r>
              <a:rPr lang="en-GB" b="1" dirty="0"/>
              <a:t>important and necessary federal and Presidential help was </a:t>
            </a:r>
            <a:r>
              <a:rPr lang="en-GB" dirty="0"/>
              <a:t>to the Civil Rights Movement - for the first time, the Federal Government was </a:t>
            </a:r>
            <a:r>
              <a:rPr lang="en-GB" b="1" dirty="0"/>
              <a:t>prepared to address </a:t>
            </a:r>
            <a:r>
              <a:rPr lang="en-GB" dirty="0"/>
              <a:t>the inequalities faced by Black Americans. </a:t>
            </a:r>
            <a:endParaRPr lang="en-GB" dirty="0">
              <a:effectLst/>
            </a:endParaRPr>
          </a:p>
          <a:p>
            <a:endParaRPr lang="en-US" dirty="0"/>
          </a:p>
        </p:txBody>
      </p:sp>
    </p:spTree>
    <p:extLst>
      <p:ext uri="{BB962C8B-B14F-4D97-AF65-F5344CB8AC3E}">
        <p14:creationId xmlns:p14="http://schemas.microsoft.com/office/powerpoint/2010/main" val="277127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7406-A87E-A94E-9517-6D123A03EB6D}"/>
              </a:ext>
            </a:extLst>
          </p:cNvPr>
          <p:cNvSpPr>
            <a:spLocks noGrp="1"/>
          </p:cNvSpPr>
          <p:nvPr>
            <p:ph type="title"/>
          </p:nvPr>
        </p:nvSpPr>
        <p:spPr>
          <a:xfrm>
            <a:off x="372533" y="348192"/>
            <a:ext cx="10515600" cy="1325563"/>
          </a:xfrm>
        </p:spPr>
        <p:txBody>
          <a:bodyPr/>
          <a:lstStyle/>
          <a:p>
            <a:r>
              <a:rPr lang="en-US" dirty="0"/>
              <a:t>The Role of Black Civil Rights Organisations – Background </a:t>
            </a:r>
          </a:p>
        </p:txBody>
      </p:sp>
      <p:sp>
        <p:nvSpPr>
          <p:cNvPr id="6" name="Content Placeholder 5">
            <a:extLst>
              <a:ext uri="{FF2B5EF4-FFF2-40B4-BE49-F238E27FC236}">
                <a16:creationId xmlns:a16="http://schemas.microsoft.com/office/drawing/2014/main" id="{13479EEC-D66A-8C4C-99D6-18107B35FE15}"/>
              </a:ext>
            </a:extLst>
          </p:cNvPr>
          <p:cNvSpPr>
            <a:spLocks noGrp="1"/>
          </p:cNvSpPr>
          <p:nvPr>
            <p:ph idx="1"/>
          </p:nvPr>
        </p:nvSpPr>
        <p:spPr>
          <a:xfrm>
            <a:off x="254000" y="2062692"/>
            <a:ext cx="11684000" cy="4795308"/>
          </a:xfrm>
        </p:spPr>
        <p:txBody>
          <a:bodyPr/>
          <a:lstStyle/>
          <a:p>
            <a:r>
              <a:rPr lang="en-US" dirty="0"/>
              <a:t>Throughout the decades after WW2, it was becoming increasingly apparent that many Black Americans were unwilling to continue to accept discrimination based on the </a:t>
            </a:r>
            <a:r>
              <a:rPr lang="en-US" dirty="0" err="1"/>
              <a:t>colour</a:t>
            </a:r>
            <a:r>
              <a:rPr lang="en-US" dirty="0"/>
              <a:t> of their skin. Now all they needed was </a:t>
            </a:r>
            <a:r>
              <a:rPr lang="en-US" dirty="0" err="1"/>
              <a:t>organisation</a:t>
            </a:r>
            <a:r>
              <a:rPr lang="en-US" dirty="0"/>
              <a:t> </a:t>
            </a:r>
          </a:p>
          <a:p>
            <a:r>
              <a:rPr lang="en-GB" dirty="0"/>
              <a:t>During the 1950s and 1960s, there were </a:t>
            </a:r>
            <a:r>
              <a:rPr lang="en-GB" b="1" dirty="0"/>
              <a:t>two </a:t>
            </a:r>
            <a:r>
              <a:rPr lang="en-GB" dirty="0"/>
              <a:t>main ways that Black Americans attempted to challenge discrimination. One was through </a:t>
            </a:r>
            <a:r>
              <a:rPr lang="en-GB" b="1" dirty="0"/>
              <a:t>legal action </a:t>
            </a:r>
            <a:r>
              <a:rPr lang="en-GB" dirty="0"/>
              <a:t>against restrictions in their daily lives (in particular in education). The other was through </a:t>
            </a:r>
            <a:r>
              <a:rPr lang="en-GB" b="1" dirty="0"/>
              <a:t>civil rights organisations </a:t>
            </a:r>
            <a:endParaRPr lang="en-GB" dirty="0">
              <a:effectLst/>
            </a:endParaRPr>
          </a:p>
          <a:p>
            <a:endParaRPr lang="en-US" dirty="0"/>
          </a:p>
        </p:txBody>
      </p:sp>
    </p:spTree>
    <p:extLst>
      <p:ext uri="{BB962C8B-B14F-4D97-AF65-F5344CB8AC3E}">
        <p14:creationId xmlns:p14="http://schemas.microsoft.com/office/powerpoint/2010/main" val="383553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7DC1-3B00-6F47-AA7B-32E139CA3A53}"/>
              </a:ext>
            </a:extLst>
          </p:cNvPr>
          <p:cNvSpPr>
            <a:spLocks noGrp="1"/>
          </p:cNvSpPr>
          <p:nvPr>
            <p:ph type="title"/>
          </p:nvPr>
        </p:nvSpPr>
        <p:spPr>
          <a:xfrm>
            <a:off x="228599" y="186267"/>
            <a:ext cx="10515600" cy="1325563"/>
          </a:xfrm>
        </p:spPr>
        <p:txBody>
          <a:bodyPr/>
          <a:lstStyle/>
          <a:p>
            <a:r>
              <a:rPr lang="en-US" dirty="0"/>
              <a:t>The Role of Black Civil Rights Organisations – Knowledge </a:t>
            </a:r>
          </a:p>
        </p:txBody>
      </p:sp>
      <p:sp>
        <p:nvSpPr>
          <p:cNvPr id="3" name="Content Placeholder 2">
            <a:extLst>
              <a:ext uri="{FF2B5EF4-FFF2-40B4-BE49-F238E27FC236}">
                <a16:creationId xmlns:a16="http://schemas.microsoft.com/office/drawing/2014/main" id="{3A50CDCF-3649-274C-90B9-DF7DB2E6077E}"/>
              </a:ext>
            </a:extLst>
          </p:cNvPr>
          <p:cNvSpPr>
            <a:spLocks noGrp="1"/>
          </p:cNvSpPr>
          <p:nvPr>
            <p:ph idx="1"/>
          </p:nvPr>
        </p:nvSpPr>
        <p:spPr>
          <a:xfrm>
            <a:off x="228599" y="1825625"/>
            <a:ext cx="11827933" cy="4846108"/>
          </a:xfrm>
        </p:spPr>
        <p:txBody>
          <a:bodyPr>
            <a:normAutofit lnSpcReduction="10000"/>
          </a:bodyPr>
          <a:lstStyle/>
          <a:p>
            <a:r>
              <a:rPr lang="en-US" dirty="0"/>
              <a:t>(K1) NAACP </a:t>
            </a:r>
          </a:p>
          <a:p>
            <a:r>
              <a:rPr lang="en-US" dirty="0"/>
              <a:t>(K1) </a:t>
            </a:r>
            <a:r>
              <a:rPr lang="en-GB" dirty="0"/>
              <a:t>Established in </a:t>
            </a:r>
            <a:r>
              <a:rPr lang="en-GB" b="1" dirty="0"/>
              <a:t>1909</a:t>
            </a:r>
            <a:r>
              <a:rPr lang="en-GB" dirty="0"/>
              <a:t>, the NAACP had played a </a:t>
            </a:r>
            <a:r>
              <a:rPr lang="en-GB" b="1" dirty="0"/>
              <a:t>significant role </a:t>
            </a:r>
            <a:r>
              <a:rPr lang="en-GB" dirty="0"/>
              <a:t>in </a:t>
            </a:r>
            <a:r>
              <a:rPr lang="en-GB" b="1" dirty="0"/>
              <a:t>placing pressure </a:t>
            </a:r>
            <a:r>
              <a:rPr lang="en-GB" dirty="0"/>
              <a:t>on politicians. For example, in </a:t>
            </a:r>
            <a:r>
              <a:rPr lang="en-GB" b="1" dirty="0"/>
              <a:t>1913</a:t>
            </a:r>
            <a:r>
              <a:rPr lang="en-GB" dirty="0"/>
              <a:t>, the NAACP openly challenged </a:t>
            </a:r>
            <a:r>
              <a:rPr lang="en-GB" b="1" dirty="0"/>
              <a:t>Woodrow Wilson’s </a:t>
            </a:r>
            <a:r>
              <a:rPr lang="en-GB" dirty="0"/>
              <a:t>adoption of </a:t>
            </a:r>
            <a:r>
              <a:rPr lang="en-GB" b="1" dirty="0"/>
              <a:t>segregation </a:t>
            </a:r>
            <a:r>
              <a:rPr lang="en-GB" dirty="0"/>
              <a:t>within the White House. </a:t>
            </a:r>
            <a:endParaRPr lang="en-GB" dirty="0">
              <a:effectLst/>
            </a:endParaRPr>
          </a:p>
          <a:p>
            <a:r>
              <a:rPr lang="en-US" dirty="0"/>
              <a:t>(K1) </a:t>
            </a:r>
            <a:r>
              <a:rPr lang="en-GB" dirty="0"/>
              <a:t>The NAACP </a:t>
            </a:r>
            <a:r>
              <a:rPr lang="en-GB" b="1" dirty="0"/>
              <a:t>forced Roosevelt </a:t>
            </a:r>
            <a:r>
              <a:rPr lang="en-GB" dirty="0"/>
              <a:t>to implement </a:t>
            </a:r>
            <a:r>
              <a:rPr lang="en-GB" b="1" dirty="0"/>
              <a:t>non- discriminatory practices </a:t>
            </a:r>
            <a:r>
              <a:rPr lang="en-GB" dirty="0"/>
              <a:t>within war related industries and federal employment. However, it was during the </a:t>
            </a:r>
            <a:r>
              <a:rPr lang="en-GB" b="1" dirty="0"/>
              <a:t>1950s </a:t>
            </a:r>
            <a:r>
              <a:rPr lang="en-GB" dirty="0"/>
              <a:t>that the NAACP became even </a:t>
            </a:r>
            <a:r>
              <a:rPr lang="en-GB" b="1" dirty="0"/>
              <a:t>more prominent. </a:t>
            </a:r>
            <a:endParaRPr lang="en-GB" dirty="0">
              <a:effectLst/>
            </a:endParaRPr>
          </a:p>
          <a:p>
            <a:r>
              <a:rPr lang="en-US" dirty="0"/>
              <a:t>(K1) </a:t>
            </a:r>
            <a:r>
              <a:rPr lang="en-GB" dirty="0"/>
              <a:t>In the early 1950s, they turned to cases regarding discrimination within schools. In particular, the contribution of </a:t>
            </a:r>
            <a:r>
              <a:rPr lang="en-GB" b="1" dirty="0"/>
              <a:t>Thurgood Marshall </a:t>
            </a:r>
            <a:r>
              <a:rPr lang="en-GB" dirty="0"/>
              <a:t>- the first Black American to be appointed to the </a:t>
            </a:r>
            <a:r>
              <a:rPr lang="en-GB" b="1" dirty="0"/>
              <a:t>Supreme Court - </a:t>
            </a:r>
            <a:r>
              <a:rPr lang="en-GB" dirty="0"/>
              <a:t>successfully fought several cases for students who had been denied access to universities due to the colour of their skin </a:t>
            </a:r>
            <a:endParaRPr lang="en-GB" dirty="0">
              <a:effectLst/>
            </a:endParaRPr>
          </a:p>
        </p:txBody>
      </p:sp>
    </p:spTree>
    <p:extLst>
      <p:ext uri="{BB962C8B-B14F-4D97-AF65-F5344CB8AC3E}">
        <p14:creationId xmlns:p14="http://schemas.microsoft.com/office/powerpoint/2010/main" val="2136560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2F7E-CCFB-4445-8284-E0FE107A25BD}"/>
              </a:ext>
            </a:extLst>
          </p:cNvPr>
          <p:cNvSpPr>
            <a:spLocks noGrp="1"/>
          </p:cNvSpPr>
          <p:nvPr>
            <p:ph type="title"/>
          </p:nvPr>
        </p:nvSpPr>
        <p:spPr>
          <a:xfrm>
            <a:off x="135467" y="124354"/>
            <a:ext cx="10515600" cy="1325563"/>
          </a:xfrm>
        </p:spPr>
        <p:txBody>
          <a:bodyPr/>
          <a:lstStyle/>
          <a:p>
            <a:r>
              <a:rPr lang="en-US" dirty="0"/>
              <a:t>The Role of Black Civil Rights Organisations – Knowledge </a:t>
            </a:r>
          </a:p>
        </p:txBody>
      </p:sp>
      <p:sp>
        <p:nvSpPr>
          <p:cNvPr id="3" name="Content Placeholder 2">
            <a:extLst>
              <a:ext uri="{FF2B5EF4-FFF2-40B4-BE49-F238E27FC236}">
                <a16:creationId xmlns:a16="http://schemas.microsoft.com/office/drawing/2014/main" id="{47D4A4AF-0E47-934A-85E7-5416DCC913DF}"/>
              </a:ext>
            </a:extLst>
          </p:cNvPr>
          <p:cNvSpPr>
            <a:spLocks noGrp="1"/>
          </p:cNvSpPr>
          <p:nvPr>
            <p:ph idx="1"/>
          </p:nvPr>
        </p:nvSpPr>
        <p:spPr>
          <a:xfrm>
            <a:off x="135467" y="2055813"/>
            <a:ext cx="12056533" cy="5032375"/>
          </a:xfrm>
        </p:spPr>
        <p:txBody>
          <a:bodyPr>
            <a:normAutofit fontScale="55000" lnSpcReduction="20000"/>
          </a:bodyPr>
          <a:lstStyle/>
          <a:p>
            <a:r>
              <a:rPr lang="en-GB" sz="4500" dirty="0"/>
              <a:t>(K2) </a:t>
            </a:r>
            <a:r>
              <a:rPr lang="en-GB" sz="4500" b="1" dirty="0"/>
              <a:t>Ralph Abernathy established the Southern Christian Leadership Conference (SCLC) with Martin Luther King in 1957</a:t>
            </a:r>
            <a:r>
              <a:rPr lang="en-GB" sz="4500" dirty="0"/>
              <a:t>. It had been Abernathy and King who had organised the </a:t>
            </a:r>
            <a:r>
              <a:rPr lang="en-GB" sz="4500" b="1" dirty="0"/>
              <a:t>Montgomery Bus Boycott </a:t>
            </a:r>
            <a:r>
              <a:rPr lang="en-GB" sz="4500" dirty="0"/>
              <a:t>of 1955-1956. They participated in a programme of </a:t>
            </a:r>
            <a:r>
              <a:rPr lang="en-GB" sz="4500" b="1" dirty="0"/>
              <a:t>non-violence</a:t>
            </a:r>
            <a:r>
              <a:rPr lang="en-GB" sz="4500" dirty="0"/>
              <a:t>, adopting the motto, </a:t>
            </a:r>
            <a:r>
              <a:rPr lang="en-GB" sz="4500" b="1" i="1" dirty="0"/>
              <a:t>“Not one hair of one head of one person will be harmed.” </a:t>
            </a:r>
            <a:endParaRPr lang="en-GB" sz="4500" dirty="0">
              <a:effectLst/>
            </a:endParaRPr>
          </a:p>
          <a:p>
            <a:r>
              <a:rPr lang="en-GB" sz="4500" dirty="0"/>
              <a:t>(K2) The SCLC movement </a:t>
            </a:r>
            <a:r>
              <a:rPr lang="en-GB" sz="4500" b="1" dirty="0"/>
              <a:t>was open to all, </a:t>
            </a:r>
            <a:r>
              <a:rPr lang="en-GB" sz="4500" dirty="0"/>
              <a:t>regardless of race, religion, or background. </a:t>
            </a:r>
            <a:endParaRPr lang="en-GB" sz="4500" dirty="0">
              <a:effectLst/>
            </a:endParaRPr>
          </a:p>
          <a:p>
            <a:r>
              <a:rPr lang="en-GB" sz="4500" dirty="0"/>
              <a:t>(K2) They were mostly involved in </a:t>
            </a:r>
            <a:r>
              <a:rPr lang="en-GB" sz="4500" b="1" dirty="0"/>
              <a:t>voter registration drives </a:t>
            </a:r>
            <a:r>
              <a:rPr lang="en-GB" sz="4500" dirty="0"/>
              <a:t>in the late 50s </a:t>
            </a:r>
          </a:p>
          <a:p>
            <a:r>
              <a:rPr lang="en-GB" sz="4500" dirty="0"/>
              <a:t>(K2) </a:t>
            </a:r>
            <a:r>
              <a:rPr lang="en-GB" sz="4500" b="1" dirty="0"/>
              <a:t>T</a:t>
            </a:r>
            <a:r>
              <a:rPr lang="en-GB" sz="4500" dirty="0"/>
              <a:t>he organisation drew on the </a:t>
            </a:r>
            <a:r>
              <a:rPr lang="en-GB" sz="4500" b="1" dirty="0"/>
              <a:t>power and independence of Black churches </a:t>
            </a:r>
            <a:r>
              <a:rPr lang="en-GB" sz="4500" dirty="0"/>
              <a:t>to support its activities. Through its affiliation with churches and its advocacy of nonviolence, SCLC </a:t>
            </a:r>
            <a:r>
              <a:rPr lang="en-GB" sz="4500" b="1" dirty="0"/>
              <a:t>sought to frame the struggle for civil rights in moral terms. </a:t>
            </a:r>
            <a:endParaRPr lang="en-GB" sz="4500" dirty="0">
              <a:effectLst/>
            </a:endParaRPr>
          </a:p>
          <a:p>
            <a:r>
              <a:rPr lang="en-GB" sz="4500" dirty="0"/>
              <a:t>(K2) SCLC differed from organisations such as the </a:t>
            </a:r>
            <a:r>
              <a:rPr lang="en-GB" sz="4500" b="1" dirty="0"/>
              <a:t>Student Nonviolent Coordinating Committee (SNCC</a:t>
            </a:r>
            <a:r>
              <a:rPr lang="en-GB" sz="4500" dirty="0"/>
              <a:t>) and the </a:t>
            </a:r>
            <a:r>
              <a:rPr lang="en-GB" sz="4500" b="1" dirty="0"/>
              <a:t>National Association for the Advancement of Coloured People</a:t>
            </a:r>
            <a:r>
              <a:rPr lang="en-GB" sz="4500" dirty="0"/>
              <a:t>, in that it operated as an </a:t>
            </a:r>
            <a:r>
              <a:rPr lang="en-GB" sz="4500" b="1" dirty="0"/>
              <a:t>umbrella organisation </a:t>
            </a:r>
            <a:r>
              <a:rPr lang="en-GB" sz="4500" dirty="0"/>
              <a:t>of affiliates. Rather than seek individual members, it </a:t>
            </a:r>
            <a:r>
              <a:rPr lang="en-GB" sz="4500" b="1" dirty="0"/>
              <a:t>coordinated </a:t>
            </a:r>
            <a:r>
              <a:rPr lang="en-GB" sz="4500" dirty="0"/>
              <a:t>with the activities of local organisations like the </a:t>
            </a:r>
            <a:r>
              <a:rPr lang="en-GB" sz="4500" b="1" dirty="0"/>
              <a:t>Montgomery Improvement Association </a:t>
            </a:r>
            <a:r>
              <a:rPr lang="en-GB" sz="4500" dirty="0"/>
              <a:t>and the Nashville Christian Leadership Council. </a:t>
            </a:r>
            <a:endParaRPr lang="en-GB" sz="4500" dirty="0">
              <a:effectLst/>
            </a:endParaRPr>
          </a:p>
          <a:p>
            <a:endParaRPr lang="en-GB" dirty="0">
              <a:effectLst/>
            </a:endParaRPr>
          </a:p>
          <a:p>
            <a:endParaRPr lang="en-US" dirty="0"/>
          </a:p>
        </p:txBody>
      </p:sp>
    </p:spTree>
    <p:extLst>
      <p:ext uri="{BB962C8B-B14F-4D97-AF65-F5344CB8AC3E}">
        <p14:creationId xmlns:p14="http://schemas.microsoft.com/office/powerpoint/2010/main" val="367306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15C5-068D-3F4A-A2A1-AF5DE31E3239}"/>
              </a:ext>
            </a:extLst>
          </p:cNvPr>
          <p:cNvSpPr>
            <a:spLocks noGrp="1"/>
          </p:cNvSpPr>
          <p:nvPr>
            <p:ph type="title"/>
          </p:nvPr>
        </p:nvSpPr>
        <p:spPr>
          <a:xfrm>
            <a:off x="838200" y="365125"/>
            <a:ext cx="10515600" cy="1325563"/>
          </a:xfrm>
          <a:noFill/>
        </p:spPr>
        <p:txBody>
          <a:bodyPr>
            <a:normAutofit/>
          </a:bodyPr>
          <a:lstStyle/>
          <a:p>
            <a:r>
              <a:rPr lang="en-US" sz="4800" dirty="0"/>
              <a:t>Factors </a:t>
            </a:r>
          </a:p>
        </p:txBody>
      </p:sp>
      <p:sp>
        <p:nvSpPr>
          <p:cNvPr id="3" name="Content Placeholder 2">
            <a:extLst>
              <a:ext uri="{FF2B5EF4-FFF2-40B4-BE49-F238E27FC236}">
                <a16:creationId xmlns:a16="http://schemas.microsoft.com/office/drawing/2014/main" id="{EAD66591-68C6-2041-9E05-70FF57749665}"/>
              </a:ext>
            </a:extLst>
          </p:cNvPr>
          <p:cNvSpPr>
            <a:spLocks noGrp="1"/>
          </p:cNvSpPr>
          <p:nvPr>
            <p:ph idx="1"/>
          </p:nvPr>
        </p:nvSpPr>
        <p:spPr>
          <a:xfrm>
            <a:off x="838200" y="2141537"/>
            <a:ext cx="10515600" cy="4351338"/>
          </a:xfrm>
          <a:noFill/>
        </p:spPr>
        <p:txBody>
          <a:bodyPr>
            <a:normAutofit lnSpcReduction="10000"/>
          </a:bodyPr>
          <a:lstStyle/>
          <a:p>
            <a:pPr marL="514350" indent="-514350">
              <a:buFont typeface="+mj-lt"/>
              <a:buAutoNum type="arabicPeriod"/>
            </a:pPr>
            <a:r>
              <a:rPr lang="en-US" dirty="0"/>
              <a:t>Continuation of prejudice and discrimination</a:t>
            </a:r>
            <a:br>
              <a:rPr lang="en-US" dirty="0"/>
            </a:br>
            <a:r>
              <a:rPr lang="en-US" dirty="0"/>
              <a:t> </a:t>
            </a:r>
          </a:p>
          <a:p>
            <a:pPr marL="514350" indent="-514350">
              <a:buFont typeface="+mj-lt"/>
              <a:buAutoNum type="arabicPeriod"/>
            </a:pPr>
            <a:r>
              <a:rPr lang="en-US" dirty="0"/>
              <a:t>Experience of Black servicemen in WW2</a:t>
            </a:r>
          </a:p>
          <a:p>
            <a:pPr marL="514350" indent="-514350">
              <a:buFont typeface="+mj-lt"/>
              <a:buAutoNum type="arabicPeriod"/>
            </a:pPr>
            <a:endParaRPr lang="en-US" dirty="0"/>
          </a:p>
          <a:p>
            <a:pPr marL="514350" indent="-514350">
              <a:buFont typeface="+mj-lt"/>
              <a:buAutoNum type="arabicPeriod"/>
            </a:pPr>
            <a:r>
              <a:rPr lang="en-US" dirty="0"/>
              <a:t>Role of Black civil rights organisations </a:t>
            </a:r>
          </a:p>
          <a:p>
            <a:pPr marL="514350" indent="-514350">
              <a:buFont typeface="+mj-lt"/>
              <a:buAutoNum type="arabicPeriod"/>
            </a:pPr>
            <a:endParaRPr lang="en-US" dirty="0"/>
          </a:p>
          <a:p>
            <a:pPr marL="514350" indent="-514350">
              <a:buFont typeface="+mj-lt"/>
              <a:buAutoNum type="arabicPeriod"/>
            </a:pPr>
            <a:r>
              <a:rPr lang="en-US" dirty="0"/>
              <a:t>Role of Martin Luther King </a:t>
            </a:r>
          </a:p>
          <a:p>
            <a:pPr marL="514350" indent="-514350">
              <a:buFont typeface="+mj-lt"/>
              <a:buAutoNum type="arabicPeriod"/>
            </a:pPr>
            <a:endParaRPr lang="en-US" dirty="0"/>
          </a:p>
          <a:p>
            <a:pPr marL="514350" indent="-514350">
              <a:buFont typeface="+mj-lt"/>
              <a:buAutoNum type="arabicPeriod"/>
            </a:pPr>
            <a:r>
              <a:rPr lang="en-US" dirty="0"/>
              <a:t>Emergence of effective Black leaders </a:t>
            </a:r>
          </a:p>
        </p:txBody>
      </p:sp>
    </p:spTree>
    <p:extLst>
      <p:ext uri="{BB962C8B-B14F-4D97-AF65-F5344CB8AC3E}">
        <p14:creationId xmlns:p14="http://schemas.microsoft.com/office/powerpoint/2010/main" val="8951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303-7350-2E45-ABBE-D1ED45F2DCAD}"/>
              </a:ext>
            </a:extLst>
          </p:cNvPr>
          <p:cNvSpPr>
            <a:spLocks noGrp="1"/>
          </p:cNvSpPr>
          <p:nvPr>
            <p:ph type="title"/>
          </p:nvPr>
        </p:nvSpPr>
        <p:spPr>
          <a:xfrm>
            <a:off x="321733" y="152401"/>
            <a:ext cx="10515600" cy="1325563"/>
          </a:xfrm>
        </p:spPr>
        <p:txBody>
          <a:bodyPr/>
          <a:lstStyle/>
          <a:p>
            <a:r>
              <a:rPr lang="en-US" dirty="0"/>
              <a:t>The Role of Black Civil Rights Organisations – Knowledge </a:t>
            </a:r>
          </a:p>
        </p:txBody>
      </p:sp>
      <p:sp>
        <p:nvSpPr>
          <p:cNvPr id="3" name="Content Placeholder 2">
            <a:extLst>
              <a:ext uri="{FF2B5EF4-FFF2-40B4-BE49-F238E27FC236}">
                <a16:creationId xmlns:a16="http://schemas.microsoft.com/office/drawing/2014/main" id="{ABA8A0B6-4856-AA48-A06B-8D40156DDB56}"/>
              </a:ext>
            </a:extLst>
          </p:cNvPr>
          <p:cNvSpPr>
            <a:spLocks noGrp="1"/>
          </p:cNvSpPr>
          <p:nvPr>
            <p:ph idx="1"/>
          </p:nvPr>
        </p:nvSpPr>
        <p:spPr>
          <a:xfrm>
            <a:off x="321733" y="1825624"/>
            <a:ext cx="11616267" cy="4879975"/>
          </a:xfrm>
        </p:spPr>
        <p:txBody>
          <a:bodyPr>
            <a:normAutofit/>
          </a:bodyPr>
          <a:lstStyle/>
          <a:p>
            <a:r>
              <a:rPr lang="en-GB" dirty="0"/>
              <a:t>(K3) The </a:t>
            </a:r>
            <a:r>
              <a:rPr lang="en-GB" b="1" dirty="0"/>
              <a:t>first small seed </a:t>
            </a:r>
            <a:r>
              <a:rPr lang="en-GB" dirty="0"/>
              <a:t>that was planted during </a:t>
            </a:r>
            <a:r>
              <a:rPr lang="en-GB" b="1" dirty="0"/>
              <a:t>World War II </a:t>
            </a:r>
            <a:r>
              <a:rPr lang="en-GB" dirty="0"/>
              <a:t>was the creation of an organisation called </a:t>
            </a:r>
            <a:r>
              <a:rPr lang="en-GB" b="1" dirty="0"/>
              <a:t>CORE (Congress of Racial Equality)</a:t>
            </a:r>
            <a:r>
              <a:rPr lang="en-GB" dirty="0"/>
              <a:t>, founded in </a:t>
            </a:r>
            <a:r>
              <a:rPr lang="en-GB" b="1" dirty="0"/>
              <a:t>1942 </a:t>
            </a:r>
            <a:r>
              <a:rPr lang="en-GB" dirty="0"/>
              <a:t>by </a:t>
            </a:r>
            <a:r>
              <a:rPr lang="en-GB" b="1" dirty="0"/>
              <a:t>James Farmer </a:t>
            </a:r>
            <a:r>
              <a:rPr lang="en-GB" dirty="0"/>
              <a:t>and </a:t>
            </a:r>
            <a:r>
              <a:rPr lang="en-GB" b="1" dirty="0" err="1"/>
              <a:t>Baynard</a:t>
            </a:r>
            <a:r>
              <a:rPr lang="en-GB" b="1" dirty="0"/>
              <a:t> Rustin</a:t>
            </a:r>
            <a:r>
              <a:rPr lang="en-GB" dirty="0"/>
              <a:t>. It was the </a:t>
            </a:r>
            <a:r>
              <a:rPr lang="en-GB" b="1" dirty="0"/>
              <a:t>beginning of a mass movement </a:t>
            </a:r>
            <a:r>
              <a:rPr lang="en-GB" dirty="0"/>
              <a:t>for civil rights. Although, early CORE membership was </a:t>
            </a:r>
            <a:r>
              <a:rPr lang="en-GB" b="1" dirty="0"/>
              <a:t>mainly northern and white</a:t>
            </a:r>
            <a:r>
              <a:rPr lang="en-GB" dirty="0"/>
              <a:t>. </a:t>
            </a:r>
          </a:p>
          <a:p>
            <a:r>
              <a:rPr lang="en-GB" dirty="0"/>
              <a:t>(K3) </a:t>
            </a:r>
            <a:r>
              <a:rPr lang="en-GB" b="1" dirty="0"/>
              <a:t>Working with other civil rights groups</a:t>
            </a:r>
            <a:r>
              <a:rPr lang="en-GB" dirty="0"/>
              <a:t>, CORE launched a series of initiatives: the </a:t>
            </a:r>
            <a:r>
              <a:rPr lang="en-GB" b="1" dirty="0"/>
              <a:t>Freedom Rides</a:t>
            </a:r>
            <a:r>
              <a:rPr lang="en-GB" dirty="0"/>
              <a:t>, aimed at desegregating public facilities, the Freedom Summer </a:t>
            </a:r>
            <a:r>
              <a:rPr lang="en-GB" b="1" dirty="0"/>
              <a:t>voter registration project </a:t>
            </a:r>
            <a:r>
              <a:rPr lang="en-GB" dirty="0"/>
              <a:t>and the historic 1963 </a:t>
            </a:r>
            <a:r>
              <a:rPr lang="en-GB" b="1" dirty="0"/>
              <a:t>March on Washington</a:t>
            </a:r>
            <a:r>
              <a:rPr lang="en-GB" dirty="0"/>
              <a:t>. CORE initially embraced a </a:t>
            </a:r>
            <a:r>
              <a:rPr lang="en-GB" b="1" dirty="0"/>
              <a:t>pacifist, non-violent </a:t>
            </a:r>
            <a:r>
              <a:rPr lang="en-GB" dirty="0"/>
              <a:t>approach to fighting racial segregation, but by the late 1960s the group’s leadership had </a:t>
            </a:r>
            <a:r>
              <a:rPr lang="en-GB" b="1" dirty="0"/>
              <a:t>shifted its focus </a:t>
            </a:r>
            <a:r>
              <a:rPr lang="en-GB" dirty="0"/>
              <a:t>towards the political ideology of Black nationalism and separatism. </a:t>
            </a:r>
            <a:endParaRPr lang="en-GB" dirty="0">
              <a:effectLst/>
            </a:endParaRPr>
          </a:p>
          <a:p>
            <a:endParaRPr lang="en-GB" dirty="0">
              <a:effectLst/>
            </a:endParaRPr>
          </a:p>
          <a:p>
            <a:endParaRPr lang="en-US" dirty="0"/>
          </a:p>
        </p:txBody>
      </p:sp>
    </p:spTree>
    <p:extLst>
      <p:ext uri="{BB962C8B-B14F-4D97-AF65-F5344CB8AC3E}">
        <p14:creationId xmlns:p14="http://schemas.microsoft.com/office/powerpoint/2010/main" val="341289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9AE-94E0-8448-B459-ECC989485DDE}"/>
              </a:ext>
            </a:extLst>
          </p:cNvPr>
          <p:cNvSpPr>
            <a:spLocks noGrp="1"/>
          </p:cNvSpPr>
          <p:nvPr>
            <p:ph type="title"/>
          </p:nvPr>
        </p:nvSpPr>
        <p:spPr>
          <a:xfrm>
            <a:off x="372533" y="169333"/>
            <a:ext cx="10515600" cy="1325563"/>
          </a:xfrm>
        </p:spPr>
        <p:txBody>
          <a:bodyPr/>
          <a:lstStyle/>
          <a:p>
            <a:r>
              <a:rPr lang="en-US" dirty="0"/>
              <a:t>The Role of Black Civil Rights Organisations – Knowledge </a:t>
            </a:r>
          </a:p>
        </p:txBody>
      </p:sp>
      <p:sp>
        <p:nvSpPr>
          <p:cNvPr id="3" name="Content Placeholder 2">
            <a:extLst>
              <a:ext uri="{FF2B5EF4-FFF2-40B4-BE49-F238E27FC236}">
                <a16:creationId xmlns:a16="http://schemas.microsoft.com/office/drawing/2014/main" id="{DFFA5EE8-41B8-3F4F-AB41-DED53643E9F7}"/>
              </a:ext>
            </a:extLst>
          </p:cNvPr>
          <p:cNvSpPr>
            <a:spLocks noGrp="1"/>
          </p:cNvSpPr>
          <p:nvPr>
            <p:ph idx="1"/>
          </p:nvPr>
        </p:nvSpPr>
        <p:spPr>
          <a:xfrm>
            <a:off x="372533" y="1825625"/>
            <a:ext cx="11582400" cy="4863042"/>
          </a:xfrm>
        </p:spPr>
        <p:txBody>
          <a:bodyPr>
            <a:normAutofit fontScale="92500" lnSpcReduction="10000"/>
          </a:bodyPr>
          <a:lstStyle/>
          <a:p>
            <a:r>
              <a:rPr lang="en-GB" dirty="0"/>
              <a:t>(K4) The </a:t>
            </a:r>
            <a:r>
              <a:rPr lang="en-GB" b="1" dirty="0"/>
              <a:t>Student Non-Violent Coordinating Committee</a:t>
            </a:r>
            <a:r>
              <a:rPr lang="en-GB" dirty="0"/>
              <a:t>, was a civil-rights group formed to give </a:t>
            </a:r>
            <a:r>
              <a:rPr lang="en-GB" b="1" dirty="0"/>
              <a:t>younger Blacks more of a voice </a:t>
            </a:r>
            <a:r>
              <a:rPr lang="en-GB" dirty="0"/>
              <a:t>in the civil rights movement. </a:t>
            </a:r>
            <a:endParaRPr lang="en-GB" dirty="0">
              <a:effectLst/>
            </a:endParaRPr>
          </a:p>
          <a:p>
            <a:r>
              <a:rPr lang="en-GB" dirty="0"/>
              <a:t>(K4) The </a:t>
            </a:r>
            <a:r>
              <a:rPr lang="en-GB" b="1" dirty="0"/>
              <a:t>SNCC </a:t>
            </a:r>
            <a:r>
              <a:rPr lang="en-GB" dirty="0"/>
              <a:t>soon became one of the movement’s more </a:t>
            </a:r>
            <a:r>
              <a:rPr lang="en-GB" b="1" dirty="0"/>
              <a:t>radical branches. </a:t>
            </a:r>
            <a:endParaRPr lang="en-GB" dirty="0">
              <a:effectLst/>
            </a:endParaRPr>
          </a:p>
          <a:p>
            <a:r>
              <a:rPr lang="en-GB" dirty="0"/>
              <a:t>(K4) In the wake of </a:t>
            </a:r>
            <a:r>
              <a:rPr lang="en-GB" b="1" dirty="0"/>
              <a:t>the Greensboro sit-in </a:t>
            </a:r>
            <a:r>
              <a:rPr lang="en-GB" dirty="0"/>
              <a:t>at a lunch counter closed to Blacks, </a:t>
            </a:r>
            <a:r>
              <a:rPr lang="en-GB" b="1" dirty="0"/>
              <a:t>Ella Baker</a:t>
            </a:r>
            <a:r>
              <a:rPr lang="en-GB" dirty="0"/>
              <a:t>, then director of the Southern Christian Leadership Conference (SCLC), </a:t>
            </a:r>
            <a:r>
              <a:rPr lang="en-GB" b="1" dirty="0"/>
              <a:t>helped set up the first meeting </a:t>
            </a:r>
            <a:r>
              <a:rPr lang="en-GB" dirty="0"/>
              <a:t>of what became the SNCC. </a:t>
            </a:r>
            <a:endParaRPr lang="en-GB" dirty="0">
              <a:effectLst/>
            </a:endParaRPr>
          </a:p>
          <a:p>
            <a:r>
              <a:rPr lang="en-GB" dirty="0"/>
              <a:t>(K4) </a:t>
            </a:r>
            <a:r>
              <a:rPr lang="en-GB" b="1" dirty="0"/>
              <a:t>Three of its members died </a:t>
            </a:r>
            <a:r>
              <a:rPr lang="en-GB" dirty="0"/>
              <a:t>at the hands of the </a:t>
            </a:r>
            <a:r>
              <a:rPr lang="en-GB" b="1" dirty="0"/>
              <a:t>Ku Klux Klan </a:t>
            </a:r>
            <a:r>
              <a:rPr lang="en-GB" dirty="0"/>
              <a:t>during the </a:t>
            </a:r>
            <a:r>
              <a:rPr lang="en-GB" b="1" dirty="0"/>
              <a:t>Mississippi Freedom Summer </a:t>
            </a:r>
            <a:r>
              <a:rPr lang="en-GB" dirty="0"/>
              <a:t>of 1964. </a:t>
            </a:r>
            <a:endParaRPr lang="en-GB" dirty="0">
              <a:effectLst/>
            </a:endParaRPr>
          </a:p>
          <a:p>
            <a:r>
              <a:rPr lang="en-GB" dirty="0"/>
              <a:t>(K4) Baker encouraged those who formed SNCC to </a:t>
            </a:r>
            <a:r>
              <a:rPr lang="en-GB" b="1" dirty="0"/>
              <a:t>look beyond integration </a:t>
            </a:r>
            <a:r>
              <a:rPr lang="en-GB" dirty="0"/>
              <a:t>to </a:t>
            </a:r>
            <a:r>
              <a:rPr lang="en-GB" b="1" dirty="0"/>
              <a:t>broader social change </a:t>
            </a:r>
            <a:r>
              <a:rPr lang="en-GB" dirty="0"/>
              <a:t>and to view King’s principle of nonviolence more as a </a:t>
            </a:r>
            <a:r>
              <a:rPr lang="en-GB" b="1" dirty="0"/>
              <a:t>political tactic </a:t>
            </a:r>
            <a:r>
              <a:rPr lang="en-GB" dirty="0"/>
              <a:t>than a way of life. </a:t>
            </a:r>
            <a:endParaRPr lang="en-GB" dirty="0">
              <a:effectLst/>
            </a:endParaRPr>
          </a:p>
          <a:p>
            <a:r>
              <a:rPr lang="en-GB" dirty="0"/>
              <a:t>(K4) </a:t>
            </a:r>
            <a:r>
              <a:rPr lang="en-GB" b="1" dirty="0"/>
              <a:t>She was concerned that SCLC</a:t>
            </a:r>
            <a:r>
              <a:rPr lang="en-GB" dirty="0"/>
              <a:t>, led by Martin Luther King Jr., </a:t>
            </a:r>
            <a:r>
              <a:rPr lang="en-GB" b="1" dirty="0"/>
              <a:t>was out of touch </a:t>
            </a:r>
            <a:r>
              <a:rPr lang="en-GB" dirty="0"/>
              <a:t>with younger Blacks who wanted the movement to make </a:t>
            </a:r>
            <a:r>
              <a:rPr lang="en-GB" b="1" dirty="0"/>
              <a:t>faster progress. </a:t>
            </a:r>
            <a:endParaRPr lang="en-GB" dirty="0">
              <a:effectLst/>
            </a:endParaRPr>
          </a:p>
          <a:p>
            <a:endParaRPr lang="en-US" dirty="0"/>
          </a:p>
        </p:txBody>
      </p:sp>
    </p:spTree>
    <p:extLst>
      <p:ext uri="{BB962C8B-B14F-4D97-AF65-F5344CB8AC3E}">
        <p14:creationId xmlns:p14="http://schemas.microsoft.com/office/powerpoint/2010/main" val="268703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05F3-4C76-D046-BF81-ED2333A80AD9}"/>
              </a:ext>
            </a:extLst>
          </p:cNvPr>
          <p:cNvSpPr>
            <a:spLocks noGrp="1"/>
          </p:cNvSpPr>
          <p:nvPr>
            <p:ph type="title"/>
          </p:nvPr>
        </p:nvSpPr>
        <p:spPr>
          <a:xfrm>
            <a:off x="313267" y="297392"/>
            <a:ext cx="10515600" cy="1325563"/>
          </a:xfrm>
        </p:spPr>
        <p:txBody>
          <a:bodyPr/>
          <a:lstStyle/>
          <a:p>
            <a:r>
              <a:rPr lang="en-US" dirty="0"/>
              <a:t>The Role of Black Civil Rights Organisations – Analysis </a:t>
            </a:r>
          </a:p>
        </p:txBody>
      </p:sp>
      <p:sp>
        <p:nvSpPr>
          <p:cNvPr id="3" name="Content Placeholder 2">
            <a:extLst>
              <a:ext uri="{FF2B5EF4-FFF2-40B4-BE49-F238E27FC236}">
                <a16:creationId xmlns:a16="http://schemas.microsoft.com/office/drawing/2014/main" id="{CC1A705D-A0BF-184C-B0BD-8E75052D25D8}"/>
              </a:ext>
            </a:extLst>
          </p:cNvPr>
          <p:cNvSpPr>
            <a:spLocks noGrp="1"/>
          </p:cNvSpPr>
          <p:nvPr>
            <p:ph idx="1"/>
          </p:nvPr>
        </p:nvSpPr>
        <p:spPr>
          <a:xfrm>
            <a:off x="431799" y="1842558"/>
            <a:ext cx="11540067" cy="4863042"/>
          </a:xfrm>
        </p:spPr>
        <p:txBody>
          <a:bodyPr>
            <a:normAutofit lnSpcReduction="10000"/>
          </a:bodyPr>
          <a:lstStyle/>
          <a:p>
            <a:r>
              <a:rPr lang="en-GB" dirty="0"/>
              <a:t>(A1) Brown V Topeka </a:t>
            </a:r>
            <a:r>
              <a:rPr lang="en-GB" b="1" dirty="0"/>
              <a:t>opened the floodgates </a:t>
            </a:r>
            <a:r>
              <a:rPr lang="en-GB" dirty="0"/>
              <a:t>for challenges to be made against every aspect of de- jure segregation. The </a:t>
            </a:r>
            <a:r>
              <a:rPr lang="en-GB" b="1" dirty="0"/>
              <a:t>NAACP’s role was significant; </a:t>
            </a:r>
            <a:r>
              <a:rPr lang="en-GB" dirty="0"/>
              <a:t>their involvement resulted from them attempting to seize an opportunity to attack one of the fundamental aspects of segregation in the South. </a:t>
            </a:r>
            <a:endParaRPr lang="en-GB" dirty="0">
              <a:effectLst/>
            </a:endParaRPr>
          </a:p>
          <a:p>
            <a:r>
              <a:rPr lang="en-GB" dirty="0"/>
              <a:t>(A1) </a:t>
            </a:r>
            <a:r>
              <a:rPr lang="en-GB" b="1" dirty="0"/>
              <a:t>Americans were willing to forgo their personal comfort to assert their rights</a:t>
            </a:r>
            <a:r>
              <a:rPr lang="en-GB" dirty="0"/>
              <a:t>, and that </a:t>
            </a:r>
            <a:r>
              <a:rPr lang="en-GB" b="1" dirty="0"/>
              <a:t>white intolerance could be successfully challenged</a:t>
            </a:r>
            <a:r>
              <a:rPr lang="en-GB" dirty="0"/>
              <a:t>. Black Americans felt supported by effective Civil Rights groups such as the </a:t>
            </a:r>
            <a:r>
              <a:rPr lang="en-GB" i="1" dirty="0"/>
              <a:t>NAACP, </a:t>
            </a:r>
            <a:r>
              <a:rPr lang="en-GB" dirty="0"/>
              <a:t>and therefore </a:t>
            </a:r>
            <a:r>
              <a:rPr lang="en-GB" b="1" dirty="0"/>
              <a:t>developed the confidence to express their views and to make legal challenges</a:t>
            </a:r>
            <a:r>
              <a:rPr lang="en-GB" dirty="0"/>
              <a:t>. </a:t>
            </a:r>
          </a:p>
          <a:p>
            <a:r>
              <a:rPr lang="en-GB" dirty="0"/>
              <a:t>(A2) The </a:t>
            </a:r>
            <a:r>
              <a:rPr lang="en-GB" b="1" dirty="0"/>
              <a:t>visibility </a:t>
            </a:r>
            <a:r>
              <a:rPr lang="en-GB" dirty="0"/>
              <a:t>that SCLC brought to the civil rights struggle </a:t>
            </a:r>
            <a:r>
              <a:rPr lang="en-GB" b="1" dirty="0"/>
              <a:t>laid the groundwork </a:t>
            </a:r>
            <a:r>
              <a:rPr lang="en-GB" dirty="0"/>
              <a:t>for later growth and success – </a:t>
            </a:r>
            <a:r>
              <a:rPr lang="en-GB" b="1" dirty="0"/>
              <a:t>without the attention </a:t>
            </a:r>
            <a:r>
              <a:rPr lang="en-GB" dirty="0"/>
              <a:t>they gained, many people </a:t>
            </a:r>
            <a:r>
              <a:rPr lang="en-GB" b="1" dirty="0"/>
              <a:t>may not have joined </a:t>
            </a:r>
            <a:r>
              <a:rPr lang="en-GB" dirty="0"/>
              <a:t>the movement. </a:t>
            </a:r>
          </a:p>
          <a:p>
            <a:endParaRPr lang="en-GB" dirty="0"/>
          </a:p>
        </p:txBody>
      </p:sp>
    </p:spTree>
    <p:extLst>
      <p:ext uri="{BB962C8B-B14F-4D97-AF65-F5344CB8AC3E}">
        <p14:creationId xmlns:p14="http://schemas.microsoft.com/office/powerpoint/2010/main" val="136482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EC7C-4F79-ED4A-9F70-3005EBDE0AC2}"/>
              </a:ext>
            </a:extLst>
          </p:cNvPr>
          <p:cNvSpPr>
            <a:spLocks noGrp="1"/>
          </p:cNvSpPr>
          <p:nvPr>
            <p:ph type="title"/>
          </p:nvPr>
        </p:nvSpPr>
        <p:spPr>
          <a:xfrm>
            <a:off x="340489" y="348285"/>
            <a:ext cx="10515600" cy="1325563"/>
          </a:xfrm>
        </p:spPr>
        <p:txBody>
          <a:bodyPr/>
          <a:lstStyle/>
          <a:p>
            <a:r>
              <a:rPr lang="en-US" dirty="0"/>
              <a:t>The Role of Black Civil Rights Organisations – Analysis </a:t>
            </a:r>
          </a:p>
        </p:txBody>
      </p:sp>
      <p:sp>
        <p:nvSpPr>
          <p:cNvPr id="3" name="Content Placeholder 2">
            <a:extLst>
              <a:ext uri="{FF2B5EF4-FFF2-40B4-BE49-F238E27FC236}">
                <a16:creationId xmlns:a16="http://schemas.microsoft.com/office/drawing/2014/main" id="{DE9DAF19-80FA-7B40-A6F6-B32EECDCB07E}"/>
              </a:ext>
            </a:extLst>
          </p:cNvPr>
          <p:cNvSpPr>
            <a:spLocks noGrp="1"/>
          </p:cNvSpPr>
          <p:nvPr>
            <p:ph idx="1"/>
          </p:nvPr>
        </p:nvSpPr>
        <p:spPr>
          <a:xfrm>
            <a:off x="218311" y="2014215"/>
            <a:ext cx="11692038" cy="4478660"/>
          </a:xfrm>
        </p:spPr>
        <p:txBody>
          <a:bodyPr>
            <a:normAutofit/>
          </a:bodyPr>
          <a:lstStyle/>
          <a:p>
            <a:r>
              <a:rPr lang="en-GB" dirty="0"/>
              <a:t>(A3) It can be argued the formation of these groups led to the development of the civil rights campaign as the </a:t>
            </a:r>
            <a:r>
              <a:rPr lang="en-GB" b="1" dirty="0"/>
              <a:t>combined efforts of the groups </a:t>
            </a:r>
            <a:r>
              <a:rPr lang="en-GB" dirty="0"/>
              <a:t>gained </a:t>
            </a:r>
            <a:r>
              <a:rPr lang="en-GB" b="1" dirty="0"/>
              <a:t>publicity </a:t>
            </a:r>
            <a:r>
              <a:rPr lang="en-GB" dirty="0"/>
              <a:t>and </a:t>
            </a:r>
            <a:r>
              <a:rPr lang="en-GB" b="1" dirty="0"/>
              <a:t>ended discrimination </a:t>
            </a:r>
            <a:r>
              <a:rPr lang="en-GB" dirty="0"/>
              <a:t>in many </a:t>
            </a:r>
            <a:r>
              <a:rPr lang="en-GB" b="1" dirty="0"/>
              <a:t>public places</a:t>
            </a:r>
            <a:r>
              <a:rPr lang="en-GB" dirty="0"/>
              <a:t>. Attracting violence, using </a:t>
            </a:r>
            <a:r>
              <a:rPr lang="en-GB" b="1" dirty="0"/>
              <a:t>powerful publicity </a:t>
            </a:r>
            <a:r>
              <a:rPr lang="en-GB" dirty="0"/>
              <a:t>in images and videos </a:t>
            </a:r>
            <a:r>
              <a:rPr lang="en-GB" b="1" dirty="0"/>
              <a:t>attracted sympathy </a:t>
            </a:r>
            <a:r>
              <a:rPr lang="en-GB" dirty="0"/>
              <a:t>to their cause which </a:t>
            </a:r>
            <a:r>
              <a:rPr lang="en-GB" b="1" dirty="0"/>
              <a:t>led to further growth </a:t>
            </a:r>
            <a:r>
              <a:rPr lang="en-GB" dirty="0"/>
              <a:t>of the movement. </a:t>
            </a:r>
          </a:p>
          <a:p>
            <a:r>
              <a:rPr lang="en-GB" dirty="0"/>
              <a:t>(A4) This group </a:t>
            </a:r>
            <a:r>
              <a:rPr lang="en-GB" b="1" dirty="0"/>
              <a:t>gained increasing membership from younger people and</a:t>
            </a:r>
            <a:r>
              <a:rPr lang="en-GB" dirty="0"/>
              <a:t> expanded the movement to a </a:t>
            </a:r>
            <a:r>
              <a:rPr lang="en-GB" b="1" dirty="0"/>
              <a:t>broader audience. </a:t>
            </a:r>
          </a:p>
          <a:p>
            <a:r>
              <a:rPr lang="en-GB" dirty="0"/>
              <a:t>(A4) They also successfully gained the movement </a:t>
            </a:r>
            <a:r>
              <a:rPr lang="en-GB" b="1" dirty="0"/>
              <a:t>publicity </a:t>
            </a:r>
            <a:r>
              <a:rPr lang="en-GB" dirty="0"/>
              <a:t>through their participation in the Freedom Rides, and the KKK murder also drew </a:t>
            </a:r>
            <a:r>
              <a:rPr lang="en-GB" b="1" dirty="0"/>
              <a:t>sympathy </a:t>
            </a:r>
            <a:r>
              <a:rPr lang="en-GB" dirty="0"/>
              <a:t>for them which again </a:t>
            </a:r>
            <a:r>
              <a:rPr lang="en-GB" b="1" dirty="0"/>
              <a:t>encouraged increased membership </a:t>
            </a:r>
            <a:endParaRPr lang="en-GB" dirty="0">
              <a:effectLst/>
            </a:endParaRPr>
          </a:p>
          <a:p>
            <a:endParaRPr lang="en-GB" dirty="0">
              <a:effectLst/>
            </a:endParaRPr>
          </a:p>
          <a:p>
            <a:endParaRPr lang="en-GB" dirty="0">
              <a:effectLst/>
            </a:endParaRPr>
          </a:p>
        </p:txBody>
      </p:sp>
    </p:spTree>
    <p:extLst>
      <p:ext uri="{BB962C8B-B14F-4D97-AF65-F5344CB8AC3E}">
        <p14:creationId xmlns:p14="http://schemas.microsoft.com/office/powerpoint/2010/main" val="186212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14D2-846C-AC4F-A6C6-CB8A4B89132D}"/>
              </a:ext>
            </a:extLst>
          </p:cNvPr>
          <p:cNvSpPr>
            <a:spLocks noGrp="1"/>
          </p:cNvSpPr>
          <p:nvPr>
            <p:ph type="title"/>
          </p:nvPr>
        </p:nvSpPr>
        <p:spPr>
          <a:xfrm>
            <a:off x="328914" y="341975"/>
            <a:ext cx="10515600" cy="1325563"/>
          </a:xfrm>
        </p:spPr>
        <p:txBody>
          <a:bodyPr/>
          <a:lstStyle/>
          <a:p>
            <a:r>
              <a:rPr lang="en-US" dirty="0"/>
              <a:t>The Role of Black Civil Rights Organisations – Analysis Plus </a:t>
            </a:r>
          </a:p>
        </p:txBody>
      </p:sp>
      <p:sp>
        <p:nvSpPr>
          <p:cNvPr id="3" name="Content Placeholder 2">
            <a:extLst>
              <a:ext uri="{FF2B5EF4-FFF2-40B4-BE49-F238E27FC236}">
                <a16:creationId xmlns:a16="http://schemas.microsoft.com/office/drawing/2014/main" id="{DC44154A-F46C-3B46-B640-086FDD9C37C0}"/>
              </a:ext>
            </a:extLst>
          </p:cNvPr>
          <p:cNvSpPr>
            <a:spLocks noGrp="1"/>
          </p:cNvSpPr>
          <p:nvPr>
            <p:ph idx="1"/>
          </p:nvPr>
        </p:nvSpPr>
        <p:spPr>
          <a:xfrm>
            <a:off x="328913" y="2045544"/>
            <a:ext cx="11581435" cy="4586750"/>
          </a:xfrm>
        </p:spPr>
        <p:txBody>
          <a:bodyPr>
            <a:normAutofit fontScale="92500" lnSpcReduction="20000"/>
          </a:bodyPr>
          <a:lstStyle/>
          <a:p>
            <a:r>
              <a:rPr lang="en-GB" dirty="0"/>
              <a:t>(A+1) However, their success in promoting development of the movement was somewhat limited as </a:t>
            </a:r>
            <a:r>
              <a:rPr lang="en-GB" b="1" dirty="0"/>
              <a:t>from 1956 they were forbidden from operating in Alabama </a:t>
            </a:r>
            <a:r>
              <a:rPr lang="en-GB" dirty="0"/>
              <a:t>– a state which most desperately clung to its Jim Crow Laws. </a:t>
            </a:r>
            <a:endParaRPr lang="en-GB" dirty="0">
              <a:effectLst/>
            </a:endParaRPr>
          </a:p>
          <a:p>
            <a:r>
              <a:rPr lang="en-GB" dirty="0"/>
              <a:t>(EV1) Further, following the end of WWII Black people hoped to encourage the process of change by joining the NAACP and NAACP membership rose from 50,000 to 450,000 during the war. </a:t>
            </a:r>
            <a:r>
              <a:rPr lang="en-GB" b="1" dirty="0"/>
              <a:t>This shows that while the NAACP offered people a group to join, their desire to join the movement may have instead come from the experiences during WWII. </a:t>
            </a:r>
          </a:p>
          <a:p>
            <a:r>
              <a:rPr lang="en-GB" dirty="0"/>
              <a:t>(A+2) </a:t>
            </a:r>
            <a:r>
              <a:rPr lang="en-GB" b="1" dirty="0"/>
              <a:t>However, </a:t>
            </a:r>
            <a:r>
              <a:rPr lang="en-GB" dirty="0"/>
              <a:t>the </a:t>
            </a:r>
            <a:r>
              <a:rPr lang="en-GB" b="1" dirty="0"/>
              <a:t>catalyst </a:t>
            </a:r>
            <a:r>
              <a:rPr lang="en-GB" dirty="0"/>
              <a:t>for the formation of SCLC was the success of the </a:t>
            </a:r>
            <a:r>
              <a:rPr lang="en-GB" b="1" dirty="0"/>
              <a:t>Montgomery bus boycott</a:t>
            </a:r>
            <a:r>
              <a:rPr lang="en-GB" dirty="0"/>
              <a:t>. This made prominent leaders consider the possibility of </a:t>
            </a:r>
            <a:r>
              <a:rPr lang="en-GB" b="1" dirty="0"/>
              <a:t>expanding the efforts </a:t>
            </a:r>
            <a:r>
              <a:rPr lang="en-GB" dirty="0"/>
              <a:t>in Montgomery to other cities throughout the South – </a:t>
            </a:r>
            <a:r>
              <a:rPr lang="en-GB" b="1" i="1" dirty="0"/>
              <a:t>so was it this organisation which made people join the movement – or were they taking advantage of the social climate which demonstrated more people were interested? </a:t>
            </a:r>
            <a:endParaRPr lang="en-GB" dirty="0">
              <a:effectLst/>
            </a:endParaRPr>
          </a:p>
          <a:p>
            <a:endParaRPr lang="en-US" dirty="0">
              <a:highlight>
                <a:srgbClr val="FFFF00"/>
              </a:highlight>
            </a:endParaRPr>
          </a:p>
          <a:p>
            <a:endParaRPr lang="en-US" dirty="0"/>
          </a:p>
        </p:txBody>
      </p:sp>
    </p:spTree>
    <p:extLst>
      <p:ext uri="{BB962C8B-B14F-4D97-AF65-F5344CB8AC3E}">
        <p14:creationId xmlns:p14="http://schemas.microsoft.com/office/powerpoint/2010/main" val="404422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D85C-5A1D-3A41-ADD7-0A840B270891}"/>
              </a:ext>
            </a:extLst>
          </p:cNvPr>
          <p:cNvSpPr>
            <a:spLocks noGrp="1"/>
          </p:cNvSpPr>
          <p:nvPr>
            <p:ph type="title"/>
          </p:nvPr>
        </p:nvSpPr>
        <p:spPr>
          <a:xfrm>
            <a:off x="398362" y="365125"/>
            <a:ext cx="10515600" cy="1325563"/>
          </a:xfrm>
        </p:spPr>
        <p:txBody>
          <a:bodyPr/>
          <a:lstStyle/>
          <a:p>
            <a:r>
              <a:rPr lang="en-US" dirty="0"/>
              <a:t>The Role of Black Civil Rights Organisations – Analysis Plus </a:t>
            </a:r>
          </a:p>
        </p:txBody>
      </p:sp>
      <p:sp>
        <p:nvSpPr>
          <p:cNvPr id="3" name="Content Placeholder 2">
            <a:extLst>
              <a:ext uri="{FF2B5EF4-FFF2-40B4-BE49-F238E27FC236}">
                <a16:creationId xmlns:a16="http://schemas.microsoft.com/office/drawing/2014/main" id="{0A2101EE-F1E5-5246-AB30-AD5F432DAC8A}"/>
              </a:ext>
            </a:extLst>
          </p:cNvPr>
          <p:cNvSpPr>
            <a:spLocks noGrp="1"/>
          </p:cNvSpPr>
          <p:nvPr>
            <p:ph idx="1"/>
          </p:nvPr>
        </p:nvSpPr>
        <p:spPr>
          <a:xfrm>
            <a:off x="398362" y="2141537"/>
            <a:ext cx="11153172" cy="4351338"/>
          </a:xfrm>
        </p:spPr>
        <p:txBody>
          <a:bodyPr/>
          <a:lstStyle/>
          <a:p>
            <a:r>
              <a:rPr lang="en-GB" dirty="0"/>
              <a:t>(A+3) </a:t>
            </a:r>
            <a:r>
              <a:rPr lang="en-GB" b="1" dirty="0"/>
              <a:t>However, </a:t>
            </a:r>
            <a:r>
              <a:rPr lang="en-GB" dirty="0"/>
              <a:t>these groups gained their publicity through using </a:t>
            </a:r>
            <a:r>
              <a:rPr lang="en-GB" b="1" dirty="0"/>
              <a:t>non-violent tactics </a:t>
            </a:r>
            <a:r>
              <a:rPr lang="en-GB" dirty="0"/>
              <a:t>as advocated by King – </a:t>
            </a:r>
            <a:r>
              <a:rPr lang="en-GB" b="1" i="1" dirty="0"/>
              <a:t>so was it the group, or King’s methodologies, that drove people to join such groups? Or something else entirely? </a:t>
            </a:r>
            <a:endParaRPr lang="en-GB" dirty="0">
              <a:effectLst/>
            </a:endParaRPr>
          </a:p>
          <a:p>
            <a:r>
              <a:rPr lang="en-GB" dirty="0"/>
              <a:t>(A+4) However, they became </a:t>
            </a:r>
            <a:r>
              <a:rPr lang="en-GB" b="1" dirty="0"/>
              <a:t>increasingly radical </a:t>
            </a:r>
            <a:r>
              <a:rPr lang="en-GB" dirty="0"/>
              <a:t>and later disbanded. </a:t>
            </a:r>
            <a:r>
              <a:rPr lang="en-GB" b="1" i="1" dirty="0"/>
              <a:t>So were they the main reason for the growth, or just another avenue to help the movement expand? </a:t>
            </a:r>
            <a:endParaRPr lang="en-GB" dirty="0">
              <a:effectLst/>
            </a:endParaRPr>
          </a:p>
          <a:p>
            <a:endParaRPr lang="en-US" dirty="0"/>
          </a:p>
        </p:txBody>
      </p:sp>
    </p:spTree>
    <p:extLst>
      <p:ext uri="{BB962C8B-B14F-4D97-AF65-F5344CB8AC3E}">
        <p14:creationId xmlns:p14="http://schemas.microsoft.com/office/powerpoint/2010/main" val="253299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A4F8-3779-9D4C-A597-93D33CE434FD}"/>
              </a:ext>
            </a:extLst>
          </p:cNvPr>
          <p:cNvSpPr>
            <a:spLocks noGrp="1"/>
          </p:cNvSpPr>
          <p:nvPr>
            <p:ph type="title"/>
          </p:nvPr>
        </p:nvSpPr>
        <p:spPr>
          <a:xfrm>
            <a:off x="398362" y="284102"/>
            <a:ext cx="10515600" cy="1325563"/>
          </a:xfrm>
        </p:spPr>
        <p:txBody>
          <a:bodyPr/>
          <a:lstStyle/>
          <a:p>
            <a:r>
              <a:rPr lang="en-US" dirty="0"/>
              <a:t>The Role of Martin Luther King- Background </a:t>
            </a:r>
          </a:p>
        </p:txBody>
      </p:sp>
      <p:sp>
        <p:nvSpPr>
          <p:cNvPr id="3" name="Content Placeholder 2">
            <a:extLst>
              <a:ext uri="{FF2B5EF4-FFF2-40B4-BE49-F238E27FC236}">
                <a16:creationId xmlns:a16="http://schemas.microsoft.com/office/drawing/2014/main" id="{BB87D56F-986C-CB40-9D85-7D7F74F653C1}"/>
              </a:ext>
            </a:extLst>
          </p:cNvPr>
          <p:cNvSpPr>
            <a:spLocks noGrp="1"/>
          </p:cNvSpPr>
          <p:nvPr>
            <p:ph idx="1"/>
          </p:nvPr>
        </p:nvSpPr>
        <p:spPr>
          <a:xfrm>
            <a:off x="398361" y="1837199"/>
            <a:ext cx="10956403" cy="4586749"/>
          </a:xfrm>
        </p:spPr>
        <p:txBody>
          <a:bodyPr/>
          <a:lstStyle/>
          <a:p>
            <a:r>
              <a:rPr lang="en-GB" dirty="0"/>
              <a:t>He was born in Atlanta, in the Southern state of Georgia. The church played a pivotal role in his life; his father and grandfather had been church ministers and King himself became a Pastor in Montgomery, Alabama in 1954. </a:t>
            </a:r>
            <a:endParaRPr lang="en-GB" dirty="0">
              <a:effectLst/>
            </a:endParaRPr>
          </a:p>
          <a:p>
            <a:r>
              <a:rPr lang="en-GB" b="1" dirty="0"/>
              <a:t>Martin Luther King </a:t>
            </a:r>
            <a:r>
              <a:rPr lang="en-GB" dirty="0"/>
              <a:t>is probably the most famous individual who is associated with the campaign for Black Civil Rights. King’s most significant contribution to the Civil Rights Campaign was his avocation of peaceful protest. </a:t>
            </a:r>
            <a:endParaRPr lang="en-GB" dirty="0">
              <a:effectLst/>
            </a:endParaRPr>
          </a:p>
          <a:p>
            <a:endParaRPr lang="en-US" dirty="0"/>
          </a:p>
        </p:txBody>
      </p:sp>
    </p:spTree>
    <p:extLst>
      <p:ext uri="{BB962C8B-B14F-4D97-AF65-F5344CB8AC3E}">
        <p14:creationId xmlns:p14="http://schemas.microsoft.com/office/powerpoint/2010/main" val="271993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E1E4-9943-CD45-9E89-0C96A88B6E54}"/>
              </a:ext>
            </a:extLst>
          </p:cNvPr>
          <p:cNvSpPr>
            <a:spLocks noGrp="1"/>
          </p:cNvSpPr>
          <p:nvPr>
            <p:ph type="title"/>
          </p:nvPr>
        </p:nvSpPr>
        <p:spPr>
          <a:xfrm>
            <a:off x="321733" y="178858"/>
            <a:ext cx="10515600" cy="1325563"/>
          </a:xfrm>
        </p:spPr>
        <p:txBody>
          <a:bodyPr/>
          <a:lstStyle/>
          <a:p>
            <a:r>
              <a:rPr lang="en-US" dirty="0"/>
              <a:t>The Role of Martin Luther King- Knowledge </a:t>
            </a:r>
          </a:p>
        </p:txBody>
      </p:sp>
      <p:sp>
        <p:nvSpPr>
          <p:cNvPr id="3" name="Content Placeholder 2">
            <a:extLst>
              <a:ext uri="{FF2B5EF4-FFF2-40B4-BE49-F238E27FC236}">
                <a16:creationId xmlns:a16="http://schemas.microsoft.com/office/drawing/2014/main" id="{6D0183A1-5AB9-C841-9707-F9A74781515D}"/>
              </a:ext>
            </a:extLst>
          </p:cNvPr>
          <p:cNvSpPr>
            <a:spLocks noGrp="1"/>
          </p:cNvSpPr>
          <p:nvPr>
            <p:ph idx="1"/>
          </p:nvPr>
        </p:nvSpPr>
        <p:spPr>
          <a:xfrm>
            <a:off x="321733" y="1825624"/>
            <a:ext cx="11633200" cy="5032375"/>
          </a:xfrm>
        </p:spPr>
        <p:txBody>
          <a:bodyPr>
            <a:normAutofit fontScale="62500" lnSpcReduction="20000"/>
          </a:bodyPr>
          <a:lstStyle/>
          <a:p>
            <a:r>
              <a:rPr lang="en-US" sz="3700" dirty="0"/>
              <a:t>(K1) National Face of Movement</a:t>
            </a:r>
          </a:p>
          <a:p>
            <a:r>
              <a:rPr lang="en-US" sz="3700" dirty="0"/>
              <a:t>(K1) </a:t>
            </a:r>
            <a:r>
              <a:rPr lang="en-GB" sz="3700" b="1" dirty="0"/>
              <a:t>Martin Luther King Jnr </a:t>
            </a:r>
            <a:r>
              <a:rPr lang="en-GB" sz="3700" dirty="0"/>
              <a:t>was very well educated, so he spoke </a:t>
            </a:r>
            <a:r>
              <a:rPr lang="en-GB" sz="3700" b="1" dirty="0"/>
              <a:t>eloquently and effectively</a:t>
            </a:r>
            <a:r>
              <a:rPr lang="en-GB" sz="3700" dirty="0"/>
              <a:t>. </a:t>
            </a:r>
            <a:endParaRPr lang="en-GB" sz="3700" dirty="0">
              <a:effectLst/>
            </a:endParaRPr>
          </a:p>
          <a:p>
            <a:r>
              <a:rPr lang="en-US" sz="3700" dirty="0"/>
              <a:t>(K1) </a:t>
            </a:r>
            <a:r>
              <a:rPr lang="en-GB" sz="3700" dirty="0"/>
              <a:t>He was also the first civil rights leader to be able to speak so well to large audiences. </a:t>
            </a:r>
            <a:endParaRPr lang="en-GB" sz="3700" dirty="0">
              <a:effectLst/>
            </a:endParaRPr>
          </a:p>
          <a:p>
            <a:r>
              <a:rPr lang="en-US" sz="3700" dirty="0"/>
              <a:t>(K1) </a:t>
            </a:r>
            <a:r>
              <a:rPr lang="en-GB" sz="3700" dirty="0"/>
              <a:t>He first demonstrated his leadership abilities during the </a:t>
            </a:r>
            <a:r>
              <a:rPr lang="en-GB" sz="3700" b="1" dirty="0"/>
              <a:t>Montgomery Bus Boycott</a:t>
            </a:r>
            <a:r>
              <a:rPr lang="en-GB" sz="3700" dirty="0"/>
              <a:t>, and from here he became </a:t>
            </a:r>
            <a:r>
              <a:rPr lang="en-GB" sz="3700" b="1" dirty="0"/>
              <a:t>readily associated </a:t>
            </a:r>
            <a:r>
              <a:rPr lang="en-GB" sz="3700" dirty="0"/>
              <a:t>with the Civil Rights Movement. </a:t>
            </a:r>
            <a:endParaRPr lang="en-GB" sz="3700" dirty="0">
              <a:effectLst/>
            </a:endParaRPr>
          </a:p>
          <a:p>
            <a:r>
              <a:rPr lang="en-US" sz="3700" dirty="0"/>
              <a:t>(K1) </a:t>
            </a:r>
            <a:r>
              <a:rPr lang="en-GB" sz="3700" dirty="0"/>
              <a:t>MLK was heavily influenced by the beliefs and actions of </a:t>
            </a:r>
            <a:r>
              <a:rPr lang="en-GB" sz="3700" b="1" dirty="0"/>
              <a:t>Mahatma Gandhi </a:t>
            </a:r>
            <a:endParaRPr lang="en-GB" sz="3700" dirty="0">
              <a:effectLst/>
            </a:endParaRPr>
          </a:p>
          <a:p>
            <a:r>
              <a:rPr lang="en-US" sz="3700" dirty="0"/>
              <a:t>(K1) </a:t>
            </a:r>
            <a:r>
              <a:rPr lang="en-GB" sz="3700" b="1" i="1" dirty="0"/>
              <a:t>“We must use the weapon of love. We must realise so many people are taught to hate us but that they are not totally responsible for their hate.” </a:t>
            </a:r>
            <a:endParaRPr lang="en-GB" sz="3700" dirty="0">
              <a:effectLst/>
            </a:endParaRPr>
          </a:p>
          <a:p>
            <a:r>
              <a:rPr lang="en-US" sz="3700" dirty="0"/>
              <a:t>(K1) </a:t>
            </a:r>
            <a:r>
              <a:rPr lang="en-GB" sz="3700" dirty="0"/>
              <a:t>After the success of the bus boycott, King wrote a book entitled </a:t>
            </a:r>
            <a:r>
              <a:rPr lang="en-GB" sz="3700" b="1" dirty="0"/>
              <a:t>“Stride to Freedom” (1958) </a:t>
            </a:r>
            <a:r>
              <a:rPr lang="en-GB" sz="3700" dirty="0"/>
              <a:t>which encouraged equality for Black Americans. He began to </a:t>
            </a:r>
            <a:r>
              <a:rPr lang="en-GB" sz="3700" b="1" dirty="0"/>
              <a:t>tour all over the southern states </a:t>
            </a:r>
            <a:r>
              <a:rPr lang="en-GB" sz="3700" dirty="0"/>
              <a:t>making speeches and encouraging all Black Americans to stand up for their rights. </a:t>
            </a:r>
            <a:endParaRPr lang="en-GB" sz="3700" dirty="0">
              <a:effectLst/>
            </a:endParaRPr>
          </a:p>
          <a:p>
            <a:r>
              <a:rPr lang="en-US" sz="3700" dirty="0"/>
              <a:t>(K1) </a:t>
            </a:r>
            <a:r>
              <a:rPr lang="en-GB" sz="3700" dirty="0"/>
              <a:t>He also </a:t>
            </a:r>
            <a:r>
              <a:rPr lang="en-GB" sz="3700" b="1" dirty="0"/>
              <a:t>co-founded the SCLC </a:t>
            </a:r>
            <a:r>
              <a:rPr lang="en-GB" sz="3700" dirty="0"/>
              <a:t>– who were very effective in sit-ins, freedom rides, and further boycotts. He publicly and openly urged Blacks and Whites to </a:t>
            </a:r>
            <a:r>
              <a:rPr lang="en-GB" sz="3700" b="1" dirty="0"/>
              <a:t>come together to overcome racism</a:t>
            </a:r>
            <a:r>
              <a:rPr lang="en-GB" sz="3700" dirty="0"/>
              <a:t>. </a:t>
            </a:r>
            <a:endParaRPr lang="en-GB" sz="3700" dirty="0">
              <a:effectLst/>
            </a:endParaRPr>
          </a:p>
          <a:p>
            <a:endParaRPr lang="en-US" dirty="0"/>
          </a:p>
        </p:txBody>
      </p:sp>
    </p:spTree>
    <p:extLst>
      <p:ext uri="{BB962C8B-B14F-4D97-AF65-F5344CB8AC3E}">
        <p14:creationId xmlns:p14="http://schemas.microsoft.com/office/powerpoint/2010/main" val="285037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6168-1863-3C40-8DA7-25B9C0CB9226}"/>
              </a:ext>
            </a:extLst>
          </p:cNvPr>
          <p:cNvSpPr>
            <a:spLocks noGrp="1"/>
          </p:cNvSpPr>
          <p:nvPr>
            <p:ph type="title"/>
          </p:nvPr>
        </p:nvSpPr>
        <p:spPr>
          <a:xfrm>
            <a:off x="338667" y="152399"/>
            <a:ext cx="10515600" cy="1325563"/>
          </a:xfrm>
        </p:spPr>
        <p:txBody>
          <a:bodyPr/>
          <a:lstStyle/>
          <a:p>
            <a:r>
              <a:rPr lang="en-US" dirty="0"/>
              <a:t>The Role of Martin Luther King- Knowledge </a:t>
            </a:r>
          </a:p>
        </p:txBody>
      </p:sp>
      <p:sp>
        <p:nvSpPr>
          <p:cNvPr id="3" name="Content Placeholder 2">
            <a:extLst>
              <a:ext uri="{FF2B5EF4-FFF2-40B4-BE49-F238E27FC236}">
                <a16:creationId xmlns:a16="http://schemas.microsoft.com/office/drawing/2014/main" id="{8B9B05CE-F879-1941-9A97-D4C3F7449EB2}"/>
              </a:ext>
            </a:extLst>
          </p:cNvPr>
          <p:cNvSpPr>
            <a:spLocks noGrp="1"/>
          </p:cNvSpPr>
          <p:nvPr>
            <p:ph idx="1"/>
          </p:nvPr>
        </p:nvSpPr>
        <p:spPr>
          <a:xfrm>
            <a:off x="338667" y="1825625"/>
            <a:ext cx="11582400" cy="4812242"/>
          </a:xfrm>
        </p:spPr>
        <p:txBody>
          <a:bodyPr>
            <a:normAutofit fontScale="92500" lnSpcReduction="10000"/>
          </a:bodyPr>
          <a:lstStyle/>
          <a:p>
            <a:r>
              <a:rPr lang="en-US" dirty="0"/>
              <a:t>(K2) Use of Media </a:t>
            </a:r>
          </a:p>
          <a:p>
            <a:r>
              <a:rPr lang="en-US" dirty="0"/>
              <a:t>(K2) </a:t>
            </a:r>
            <a:r>
              <a:rPr lang="en-GB" dirty="0"/>
              <a:t>King wisely realised that </a:t>
            </a:r>
            <a:r>
              <a:rPr lang="en-GB" b="1" dirty="0"/>
              <a:t>television could help increase awareness </a:t>
            </a:r>
            <a:r>
              <a:rPr lang="en-GB" dirty="0"/>
              <a:t>of the plight of Black Americans and spread his message. </a:t>
            </a:r>
            <a:endParaRPr lang="en-GB" dirty="0">
              <a:effectLst/>
            </a:endParaRPr>
          </a:p>
          <a:p>
            <a:r>
              <a:rPr lang="en-US" dirty="0"/>
              <a:t>(K2) </a:t>
            </a:r>
            <a:r>
              <a:rPr lang="en-GB" dirty="0"/>
              <a:t>Events such as the Sit ins, the Freedom Rides and the Birmingham protests </a:t>
            </a:r>
            <a:r>
              <a:rPr lang="en-GB" b="1" dirty="0"/>
              <a:t>were captured by the media, </a:t>
            </a:r>
            <a:r>
              <a:rPr lang="en-GB" dirty="0"/>
              <a:t>showing </a:t>
            </a:r>
            <a:r>
              <a:rPr lang="en-GB" b="1" dirty="0"/>
              <a:t>peaceful protestors being attacked by whites</a:t>
            </a:r>
            <a:r>
              <a:rPr lang="en-GB" dirty="0"/>
              <a:t>. These were broadcast over the USA. </a:t>
            </a:r>
            <a:endParaRPr lang="en-GB" dirty="0">
              <a:effectLst/>
            </a:endParaRPr>
          </a:p>
          <a:p>
            <a:r>
              <a:rPr lang="en-US" dirty="0"/>
              <a:t>(K2) </a:t>
            </a:r>
            <a:r>
              <a:rPr lang="en-GB" dirty="0"/>
              <a:t>King also had the ability to </a:t>
            </a:r>
            <a:r>
              <a:rPr lang="en-GB" b="1" dirty="0"/>
              <a:t>manipulate the media </a:t>
            </a:r>
            <a:r>
              <a:rPr lang="en-GB" dirty="0"/>
              <a:t>for the Civil Rights cause. For example, in the </a:t>
            </a:r>
            <a:r>
              <a:rPr lang="en-GB" b="1" dirty="0"/>
              <a:t>Birmingham riots of 1963</a:t>
            </a:r>
            <a:r>
              <a:rPr lang="en-GB" dirty="0"/>
              <a:t>, he used kids instead of adults to protest. Their </a:t>
            </a:r>
            <a:r>
              <a:rPr lang="en-GB" b="1" dirty="0"/>
              <a:t>brutal treatment by police </a:t>
            </a:r>
            <a:r>
              <a:rPr lang="en-GB" dirty="0"/>
              <a:t>was televised and </a:t>
            </a:r>
            <a:r>
              <a:rPr lang="en-GB" b="1" dirty="0"/>
              <a:t>made the president react. </a:t>
            </a:r>
            <a:endParaRPr lang="en-GB" dirty="0">
              <a:effectLst/>
            </a:endParaRPr>
          </a:p>
          <a:p>
            <a:r>
              <a:rPr lang="en-US" dirty="0"/>
              <a:t>(K2) </a:t>
            </a:r>
            <a:r>
              <a:rPr lang="en-GB" dirty="0"/>
              <a:t>For the first time, </a:t>
            </a:r>
            <a:r>
              <a:rPr lang="en-GB" b="1" dirty="0"/>
              <a:t>white Americans outside the south became fully aware </a:t>
            </a:r>
            <a:r>
              <a:rPr lang="en-GB" dirty="0"/>
              <a:t>of the racist treatment of Black Americans. </a:t>
            </a:r>
            <a:endParaRPr lang="en-GB" dirty="0">
              <a:effectLst/>
            </a:endParaRPr>
          </a:p>
          <a:p>
            <a:endParaRPr lang="en-US" dirty="0"/>
          </a:p>
        </p:txBody>
      </p:sp>
    </p:spTree>
    <p:extLst>
      <p:ext uri="{BB962C8B-B14F-4D97-AF65-F5344CB8AC3E}">
        <p14:creationId xmlns:p14="http://schemas.microsoft.com/office/powerpoint/2010/main" val="247594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DDCD-67B9-274F-91C0-55A4611EE7AB}"/>
              </a:ext>
            </a:extLst>
          </p:cNvPr>
          <p:cNvSpPr>
            <a:spLocks noGrp="1"/>
          </p:cNvSpPr>
          <p:nvPr>
            <p:ph type="title"/>
          </p:nvPr>
        </p:nvSpPr>
        <p:spPr>
          <a:xfrm>
            <a:off x="203200" y="237067"/>
            <a:ext cx="10515600" cy="1325563"/>
          </a:xfrm>
        </p:spPr>
        <p:txBody>
          <a:bodyPr/>
          <a:lstStyle/>
          <a:p>
            <a:r>
              <a:rPr lang="en-US" dirty="0"/>
              <a:t>The Role of Martin Luther King- Analysis </a:t>
            </a:r>
          </a:p>
        </p:txBody>
      </p:sp>
      <p:sp>
        <p:nvSpPr>
          <p:cNvPr id="3" name="Content Placeholder 2">
            <a:extLst>
              <a:ext uri="{FF2B5EF4-FFF2-40B4-BE49-F238E27FC236}">
                <a16:creationId xmlns:a16="http://schemas.microsoft.com/office/drawing/2014/main" id="{0769BB5C-DF51-5944-841B-0CDFCA35F039}"/>
              </a:ext>
            </a:extLst>
          </p:cNvPr>
          <p:cNvSpPr>
            <a:spLocks noGrp="1"/>
          </p:cNvSpPr>
          <p:nvPr>
            <p:ph idx="1"/>
          </p:nvPr>
        </p:nvSpPr>
        <p:spPr>
          <a:xfrm>
            <a:off x="203200" y="1825625"/>
            <a:ext cx="11734800" cy="4795308"/>
          </a:xfrm>
        </p:spPr>
        <p:txBody>
          <a:bodyPr>
            <a:normAutofit lnSpcReduction="10000"/>
          </a:bodyPr>
          <a:lstStyle/>
          <a:p>
            <a:r>
              <a:rPr lang="en-GB" dirty="0"/>
              <a:t>(A1) His eloquence and non-violence helped him to </a:t>
            </a:r>
            <a:r>
              <a:rPr lang="en-GB" b="1" dirty="0"/>
              <a:t>build positive relations </a:t>
            </a:r>
            <a:r>
              <a:rPr lang="en-GB" dirty="0"/>
              <a:t>with JFK and other important and </a:t>
            </a:r>
            <a:r>
              <a:rPr lang="en-GB" b="1" dirty="0"/>
              <a:t>powerful white leaders</a:t>
            </a:r>
            <a:r>
              <a:rPr lang="en-GB" dirty="0"/>
              <a:t>, which also helped spread the movement to </a:t>
            </a:r>
            <a:r>
              <a:rPr lang="en-GB" b="1" dirty="0"/>
              <a:t>a broader audience. </a:t>
            </a:r>
            <a:endParaRPr lang="en-GB" dirty="0">
              <a:effectLst/>
            </a:endParaRPr>
          </a:p>
          <a:p>
            <a:r>
              <a:rPr lang="en-GB" dirty="0"/>
              <a:t>(A1) His book tour also </a:t>
            </a:r>
            <a:r>
              <a:rPr lang="en-GB" b="1" dirty="0"/>
              <a:t>spread his ideas further and</a:t>
            </a:r>
            <a:r>
              <a:rPr lang="en-GB" dirty="0"/>
              <a:t> gained further </a:t>
            </a:r>
            <a:r>
              <a:rPr lang="en-GB" b="1" dirty="0"/>
              <a:t>positive publicity </a:t>
            </a:r>
            <a:r>
              <a:rPr lang="en-GB" dirty="0"/>
              <a:t>for the movement. </a:t>
            </a:r>
          </a:p>
          <a:p>
            <a:r>
              <a:rPr lang="en-GB" dirty="0"/>
              <a:t>(A2) When ordinary white Americans saw the treatment of Blacks on the television and in newspapers, they </a:t>
            </a:r>
            <a:r>
              <a:rPr lang="en-GB" b="1" dirty="0"/>
              <a:t>began to support change </a:t>
            </a:r>
            <a:r>
              <a:rPr lang="en-GB" dirty="0"/>
              <a:t>in favour of civil rights and </a:t>
            </a:r>
            <a:r>
              <a:rPr lang="en-GB" b="1" dirty="0"/>
              <a:t>were motivated to campaign </a:t>
            </a:r>
            <a:r>
              <a:rPr lang="en-GB" dirty="0"/>
              <a:t>for civil rights. </a:t>
            </a:r>
          </a:p>
          <a:p>
            <a:r>
              <a:rPr lang="en-GB" dirty="0"/>
              <a:t>(A2) Furthermore, his huge media following resulted in over </a:t>
            </a:r>
            <a:r>
              <a:rPr lang="en-GB" b="1" dirty="0"/>
              <a:t>250,000 people </a:t>
            </a:r>
            <a:r>
              <a:rPr lang="en-GB" dirty="0"/>
              <a:t>who came to watch the March on Washington, along with a </a:t>
            </a:r>
            <a:r>
              <a:rPr lang="en-GB" b="1" dirty="0"/>
              <a:t>televised worldwide audience </a:t>
            </a:r>
            <a:r>
              <a:rPr lang="en-GB" dirty="0"/>
              <a:t>– proving his influence on growing support for the movement. </a:t>
            </a:r>
          </a:p>
          <a:p>
            <a:endParaRPr lang="en-GB" dirty="0">
              <a:effectLst/>
            </a:endParaRPr>
          </a:p>
          <a:p>
            <a:endParaRPr lang="en-US" dirty="0"/>
          </a:p>
        </p:txBody>
      </p:sp>
    </p:spTree>
    <p:extLst>
      <p:ext uri="{BB962C8B-B14F-4D97-AF65-F5344CB8AC3E}">
        <p14:creationId xmlns:p14="http://schemas.microsoft.com/office/powerpoint/2010/main" val="19861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41DD-2EB7-EA46-836E-3318853B0056}"/>
              </a:ext>
            </a:extLst>
          </p:cNvPr>
          <p:cNvSpPr>
            <a:spLocks noGrp="1"/>
          </p:cNvSpPr>
          <p:nvPr>
            <p:ph type="title"/>
          </p:nvPr>
        </p:nvSpPr>
        <p:spPr>
          <a:xfrm>
            <a:off x="0" y="1"/>
            <a:ext cx="10905067" cy="1444096"/>
          </a:xfrm>
        </p:spPr>
        <p:txBody>
          <a:bodyPr/>
          <a:lstStyle/>
          <a:p>
            <a:r>
              <a:rPr lang="en-US" dirty="0"/>
              <a:t>Context</a:t>
            </a:r>
          </a:p>
        </p:txBody>
      </p:sp>
      <p:sp>
        <p:nvSpPr>
          <p:cNvPr id="3" name="Content Placeholder 2">
            <a:extLst>
              <a:ext uri="{FF2B5EF4-FFF2-40B4-BE49-F238E27FC236}">
                <a16:creationId xmlns:a16="http://schemas.microsoft.com/office/drawing/2014/main" id="{5C6025EA-F8BD-B745-B581-D2219B39E3DC}"/>
              </a:ext>
            </a:extLst>
          </p:cNvPr>
          <p:cNvSpPr>
            <a:spLocks noGrp="1"/>
          </p:cNvSpPr>
          <p:nvPr>
            <p:ph idx="1"/>
          </p:nvPr>
        </p:nvSpPr>
        <p:spPr>
          <a:xfrm>
            <a:off x="0" y="1798320"/>
            <a:ext cx="12192000" cy="5059679"/>
          </a:xfrm>
        </p:spPr>
        <p:txBody>
          <a:bodyPr>
            <a:normAutofit fontScale="55000" lnSpcReduction="20000"/>
          </a:bodyPr>
          <a:lstStyle/>
          <a:p>
            <a:r>
              <a:rPr lang="en-US" sz="4400" dirty="0"/>
              <a:t>A key obstacle faced by Black Americans in the campaign for equality was the lack of established organisations. </a:t>
            </a:r>
          </a:p>
          <a:p>
            <a:r>
              <a:rPr lang="en-US" sz="4400" dirty="0"/>
              <a:t>Several individuals emerged throughout the 1920s who demanded change for Black communities, however, none were united in purpose. </a:t>
            </a:r>
          </a:p>
          <a:p>
            <a:r>
              <a:rPr lang="en-US" sz="4400" dirty="0"/>
              <a:t>WEB Du </a:t>
            </a:r>
            <a:r>
              <a:rPr lang="en-US" sz="4400" dirty="0" err="1"/>
              <a:t>Bois</a:t>
            </a:r>
            <a:r>
              <a:rPr lang="en-US" sz="4400" dirty="0"/>
              <a:t> campaigned for equality for Blacks in every aspect of daily life. </a:t>
            </a:r>
          </a:p>
          <a:p>
            <a:r>
              <a:rPr lang="en-US" sz="4400" dirty="0"/>
              <a:t>Marcus Garvey demanded a ‘return to Africa’ and an affirmation of Black culture and pride. </a:t>
            </a:r>
          </a:p>
          <a:p>
            <a:r>
              <a:rPr lang="en-US" sz="4400" dirty="0"/>
              <a:t>Some argue that the roots of the Black civil rights movement in the 50s and 60s came from the ideas of these individuals. </a:t>
            </a:r>
            <a:r>
              <a:rPr lang="en-GB" sz="4400" dirty="0"/>
              <a:t>In particular, WEB Du </a:t>
            </a:r>
            <a:r>
              <a:rPr lang="en-GB" sz="4400" dirty="0" err="1"/>
              <a:t>Bois’</a:t>
            </a:r>
            <a:r>
              <a:rPr lang="en-GB" sz="4400" dirty="0"/>
              <a:t> group, the </a:t>
            </a:r>
            <a:r>
              <a:rPr lang="en-GB" sz="4400" b="1" dirty="0"/>
              <a:t>National Association for the Advancement of Coloured People (NAACP)</a:t>
            </a:r>
            <a:r>
              <a:rPr lang="en-GB" sz="4400" dirty="0"/>
              <a:t>, which was established in </a:t>
            </a:r>
            <a:r>
              <a:rPr lang="en-GB" sz="4400" b="1" dirty="0"/>
              <a:t>1909</a:t>
            </a:r>
            <a:r>
              <a:rPr lang="en-GB" sz="4400" dirty="0"/>
              <a:t>, tirelessly fought against the Jim Crow Laws in the early decades of the 20th century and was responsible for some of the </a:t>
            </a:r>
            <a:r>
              <a:rPr lang="en-GB" sz="4400" b="1" dirty="0"/>
              <a:t>most significant and highly publicised Civil Rights Campaigns </a:t>
            </a:r>
            <a:r>
              <a:rPr lang="en-GB" sz="4400" dirty="0"/>
              <a:t>of the post-war era. </a:t>
            </a:r>
          </a:p>
          <a:p>
            <a:r>
              <a:rPr lang="en-GB" sz="4400" dirty="0"/>
              <a:t>Furthermore, it could be argued that the </a:t>
            </a:r>
            <a:r>
              <a:rPr lang="en-GB" sz="4400" b="1" dirty="0"/>
              <a:t>1960s marked a period of change </a:t>
            </a:r>
            <a:r>
              <a:rPr lang="en-GB" sz="4400" dirty="0"/>
              <a:t>for many Americans as it witnessed the move from previous acceptable social norms to the demand for change. After the end of World War Two the </a:t>
            </a:r>
            <a:r>
              <a:rPr lang="en-GB" sz="4400" b="1" dirty="0"/>
              <a:t>promise of a new world </a:t>
            </a:r>
            <a:r>
              <a:rPr lang="en-GB" sz="4400" dirty="0"/>
              <a:t>defined by peace and </a:t>
            </a:r>
            <a:r>
              <a:rPr lang="en-GB" sz="4400" b="1" dirty="0"/>
              <a:t>freedom jarred with the daily experiences </a:t>
            </a:r>
            <a:r>
              <a:rPr lang="en-GB" sz="4400" dirty="0"/>
              <a:t>of many Black Americans. </a:t>
            </a:r>
          </a:p>
          <a:p>
            <a:endParaRPr lang="en-US" dirty="0"/>
          </a:p>
          <a:p>
            <a:endParaRPr lang="en-US" dirty="0"/>
          </a:p>
        </p:txBody>
      </p:sp>
    </p:spTree>
    <p:extLst>
      <p:ext uri="{BB962C8B-B14F-4D97-AF65-F5344CB8AC3E}">
        <p14:creationId xmlns:p14="http://schemas.microsoft.com/office/powerpoint/2010/main" val="770838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3895-2120-1342-93F5-3A13CC30D8B6}"/>
              </a:ext>
            </a:extLst>
          </p:cNvPr>
          <p:cNvSpPr>
            <a:spLocks noGrp="1"/>
          </p:cNvSpPr>
          <p:nvPr>
            <p:ph type="title"/>
          </p:nvPr>
        </p:nvSpPr>
        <p:spPr>
          <a:xfrm>
            <a:off x="363638" y="272528"/>
            <a:ext cx="10515600" cy="1325563"/>
          </a:xfrm>
        </p:spPr>
        <p:txBody>
          <a:bodyPr/>
          <a:lstStyle/>
          <a:p>
            <a:r>
              <a:rPr lang="en-US" dirty="0"/>
              <a:t>The Role of Martin Luther King- Analysis Plus </a:t>
            </a:r>
          </a:p>
        </p:txBody>
      </p:sp>
      <p:sp>
        <p:nvSpPr>
          <p:cNvPr id="3" name="Content Placeholder 2">
            <a:extLst>
              <a:ext uri="{FF2B5EF4-FFF2-40B4-BE49-F238E27FC236}">
                <a16:creationId xmlns:a16="http://schemas.microsoft.com/office/drawing/2014/main" id="{24BC8507-B340-D74F-B136-A68CCDAC9352}"/>
              </a:ext>
            </a:extLst>
          </p:cNvPr>
          <p:cNvSpPr>
            <a:spLocks noGrp="1"/>
          </p:cNvSpPr>
          <p:nvPr>
            <p:ph idx="1"/>
          </p:nvPr>
        </p:nvSpPr>
        <p:spPr>
          <a:xfrm>
            <a:off x="363638" y="1848774"/>
            <a:ext cx="10515600" cy="4351338"/>
          </a:xfrm>
        </p:spPr>
        <p:txBody>
          <a:bodyPr/>
          <a:lstStyle/>
          <a:p>
            <a:r>
              <a:rPr lang="en-GB" dirty="0"/>
              <a:t>(A1+) </a:t>
            </a:r>
            <a:r>
              <a:rPr lang="en-GB" b="1" dirty="0"/>
              <a:t>However, </a:t>
            </a:r>
            <a:r>
              <a:rPr lang="en-GB" dirty="0"/>
              <a:t>he also faced huge </a:t>
            </a:r>
            <a:r>
              <a:rPr lang="en-GB" b="1" dirty="0"/>
              <a:t>criticism </a:t>
            </a:r>
            <a:r>
              <a:rPr lang="en-GB" dirty="0"/>
              <a:t>over his </a:t>
            </a:r>
            <a:r>
              <a:rPr lang="en-GB" b="1" dirty="0"/>
              <a:t>‘ignorance’ </a:t>
            </a:r>
            <a:r>
              <a:rPr lang="en-GB" dirty="0"/>
              <a:t>of the Northern Black community and was increasingly seen as </a:t>
            </a:r>
            <a:r>
              <a:rPr lang="en-GB" b="1" dirty="0"/>
              <a:t>out of touch </a:t>
            </a:r>
            <a:r>
              <a:rPr lang="en-GB" dirty="0"/>
              <a:t>by many younger African Americans in the North. </a:t>
            </a:r>
            <a:endParaRPr lang="en-GB" dirty="0">
              <a:effectLst/>
            </a:endParaRPr>
          </a:p>
          <a:p>
            <a:r>
              <a:rPr lang="en-GB" dirty="0"/>
              <a:t>(A1+) </a:t>
            </a:r>
            <a:r>
              <a:rPr lang="en-GB" b="1" dirty="0"/>
              <a:t>Some historians </a:t>
            </a:r>
            <a:r>
              <a:rPr lang="en-GB" dirty="0"/>
              <a:t>have recently argued that the </a:t>
            </a:r>
            <a:r>
              <a:rPr lang="en-GB" b="1" dirty="0"/>
              <a:t>focus on MLK </a:t>
            </a:r>
            <a:r>
              <a:rPr lang="en-GB" dirty="0"/>
              <a:t>has led to the perception that the civil rights movement </a:t>
            </a:r>
            <a:r>
              <a:rPr lang="en-GB" b="1" dirty="0"/>
              <a:t>began with MLK </a:t>
            </a:r>
            <a:r>
              <a:rPr lang="en-GB" dirty="0"/>
              <a:t>in 1955 with the Montgomery bus boycotts </a:t>
            </a:r>
            <a:r>
              <a:rPr lang="en-GB" b="1" dirty="0"/>
              <a:t>and ended in 1968 with his assassination in Memphis</a:t>
            </a:r>
            <a:r>
              <a:rPr lang="en-GB" dirty="0"/>
              <a:t>. This approach is too “</a:t>
            </a:r>
            <a:r>
              <a:rPr lang="en-GB" b="1" dirty="0"/>
              <a:t>King Centric</a:t>
            </a:r>
            <a:r>
              <a:rPr lang="en-GB" dirty="0"/>
              <a:t>” and has served to </a:t>
            </a:r>
            <a:r>
              <a:rPr lang="en-GB" b="1" dirty="0"/>
              <a:t>miss out other important individuals and organisations. </a:t>
            </a:r>
            <a:endParaRPr lang="en-GB" dirty="0">
              <a:effectLst/>
            </a:endParaRPr>
          </a:p>
          <a:p>
            <a:endParaRPr lang="en-US" dirty="0"/>
          </a:p>
        </p:txBody>
      </p:sp>
    </p:spTree>
    <p:extLst>
      <p:ext uri="{BB962C8B-B14F-4D97-AF65-F5344CB8AC3E}">
        <p14:creationId xmlns:p14="http://schemas.microsoft.com/office/powerpoint/2010/main" val="271812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8967-284D-BA42-BDAA-E27D70F70379}"/>
              </a:ext>
            </a:extLst>
          </p:cNvPr>
          <p:cNvSpPr>
            <a:spLocks noGrp="1"/>
          </p:cNvSpPr>
          <p:nvPr>
            <p:ph type="title"/>
          </p:nvPr>
        </p:nvSpPr>
        <p:spPr>
          <a:xfrm>
            <a:off x="317340" y="307251"/>
            <a:ext cx="10515600" cy="1325563"/>
          </a:xfrm>
        </p:spPr>
        <p:txBody>
          <a:bodyPr/>
          <a:lstStyle/>
          <a:p>
            <a:r>
              <a:rPr lang="en-US" dirty="0"/>
              <a:t>The Role of Martin Luther King- Evaluation</a:t>
            </a:r>
          </a:p>
        </p:txBody>
      </p:sp>
      <p:sp>
        <p:nvSpPr>
          <p:cNvPr id="3" name="Content Placeholder 2">
            <a:extLst>
              <a:ext uri="{FF2B5EF4-FFF2-40B4-BE49-F238E27FC236}">
                <a16:creationId xmlns:a16="http://schemas.microsoft.com/office/drawing/2014/main" id="{2C7219B9-B298-9045-B237-3D43E09AAD1E}"/>
              </a:ext>
            </a:extLst>
          </p:cNvPr>
          <p:cNvSpPr>
            <a:spLocks noGrp="1"/>
          </p:cNvSpPr>
          <p:nvPr>
            <p:ph idx="1"/>
          </p:nvPr>
        </p:nvSpPr>
        <p:spPr>
          <a:xfrm>
            <a:off x="317340" y="1837200"/>
            <a:ext cx="10515600" cy="4351338"/>
          </a:xfrm>
        </p:spPr>
        <p:txBody>
          <a:bodyPr/>
          <a:lstStyle/>
          <a:p>
            <a:r>
              <a:rPr lang="en-GB" sz="3200" dirty="0"/>
              <a:t>(EV) </a:t>
            </a:r>
            <a:r>
              <a:rPr lang="en-GB" sz="3200" b="1" dirty="0"/>
              <a:t>Clayborne Carson: </a:t>
            </a:r>
            <a:r>
              <a:rPr lang="en-GB" sz="3200" dirty="0"/>
              <a:t>“I believe that people like Rosa Parks made it possible for King to display his singular leadership qualities. The movement would have happened even without King” </a:t>
            </a:r>
            <a:endParaRPr lang="en-GB" sz="3200" dirty="0">
              <a:effectLst/>
            </a:endParaRPr>
          </a:p>
          <a:p>
            <a:r>
              <a:rPr lang="en-GB" sz="3200" dirty="0"/>
              <a:t>(EV) </a:t>
            </a:r>
            <a:r>
              <a:rPr lang="en-GB" sz="3200" b="1" dirty="0"/>
              <a:t>Tindall and Shi: </a:t>
            </a:r>
            <a:r>
              <a:rPr lang="en-GB" sz="3200" dirty="0"/>
              <a:t>“In Dexter Avenue’s twenty – six-year-old pastor, Martin Luther King, the movement found a charismatic leader.” </a:t>
            </a:r>
            <a:endParaRPr lang="en-GB" sz="3200" dirty="0">
              <a:effectLst/>
            </a:endParaRPr>
          </a:p>
          <a:p>
            <a:endParaRPr lang="en-US" dirty="0"/>
          </a:p>
        </p:txBody>
      </p:sp>
    </p:spTree>
    <p:extLst>
      <p:ext uri="{BB962C8B-B14F-4D97-AF65-F5344CB8AC3E}">
        <p14:creationId xmlns:p14="http://schemas.microsoft.com/office/powerpoint/2010/main" val="413117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6E57-A41A-DC42-87D7-C72CA10B465D}"/>
              </a:ext>
            </a:extLst>
          </p:cNvPr>
          <p:cNvSpPr>
            <a:spLocks noGrp="1"/>
          </p:cNvSpPr>
          <p:nvPr>
            <p:ph type="title"/>
          </p:nvPr>
        </p:nvSpPr>
        <p:spPr>
          <a:xfrm>
            <a:off x="514108" y="371435"/>
            <a:ext cx="10515600" cy="1325563"/>
          </a:xfrm>
        </p:spPr>
        <p:txBody>
          <a:bodyPr/>
          <a:lstStyle/>
          <a:p>
            <a:r>
              <a:rPr lang="en-US" dirty="0"/>
              <a:t>The Emergence of Effective Black Leaders- Background </a:t>
            </a:r>
          </a:p>
        </p:txBody>
      </p:sp>
      <p:sp>
        <p:nvSpPr>
          <p:cNvPr id="3" name="Content Placeholder 2">
            <a:extLst>
              <a:ext uri="{FF2B5EF4-FFF2-40B4-BE49-F238E27FC236}">
                <a16:creationId xmlns:a16="http://schemas.microsoft.com/office/drawing/2014/main" id="{68EB18B3-19EB-384A-9F46-78358893B424}"/>
              </a:ext>
            </a:extLst>
          </p:cNvPr>
          <p:cNvSpPr>
            <a:spLocks noGrp="1"/>
          </p:cNvSpPr>
          <p:nvPr>
            <p:ph idx="1"/>
          </p:nvPr>
        </p:nvSpPr>
        <p:spPr>
          <a:xfrm>
            <a:off x="514108" y="2135227"/>
            <a:ext cx="10515600" cy="4351338"/>
          </a:xfrm>
        </p:spPr>
        <p:txBody>
          <a:bodyPr/>
          <a:lstStyle/>
          <a:p>
            <a:r>
              <a:rPr lang="en-GB" dirty="0"/>
              <a:t>King was not the only leader who helped push the movement. Others quietly also contributed, even though King was the face of the movement</a:t>
            </a:r>
          </a:p>
          <a:p>
            <a:endParaRPr lang="en-GB" dirty="0">
              <a:effectLst/>
            </a:endParaRPr>
          </a:p>
          <a:p>
            <a:endParaRPr lang="en-US" dirty="0"/>
          </a:p>
        </p:txBody>
      </p:sp>
    </p:spTree>
    <p:extLst>
      <p:ext uri="{BB962C8B-B14F-4D97-AF65-F5344CB8AC3E}">
        <p14:creationId xmlns:p14="http://schemas.microsoft.com/office/powerpoint/2010/main" val="1207668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1C0-AA80-0C4E-897F-429EEB2A8859}"/>
              </a:ext>
            </a:extLst>
          </p:cNvPr>
          <p:cNvSpPr>
            <a:spLocks noGrp="1"/>
          </p:cNvSpPr>
          <p:nvPr>
            <p:ph type="title"/>
          </p:nvPr>
        </p:nvSpPr>
        <p:spPr>
          <a:xfrm>
            <a:off x="499533" y="365125"/>
            <a:ext cx="10515600" cy="1325563"/>
          </a:xfrm>
        </p:spPr>
        <p:txBody>
          <a:bodyPr/>
          <a:lstStyle/>
          <a:p>
            <a:r>
              <a:rPr lang="en-US" dirty="0"/>
              <a:t>The Emergence of Effective Black Leaders- Knowledge </a:t>
            </a:r>
          </a:p>
        </p:txBody>
      </p:sp>
      <p:sp>
        <p:nvSpPr>
          <p:cNvPr id="3" name="Content Placeholder 2">
            <a:extLst>
              <a:ext uri="{FF2B5EF4-FFF2-40B4-BE49-F238E27FC236}">
                <a16:creationId xmlns:a16="http://schemas.microsoft.com/office/drawing/2014/main" id="{C04DC1D7-11CD-AA40-A4C7-7EBA76EFF462}"/>
              </a:ext>
            </a:extLst>
          </p:cNvPr>
          <p:cNvSpPr>
            <a:spLocks noGrp="1"/>
          </p:cNvSpPr>
          <p:nvPr>
            <p:ph idx="1"/>
          </p:nvPr>
        </p:nvSpPr>
        <p:spPr>
          <a:xfrm>
            <a:off x="499533" y="2141537"/>
            <a:ext cx="10515600" cy="4351338"/>
          </a:xfrm>
        </p:spPr>
        <p:txBody>
          <a:bodyPr/>
          <a:lstStyle/>
          <a:p>
            <a:r>
              <a:rPr lang="en-US" dirty="0"/>
              <a:t>(K1) Rosa Parks </a:t>
            </a:r>
            <a:r>
              <a:rPr lang="en-GB" dirty="0"/>
              <a:t>first gained attention due to her role in starting the </a:t>
            </a:r>
            <a:r>
              <a:rPr lang="en-GB" b="1" dirty="0"/>
              <a:t>Montgomery Bus Boycott</a:t>
            </a:r>
            <a:r>
              <a:rPr lang="en-GB" dirty="0"/>
              <a:t>. Over the next half-century, Parks became a </a:t>
            </a:r>
            <a:r>
              <a:rPr lang="en-GB" b="1" dirty="0"/>
              <a:t>nationally recognized symbol </a:t>
            </a:r>
            <a:r>
              <a:rPr lang="en-GB" dirty="0"/>
              <a:t>of dignity and strength in the struggle to end entrenched racial segregation. </a:t>
            </a:r>
            <a:endParaRPr lang="en-GB" dirty="0">
              <a:effectLst/>
            </a:endParaRPr>
          </a:p>
          <a:p>
            <a:r>
              <a:rPr lang="en-GB" dirty="0"/>
              <a:t>(K1) Later, Rosa recalled that her refusal wasn't because she was physically tired, but that she was </a:t>
            </a:r>
            <a:r>
              <a:rPr lang="en-GB" b="1" dirty="0"/>
              <a:t>tired of giving in. </a:t>
            </a:r>
            <a:endParaRPr lang="en-GB" dirty="0">
              <a:effectLst/>
            </a:endParaRPr>
          </a:p>
          <a:p>
            <a:endParaRPr lang="en-US" dirty="0"/>
          </a:p>
        </p:txBody>
      </p:sp>
    </p:spTree>
    <p:extLst>
      <p:ext uri="{BB962C8B-B14F-4D97-AF65-F5344CB8AC3E}">
        <p14:creationId xmlns:p14="http://schemas.microsoft.com/office/powerpoint/2010/main" val="4260385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C468-E772-274B-959E-35EE41F920AE}"/>
              </a:ext>
            </a:extLst>
          </p:cNvPr>
          <p:cNvSpPr>
            <a:spLocks noGrp="1"/>
          </p:cNvSpPr>
          <p:nvPr>
            <p:ph type="title"/>
          </p:nvPr>
        </p:nvSpPr>
        <p:spPr>
          <a:xfrm>
            <a:off x="270933" y="297392"/>
            <a:ext cx="10515600" cy="1325563"/>
          </a:xfrm>
        </p:spPr>
        <p:txBody>
          <a:bodyPr/>
          <a:lstStyle/>
          <a:p>
            <a:r>
              <a:rPr lang="en-US" dirty="0"/>
              <a:t>The Emergence of Effective Black Leaders- Knowledge </a:t>
            </a:r>
          </a:p>
        </p:txBody>
      </p:sp>
      <p:sp>
        <p:nvSpPr>
          <p:cNvPr id="3" name="Content Placeholder 2">
            <a:extLst>
              <a:ext uri="{FF2B5EF4-FFF2-40B4-BE49-F238E27FC236}">
                <a16:creationId xmlns:a16="http://schemas.microsoft.com/office/drawing/2014/main" id="{B445E02E-7CFE-5149-8ECC-DEE323945229}"/>
              </a:ext>
            </a:extLst>
          </p:cNvPr>
          <p:cNvSpPr>
            <a:spLocks noGrp="1"/>
          </p:cNvSpPr>
          <p:nvPr>
            <p:ph idx="1"/>
          </p:nvPr>
        </p:nvSpPr>
        <p:spPr>
          <a:xfrm>
            <a:off x="270933" y="1930400"/>
            <a:ext cx="11717867" cy="4775199"/>
          </a:xfrm>
        </p:spPr>
        <p:txBody>
          <a:bodyPr>
            <a:normAutofit lnSpcReduction="10000"/>
          </a:bodyPr>
          <a:lstStyle/>
          <a:p>
            <a:r>
              <a:rPr lang="en-GB" dirty="0"/>
              <a:t>(K2) </a:t>
            </a:r>
            <a:r>
              <a:rPr lang="en-GB" b="1" dirty="0"/>
              <a:t>Ralph D. Abernathy </a:t>
            </a:r>
            <a:r>
              <a:rPr lang="en-GB" dirty="0"/>
              <a:t>was </a:t>
            </a:r>
            <a:r>
              <a:rPr lang="en-GB" b="1" dirty="0"/>
              <a:t>a Baptist minister </a:t>
            </a:r>
            <a:r>
              <a:rPr lang="en-GB" dirty="0"/>
              <a:t>who mentored Martin Luther King Jr., and alongside him organised the historical </a:t>
            </a:r>
            <a:r>
              <a:rPr lang="en-GB" b="1" dirty="0"/>
              <a:t>Montgomery bus boycotts</a:t>
            </a:r>
            <a:r>
              <a:rPr lang="en-GB" dirty="0"/>
              <a:t>. He co-founded the </a:t>
            </a:r>
            <a:r>
              <a:rPr lang="en-GB" b="1" dirty="0"/>
              <a:t>Southern Christian Leadership Conference </a:t>
            </a:r>
            <a:r>
              <a:rPr lang="en-GB" dirty="0"/>
              <a:t>and was a major civil rights figure, serving as </a:t>
            </a:r>
            <a:r>
              <a:rPr lang="en-GB" b="1" dirty="0"/>
              <a:t>close adviser to King </a:t>
            </a:r>
            <a:r>
              <a:rPr lang="en-GB" dirty="0"/>
              <a:t>and later assuming SCLC presidency. </a:t>
            </a:r>
          </a:p>
          <a:p>
            <a:r>
              <a:rPr lang="en-GB" dirty="0"/>
              <a:t>(K2) Their actions were triggered by the </a:t>
            </a:r>
            <a:r>
              <a:rPr lang="en-GB" b="1" dirty="0"/>
              <a:t>arrest of Rosa Parks</a:t>
            </a:r>
            <a:r>
              <a:rPr lang="en-GB" dirty="0"/>
              <a:t>. </a:t>
            </a:r>
            <a:endParaRPr lang="en-GB" dirty="0">
              <a:effectLst/>
            </a:endParaRPr>
          </a:p>
          <a:p>
            <a:r>
              <a:rPr lang="en-GB" dirty="0"/>
              <a:t>(K2) After the success of the boycotts, Abernathy hosted a rally for the </a:t>
            </a:r>
            <a:r>
              <a:rPr lang="en-GB" b="1" dirty="0"/>
              <a:t>Freedom Riders</a:t>
            </a:r>
            <a:r>
              <a:rPr lang="en-GB" dirty="0"/>
              <a:t>, Black and white activists who travelled by bus to protest segregation in the South. </a:t>
            </a:r>
            <a:endParaRPr lang="en-GB" dirty="0">
              <a:effectLst/>
            </a:endParaRPr>
          </a:p>
          <a:p>
            <a:r>
              <a:rPr lang="en-GB" dirty="0"/>
              <a:t>(K2) He also spearheaded the </a:t>
            </a:r>
            <a:r>
              <a:rPr lang="en-GB" b="1" dirty="0"/>
              <a:t>Poor People's Campaign of 1968</a:t>
            </a:r>
            <a:r>
              <a:rPr lang="en-GB" dirty="0"/>
              <a:t>, which included a march on Washington that led to the creation of the </a:t>
            </a:r>
            <a:r>
              <a:rPr lang="en-GB" b="1" dirty="0"/>
              <a:t>Federal Food Stamps Program</a:t>
            </a:r>
            <a:r>
              <a:rPr lang="en-GB" dirty="0"/>
              <a:t>. </a:t>
            </a:r>
            <a:endParaRPr lang="en-GB" dirty="0">
              <a:effectLst/>
            </a:endParaRPr>
          </a:p>
          <a:p>
            <a:endParaRPr lang="en-GB" dirty="0">
              <a:effectLst/>
            </a:endParaRPr>
          </a:p>
          <a:p>
            <a:endParaRPr lang="en-US" dirty="0"/>
          </a:p>
        </p:txBody>
      </p:sp>
    </p:spTree>
    <p:extLst>
      <p:ext uri="{BB962C8B-B14F-4D97-AF65-F5344CB8AC3E}">
        <p14:creationId xmlns:p14="http://schemas.microsoft.com/office/powerpoint/2010/main" val="562666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ACD1-3FE9-1F46-AE2F-79A7F3C00313}"/>
              </a:ext>
            </a:extLst>
          </p:cNvPr>
          <p:cNvSpPr>
            <a:spLocks noGrp="1"/>
          </p:cNvSpPr>
          <p:nvPr>
            <p:ph type="title"/>
          </p:nvPr>
        </p:nvSpPr>
        <p:spPr>
          <a:xfrm>
            <a:off x="406399" y="365125"/>
            <a:ext cx="10515600" cy="1325563"/>
          </a:xfrm>
        </p:spPr>
        <p:txBody>
          <a:bodyPr/>
          <a:lstStyle/>
          <a:p>
            <a:r>
              <a:rPr lang="en-US" dirty="0"/>
              <a:t>The Emergence of Effective Black Leaders- Knowledge </a:t>
            </a:r>
          </a:p>
        </p:txBody>
      </p:sp>
      <p:sp>
        <p:nvSpPr>
          <p:cNvPr id="3" name="Content Placeholder 2">
            <a:extLst>
              <a:ext uri="{FF2B5EF4-FFF2-40B4-BE49-F238E27FC236}">
                <a16:creationId xmlns:a16="http://schemas.microsoft.com/office/drawing/2014/main" id="{DA29BF57-0EA7-F748-9476-99A4017903A2}"/>
              </a:ext>
            </a:extLst>
          </p:cNvPr>
          <p:cNvSpPr>
            <a:spLocks noGrp="1"/>
          </p:cNvSpPr>
          <p:nvPr>
            <p:ph idx="1"/>
          </p:nvPr>
        </p:nvSpPr>
        <p:spPr>
          <a:xfrm>
            <a:off x="406399" y="1825625"/>
            <a:ext cx="11311467" cy="4667250"/>
          </a:xfrm>
        </p:spPr>
        <p:txBody>
          <a:bodyPr>
            <a:normAutofit/>
          </a:bodyPr>
          <a:lstStyle/>
          <a:p>
            <a:r>
              <a:rPr lang="en-GB" dirty="0"/>
              <a:t>(K3) </a:t>
            </a:r>
            <a:r>
              <a:rPr lang="en-GB" b="1" dirty="0"/>
              <a:t>Roy Wilkins </a:t>
            </a:r>
            <a:r>
              <a:rPr lang="en-GB" dirty="0"/>
              <a:t>was the </a:t>
            </a:r>
            <a:r>
              <a:rPr lang="en-GB" b="1" dirty="0"/>
              <a:t>NAACP </a:t>
            </a:r>
            <a:r>
              <a:rPr lang="en-GB" dirty="0"/>
              <a:t>leader from </a:t>
            </a:r>
            <a:r>
              <a:rPr lang="en-GB" b="1" dirty="0"/>
              <a:t>1955-1977 </a:t>
            </a:r>
            <a:endParaRPr lang="en-GB" dirty="0">
              <a:effectLst/>
            </a:endParaRPr>
          </a:p>
          <a:p>
            <a:r>
              <a:rPr lang="en-GB" dirty="0"/>
              <a:t>In </a:t>
            </a:r>
            <a:r>
              <a:rPr lang="en-GB" b="1" dirty="0"/>
              <a:t>1950</a:t>
            </a:r>
            <a:r>
              <a:rPr lang="en-GB" dirty="0"/>
              <a:t>, Wilkins-along with A. Philip Randolph, co-founded the </a:t>
            </a:r>
            <a:r>
              <a:rPr lang="en-GB" b="1" dirty="0"/>
              <a:t>Leadership Conference on Civil Rights (LCCR</a:t>
            </a:r>
            <a:r>
              <a:rPr lang="en-GB" dirty="0"/>
              <a:t>). </a:t>
            </a:r>
            <a:endParaRPr lang="en-GB" dirty="0">
              <a:effectLst/>
            </a:endParaRPr>
          </a:p>
          <a:p>
            <a:r>
              <a:rPr lang="en-GB" dirty="0"/>
              <a:t>(K3) He had an excellent reputation as an </a:t>
            </a:r>
            <a:r>
              <a:rPr lang="en-GB" b="1" dirty="0"/>
              <a:t>articulate spokesperson </a:t>
            </a:r>
            <a:r>
              <a:rPr lang="en-GB" dirty="0"/>
              <a:t>for the civil rights movement. </a:t>
            </a:r>
            <a:endParaRPr lang="en-GB" dirty="0">
              <a:effectLst/>
            </a:endParaRPr>
          </a:p>
          <a:p>
            <a:r>
              <a:rPr lang="en-GB" dirty="0"/>
              <a:t>(K3) He believed in achieving reform by </a:t>
            </a:r>
            <a:r>
              <a:rPr lang="en-GB" b="1" dirty="0"/>
              <a:t>legislative means</a:t>
            </a:r>
            <a:r>
              <a:rPr lang="en-GB" dirty="0"/>
              <a:t>; he testified before many Congressional hearings and </a:t>
            </a:r>
            <a:r>
              <a:rPr lang="en-GB" b="1" dirty="0"/>
              <a:t>conferred with Presidents Kennedy, Johnson, Nixon, Ford, and Carter</a:t>
            </a:r>
            <a:r>
              <a:rPr lang="en-GB" dirty="0"/>
              <a:t>. Wilkins strongly </a:t>
            </a:r>
            <a:r>
              <a:rPr lang="en-GB" b="1" dirty="0"/>
              <a:t>opposed militancy </a:t>
            </a:r>
            <a:r>
              <a:rPr lang="en-GB" dirty="0"/>
              <a:t>in the movement for civil rights as represented by the “Black power” movement. </a:t>
            </a:r>
            <a:endParaRPr lang="en-GB" dirty="0">
              <a:effectLst/>
            </a:endParaRPr>
          </a:p>
          <a:p>
            <a:endParaRPr lang="en-US" dirty="0"/>
          </a:p>
        </p:txBody>
      </p:sp>
    </p:spTree>
    <p:extLst>
      <p:ext uri="{BB962C8B-B14F-4D97-AF65-F5344CB8AC3E}">
        <p14:creationId xmlns:p14="http://schemas.microsoft.com/office/powerpoint/2010/main" val="3344367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A961-342A-ED4F-9868-8591BBC00705}"/>
              </a:ext>
            </a:extLst>
          </p:cNvPr>
          <p:cNvSpPr>
            <a:spLocks noGrp="1"/>
          </p:cNvSpPr>
          <p:nvPr>
            <p:ph type="title"/>
          </p:nvPr>
        </p:nvSpPr>
        <p:spPr>
          <a:xfrm>
            <a:off x="397934" y="418570"/>
            <a:ext cx="10515600" cy="1325563"/>
          </a:xfrm>
        </p:spPr>
        <p:txBody>
          <a:bodyPr/>
          <a:lstStyle/>
          <a:p>
            <a:r>
              <a:rPr lang="en-US" dirty="0"/>
              <a:t>The Emergence of Effective Black Leaders- Analysis </a:t>
            </a:r>
          </a:p>
        </p:txBody>
      </p:sp>
      <p:sp>
        <p:nvSpPr>
          <p:cNvPr id="3" name="Content Placeholder 2">
            <a:extLst>
              <a:ext uri="{FF2B5EF4-FFF2-40B4-BE49-F238E27FC236}">
                <a16:creationId xmlns:a16="http://schemas.microsoft.com/office/drawing/2014/main" id="{BE62354A-0D8B-0242-859C-9FAB1A5E2AE0}"/>
              </a:ext>
            </a:extLst>
          </p:cNvPr>
          <p:cNvSpPr>
            <a:spLocks noGrp="1"/>
          </p:cNvSpPr>
          <p:nvPr>
            <p:ph idx="1"/>
          </p:nvPr>
        </p:nvSpPr>
        <p:spPr>
          <a:xfrm>
            <a:off x="397934" y="2088092"/>
            <a:ext cx="10515600" cy="4351338"/>
          </a:xfrm>
        </p:spPr>
        <p:txBody>
          <a:bodyPr>
            <a:normAutofit fontScale="92500" lnSpcReduction="20000"/>
          </a:bodyPr>
          <a:lstStyle/>
          <a:p>
            <a:r>
              <a:rPr lang="en-GB" dirty="0"/>
              <a:t>(A1) Critics of Parks have said </a:t>
            </a:r>
            <a:r>
              <a:rPr lang="en-GB" b="1" dirty="0"/>
              <a:t>that her fame was undeserved </a:t>
            </a:r>
            <a:r>
              <a:rPr lang="en-GB" dirty="0"/>
              <a:t>because she was </a:t>
            </a:r>
            <a:r>
              <a:rPr lang="en-GB" b="1" dirty="0"/>
              <a:t>not the first person </a:t>
            </a:r>
            <a:r>
              <a:rPr lang="en-GB" dirty="0"/>
              <a:t>to protest bus segregation (that was Claudette Colvin) </a:t>
            </a:r>
            <a:endParaRPr lang="en-GB" dirty="0">
              <a:effectLst/>
            </a:endParaRPr>
          </a:p>
          <a:p>
            <a:r>
              <a:rPr lang="en-GB" dirty="0"/>
              <a:t>(A1) While she'd made headlines in the fight for civil rights, </a:t>
            </a:r>
            <a:r>
              <a:rPr lang="en-GB" b="1" dirty="0"/>
              <a:t>the main battles were still largely waged by men. </a:t>
            </a:r>
          </a:p>
          <a:p>
            <a:r>
              <a:rPr lang="en-GB" dirty="0"/>
              <a:t>(A1) By refusing to give up her seat to a white man Rosa Parks </a:t>
            </a:r>
            <a:r>
              <a:rPr lang="en-GB" b="1" dirty="0"/>
              <a:t>helped initiate the civil rights movement </a:t>
            </a:r>
            <a:r>
              <a:rPr lang="en-GB" dirty="0"/>
              <a:t>in the United States. </a:t>
            </a:r>
            <a:endParaRPr lang="en-GB" dirty="0">
              <a:effectLst/>
            </a:endParaRPr>
          </a:p>
          <a:p>
            <a:r>
              <a:rPr lang="en-GB" dirty="0"/>
              <a:t>(A1) Her actions helped launch </a:t>
            </a:r>
            <a:r>
              <a:rPr lang="en-GB" b="1" dirty="0"/>
              <a:t>nationwide efforts </a:t>
            </a:r>
            <a:r>
              <a:rPr lang="en-GB" dirty="0"/>
              <a:t>to end segregation of public facilities. Her example was </a:t>
            </a:r>
            <a:r>
              <a:rPr lang="en-GB" b="1" dirty="0"/>
              <a:t>used to encourage </a:t>
            </a:r>
            <a:r>
              <a:rPr lang="en-GB" dirty="0"/>
              <a:t>others. She quickly became a </a:t>
            </a:r>
            <a:r>
              <a:rPr lang="en-GB" b="1" dirty="0"/>
              <a:t>symbol of the movement</a:t>
            </a:r>
            <a:r>
              <a:rPr lang="en-GB" dirty="0"/>
              <a:t>. </a:t>
            </a:r>
          </a:p>
          <a:p>
            <a:r>
              <a:rPr lang="en-GB" dirty="0"/>
              <a:t>(A2) </a:t>
            </a:r>
            <a:r>
              <a:rPr lang="en-GB" b="1" dirty="0"/>
              <a:t>After King’s assassination</a:t>
            </a:r>
            <a:r>
              <a:rPr lang="en-GB" dirty="0"/>
              <a:t>, Abernathy worked to keep King's spirit alive and became president of the SCLC. This </a:t>
            </a:r>
            <a:r>
              <a:rPr lang="en-GB" b="1" dirty="0"/>
              <a:t>helped to continue the work and influence of the movement. </a:t>
            </a:r>
          </a:p>
          <a:p>
            <a:endParaRPr lang="en-GB" dirty="0">
              <a:effectLst/>
            </a:endParaRPr>
          </a:p>
          <a:p>
            <a:endParaRPr lang="en-US" dirty="0"/>
          </a:p>
        </p:txBody>
      </p:sp>
    </p:spTree>
    <p:extLst>
      <p:ext uri="{BB962C8B-B14F-4D97-AF65-F5344CB8AC3E}">
        <p14:creationId xmlns:p14="http://schemas.microsoft.com/office/powerpoint/2010/main" val="371514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A585-260C-524A-A256-2CD372750955}"/>
              </a:ext>
            </a:extLst>
          </p:cNvPr>
          <p:cNvSpPr>
            <a:spLocks noGrp="1"/>
          </p:cNvSpPr>
          <p:nvPr>
            <p:ph type="title"/>
          </p:nvPr>
        </p:nvSpPr>
        <p:spPr>
          <a:xfrm>
            <a:off x="279399" y="0"/>
            <a:ext cx="10515600" cy="1325563"/>
          </a:xfrm>
        </p:spPr>
        <p:txBody>
          <a:bodyPr/>
          <a:lstStyle/>
          <a:p>
            <a:r>
              <a:rPr lang="en-US" dirty="0"/>
              <a:t>The Emergence of Effective Black Leaders- Analysis </a:t>
            </a:r>
          </a:p>
        </p:txBody>
      </p:sp>
      <p:sp>
        <p:nvSpPr>
          <p:cNvPr id="3" name="Content Placeholder 2">
            <a:extLst>
              <a:ext uri="{FF2B5EF4-FFF2-40B4-BE49-F238E27FC236}">
                <a16:creationId xmlns:a16="http://schemas.microsoft.com/office/drawing/2014/main" id="{063DB374-A4F3-7A43-858F-055A811CBE3D}"/>
              </a:ext>
            </a:extLst>
          </p:cNvPr>
          <p:cNvSpPr>
            <a:spLocks noGrp="1"/>
          </p:cNvSpPr>
          <p:nvPr>
            <p:ph idx="1"/>
          </p:nvPr>
        </p:nvSpPr>
        <p:spPr>
          <a:xfrm>
            <a:off x="279399" y="1825624"/>
            <a:ext cx="11726333" cy="5032375"/>
          </a:xfrm>
        </p:spPr>
        <p:txBody>
          <a:bodyPr>
            <a:normAutofit fontScale="92500" lnSpcReduction="20000"/>
          </a:bodyPr>
          <a:lstStyle/>
          <a:p>
            <a:r>
              <a:rPr lang="en-GB" dirty="0"/>
              <a:t>(A3) Through his role leading the NAACP, he </a:t>
            </a:r>
            <a:r>
              <a:rPr lang="en-GB" b="1" dirty="0"/>
              <a:t>gave people a voice </a:t>
            </a:r>
            <a:r>
              <a:rPr lang="en-GB" dirty="0"/>
              <a:t>– </a:t>
            </a:r>
            <a:r>
              <a:rPr lang="en-GB" b="1" dirty="0"/>
              <a:t>motivated Black and white to campaign for civil rights. </a:t>
            </a:r>
            <a:endParaRPr lang="en-GB" dirty="0">
              <a:effectLst/>
            </a:endParaRPr>
          </a:p>
          <a:p>
            <a:r>
              <a:rPr lang="en-GB" dirty="0"/>
              <a:t>(A3) LCCR became the </a:t>
            </a:r>
            <a:r>
              <a:rPr lang="en-GB" b="1" dirty="0"/>
              <a:t>premier civil rights coalition</a:t>
            </a:r>
            <a:r>
              <a:rPr lang="en-GB" dirty="0"/>
              <a:t>, and coordinated the national legislative campaign on behalf of </a:t>
            </a:r>
            <a:r>
              <a:rPr lang="en-GB" b="1" dirty="0"/>
              <a:t>every major civil rights law since 1957 </a:t>
            </a:r>
            <a:r>
              <a:rPr lang="en-GB" dirty="0"/>
              <a:t>– this was important as it </a:t>
            </a:r>
            <a:r>
              <a:rPr lang="en-GB" b="1" dirty="0"/>
              <a:t>helped organise and lead the masses </a:t>
            </a:r>
            <a:r>
              <a:rPr lang="en-GB" dirty="0"/>
              <a:t>demanding change. </a:t>
            </a:r>
            <a:endParaRPr lang="en-GB" dirty="0">
              <a:effectLst/>
            </a:endParaRPr>
          </a:p>
          <a:p>
            <a:r>
              <a:rPr lang="en-GB" dirty="0"/>
              <a:t>(A3) In </a:t>
            </a:r>
            <a:r>
              <a:rPr lang="en-GB" b="1" dirty="0"/>
              <a:t>1967, </a:t>
            </a:r>
            <a:r>
              <a:rPr lang="en-GB" dirty="0"/>
              <a:t>Wilkins was awarded the </a:t>
            </a:r>
            <a:r>
              <a:rPr lang="en-GB" b="1" dirty="0"/>
              <a:t>Presidential Medal of Freedom </a:t>
            </a:r>
            <a:r>
              <a:rPr lang="en-GB" dirty="0"/>
              <a:t>by Lyndon Johnson demonstrating his </a:t>
            </a:r>
            <a:r>
              <a:rPr lang="en-GB" b="1" dirty="0"/>
              <a:t>influence </a:t>
            </a:r>
            <a:r>
              <a:rPr lang="en-GB" dirty="0"/>
              <a:t>in the movement and the </a:t>
            </a:r>
            <a:r>
              <a:rPr lang="en-GB" b="1" dirty="0"/>
              <a:t>importance of legal approaches </a:t>
            </a:r>
            <a:r>
              <a:rPr lang="en-GB" dirty="0"/>
              <a:t>to achieving civil rights. </a:t>
            </a:r>
            <a:endParaRPr lang="en-GB" dirty="0">
              <a:effectLst/>
            </a:endParaRPr>
          </a:p>
          <a:p>
            <a:r>
              <a:rPr lang="en-GB" dirty="0"/>
              <a:t>(A3) </a:t>
            </a:r>
            <a:r>
              <a:rPr lang="en-GB" b="1" dirty="0"/>
              <a:t>Under his leadership</a:t>
            </a:r>
            <a:r>
              <a:rPr lang="en-GB" dirty="0"/>
              <a:t>, the NAACP </a:t>
            </a:r>
            <a:r>
              <a:rPr lang="en-GB" b="1" dirty="0"/>
              <a:t>led the nation into the Civil Rights movement </a:t>
            </a:r>
            <a:r>
              <a:rPr lang="en-GB" dirty="0"/>
              <a:t>and </a:t>
            </a:r>
            <a:r>
              <a:rPr lang="en-GB" b="1" dirty="0"/>
              <a:t>spearheaded the efforts </a:t>
            </a:r>
            <a:r>
              <a:rPr lang="en-GB" dirty="0"/>
              <a:t>that led to significant civil rights victories, including </a:t>
            </a:r>
            <a:r>
              <a:rPr lang="en-GB" b="1" dirty="0"/>
              <a:t>Brown v. Topeka</a:t>
            </a:r>
            <a:r>
              <a:rPr lang="en-GB" dirty="0"/>
              <a:t>, the </a:t>
            </a:r>
            <a:r>
              <a:rPr lang="en-GB" b="1" dirty="0"/>
              <a:t>Civil Rights Act of 1964</a:t>
            </a:r>
            <a:r>
              <a:rPr lang="en-GB" dirty="0"/>
              <a:t>, and the </a:t>
            </a:r>
            <a:r>
              <a:rPr lang="en-GB" b="1" dirty="0"/>
              <a:t>Voting Rights Act of 1965. </a:t>
            </a:r>
            <a:endParaRPr lang="en-GB" dirty="0">
              <a:effectLst/>
            </a:endParaRPr>
          </a:p>
          <a:p>
            <a:r>
              <a:rPr lang="en-GB" dirty="0"/>
              <a:t>(A+3) </a:t>
            </a:r>
            <a:r>
              <a:rPr lang="en-GB" b="1" dirty="0"/>
              <a:t>However, </a:t>
            </a:r>
            <a:r>
              <a:rPr lang="en-GB" dirty="0"/>
              <a:t>as with other leaders, </a:t>
            </a:r>
            <a:r>
              <a:rPr lang="en-GB" b="1" dirty="0"/>
              <a:t>without mass support </a:t>
            </a:r>
            <a:r>
              <a:rPr lang="en-GB" dirty="0"/>
              <a:t>it would have been difficult for him alone to achieve these victories. </a:t>
            </a:r>
            <a:endParaRPr lang="en-GB" dirty="0">
              <a:effectLst/>
            </a:endParaRPr>
          </a:p>
          <a:p>
            <a:endParaRPr lang="en-GB" dirty="0">
              <a:effectLst/>
            </a:endParaRPr>
          </a:p>
        </p:txBody>
      </p:sp>
    </p:spTree>
    <p:extLst>
      <p:ext uri="{BB962C8B-B14F-4D97-AF65-F5344CB8AC3E}">
        <p14:creationId xmlns:p14="http://schemas.microsoft.com/office/powerpoint/2010/main" val="2665422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64B9B-4D9B-9B4A-B674-9648B568EE0C}"/>
              </a:ext>
            </a:extLst>
          </p:cNvPr>
          <p:cNvSpPr>
            <a:spLocks noGrp="1"/>
          </p:cNvSpPr>
          <p:nvPr>
            <p:ph type="title"/>
          </p:nvPr>
        </p:nvSpPr>
        <p:spPr>
          <a:xfrm>
            <a:off x="211666" y="178858"/>
            <a:ext cx="10515600" cy="1325563"/>
          </a:xfrm>
        </p:spPr>
        <p:txBody>
          <a:bodyPr/>
          <a:lstStyle/>
          <a:p>
            <a:r>
              <a:rPr lang="en-US" dirty="0"/>
              <a:t>The Emergence of Effective Black Leaders- Analysis </a:t>
            </a:r>
          </a:p>
        </p:txBody>
      </p:sp>
      <p:sp>
        <p:nvSpPr>
          <p:cNvPr id="3" name="Content Placeholder 2">
            <a:extLst>
              <a:ext uri="{FF2B5EF4-FFF2-40B4-BE49-F238E27FC236}">
                <a16:creationId xmlns:a16="http://schemas.microsoft.com/office/drawing/2014/main" id="{A20FD612-E418-994B-B841-1AE4EB9E13C7}"/>
              </a:ext>
            </a:extLst>
          </p:cNvPr>
          <p:cNvSpPr>
            <a:spLocks noGrp="1"/>
          </p:cNvSpPr>
          <p:nvPr>
            <p:ph idx="1"/>
          </p:nvPr>
        </p:nvSpPr>
        <p:spPr>
          <a:xfrm>
            <a:off x="211665" y="1740958"/>
            <a:ext cx="11760201" cy="4938183"/>
          </a:xfrm>
        </p:spPr>
        <p:txBody>
          <a:bodyPr>
            <a:normAutofit fontScale="92500" lnSpcReduction="20000"/>
          </a:bodyPr>
          <a:lstStyle/>
          <a:p>
            <a:r>
              <a:rPr lang="en-GB" dirty="0"/>
              <a:t>(A3) Through his role leading the NAACP, he </a:t>
            </a:r>
            <a:r>
              <a:rPr lang="en-GB" b="1" dirty="0"/>
              <a:t>gave people a voice </a:t>
            </a:r>
            <a:r>
              <a:rPr lang="en-GB" dirty="0"/>
              <a:t>– </a:t>
            </a:r>
            <a:r>
              <a:rPr lang="en-GB" b="1" dirty="0"/>
              <a:t>motivated Black and white to campaign for civil rights. </a:t>
            </a:r>
            <a:endParaRPr lang="en-GB" dirty="0">
              <a:effectLst/>
            </a:endParaRPr>
          </a:p>
          <a:p>
            <a:r>
              <a:rPr lang="en-GB" dirty="0"/>
              <a:t>(A3) LCCR became the </a:t>
            </a:r>
            <a:r>
              <a:rPr lang="en-GB" b="1" dirty="0"/>
              <a:t>premier civil rights coalition and</a:t>
            </a:r>
            <a:r>
              <a:rPr lang="en-GB" dirty="0"/>
              <a:t> coordinated the national legislative campaign on behalf of </a:t>
            </a:r>
            <a:r>
              <a:rPr lang="en-GB" b="1" dirty="0"/>
              <a:t>every major civil rights law since 1957 </a:t>
            </a:r>
            <a:r>
              <a:rPr lang="en-GB" dirty="0"/>
              <a:t>– this was important as it </a:t>
            </a:r>
            <a:r>
              <a:rPr lang="en-GB" b="1" dirty="0"/>
              <a:t>helped organise and lead the masses </a:t>
            </a:r>
            <a:r>
              <a:rPr lang="en-GB" dirty="0"/>
              <a:t>demanding change. </a:t>
            </a:r>
            <a:endParaRPr lang="en-GB" dirty="0">
              <a:effectLst/>
            </a:endParaRPr>
          </a:p>
          <a:p>
            <a:r>
              <a:rPr lang="en-GB" dirty="0"/>
              <a:t>(A3) In </a:t>
            </a:r>
            <a:r>
              <a:rPr lang="en-GB" b="1" dirty="0"/>
              <a:t>1967, </a:t>
            </a:r>
            <a:r>
              <a:rPr lang="en-GB" dirty="0"/>
              <a:t>Wilkins was awarded the </a:t>
            </a:r>
            <a:r>
              <a:rPr lang="en-GB" b="1" dirty="0"/>
              <a:t>Presidential Medal of Freedom </a:t>
            </a:r>
            <a:r>
              <a:rPr lang="en-GB" dirty="0"/>
              <a:t>by Lyndon Johnson demonstrating his </a:t>
            </a:r>
            <a:r>
              <a:rPr lang="en-GB" b="1" dirty="0"/>
              <a:t>influence </a:t>
            </a:r>
            <a:r>
              <a:rPr lang="en-GB" dirty="0"/>
              <a:t>in the movement and the </a:t>
            </a:r>
            <a:r>
              <a:rPr lang="en-GB" b="1" dirty="0"/>
              <a:t>importance of legal approaches </a:t>
            </a:r>
            <a:r>
              <a:rPr lang="en-GB" dirty="0"/>
              <a:t>to achieving civil rights. </a:t>
            </a:r>
            <a:endParaRPr lang="en-GB" dirty="0">
              <a:effectLst/>
            </a:endParaRPr>
          </a:p>
          <a:p>
            <a:r>
              <a:rPr lang="en-GB" dirty="0"/>
              <a:t>(A3) </a:t>
            </a:r>
            <a:r>
              <a:rPr lang="en-GB" b="1" dirty="0"/>
              <a:t>Under his leadership</a:t>
            </a:r>
            <a:r>
              <a:rPr lang="en-GB" dirty="0"/>
              <a:t>, the NAACP </a:t>
            </a:r>
            <a:r>
              <a:rPr lang="en-GB" b="1" dirty="0"/>
              <a:t>led the nation into the Civil Rights movement </a:t>
            </a:r>
            <a:r>
              <a:rPr lang="en-GB" dirty="0"/>
              <a:t>and </a:t>
            </a:r>
            <a:r>
              <a:rPr lang="en-GB" b="1" dirty="0"/>
              <a:t>spearheaded the efforts </a:t>
            </a:r>
            <a:r>
              <a:rPr lang="en-GB" dirty="0"/>
              <a:t>that led to significant civil rights victories, including </a:t>
            </a:r>
            <a:r>
              <a:rPr lang="en-GB" b="1" dirty="0"/>
              <a:t>Brown v. Topeka</a:t>
            </a:r>
            <a:r>
              <a:rPr lang="en-GB" dirty="0"/>
              <a:t>, the </a:t>
            </a:r>
            <a:r>
              <a:rPr lang="en-GB" b="1" dirty="0"/>
              <a:t>Civil Rights Act of 1964</a:t>
            </a:r>
            <a:r>
              <a:rPr lang="en-GB" dirty="0"/>
              <a:t>, and the </a:t>
            </a:r>
            <a:r>
              <a:rPr lang="en-GB" b="1" dirty="0"/>
              <a:t>Voting Rights Act of 1965. </a:t>
            </a:r>
            <a:endParaRPr lang="en-GB" dirty="0">
              <a:effectLst/>
            </a:endParaRPr>
          </a:p>
          <a:p>
            <a:r>
              <a:rPr lang="en-GB" dirty="0"/>
              <a:t>(A+3) </a:t>
            </a:r>
            <a:r>
              <a:rPr lang="en-GB" b="1" dirty="0"/>
              <a:t>However, </a:t>
            </a:r>
            <a:r>
              <a:rPr lang="en-GB" dirty="0"/>
              <a:t>as with other leaders, </a:t>
            </a:r>
            <a:r>
              <a:rPr lang="en-GB" b="1" dirty="0"/>
              <a:t>without mass support </a:t>
            </a:r>
            <a:r>
              <a:rPr lang="en-GB" dirty="0"/>
              <a:t>it would have been difficult for him alone to achieve these victories. </a:t>
            </a:r>
            <a:endParaRPr lang="en-GB" dirty="0">
              <a:effectLst/>
            </a:endParaRPr>
          </a:p>
          <a:p>
            <a:endParaRPr lang="en-US" dirty="0"/>
          </a:p>
        </p:txBody>
      </p:sp>
    </p:spTree>
    <p:extLst>
      <p:ext uri="{BB962C8B-B14F-4D97-AF65-F5344CB8AC3E}">
        <p14:creationId xmlns:p14="http://schemas.microsoft.com/office/powerpoint/2010/main" val="167864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BA53-1BF3-4946-9941-606A75CC9683}"/>
              </a:ext>
            </a:extLst>
          </p:cNvPr>
          <p:cNvSpPr>
            <a:spLocks noGrp="1"/>
          </p:cNvSpPr>
          <p:nvPr>
            <p:ph type="title"/>
          </p:nvPr>
        </p:nvSpPr>
        <p:spPr>
          <a:xfrm>
            <a:off x="433086" y="394584"/>
            <a:ext cx="10515600" cy="1325563"/>
          </a:xfrm>
        </p:spPr>
        <p:txBody>
          <a:bodyPr/>
          <a:lstStyle/>
          <a:p>
            <a:r>
              <a:rPr lang="en-US" dirty="0"/>
              <a:t>The Emergence of Effective Black Leaders- Analysis Plus </a:t>
            </a:r>
          </a:p>
        </p:txBody>
      </p:sp>
      <p:sp>
        <p:nvSpPr>
          <p:cNvPr id="3" name="Content Placeholder 2">
            <a:extLst>
              <a:ext uri="{FF2B5EF4-FFF2-40B4-BE49-F238E27FC236}">
                <a16:creationId xmlns:a16="http://schemas.microsoft.com/office/drawing/2014/main" id="{1A907864-507D-8049-8EA9-5E3FD56398AA}"/>
              </a:ext>
            </a:extLst>
          </p:cNvPr>
          <p:cNvSpPr>
            <a:spLocks noGrp="1"/>
          </p:cNvSpPr>
          <p:nvPr>
            <p:ph idx="1"/>
          </p:nvPr>
        </p:nvSpPr>
        <p:spPr>
          <a:xfrm>
            <a:off x="433086" y="2141537"/>
            <a:ext cx="10515600" cy="4351338"/>
          </a:xfrm>
        </p:spPr>
        <p:txBody>
          <a:bodyPr/>
          <a:lstStyle/>
          <a:p>
            <a:r>
              <a:rPr lang="en-GB" dirty="0"/>
              <a:t>(A+1) </a:t>
            </a:r>
            <a:r>
              <a:rPr lang="en-GB" b="1" dirty="0"/>
              <a:t>Plus: </a:t>
            </a:r>
            <a:r>
              <a:rPr lang="en-GB" dirty="0"/>
              <a:t>if there hadn’t been ongoing prejudice and discrimination – </a:t>
            </a:r>
            <a:r>
              <a:rPr lang="en-GB" b="1" i="1" dirty="0"/>
              <a:t>would Rosa Parks’ and other leaders’ actions been that important? </a:t>
            </a:r>
            <a:endParaRPr lang="en-GB" dirty="0">
              <a:effectLst/>
            </a:endParaRPr>
          </a:p>
          <a:p>
            <a:r>
              <a:rPr lang="en-GB" dirty="0"/>
              <a:t>(A+2) However – </a:t>
            </a:r>
            <a:r>
              <a:rPr lang="en-GB" b="1" dirty="0"/>
              <a:t>Abernathy alone did not increase membership</a:t>
            </a:r>
            <a:r>
              <a:rPr lang="en-GB" dirty="0"/>
              <a:t>. His role was often </a:t>
            </a:r>
            <a:r>
              <a:rPr lang="en-GB" b="1" dirty="0"/>
              <a:t>overlooked </a:t>
            </a:r>
            <a:r>
              <a:rPr lang="en-GB" dirty="0"/>
              <a:t>– even today – which shows he can’t have been as important as other factors. Further, the </a:t>
            </a:r>
            <a:r>
              <a:rPr lang="en-GB" b="1" dirty="0"/>
              <a:t>conditions in America needed to be poor enough </a:t>
            </a:r>
            <a:r>
              <a:rPr lang="en-GB" dirty="0"/>
              <a:t>to push people to demand change. </a:t>
            </a:r>
            <a:r>
              <a:rPr lang="en-GB" b="1" dirty="0"/>
              <a:t>Without this</a:t>
            </a:r>
            <a:r>
              <a:rPr lang="en-GB" dirty="0"/>
              <a:t>, effective leaders </a:t>
            </a:r>
            <a:r>
              <a:rPr lang="en-GB" b="1" dirty="0"/>
              <a:t>wouldn’t have been as important</a:t>
            </a:r>
            <a:r>
              <a:rPr lang="en-GB" dirty="0"/>
              <a:t>. </a:t>
            </a:r>
            <a:endParaRPr lang="en-GB" dirty="0">
              <a:effectLst/>
            </a:endParaRPr>
          </a:p>
          <a:p>
            <a:endParaRPr lang="en-US" dirty="0"/>
          </a:p>
        </p:txBody>
      </p:sp>
    </p:spTree>
    <p:extLst>
      <p:ext uri="{BB962C8B-B14F-4D97-AF65-F5344CB8AC3E}">
        <p14:creationId xmlns:p14="http://schemas.microsoft.com/office/powerpoint/2010/main" val="423712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8089-FDF8-A941-8704-09D44D3797F5}"/>
              </a:ext>
            </a:extLst>
          </p:cNvPr>
          <p:cNvSpPr>
            <a:spLocks noGrp="1"/>
          </p:cNvSpPr>
          <p:nvPr>
            <p:ph type="title"/>
          </p:nvPr>
        </p:nvSpPr>
        <p:spPr>
          <a:xfrm>
            <a:off x="152400" y="151765"/>
            <a:ext cx="10271760" cy="1325563"/>
          </a:xfrm>
          <a:noFill/>
        </p:spPr>
        <p:txBody>
          <a:bodyPr/>
          <a:lstStyle/>
          <a:p>
            <a:r>
              <a:rPr lang="en-US" dirty="0"/>
              <a:t>Continuation of Prejudice and Discrimination – Background </a:t>
            </a:r>
          </a:p>
        </p:txBody>
      </p:sp>
      <p:sp>
        <p:nvSpPr>
          <p:cNvPr id="3" name="Content Placeholder 2">
            <a:extLst>
              <a:ext uri="{FF2B5EF4-FFF2-40B4-BE49-F238E27FC236}">
                <a16:creationId xmlns:a16="http://schemas.microsoft.com/office/drawing/2014/main" id="{14E0B01A-BD5A-4D4E-9D5F-B63CC68A135F}"/>
              </a:ext>
            </a:extLst>
          </p:cNvPr>
          <p:cNvSpPr>
            <a:spLocks noGrp="1"/>
          </p:cNvSpPr>
          <p:nvPr>
            <p:ph idx="1"/>
          </p:nvPr>
        </p:nvSpPr>
        <p:spPr>
          <a:xfrm>
            <a:off x="91440" y="2372572"/>
            <a:ext cx="10515600" cy="2991908"/>
          </a:xfrm>
          <a:noFill/>
        </p:spPr>
        <p:txBody>
          <a:bodyPr/>
          <a:lstStyle/>
          <a:p>
            <a:r>
              <a:rPr lang="en-US" dirty="0"/>
              <a:t>Background: In the USA in the 50s, ‘Jim Crow’ laws still existed, and lynching went unpunished in many southern states. Violence, lynching and beating of Black people, which had declined since the 20s increased again after WW2.  </a:t>
            </a:r>
            <a:r>
              <a:rPr lang="en-GB" dirty="0"/>
              <a:t>There was an increasing awareness</a:t>
            </a:r>
            <a:br>
              <a:rPr lang="en-GB" dirty="0"/>
            </a:br>
            <a:r>
              <a:rPr lang="en-GB" dirty="0"/>
              <a:t>of racial discrimination through the spread of television and news reporting of civil rights cases and lynching which went unpunished </a:t>
            </a:r>
            <a:endParaRPr lang="en-GB" dirty="0">
              <a:effectLst/>
            </a:endParaRPr>
          </a:p>
          <a:p>
            <a:endParaRPr lang="en-US" dirty="0"/>
          </a:p>
        </p:txBody>
      </p:sp>
      <p:pic>
        <p:nvPicPr>
          <p:cNvPr id="9" name="Picture 8" descr="Text, icon&#10;&#10;Description automatically generated">
            <a:extLst>
              <a:ext uri="{FF2B5EF4-FFF2-40B4-BE49-F238E27FC236}">
                <a16:creationId xmlns:a16="http://schemas.microsoft.com/office/drawing/2014/main" id="{FA9CC46B-1E34-B14E-A71B-98E3063A18F1}"/>
              </a:ext>
            </a:extLst>
          </p:cNvPr>
          <p:cNvPicPr>
            <a:picLocks noChangeAspect="1"/>
          </p:cNvPicPr>
          <p:nvPr/>
        </p:nvPicPr>
        <p:blipFill>
          <a:blip r:embed="rId2"/>
          <a:stretch>
            <a:fillRect/>
          </a:stretch>
        </p:blipFill>
        <p:spPr>
          <a:xfrm>
            <a:off x="10424160" y="21234"/>
            <a:ext cx="1825704" cy="1586624"/>
          </a:xfrm>
          <a:prstGeom prst="rect">
            <a:avLst/>
          </a:prstGeom>
        </p:spPr>
      </p:pic>
    </p:spTree>
    <p:extLst>
      <p:ext uri="{BB962C8B-B14F-4D97-AF65-F5344CB8AC3E}">
        <p14:creationId xmlns:p14="http://schemas.microsoft.com/office/powerpoint/2010/main" val="104107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BF6C-9804-1647-AE17-4C9D74041AC3}"/>
              </a:ext>
            </a:extLst>
          </p:cNvPr>
          <p:cNvSpPr>
            <a:spLocks noGrp="1"/>
          </p:cNvSpPr>
          <p:nvPr>
            <p:ph type="title"/>
          </p:nvPr>
        </p:nvSpPr>
        <p:spPr>
          <a:xfrm>
            <a:off x="304800" y="136525"/>
            <a:ext cx="10515600" cy="1325563"/>
          </a:xfrm>
        </p:spPr>
        <p:txBody>
          <a:bodyPr/>
          <a:lstStyle/>
          <a:p>
            <a:r>
              <a:rPr lang="en-US" dirty="0"/>
              <a:t>Continuation of Prejudice and Discrimination – Knowledge </a:t>
            </a:r>
          </a:p>
        </p:txBody>
      </p:sp>
      <p:sp>
        <p:nvSpPr>
          <p:cNvPr id="5" name="Content Placeholder 4">
            <a:extLst>
              <a:ext uri="{FF2B5EF4-FFF2-40B4-BE49-F238E27FC236}">
                <a16:creationId xmlns:a16="http://schemas.microsoft.com/office/drawing/2014/main" id="{190B73D9-4690-874B-8BDF-09A4085FDCF5}"/>
              </a:ext>
            </a:extLst>
          </p:cNvPr>
          <p:cNvSpPr>
            <a:spLocks noGrp="1"/>
          </p:cNvSpPr>
          <p:nvPr>
            <p:ph idx="1"/>
          </p:nvPr>
        </p:nvSpPr>
        <p:spPr>
          <a:xfrm>
            <a:off x="304800" y="1825624"/>
            <a:ext cx="11887200" cy="5032376"/>
          </a:xfrm>
        </p:spPr>
        <p:txBody>
          <a:bodyPr>
            <a:normAutofit fontScale="92500"/>
          </a:bodyPr>
          <a:lstStyle/>
          <a:p>
            <a:r>
              <a:rPr lang="en-US" dirty="0"/>
              <a:t>(K1) Brown V Topeka: 7-year-old Linda Brown was Black and the local school in Topeka, Kanas, was for whites only. Linda’s father thought it was unfair that Linda should go to a school further away with less resources than the white school. </a:t>
            </a:r>
          </a:p>
          <a:p>
            <a:r>
              <a:rPr lang="en-US" dirty="0"/>
              <a:t>(K1) With the aid of the NAACP, Linda Brown’s father took the Topeka School Board to court. This was called ‘ Brown versus the Topeka Board of Education’. </a:t>
            </a:r>
          </a:p>
          <a:p>
            <a:r>
              <a:rPr lang="en-US" dirty="0"/>
              <a:t>(K1) Brown lost but appealed to the Supreme Court where they were successful. </a:t>
            </a:r>
          </a:p>
          <a:p>
            <a:r>
              <a:rPr lang="en-US" dirty="0"/>
              <a:t>(K1) In May 1954, the Supreme Court overruled its previous decision that ‘Separate but Equal’ was acceptable in education. </a:t>
            </a:r>
            <a:r>
              <a:rPr lang="en-GB" i="1" dirty="0"/>
              <a:t>‘To separate Negro children from others of similar age because of their race </a:t>
            </a:r>
            <a:r>
              <a:rPr lang="en-GB" b="1" i="1" dirty="0"/>
              <a:t>brings on a sense of inferiority that may affect their hearts and minds </a:t>
            </a:r>
            <a:r>
              <a:rPr lang="en-GB" i="1" dirty="0"/>
              <a:t>for the rest of their lives. We conclude that in the field of public education </a:t>
            </a:r>
            <a:r>
              <a:rPr lang="en-GB" b="1" i="1" dirty="0"/>
              <a:t>segregation denies Blacks equal protection </a:t>
            </a:r>
            <a:r>
              <a:rPr lang="en-GB" i="1" dirty="0"/>
              <a:t>under the law.’ </a:t>
            </a:r>
            <a:r>
              <a:rPr lang="en-GB" b="1" dirty="0"/>
              <a:t>Chief Justice Earl Warren, May 1954. </a:t>
            </a:r>
            <a:endParaRPr lang="en-GB" dirty="0">
              <a:effectLst/>
            </a:endParaRPr>
          </a:p>
          <a:p>
            <a:endParaRPr lang="en-US" dirty="0"/>
          </a:p>
        </p:txBody>
      </p:sp>
    </p:spTree>
    <p:extLst>
      <p:ext uri="{BB962C8B-B14F-4D97-AF65-F5344CB8AC3E}">
        <p14:creationId xmlns:p14="http://schemas.microsoft.com/office/powerpoint/2010/main" val="74172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9953-7A76-1D45-B3BB-91B07BE39E51}"/>
              </a:ext>
            </a:extLst>
          </p:cNvPr>
          <p:cNvSpPr>
            <a:spLocks noGrp="1"/>
          </p:cNvSpPr>
          <p:nvPr>
            <p:ph type="title"/>
          </p:nvPr>
        </p:nvSpPr>
        <p:spPr>
          <a:xfrm>
            <a:off x="518160" y="349885"/>
            <a:ext cx="10515600" cy="1325563"/>
          </a:xfrm>
        </p:spPr>
        <p:txBody>
          <a:bodyPr>
            <a:normAutofit/>
          </a:bodyPr>
          <a:lstStyle/>
          <a:p>
            <a:r>
              <a:rPr lang="en-US" b="1" dirty="0"/>
              <a:t>Continuation of Prejudice and Discrimination- Knowledge </a:t>
            </a:r>
          </a:p>
        </p:txBody>
      </p:sp>
      <p:sp>
        <p:nvSpPr>
          <p:cNvPr id="3" name="Content Placeholder 2">
            <a:extLst>
              <a:ext uri="{FF2B5EF4-FFF2-40B4-BE49-F238E27FC236}">
                <a16:creationId xmlns:a16="http://schemas.microsoft.com/office/drawing/2014/main" id="{3C634D77-C8F1-FC4F-9838-B0E07B9F3CAF}"/>
              </a:ext>
            </a:extLst>
          </p:cNvPr>
          <p:cNvSpPr>
            <a:spLocks noGrp="1"/>
          </p:cNvSpPr>
          <p:nvPr>
            <p:ph idx="1"/>
          </p:nvPr>
        </p:nvSpPr>
        <p:spPr>
          <a:xfrm>
            <a:off x="327660" y="1993264"/>
            <a:ext cx="11536680" cy="4864736"/>
          </a:xfrm>
        </p:spPr>
        <p:txBody>
          <a:bodyPr>
            <a:normAutofit/>
          </a:bodyPr>
          <a:lstStyle/>
          <a:p>
            <a:r>
              <a:rPr lang="en-US" dirty="0"/>
              <a:t>(K2) In 1955, Emmett Till, a 14 year old Black boy from Chicago went to visit family in Mississippi. Although the North was not free of racism, the South was much more dangerous for Black Americans. </a:t>
            </a:r>
          </a:p>
          <a:p>
            <a:r>
              <a:rPr lang="en-US" dirty="0"/>
              <a:t>(K2) When in Mississippi, Till spoke to a female shopkeeper like he would in Chicago. Some say he wolf-whistled. As a result, he was dragged from his home and brutally murdered by the woman’s husband and his friend. </a:t>
            </a:r>
          </a:p>
          <a:p>
            <a:r>
              <a:rPr lang="en-US" dirty="0"/>
              <a:t>(K2) An all-white jury in Mississippi acquitted the killers. The court system in Mississippi was incredibly biased. </a:t>
            </a:r>
          </a:p>
          <a:p>
            <a:r>
              <a:rPr lang="en-US" dirty="0"/>
              <a:t>(K2) The men later admitted their guilt in a TV interview. </a:t>
            </a:r>
          </a:p>
          <a:p>
            <a:pPr marL="0" indent="0">
              <a:buNone/>
            </a:pPr>
            <a:endParaRPr lang="en-US" dirty="0"/>
          </a:p>
        </p:txBody>
      </p:sp>
    </p:spTree>
    <p:extLst>
      <p:ext uri="{BB962C8B-B14F-4D97-AF65-F5344CB8AC3E}">
        <p14:creationId xmlns:p14="http://schemas.microsoft.com/office/powerpoint/2010/main" val="168801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F2E9-D397-0E45-9202-28F392485491}"/>
              </a:ext>
            </a:extLst>
          </p:cNvPr>
          <p:cNvSpPr>
            <a:spLocks noGrp="1"/>
          </p:cNvSpPr>
          <p:nvPr>
            <p:ph type="title"/>
          </p:nvPr>
        </p:nvSpPr>
        <p:spPr>
          <a:xfrm>
            <a:off x="271040" y="226229"/>
            <a:ext cx="10515600" cy="1325563"/>
          </a:xfrm>
        </p:spPr>
        <p:txBody>
          <a:bodyPr/>
          <a:lstStyle/>
          <a:p>
            <a:r>
              <a:rPr lang="en-US" dirty="0"/>
              <a:t>Continuation of Prejudice and Discrimination- Knowledge </a:t>
            </a:r>
          </a:p>
        </p:txBody>
      </p:sp>
      <p:sp>
        <p:nvSpPr>
          <p:cNvPr id="3" name="Content Placeholder 2">
            <a:extLst>
              <a:ext uri="{FF2B5EF4-FFF2-40B4-BE49-F238E27FC236}">
                <a16:creationId xmlns:a16="http://schemas.microsoft.com/office/drawing/2014/main" id="{92474C67-1043-7F4E-88AC-91F84761F4BF}"/>
              </a:ext>
            </a:extLst>
          </p:cNvPr>
          <p:cNvSpPr>
            <a:spLocks noGrp="1"/>
          </p:cNvSpPr>
          <p:nvPr>
            <p:ph idx="1"/>
          </p:nvPr>
        </p:nvSpPr>
        <p:spPr>
          <a:xfrm>
            <a:off x="271040" y="1906647"/>
            <a:ext cx="11755056" cy="4841393"/>
          </a:xfrm>
        </p:spPr>
        <p:txBody>
          <a:bodyPr>
            <a:normAutofit/>
          </a:bodyPr>
          <a:lstStyle/>
          <a:p>
            <a:r>
              <a:rPr lang="en-GB" dirty="0"/>
              <a:t>(K3) In </a:t>
            </a:r>
            <a:r>
              <a:rPr lang="en-GB" b="1" dirty="0"/>
              <a:t>1955</a:t>
            </a:r>
            <a:r>
              <a:rPr lang="en-GB" dirty="0"/>
              <a:t>, a </a:t>
            </a:r>
            <a:r>
              <a:rPr lang="en-GB" b="1" dirty="0"/>
              <a:t>41-yearold </a:t>
            </a:r>
            <a:r>
              <a:rPr lang="en-GB" dirty="0"/>
              <a:t>Black woman, </a:t>
            </a:r>
            <a:r>
              <a:rPr lang="en-GB" b="1" dirty="0"/>
              <a:t>Rosa Parks</a:t>
            </a:r>
            <a:r>
              <a:rPr lang="en-GB" dirty="0"/>
              <a:t>, tired after working all day, was </a:t>
            </a:r>
            <a:r>
              <a:rPr lang="en-GB" b="1" dirty="0"/>
              <a:t>fined for refusing to give up her seat to a white man</a:t>
            </a:r>
            <a:r>
              <a:rPr lang="en-GB" dirty="0"/>
              <a:t>. She was sitting in the Black seats, but when all the seats became full, she was </a:t>
            </a:r>
            <a:r>
              <a:rPr lang="en-GB" b="1" dirty="0"/>
              <a:t>required by law </a:t>
            </a:r>
            <a:r>
              <a:rPr lang="en-GB" dirty="0"/>
              <a:t>to give up her seat to a white person and stand at the rear of the bus. She was </a:t>
            </a:r>
            <a:r>
              <a:rPr lang="en-GB" b="1" dirty="0"/>
              <a:t>arrested and fined $10. </a:t>
            </a:r>
            <a:endParaRPr lang="en-GB" dirty="0"/>
          </a:p>
          <a:p>
            <a:r>
              <a:rPr lang="en-GB" dirty="0"/>
              <a:t>(K3) On </a:t>
            </a:r>
            <a:r>
              <a:rPr lang="en-GB" b="1" dirty="0"/>
              <a:t>the 5th December 1955</a:t>
            </a:r>
            <a:r>
              <a:rPr lang="en-GB" dirty="0"/>
              <a:t>, the local Black community supported her by staging </a:t>
            </a:r>
            <a:r>
              <a:rPr lang="en-GB" b="1" dirty="0"/>
              <a:t>a 24-hour boycott </a:t>
            </a:r>
            <a:r>
              <a:rPr lang="en-GB" dirty="0"/>
              <a:t>of the buses. Those who organised the boycott were a group called the </a:t>
            </a:r>
            <a:r>
              <a:rPr lang="en-GB" b="1" dirty="0"/>
              <a:t>Montgomery Improvement Association (MIA). </a:t>
            </a:r>
            <a:r>
              <a:rPr lang="en-GB" dirty="0"/>
              <a:t>They chose as their leader a 26-year-old, charismatic preacher from the Dexter Avenue Baptist Church, called </a:t>
            </a:r>
            <a:r>
              <a:rPr lang="en-GB" b="1" dirty="0"/>
              <a:t>Martin Luther King Jnr</a:t>
            </a:r>
            <a:r>
              <a:rPr lang="en-GB" dirty="0"/>
              <a:t>. The boycott was so successful that it continued for </a:t>
            </a:r>
            <a:r>
              <a:rPr lang="en-GB" b="1" dirty="0"/>
              <a:t>13 months. </a:t>
            </a:r>
            <a:endParaRPr lang="en-GB" dirty="0"/>
          </a:p>
          <a:p>
            <a:endParaRPr lang="en-US" dirty="0"/>
          </a:p>
        </p:txBody>
      </p:sp>
    </p:spTree>
    <p:extLst>
      <p:ext uri="{BB962C8B-B14F-4D97-AF65-F5344CB8AC3E}">
        <p14:creationId xmlns:p14="http://schemas.microsoft.com/office/powerpoint/2010/main" val="413917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C2EF-2F37-1D44-B1E6-2185691B33A6}"/>
              </a:ext>
            </a:extLst>
          </p:cNvPr>
          <p:cNvSpPr>
            <a:spLocks noGrp="1"/>
          </p:cNvSpPr>
          <p:nvPr>
            <p:ph type="title"/>
          </p:nvPr>
        </p:nvSpPr>
        <p:spPr>
          <a:xfrm>
            <a:off x="271040" y="353551"/>
            <a:ext cx="10515600" cy="1325563"/>
          </a:xfrm>
        </p:spPr>
        <p:txBody>
          <a:bodyPr/>
          <a:lstStyle/>
          <a:p>
            <a:r>
              <a:rPr lang="en-US" dirty="0"/>
              <a:t>Continuation of Prejudice and Discrimination- Analysis </a:t>
            </a:r>
          </a:p>
        </p:txBody>
      </p:sp>
      <p:sp>
        <p:nvSpPr>
          <p:cNvPr id="3" name="Content Placeholder 2">
            <a:extLst>
              <a:ext uri="{FF2B5EF4-FFF2-40B4-BE49-F238E27FC236}">
                <a16:creationId xmlns:a16="http://schemas.microsoft.com/office/drawing/2014/main" id="{70B7956E-E505-C741-BC06-0E36A89559B6}"/>
              </a:ext>
            </a:extLst>
          </p:cNvPr>
          <p:cNvSpPr>
            <a:spLocks noGrp="1"/>
          </p:cNvSpPr>
          <p:nvPr>
            <p:ph idx="1"/>
          </p:nvPr>
        </p:nvSpPr>
        <p:spPr>
          <a:xfrm>
            <a:off x="271040" y="1895073"/>
            <a:ext cx="10515600" cy="4351338"/>
          </a:xfrm>
        </p:spPr>
        <p:txBody>
          <a:bodyPr/>
          <a:lstStyle/>
          <a:p>
            <a:r>
              <a:rPr lang="en-US" dirty="0"/>
              <a:t>(A1) This case was one of the first triggers that ignited the Civil Rights Movement in the 1950s. </a:t>
            </a:r>
          </a:p>
          <a:p>
            <a:r>
              <a:rPr lang="en-US" dirty="0"/>
              <a:t>(A1) The Court’s decision was the first victory for civil rights campaigners because the highest court in the country, whose job it was to decide what the constitution said, had decided that segregation in schools was unconstitutional. This gave civil rights campaigners great encouragement. </a:t>
            </a:r>
          </a:p>
          <a:p>
            <a:r>
              <a:rPr lang="en-US" dirty="0"/>
              <a:t>(A1) However, this case only meant that schools should be desegregated, but the NAACP knew that if it took more cases to the Supreme court they would likely win. </a:t>
            </a:r>
            <a:r>
              <a:rPr lang="en-US" dirty="0" err="1"/>
              <a:t>Eg.</a:t>
            </a:r>
            <a:r>
              <a:rPr lang="en-US" dirty="0"/>
              <a:t> Transport. A+??</a:t>
            </a:r>
          </a:p>
        </p:txBody>
      </p:sp>
    </p:spTree>
    <p:extLst>
      <p:ext uri="{BB962C8B-B14F-4D97-AF65-F5344CB8AC3E}">
        <p14:creationId xmlns:p14="http://schemas.microsoft.com/office/powerpoint/2010/main" val="111344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AF2B-6DA8-A54A-9B4C-BEEEB418B46B}"/>
              </a:ext>
            </a:extLst>
          </p:cNvPr>
          <p:cNvSpPr>
            <a:spLocks noGrp="1"/>
          </p:cNvSpPr>
          <p:nvPr>
            <p:ph type="title"/>
          </p:nvPr>
        </p:nvSpPr>
        <p:spPr>
          <a:xfrm>
            <a:off x="271041" y="330401"/>
            <a:ext cx="10515600" cy="1325563"/>
          </a:xfrm>
        </p:spPr>
        <p:txBody>
          <a:bodyPr/>
          <a:lstStyle/>
          <a:p>
            <a:r>
              <a:rPr lang="en-US" dirty="0"/>
              <a:t>Continuation of Prejudice and Discrimination- Analysis </a:t>
            </a:r>
          </a:p>
        </p:txBody>
      </p:sp>
      <p:sp>
        <p:nvSpPr>
          <p:cNvPr id="3" name="Content Placeholder 2">
            <a:extLst>
              <a:ext uri="{FF2B5EF4-FFF2-40B4-BE49-F238E27FC236}">
                <a16:creationId xmlns:a16="http://schemas.microsoft.com/office/drawing/2014/main" id="{097E910D-3D18-F24B-B233-86DF61950086}"/>
              </a:ext>
            </a:extLst>
          </p:cNvPr>
          <p:cNvSpPr>
            <a:spLocks noGrp="1"/>
          </p:cNvSpPr>
          <p:nvPr>
            <p:ph idx="1"/>
          </p:nvPr>
        </p:nvSpPr>
        <p:spPr>
          <a:xfrm>
            <a:off x="271041" y="1929797"/>
            <a:ext cx="10515600" cy="4351338"/>
          </a:xfrm>
        </p:spPr>
        <p:txBody>
          <a:bodyPr/>
          <a:lstStyle/>
          <a:p>
            <a:r>
              <a:rPr lang="en-US" dirty="0"/>
              <a:t>(A2) The effect of the murder, and the failure to punish those accused, focused the attention of the US and and the world on the terrible injustice and violence that Black people faced in the South. </a:t>
            </a:r>
          </a:p>
          <a:p>
            <a:r>
              <a:rPr lang="en-US" dirty="0"/>
              <a:t>(A2) The funeral. Attended by thousands am its publicity made Till’s case a national event. </a:t>
            </a:r>
          </a:p>
          <a:p>
            <a:r>
              <a:rPr lang="en-US" dirty="0"/>
              <a:t>(A2) His mother insisted he should have an open-casket in order for the world to see what the two men had done to her little boy </a:t>
            </a:r>
          </a:p>
          <a:p>
            <a:r>
              <a:rPr lang="en-US" dirty="0"/>
              <a:t>(A2) The media allowed for this anger to spread nationally and motivated many to become involved in the civil rights movement. </a:t>
            </a:r>
          </a:p>
        </p:txBody>
      </p:sp>
    </p:spTree>
    <p:extLst>
      <p:ext uri="{BB962C8B-B14F-4D97-AF65-F5344CB8AC3E}">
        <p14:creationId xmlns:p14="http://schemas.microsoft.com/office/powerpoint/2010/main" val="2832884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17546</TotalTime>
  <Words>5480</Words>
  <Application>Microsoft Macintosh PowerPoint</Application>
  <PresentationFormat>Widescreen</PresentationFormat>
  <Paragraphs>183</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Key Issue 5 ‘Evaluation of the Reasons for the Development of the Civil Rights Campaign after 1945’</vt:lpstr>
      <vt:lpstr>Factors </vt:lpstr>
      <vt:lpstr>Context</vt:lpstr>
      <vt:lpstr>Continuation of Prejudice and Discrimination – Background </vt:lpstr>
      <vt:lpstr>Continuation of Prejudice and Discrimination – Knowledge </vt:lpstr>
      <vt:lpstr>Continuation of Prejudice and Discrimination- Knowledge </vt:lpstr>
      <vt:lpstr>Continuation of Prejudice and Discrimination- Knowledge </vt:lpstr>
      <vt:lpstr>Continuation of Prejudice and Discrimination- Analysis </vt:lpstr>
      <vt:lpstr>Continuation of Prejudice and Discrimination- Analysis </vt:lpstr>
      <vt:lpstr>Continuation of Prejudice and Discrimination- Analysis </vt:lpstr>
      <vt:lpstr>Continuation of Prejudice and Discrimination- Analysis Plus  </vt:lpstr>
      <vt:lpstr>Experience of Black servicemen in WW2 - Background </vt:lpstr>
      <vt:lpstr> Experience of Black servicemen in WW2 - Knowledge </vt:lpstr>
      <vt:lpstr> Experience of Black servicemen in WW2 - Knowledge </vt:lpstr>
      <vt:lpstr>Experience of Black servicemen in WW2 - Analysis </vt:lpstr>
      <vt:lpstr>Experience of Black servicemen in WW2 - Analysis </vt:lpstr>
      <vt:lpstr>The Role of Black Civil Rights Organisations – Background </vt:lpstr>
      <vt:lpstr>The Role of Black Civil Rights Organisations – Knowledge </vt:lpstr>
      <vt:lpstr>The Role of Black Civil Rights Organisations – Knowledge </vt:lpstr>
      <vt:lpstr>The Role of Black Civil Rights Organisations – Knowledge </vt:lpstr>
      <vt:lpstr>The Role of Black Civil Rights Organisations – Knowledge </vt:lpstr>
      <vt:lpstr>The Role of Black Civil Rights Organisations – Analysis </vt:lpstr>
      <vt:lpstr>The Role of Black Civil Rights Organisations – Analysis </vt:lpstr>
      <vt:lpstr>The Role of Black Civil Rights Organisations – Analysis Plus </vt:lpstr>
      <vt:lpstr>The Role of Black Civil Rights Organisations – Analysis Plus </vt:lpstr>
      <vt:lpstr>The Role of Martin Luther King- Background </vt:lpstr>
      <vt:lpstr>The Role of Martin Luther King- Knowledge </vt:lpstr>
      <vt:lpstr>The Role of Martin Luther King- Knowledge </vt:lpstr>
      <vt:lpstr>The Role of Martin Luther King- Analysis </vt:lpstr>
      <vt:lpstr>The Role of Martin Luther King- Analysis Plus </vt:lpstr>
      <vt:lpstr>The Role of Martin Luther King- Evaluation</vt:lpstr>
      <vt:lpstr>The Emergence of Effective Black Leaders- Background </vt:lpstr>
      <vt:lpstr>The Emergence of Effective Black Leaders- Knowledge </vt:lpstr>
      <vt:lpstr>The Emergence of Effective Black Leaders- Knowledge </vt:lpstr>
      <vt:lpstr>The Emergence of Effective Black Leaders- Knowledge </vt:lpstr>
      <vt:lpstr>The Emergence of Effective Black Leaders- Analysis </vt:lpstr>
      <vt:lpstr>The Emergence of Effective Black Leaders- Analysis </vt:lpstr>
      <vt:lpstr>The Emergence of Effective Black Leaders- Analysis </vt:lpstr>
      <vt:lpstr>The Emergence of Effective Black Leaders- Analysis Plus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 5 ‘Evaluation of the Reasons for the Development of the Civil Rights Campaign after 1945’</dc:title>
  <dc:creator>Gabrielle Hilton</dc:creator>
  <cp:lastModifiedBy>Gabrielle Hilton</cp:lastModifiedBy>
  <cp:revision>32</cp:revision>
  <dcterms:created xsi:type="dcterms:W3CDTF">2021-07-01T08:45:35Z</dcterms:created>
  <dcterms:modified xsi:type="dcterms:W3CDTF">2021-07-31T13:22:22Z</dcterms:modified>
</cp:coreProperties>
</file>