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9" r:id="rId3"/>
    <p:sldId id="257" r:id="rId4"/>
    <p:sldId id="259" r:id="rId5"/>
    <p:sldId id="262" r:id="rId6"/>
    <p:sldId id="263" r:id="rId7"/>
    <p:sldId id="264" r:id="rId8"/>
    <p:sldId id="266" r:id="rId9"/>
    <p:sldId id="265" r:id="rId10"/>
    <p:sldId id="267" r:id="rId11"/>
    <p:sldId id="268" r:id="rId12"/>
    <p:sldId id="270" r:id="rId13"/>
    <p:sldId id="274" r:id="rId14"/>
    <p:sldId id="271" r:id="rId15"/>
    <p:sldId id="272" r:id="rId16"/>
    <p:sldId id="273" r:id="rId17"/>
    <p:sldId id="276" r:id="rId18"/>
    <p:sldId id="277" r:id="rId19"/>
    <p:sldId id="302" r:id="rId20"/>
    <p:sldId id="278" r:id="rId21"/>
    <p:sldId id="301" r:id="rId22"/>
    <p:sldId id="303" r:id="rId23"/>
    <p:sldId id="280" r:id="rId24"/>
    <p:sldId id="282" r:id="rId25"/>
    <p:sldId id="283" r:id="rId26"/>
    <p:sldId id="304" r:id="rId27"/>
    <p:sldId id="285" r:id="rId28"/>
    <p:sldId id="286" r:id="rId29"/>
    <p:sldId id="289" r:id="rId30"/>
    <p:sldId id="290" r:id="rId31"/>
    <p:sldId id="291" r:id="rId32"/>
    <p:sldId id="293" r:id="rId33"/>
    <p:sldId id="294" r:id="rId34"/>
    <p:sldId id="295" r:id="rId35"/>
    <p:sldId id="305" r:id="rId36"/>
    <p:sldId id="297"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04"/>
    <p:restoredTop sz="96327"/>
  </p:normalViewPr>
  <p:slideViewPr>
    <p:cSldViewPr snapToGrid="0" snapToObjects="1">
      <p:cViewPr varScale="1">
        <p:scale>
          <a:sx n="106" d="100"/>
          <a:sy n="106" d="100"/>
        </p:scale>
        <p:origin x="200" y="10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C997D-78E6-8F40-A649-FD88EEAB279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3CE2B19-099A-264B-90A0-CD073CB9B0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65E893FE-4FA8-114A-8796-3B0939733B51}"/>
              </a:ext>
            </a:extLst>
          </p:cNvPr>
          <p:cNvSpPr>
            <a:spLocks noGrp="1"/>
          </p:cNvSpPr>
          <p:nvPr>
            <p:ph type="dt" sz="half" idx="10"/>
          </p:nvPr>
        </p:nvSpPr>
        <p:spPr/>
        <p:txBody>
          <a:bodyPr/>
          <a:lstStyle/>
          <a:p>
            <a:fld id="{5936D7E6-2716-7945-AC50-1C9D1DC20631}" type="datetimeFigureOut">
              <a:rPr lang="en-US" smtClean="0"/>
              <a:t>7/31/21</a:t>
            </a:fld>
            <a:endParaRPr lang="en-US" dirty="0"/>
          </a:p>
        </p:txBody>
      </p:sp>
      <p:sp>
        <p:nvSpPr>
          <p:cNvPr id="5" name="Footer Placeholder 4">
            <a:extLst>
              <a:ext uri="{FF2B5EF4-FFF2-40B4-BE49-F238E27FC236}">
                <a16:creationId xmlns:a16="http://schemas.microsoft.com/office/drawing/2014/main" id="{00E41A26-F679-1C44-B7CE-E3B21B81D30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2A2D1D0-3621-9449-A217-7F44A18035E2}"/>
              </a:ext>
            </a:extLst>
          </p:cNvPr>
          <p:cNvSpPr>
            <a:spLocks noGrp="1"/>
          </p:cNvSpPr>
          <p:nvPr>
            <p:ph type="sldNum" sz="quarter" idx="12"/>
          </p:nvPr>
        </p:nvSpPr>
        <p:spPr/>
        <p:txBody>
          <a:bodyPr/>
          <a:lstStyle/>
          <a:p>
            <a:fld id="{07C5D230-09F1-9244-B4AA-5F1D1C6B59AE}" type="slidenum">
              <a:rPr lang="en-US" smtClean="0"/>
              <a:t>‹#›</a:t>
            </a:fld>
            <a:endParaRPr lang="en-US" dirty="0"/>
          </a:p>
        </p:txBody>
      </p:sp>
    </p:spTree>
    <p:extLst>
      <p:ext uri="{BB962C8B-B14F-4D97-AF65-F5344CB8AC3E}">
        <p14:creationId xmlns:p14="http://schemas.microsoft.com/office/powerpoint/2010/main" val="3480712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51860-003B-0A48-A7CD-A8E578A3068E}"/>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83D1BA9-581E-F84F-A3CC-E483994B0A7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3858218-1EAC-124C-A50C-2AEAE3BC5025}"/>
              </a:ext>
            </a:extLst>
          </p:cNvPr>
          <p:cNvSpPr>
            <a:spLocks noGrp="1"/>
          </p:cNvSpPr>
          <p:nvPr>
            <p:ph type="dt" sz="half" idx="10"/>
          </p:nvPr>
        </p:nvSpPr>
        <p:spPr/>
        <p:txBody>
          <a:bodyPr/>
          <a:lstStyle/>
          <a:p>
            <a:fld id="{5936D7E6-2716-7945-AC50-1C9D1DC20631}" type="datetimeFigureOut">
              <a:rPr lang="en-US" smtClean="0"/>
              <a:t>7/31/21</a:t>
            </a:fld>
            <a:endParaRPr lang="en-US" dirty="0"/>
          </a:p>
        </p:txBody>
      </p:sp>
      <p:sp>
        <p:nvSpPr>
          <p:cNvPr id="5" name="Footer Placeholder 4">
            <a:extLst>
              <a:ext uri="{FF2B5EF4-FFF2-40B4-BE49-F238E27FC236}">
                <a16:creationId xmlns:a16="http://schemas.microsoft.com/office/drawing/2014/main" id="{6183F1E9-46B6-F142-B630-EBE7DB1FF36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103FB5D-3C8C-D747-BE94-189C2853E0AE}"/>
              </a:ext>
            </a:extLst>
          </p:cNvPr>
          <p:cNvSpPr>
            <a:spLocks noGrp="1"/>
          </p:cNvSpPr>
          <p:nvPr>
            <p:ph type="sldNum" sz="quarter" idx="12"/>
          </p:nvPr>
        </p:nvSpPr>
        <p:spPr/>
        <p:txBody>
          <a:bodyPr/>
          <a:lstStyle/>
          <a:p>
            <a:fld id="{07C5D230-09F1-9244-B4AA-5F1D1C6B59AE}" type="slidenum">
              <a:rPr lang="en-US" smtClean="0"/>
              <a:t>‹#›</a:t>
            </a:fld>
            <a:endParaRPr lang="en-US" dirty="0"/>
          </a:p>
        </p:txBody>
      </p:sp>
    </p:spTree>
    <p:extLst>
      <p:ext uri="{BB962C8B-B14F-4D97-AF65-F5344CB8AC3E}">
        <p14:creationId xmlns:p14="http://schemas.microsoft.com/office/powerpoint/2010/main" val="1933418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A37020-ABCF-DA4C-9054-461078CB77F9}"/>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7C37700-2636-3240-BE97-F02371169A78}"/>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304FD47-44BE-C74F-BF69-46B9C683AAAC}"/>
              </a:ext>
            </a:extLst>
          </p:cNvPr>
          <p:cNvSpPr>
            <a:spLocks noGrp="1"/>
          </p:cNvSpPr>
          <p:nvPr>
            <p:ph type="dt" sz="half" idx="10"/>
          </p:nvPr>
        </p:nvSpPr>
        <p:spPr/>
        <p:txBody>
          <a:bodyPr/>
          <a:lstStyle/>
          <a:p>
            <a:fld id="{5936D7E6-2716-7945-AC50-1C9D1DC20631}" type="datetimeFigureOut">
              <a:rPr lang="en-US" smtClean="0"/>
              <a:t>7/31/21</a:t>
            </a:fld>
            <a:endParaRPr lang="en-US" dirty="0"/>
          </a:p>
        </p:txBody>
      </p:sp>
      <p:sp>
        <p:nvSpPr>
          <p:cNvPr id="5" name="Footer Placeholder 4">
            <a:extLst>
              <a:ext uri="{FF2B5EF4-FFF2-40B4-BE49-F238E27FC236}">
                <a16:creationId xmlns:a16="http://schemas.microsoft.com/office/drawing/2014/main" id="{F9DD4D20-8863-D74F-9E6B-B843DBCF6A2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017974D-DC69-E94B-8303-183F053A56E7}"/>
              </a:ext>
            </a:extLst>
          </p:cNvPr>
          <p:cNvSpPr>
            <a:spLocks noGrp="1"/>
          </p:cNvSpPr>
          <p:nvPr>
            <p:ph type="sldNum" sz="quarter" idx="12"/>
          </p:nvPr>
        </p:nvSpPr>
        <p:spPr/>
        <p:txBody>
          <a:bodyPr/>
          <a:lstStyle/>
          <a:p>
            <a:fld id="{07C5D230-09F1-9244-B4AA-5F1D1C6B59AE}" type="slidenum">
              <a:rPr lang="en-US" smtClean="0"/>
              <a:t>‹#›</a:t>
            </a:fld>
            <a:endParaRPr lang="en-US" dirty="0"/>
          </a:p>
        </p:txBody>
      </p:sp>
    </p:spTree>
    <p:extLst>
      <p:ext uri="{BB962C8B-B14F-4D97-AF65-F5344CB8AC3E}">
        <p14:creationId xmlns:p14="http://schemas.microsoft.com/office/powerpoint/2010/main" val="2695122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05BC1-A1AD-A745-BB54-A186FFA378E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E2199F6-ACC8-5E45-9FE9-849F3120D1E1}"/>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A283B44-AC60-2841-8B33-119DDF230425}"/>
              </a:ext>
            </a:extLst>
          </p:cNvPr>
          <p:cNvSpPr>
            <a:spLocks noGrp="1"/>
          </p:cNvSpPr>
          <p:nvPr>
            <p:ph type="dt" sz="half" idx="10"/>
          </p:nvPr>
        </p:nvSpPr>
        <p:spPr/>
        <p:txBody>
          <a:bodyPr/>
          <a:lstStyle/>
          <a:p>
            <a:fld id="{5936D7E6-2716-7945-AC50-1C9D1DC20631}" type="datetimeFigureOut">
              <a:rPr lang="en-US" smtClean="0"/>
              <a:t>7/31/21</a:t>
            </a:fld>
            <a:endParaRPr lang="en-US" dirty="0"/>
          </a:p>
        </p:txBody>
      </p:sp>
      <p:sp>
        <p:nvSpPr>
          <p:cNvPr id="5" name="Footer Placeholder 4">
            <a:extLst>
              <a:ext uri="{FF2B5EF4-FFF2-40B4-BE49-F238E27FC236}">
                <a16:creationId xmlns:a16="http://schemas.microsoft.com/office/drawing/2014/main" id="{EB783FA4-D8E1-574F-B81D-90670B2DFA3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0034A67-66BF-5341-B347-F4FD8D697935}"/>
              </a:ext>
            </a:extLst>
          </p:cNvPr>
          <p:cNvSpPr>
            <a:spLocks noGrp="1"/>
          </p:cNvSpPr>
          <p:nvPr>
            <p:ph type="sldNum" sz="quarter" idx="12"/>
          </p:nvPr>
        </p:nvSpPr>
        <p:spPr/>
        <p:txBody>
          <a:bodyPr/>
          <a:lstStyle/>
          <a:p>
            <a:fld id="{07C5D230-09F1-9244-B4AA-5F1D1C6B59AE}" type="slidenum">
              <a:rPr lang="en-US" smtClean="0"/>
              <a:t>‹#›</a:t>
            </a:fld>
            <a:endParaRPr lang="en-US" dirty="0"/>
          </a:p>
        </p:txBody>
      </p:sp>
    </p:spTree>
    <p:extLst>
      <p:ext uri="{BB962C8B-B14F-4D97-AF65-F5344CB8AC3E}">
        <p14:creationId xmlns:p14="http://schemas.microsoft.com/office/powerpoint/2010/main" val="3149880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47E49-7E0F-7142-B1C8-F3A8C35EAEE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036AA156-3B54-644C-86F5-7CA317D8A9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F635A96-E849-A54B-8DE9-FB3E988CD5CF}"/>
              </a:ext>
            </a:extLst>
          </p:cNvPr>
          <p:cNvSpPr>
            <a:spLocks noGrp="1"/>
          </p:cNvSpPr>
          <p:nvPr>
            <p:ph type="dt" sz="half" idx="10"/>
          </p:nvPr>
        </p:nvSpPr>
        <p:spPr/>
        <p:txBody>
          <a:bodyPr/>
          <a:lstStyle/>
          <a:p>
            <a:fld id="{5936D7E6-2716-7945-AC50-1C9D1DC20631}" type="datetimeFigureOut">
              <a:rPr lang="en-US" smtClean="0"/>
              <a:t>7/31/21</a:t>
            </a:fld>
            <a:endParaRPr lang="en-US" dirty="0"/>
          </a:p>
        </p:txBody>
      </p:sp>
      <p:sp>
        <p:nvSpPr>
          <p:cNvPr id="5" name="Footer Placeholder 4">
            <a:extLst>
              <a:ext uri="{FF2B5EF4-FFF2-40B4-BE49-F238E27FC236}">
                <a16:creationId xmlns:a16="http://schemas.microsoft.com/office/drawing/2014/main" id="{3A164AF6-76AC-1B41-9554-92D47CABBCB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05D0824-B649-D04D-8246-9993BD397512}"/>
              </a:ext>
            </a:extLst>
          </p:cNvPr>
          <p:cNvSpPr>
            <a:spLocks noGrp="1"/>
          </p:cNvSpPr>
          <p:nvPr>
            <p:ph type="sldNum" sz="quarter" idx="12"/>
          </p:nvPr>
        </p:nvSpPr>
        <p:spPr/>
        <p:txBody>
          <a:bodyPr/>
          <a:lstStyle/>
          <a:p>
            <a:fld id="{07C5D230-09F1-9244-B4AA-5F1D1C6B59AE}" type="slidenum">
              <a:rPr lang="en-US" smtClean="0"/>
              <a:t>‹#›</a:t>
            </a:fld>
            <a:endParaRPr lang="en-US" dirty="0"/>
          </a:p>
        </p:txBody>
      </p:sp>
    </p:spTree>
    <p:extLst>
      <p:ext uri="{BB962C8B-B14F-4D97-AF65-F5344CB8AC3E}">
        <p14:creationId xmlns:p14="http://schemas.microsoft.com/office/powerpoint/2010/main" val="2110198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1E0A1-8025-314B-87F4-A4CEE9DEF30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811E9AB8-CF12-624B-AE87-20382B273439}"/>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FEA15280-CAA4-4447-9166-BE4F39F1E2C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AEDD9B5C-FA1E-2346-9806-9EE49244A6AD}"/>
              </a:ext>
            </a:extLst>
          </p:cNvPr>
          <p:cNvSpPr>
            <a:spLocks noGrp="1"/>
          </p:cNvSpPr>
          <p:nvPr>
            <p:ph type="dt" sz="half" idx="10"/>
          </p:nvPr>
        </p:nvSpPr>
        <p:spPr/>
        <p:txBody>
          <a:bodyPr/>
          <a:lstStyle/>
          <a:p>
            <a:fld id="{5936D7E6-2716-7945-AC50-1C9D1DC20631}" type="datetimeFigureOut">
              <a:rPr lang="en-US" smtClean="0"/>
              <a:t>7/31/21</a:t>
            </a:fld>
            <a:endParaRPr lang="en-US" dirty="0"/>
          </a:p>
        </p:txBody>
      </p:sp>
      <p:sp>
        <p:nvSpPr>
          <p:cNvPr id="6" name="Footer Placeholder 5">
            <a:extLst>
              <a:ext uri="{FF2B5EF4-FFF2-40B4-BE49-F238E27FC236}">
                <a16:creationId xmlns:a16="http://schemas.microsoft.com/office/drawing/2014/main" id="{9D7381D9-6EA9-3D45-BE90-CBC0A7B26F2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C46CC4D-39E3-F04E-98EB-78FC1F9137A4}"/>
              </a:ext>
            </a:extLst>
          </p:cNvPr>
          <p:cNvSpPr>
            <a:spLocks noGrp="1"/>
          </p:cNvSpPr>
          <p:nvPr>
            <p:ph type="sldNum" sz="quarter" idx="12"/>
          </p:nvPr>
        </p:nvSpPr>
        <p:spPr/>
        <p:txBody>
          <a:bodyPr/>
          <a:lstStyle/>
          <a:p>
            <a:fld id="{07C5D230-09F1-9244-B4AA-5F1D1C6B59AE}" type="slidenum">
              <a:rPr lang="en-US" smtClean="0"/>
              <a:t>‹#›</a:t>
            </a:fld>
            <a:endParaRPr lang="en-US" dirty="0"/>
          </a:p>
        </p:txBody>
      </p:sp>
    </p:spTree>
    <p:extLst>
      <p:ext uri="{BB962C8B-B14F-4D97-AF65-F5344CB8AC3E}">
        <p14:creationId xmlns:p14="http://schemas.microsoft.com/office/powerpoint/2010/main" val="598187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F306D-85F6-6841-AD40-DC905775E637}"/>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C693B044-A172-ED4A-B2FF-EC30B7FF40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92D5D8E5-8E28-4649-92DB-534FE0CFCE4A}"/>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4C3F8603-4A6B-2B40-B7F6-8992562CD0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13232D0-02AB-9645-A017-B22D1E1907B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FCF6F052-7FC7-CE44-A22E-FEA7AC029551}"/>
              </a:ext>
            </a:extLst>
          </p:cNvPr>
          <p:cNvSpPr>
            <a:spLocks noGrp="1"/>
          </p:cNvSpPr>
          <p:nvPr>
            <p:ph type="dt" sz="half" idx="10"/>
          </p:nvPr>
        </p:nvSpPr>
        <p:spPr/>
        <p:txBody>
          <a:bodyPr/>
          <a:lstStyle/>
          <a:p>
            <a:fld id="{5936D7E6-2716-7945-AC50-1C9D1DC20631}" type="datetimeFigureOut">
              <a:rPr lang="en-US" smtClean="0"/>
              <a:t>7/31/21</a:t>
            </a:fld>
            <a:endParaRPr lang="en-US" dirty="0"/>
          </a:p>
        </p:txBody>
      </p:sp>
      <p:sp>
        <p:nvSpPr>
          <p:cNvPr id="8" name="Footer Placeholder 7">
            <a:extLst>
              <a:ext uri="{FF2B5EF4-FFF2-40B4-BE49-F238E27FC236}">
                <a16:creationId xmlns:a16="http://schemas.microsoft.com/office/drawing/2014/main" id="{5E10D76D-F03D-C54C-B7C6-D08F9B46FAF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42BF0BC-6B31-9240-9AD2-EE7A7F11F471}"/>
              </a:ext>
            </a:extLst>
          </p:cNvPr>
          <p:cNvSpPr>
            <a:spLocks noGrp="1"/>
          </p:cNvSpPr>
          <p:nvPr>
            <p:ph type="sldNum" sz="quarter" idx="12"/>
          </p:nvPr>
        </p:nvSpPr>
        <p:spPr/>
        <p:txBody>
          <a:bodyPr/>
          <a:lstStyle/>
          <a:p>
            <a:fld id="{07C5D230-09F1-9244-B4AA-5F1D1C6B59AE}" type="slidenum">
              <a:rPr lang="en-US" smtClean="0"/>
              <a:t>‹#›</a:t>
            </a:fld>
            <a:endParaRPr lang="en-US" dirty="0"/>
          </a:p>
        </p:txBody>
      </p:sp>
    </p:spTree>
    <p:extLst>
      <p:ext uri="{BB962C8B-B14F-4D97-AF65-F5344CB8AC3E}">
        <p14:creationId xmlns:p14="http://schemas.microsoft.com/office/powerpoint/2010/main" val="2212241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3ED9F-AF11-6B4C-9AEF-2EE7BFB1864E}"/>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F96574DC-CC9B-8B4B-AF65-ECE3D751CE77}"/>
              </a:ext>
            </a:extLst>
          </p:cNvPr>
          <p:cNvSpPr>
            <a:spLocks noGrp="1"/>
          </p:cNvSpPr>
          <p:nvPr>
            <p:ph type="dt" sz="half" idx="10"/>
          </p:nvPr>
        </p:nvSpPr>
        <p:spPr/>
        <p:txBody>
          <a:bodyPr/>
          <a:lstStyle/>
          <a:p>
            <a:fld id="{5936D7E6-2716-7945-AC50-1C9D1DC20631}" type="datetimeFigureOut">
              <a:rPr lang="en-US" smtClean="0"/>
              <a:t>7/31/21</a:t>
            </a:fld>
            <a:endParaRPr lang="en-US" dirty="0"/>
          </a:p>
        </p:txBody>
      </p:sp>
      <p:sp>
        <p:nvSpPr>
          <p:cNvPr id="4" name="Footer Placeholder 3">
            <a:extLst>
              <a:ext uri="{FF2B5EF4-FFF2-40B4-BE49-F238E27FC236}">
                <a16:creationId xmlns:a16="http://schemas.microsoft.com/office/drawing/2014/main" id="{0F02C45E-FC5D-CD40-BAA9-8A5A7C23DDD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9CA5BB5-6E2F-FC43-948D-6318BFEB63B6}"/>
              </a:ext>
            </a:extLst>
          </p:cNvPr>
          <p:cNvSpPr>
            <a:spLocks noGrp="1"/>
          </p:cNvSpPr>
          <p:nvPr>
            <p:ph type="sldNum" sz="quarter" idx="12"/>
          </p:nvPr>
        </p:nvSpPr>
        <p:spPr/>
        <p:txBody>
          <a:bodyPr/>
          <a:lstStyle/>
          <a:p>
            <a:fld id="{07C5D230-09F1-9244-B4AA-5F1D1C6B59AE}" type="slidenum">
              <a:rPr lang="en-US" smtClean="0"/>
              <a:t>‹#›</a:t>
            </a:fld>
            <a:endParaRPr lang="en-US" dirty="0"/>
          </a:p>
        </p:txBody>
      </p:sp>
    </p:spTree>
    <p:extLst>
      <p:ext uri="{BB962C8B-B14F-4D97-AF65-F5344CB8AC3E}">
        <p14:creationId xmlns:p14="http://schemas.microsoft.com/office/powerpoint/2010/main" val="1744256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334395-AA80-894B-BF96-16BB86B43D63}"/>
              </a:ext>
            </a:extLst>
          </p:cNvPr>
          <p:cNvSpPr>
            <a:spLocks noGrp="1"/>
          </p:cNvSpPr>
          <p:nvPr>
            <p:ph type="dt" sz="half" idx="10"/>
          </p:nvPr>
        </p:nvSpPr>
        <p:spPr/>
        <p:txBody>
          <a:bodyPr/>
          <a:lstStyle/>
          <a:p>
            <a:fld id="{5936D7E6-2716-7945-AC50-1C9D1DC20631}" type="datetimeFigureOut">
              <a:rPr lang="en-US" smtClean="0"/>
              <a:t>7/31/21</a:t>
            </a:fld>
            <a:endParaRPr lang="en-US" dirty="0"/>
          </a:p>
        </p:txBody>
      </p:sp>
      <p:sp>
        <p:nvSpPr>
          <p:cNvPr id="3" name="Footer Placeholder 2">
            <a:extLst>
              <a:ext uri="{FF2B5EF4-FFF2-40B4-BE49-F238E27FC236}">
                <a16:creationId xmlns:a16="http://schemas.microsoft.com/office/drawing/2014/main" id="{B376FBC8-D47C-F34D-8972-86A0DF277BA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2C4A887-E03A-1947-9A89-348263BBD1D4}"/>
              </a:ext>
            </a:extLst>
          </p:cNvPr>
          <p:cNvSpPr>
            <a:spLocks noGrp="1"/>
          </p:cNvSpPr>
          <p:nvPr>
            <p:ph type="sldNum" sz="quarter" idx="12"/>
          </p:nvPr>
        </p:nvSpPr>
        <p:spPr/>
        <p:txBody>
          <a:bodyPr/>
          <a:lstStyle/>
          <a:p>
            <a:fld id="{07C5D230-09F1-9244-B4AA-5F1D1C6B59AE}" type="slidenum">
              <a:rPr lang="en-US" smtClean="0"/>
              <a:t>‹#›</a:t>
            </a:fld>
            <a:endParaRPr lang="en-US" dirty="0"/>
          </a:p>
        </p:txBody>
      </p:sp>
    </p:spTree>
    <p:extLst>
      <p:ext uri="{BB962C8B-B14F-4D97-AF65-F5344CB8AC3E}">
        <p14:creationId xmlns:p14="http://schemas.microsoft.com/office/powerpoint/2010/main" val="2191326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7873B-884B-4845-AEDA-E47F1A75318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2DD2941B-25EE-D349-A897-5B5165A56D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49D002FC-1C11-B046-AB69-246177A0DD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D41E5FA-B415-F64B-9EB9-EF14CBBF710B}"/>
              </a:ext>
            </a:extLst>
          </p:cNvPr>
          <p:cNvSpPr>
            <a:spLocks noGrp="1"/>
          </p:cNvSpPr>
          <p:nvPr>
            <p:ph type="dt" sz="half" idx="10"/>
          </p:nvPr>
        </p:nvSpPr>
        <p:spPr/>
        <p:txBody>
          <a:bodyPr/>
          <a:lstStyle/>
          <a:p>
            <a:fld id="{5936D7E6-2716-7945-AC50-1C9D1DC20631}" type="datetimeFigureOut">
              <a:rPr lang="en-US" smtClean="0"/>
              <a:t>7/31/21</a:t>
            </a:fld>
            <a:endParaRPr lang="en-US" dirty="0"/>
          </a:p>
        </p:txBody>
      </p:sp>
      <p:sp>
        <p:nvSpPr>
          <p:cNvPr id="6" name="Footer Placeholder 5">
            <a:extLst>
              <a:ext uri="{FF2B5EF4-FFF2-40B4-BE49-F238E27FC236}">
                <a16:creationId xmlns:a16="http://schemas.microsoft.com/office/drawing/2014/main" id="{E10DBCCF-298D-3447-B39B-0F797AE7206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89A0DEC-D303-5344-ADDB-BA5F0EB11906}"/>
              </a:ext>
            </a:extLst>
          </p:cNvPr>
          <p:cNvSpPr>
            <a:spLocks noGrp="1"/>
          </p:cNvSpPr>
          <p:nvPr>
            <p:ph type="sldNum" sz="quarter" idx="12"/>
          </p:nvPr>
        </p:nvSpPr>
        <p:spPr/>
        <p:txBody>
          <a:bodyPr/>
          <a:lstStyle/>
          <a:p>
            <a:fld id="{07C5D230-09F1-9244-B4AA-5F1D1C6B59AE}" type="slidenum">
              <a:rPr lang="en-US" smtClean="0"/>
              <a:t>‹#›</a:t>
            </a:fld>
            <a:endParaRPr lang="en-US" dirty="0"/>
          </a:p>
        </p:txBody>
      </p:sp>
    </p:spTree>
    <p:extLst>
      <p:ext uri="{BB962C8B-B14F-4D97-AF65-F5344CB8AC3E}">
        <p14:creationId xmlns:p14="http://schemas.microsoft.com/office/powerpoint/2010/main" val="841625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2CC38-14F8-1F42-B4E2-4EDF257944B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2DA665A7-7777-5147-8C34-09D6D69850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9C9BEF8-8939-1940-BED5-0DC3245361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EC22D60-9064-2B4E-A67F-150199F7E027}"/>
              </a:ext>
            </a:extLst>
          </p:cNvPr>
          <p:cNvSpPr>
            <a:spLocks noGrp="1"/>
          </p:cNvSpPr>
          <p:nvPr>
            <p:ph type="dt" sz="half" idx="10"/>
          </p:nvPr>
        </p:nvSpPr>
        <p:spPr/>
        <p:txBody>
          <a:bodyPr/>
          <a:lstStyle/>
          <a:p>
            <a:fld id="{5936D7E6-2716-7945-AC50-1C9D1DC20631}" type="datetimeFigureOut">
              <a:rPr lang="en-US" smtClean="0"/>
              <a:t>7/31/21</a:t>
            </a:fld>
            <a:endParaRPr lang="en-US" dirty="0"/>
          </a:p>
        </p:txBody>
      </p:sp>
      <p:sp>
        <p:nvSpPr>
          <p:cNvPr id="6" name="Footer Placeholder 5">
            <a:extLst>
              <a:ext uri="{FF2B5EF4-FFF2-40B4-BE49-F238E27FC236}">
                <a16:creationId xmlns:a16="http://schemas.microsoft.com/office/drawing/2014/main" id="{EE87AB3E-0E5F-8B43-84E4-F621D04FC28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0E4CB6B-9F18-9541-8BDB-62E7D3D9BAD4}"/>
              </a:ext>
            </a:extLst>
          </p:cNvPr>
          <p:cNvSpPr>
            <a:spLocks noGrp="1"/>
          </p:cNvSpPr>
          <p:nvPr>
            <p:ph type="sldNum" sz="quarter" idx="12"/>
          </p:nvPr>
        </p:nvSpPr>
        <p:spPr/>
        <p:txBody>
          <a:bodyPr/>
          <a:lstStyle/>
          <a:p>
            <a:fld id="{07C5D230-09F1-9244-B4AA-5F1D1C6B59AE}" type="slidenum">
              <a:rPr lang="en-US" smtClean="0"/>
              <a:t>‹#›</a:t>
            </a:fld>
            <a:endParaRPr lang="en-US" dirty="0"/>
          </a:p>
        </p:txBody>
      </p:sp>
    </p:spTree>
    <p:extLst>
      <p:ext uri="{BB962C8B-B14F-4D97-AF65-F5344CB8AC3E}">
        <p14:creationId xmlns:p14="http://schemas.microsoft.com/office/powerpoint/2010/main" val="3348722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0000"/>
            <a:lum/>
          </a:blip>
          <a:srcRect/>
          <a:stretch>
            <a:fillRect t="-2000" b="-2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4CC42EF-87EA-6E4A-B7FA-618B9ABF54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FFAA678-DDE4-AF43-930E-11E395A047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8211CD8-EC68-B948-B533-38F1C645EE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36D7E6-2716-7945-AC50-1C9D1DC20631}" type="datetimeFigureOut">
              <a:rPr lang="en-US" smtClean="0"/>
              <a:t>7/31/21</a:t>
            </a:fld>
            <a:endParaRPr lang="en-US" dirty="0"/>
          </a:p>
        </p:txBody>
      </p:sp>
      <p:sp>
        <p:nvSpPr>
          <p:cNvPr id="5" name="Footer Placeholder 4">
            <a:extLst>
              <a:ext uri="{FF2B5EF4-FFF2-40B4-BE49-F238E27FC236}">
                <a16:creationId xmlns:a16="http://schemas.microsoft.com/office/drawing/2014/main" id="{54F54AFE-20BD-A946-9B19-B2316A3F9C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2BBA339-71BF-8640-97A7-D1422B7712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C5D230-09F1-9244-B4AA-5F1D1C6B59AE}" type="slidenum">
              <a:rPr lang="en-US" smtClean="0"/>
              <a:t>‹#›</a:t>
            </a:fld>
            <a:endParaRPr lang="en-US" dirty="0"/>
          </a:p>
        </p:txBody>
      </p:sp>
    </p:spTree>
    <p:extLst>
      <p:ext uri="{BB962C8B-B14F-4D97-AF65-F5344CB8AC3E}">
        <p14:creationId xmlns:p14="http://schemas.microsoft.com/office/powerpoint/2010/main" val="42853730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0616F-51D0-EF46-8B44-F709083E84CD}"/>
              </a:ext>
            </a:extLst>
          </p:cNvPr>
          <p:cNvSpPr>
            <a:spLocks noGrp="1"/>
          </p:cNvSpPr>
          <p:nvPr>
            <p:ph type="ctrTitle"/>
          </p:nvPr>
        </p:nvSpPr>
        <p:spPr>
          <a:xfrm>
            <a:off x="955964" y="3429000"/>
            <a:ext cx="9712036" cy="2011363"/>
          </a:xfrm>
        </p:spPr>
        <p:txBody>
          <a:bodyPr>
            <a:normAutofit/>
          </a:bodyPr>
          <a:lstStyle/>
          <a:p>
            <a:r>
              <a:rPr lang="en-US" sz="3200" b="1" dirty="0"/>
              <a:t>Key Issue 6 ‘Assess the effectiveness of the Civil Rights movement in meeting the needs of Black Americans, up to 1968’</a:t>
            </a:r>
          </a:p>
        </p:txBody>
      </p:sp>
      <p:sp>
        <p:nvSpPr>
          <p:cNvPr id="3" name="Subtitle 2">
            <a:extLst>
              <a:ext uri="{FF2B5EF4-FFF2-40B4-BE49-F238E27FC236}">
                <a16:creationId xmlns:a16="http://schemas.microsoft.com/office/drawing/2014/main" id="{C8796CDA-82CA-3C48-8E16-5FF68FC86CC1}"/>
              </a:ext>
            </a:extLst>
          </p:cNvPr>
          <p:cNvSpPr>
            <a:spLocks noGrp="1"/>
          </p:cNvSpPr>
          <p:nvPr>
            <p:ph type="subTitle" idx="1"/>
          </p:nvPr>
        </p:nvSpPr>
        <p:spPr>
          <a:xfrm>
            <a:off x="1239982" y="2244292"/>
            <a:ext cx="9144000" cy="1655762"/>
          </a:xfrm>
        </p:spPr>
        <p:txBody>
          <a:bodyPr>
            <a:normAutofit/>
          </a:bodyPr>
          <a:lstStyle/>
          <a:p>
            <a:r>
              <a:rPr lang="en-US" sz="7200" dirty="0"/>
              <a:t>USA 1918-1968</a:t>
            </a:r>
          </a:p>
        </p:txBody>
      </p:sp>
    </p:spTree>
    <p:extLst>
      <p:ext uri="{BB962C8B-B14F-4D97-AF65-F5344CB8AC3E}">
        <p14:creationId xmlns:p14="http://schemas.microsoft.com/office/powerpoint/2010/main" val="40644696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00B2C-7785-3E48-B301-4A77E1577492}"/>
              </a:ext>
            </a:extLst>
          </p:cNvPr>
          <p:cNvSpPr>
            <a:spLocks noGrp="1"/>
          </p:cNvSpPr>
          <p:nvPr>
            <p:ph type="title"/>
          </p:nvPr>
        </p:nvSpPr>
        <p:spPr>
          <a:xfrm>
            <a:off x="363255" y="144049"/>
            <a:ext cx="10515600" cy="1325563"/>
          </a:xfrm>
        </p:spPr>
        <p:txBody>
          <a:bodyPr/>
          <a:lstStyle/>
          <a:p>
            <a:r>
              <a:rPr lang="en-US" dirty="0"/>
              <a:t>NAACP - Evaluation</a:t>
            </a:r>
          </a:p>
        </p:txBody>
      </p:sp>
      <p:sp>
        <p:nvSpPr>
          <p:cNvPr id="3" name="Content Placeholder 2">
            <a:extLst>
              <a:ext uri="{FF2B5EF4-FFF2-40B4-BE49-F238E27FC236}">
                <a16:creationId xmlns:a16="http://schemas.microsoft.com/office/drawing/2014/main" id="{3B16CD97-23A9-3A4F-9509-8B065F6611EF}"/>
              </a:ext>
            </a:extLst>
          </p:cNvPr>
          <p:cNvSpPr>
            <a:spLocks noGrp="1"/>
          </p:cNvSpPr>
          <p:nvPr>
            <p:ph idx="1"/>
          </p:nvPr>
        </p:nvSpPr>
        <p:spPr>
          <a:xfrm>
            <a:off x="363255" y="1825625"/>
            <a:ext cx="11661731" cy="4888326"/>
          </a:xfrm>
        </p:spPr>
        <p:txBody>
          <a:bodyPr>
            <a:normAutofit/>
          </a:bodyPr>
          <a:lstStyle/>
          <a:p>
            <a:r>
              <a:rPr lang="en-GB" dirty="0"/>
              <a:t>(EV1) “Brown vs. Board of Education turned out to be only the first blow in a new battle in the long, long war” – </a:t>
            </a:r>
            <a:r>
              <a:rPr lang="en-GB" i="1" dirty="0"/>
              <a:t>Hugh Brogan</a:t>
            </a:r>
          </a:p>
          <a:p>
            <a:r>
              <a:rPr lang="en-GB" dirty="0"/>
              <a:t>(EV2) “The Montgomery Bus Boycott marked a turning point in post-war American history. It launched the movement for racial justice as a nonviolent crusade based in the Black churches of the South” – </a:t>
            </a:r>
            <a:r>
              <a:rPr lang="en-GB" i="1" dirty="0"/>
              <a:t>Eric Foner</a:t>
            </a:r>
          </a:p>
          <a:p>
            <a:r>
              <a:rPr lang="en-GB" dirty="0"/>
              <a:t>(EV) Also very useful to the USA in its propaganda war against the USSR. The USA was trying to win allies against the USSR but was finding it difficult to explain why a significant proportion of its own people were discriminated against because of the colour of their skin</a:t>
            </a:r>
          </a:p>
          <a:p>
            <a:endParaRPr lang="en-US" dirty="0"/>
          </a:p>
        </p:txBody>
      </p:sp>
    </p:spTree>
    <p:extLst>
      <p:ext uri="{BB962C8B-B14F-4D97-AF65-F5344CB8AC3E}">
        <p14:creationId xmlns:p14="http://schemas.microsoft.com/office/powerpoint/2010/main" val="2612828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D9C0E-A767-2B4D-AD19-03185AB93380}"/>
              </a:ext>
            </a:extLst>
          </p:cNvPr>
          <p:cNvSpPr>
            <a:spLocks noGrp="1"/>
          </p:cNvSpPr>
          <p:nvPr>
            <p:ph type="title"/>
          </p:nvPr>
        </p:nvSpPr>
        <p:spPr>
          <a:xfrm>
            <a:off x="424841" y="302495"/>
            <a:ext cx="10515600" cy="1325563"/>
          </a:xfrm>
        </p:spPr>
        <p:txBody>
          <a:bodyPr/>
          <a:lstStyle/>
          <a:p>
            <a:r>
              <a:rPr lang="en-US" dirty="0"/>
              <a:t>CORE – Knowledge </a:t>
            </a:r>
          </a:p>
        </p:txBody>
      </p:sp>
      <p:sp>
        <p:nvSpPr>
          <p:cNvPr id="3" name="Content Placeholder 2">
            <a:extLst>
              <a:ext uri="{FF2B5EF4-FFF2-40B4-BE49-F238E27FC236}">
                <a16:creationId xmlns:a16="http://schemas.microsoft.com/office/drawing/2014/main" id="{2B3F8A7F-F809-1348-885F-F1DC369C4F55}"/>
              </a:ext>
            </a:extLst>
          </p:cNvPr>
          <p:cNvSpPr>
            <a:spLocks noGrp="1"/>
          </p:cNvSpPr>
          <p:nvPr>
            <p:ph idx="1"/>
          </p:nvPr>
        </p:nvSpPr>
        <p:spPr>
          <a:xfrm>
            <a:off x="308453" y="1654653"/>
            <a:ext cx="11575093" cy="4900852"/>
          </a:xfrm>
        </p:spPr>
        <p:txBody>
          <a:bodyPr>
            <a:normAutofit fontScale="85000" lnSpcReduction="10000"/>
          </a:bodyPr>
          <a:lstStyle/>
          <a:p>
            <a:r>
              <a:rPr lang="en-GB" dirty="0"/>
              <a:t>(BG) CORE had organised sit-ins during the 1940s but had not gathered the attention or the momentum that the sit-ins of the late 1950s brought to the Civil Rights Movement. A sit-in is a form of direct action that involves people occupying an area to promote their desire for political or social change. It is a non -violent way to shut down a business that, in this case, was still enforcing segregation. Even though protesters were non-violent, often they were forcibly removal by the authorities which involved violence being used against them, therefore bringing publicity and sympathy to their cause.</a:t>
            </a:r>
          </a:p>
          <a:p>
            <a:r>
              <a:rPr lang="en-GB" dirty="0"/>
              <a:t>(K1) In February 1960 in Greensboro, North Carolina, 4 Black students were refused service in a whites-only restaurant</a:t>
            </a:r>
          </a:p>
          <a:p>
            <a:r>
              <a:rPr lang="en-GB" dirty="0"/>
              <a:t>(K1) They refused to leave and the next day returned with more protesters – 80 in total</a:t>
            </a:r>
          </a:p>
          <a:p>
            <a:r>
              <a:rPr lang="en-GB" dirty="0"/>
              <a:t>(K1) This idea spread and by the end of 1960, 70,000 people had taken part</a:t>
            </a:r>
          </a:p>
          <a:p>
            <a:r>
              <a:rPr lang="en-GB" dirty="0"/>
              <a:t>(K1) Many white people verbally and physically attacked the protestors</a:t>
            </a:r>
          </a:p>
          <a:p>
            <a:r>
              <a:rPr lang="en-GB" dirty="0"/>
              <a:t>(K1) However, this served to publicise the campaign and was picked up by newspapers and TV</a:t>
            </a:r>
          </a:p>
          <a:p>
            <a:endParaRPr lang="en-GB" dirty="0"/>
          </a:p>
          <a:p>
            <a:endParaRPr lang="en-US" dirty="0"/>
          </a:p>
        </p:txBody>
      </p:sp>
    </p:spTree>
    <p:extLst>
      <p:ext uri="{BB962C8B-B14F-4D97-AF65-F5344CB8AC3E}">
        <p14:creationId xmlns:p14="http://schemas.microsoft.com/office/powerpoint/2010/main" val="4839392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B1483-4DD0-1143-85BC-8B6718DE90CC}"/>
              </a:ext>
            </a:extLst>
          </p:cNvPr>
          <p:cNvSpPr>
            <a:spLocks noGrp="1"/>
          </p:cNvSpPr>
          <p:nvPr>
            <p:ph type="title"/>
          </p:nvPr>
        </p:nvSpPr>
        <p:spPr>
          <a:xfrm>
            <a:off x="374737" y="252390"/>
            <a:ext cx="10515600" cy="1325563"/>
          </a:xfrm>
        </p:spPr>
        <p:txBody>
          <a:bodyPr/>
          <a:lstStyle/>
          <a:p>
            <a:r>
              <a:rPr lang="en-US" dirty="0"/>
              <a:t>CORE- Knowledge </a:t>
            </a:r>
          </a:p>
        </p:txBody>
      </p:sp>
      <p:sp>
        <p:nvSpPr>
          <p:cNvPr id="3" name="Content Placeholder 2">
            <a:extLst>
              <a:ext uri="{FF2B5EF4-FFF2-40B4-BE49-F238E27FC236}">
                <a16:creationId xmlns:a16="http://schemas.microsoft.com/office/drawing/2014/main" id="{FDF8C3A8-32CA-8F44-B30F-D81D827C5CB0}"/>
              </a:ext>
            </a:extLst>
          </p:cNvPr>
          <p:cNvSpPr>
            <a:spLocks noGrp="1"/>
          </p:cNvSpPr>
          <p:nvPr>
            <p:ph idx="1"/>
          </p:nvPr>
        </p:nvSpPr>
        <p:spPr>
          <a:xfrm>
            <a:off x="374737" y="1577952"/>
            <a:ext cx="11442526" cy="5027657"/>
          </a:xfrm>
        </p:spPr>
        <p:txBody>
          <a:bodyPr>
            <a:normAutofit fontScale="85000" lnSpcReduction="10000"/>
          </a:bodyPr>
          <a:lstStyle/>
          <a:p>
            <a:r>
              <a:rPr lang="en-GB" dirty="0"/>
              <a:t>(BG) In May 1961 CORE activists began a form of protest called ‘freedom rides’. Many states were not obeying the order to desegregate bus services after the Montgomery ruling. The freedom riders deliberately rode on buses in the city of Birmingham, Alabama, to highlight this. </a:t>
            </a:r>
          </a:p>
          <a:p>
            <a:r>
              <a:rPr lang="en-GB" dirty="0"/>
              <a:t>(K2) In 1961, CORE members wanted to highlight the segregation still prevalent in Southern states</a:t>
            </a:r>
          </a:p>
          <a:p>
            <a:r>
              <a:rPr lang="en-GB" dirty="0"/>
              <a:t>(K2) They organised ‘Freedom Rides’ from Washington to New Orleans using ‘whites only’ facilities to further their point</a:t>
            </a:r>
          </a:p>
          <a:p>
            <a:r>
              <a:rPr lang="en-GB" dirty="0"/>
              <a:t>(K2) They were met with protests and violence from white southerners and the KKK</a:t>
            </a:r>
          </a:p>
          <a:p>
            <a:r>
              <a:rPr lang="en-GB" dirty="0"/>
              <a:t>(K2) In Birmingham, Alabama, a bus was burned and the passengers beaten</a:t>
            </a:r>
          </a:p>
          <a:p>
            <a:r>
              <a:rPr lang="en-GB" dirty="0"/>
              <a:t>(K2) Two hundred freedom riders were arrested and spent 40 days in jail. </a:t>
            </a:r>
          </a:p>
          <a:p>
            <a:r>
              <a:rPr lang="en-GB" dirty="0"/>
              <a:t>(K2) The Governor of Alabama, John Patterson, did little to protect the riders until he was put under pressure from the new US President, John F Kennedy, to protect them. </a:t>
            </a:r>
          </a:p>
        </p:txBody>
      </p:sp>
    </p:spTree>
    <p:extLst>
      <p:ext uri="{BB962C8B-B14F-4D97-AF65-F5344CB8AC3E}">
        <p14:creationId xmlns:p14="http://schemas.microsoft.com/office/powerpoint/2010/main" val="27578506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E9461-490C-3844-9536-8344959D95C7}"/>
              </a:ext>
            </a:extLst>
          </p:cNvPr>
          <p:cNvSpPr>
            <a:spLocks noGrp="1"/>
          </p:cNvSpPr>
          <p:nvPr>
            <p:ph type="title"/>
          </p:nvPr>
        </p:nvSpPr>
        <p:spPr>
          <a:xfrm>
            <a:off x="585536" y="252663"/>
            <a:ext cx="10515600" cy="1325563"/>
          </a:xfrm>
        </p:spPr>
        <p:txBody>
          <a:bodyPr/>
          <a:lstStyle/>
          <a:p>
            <a:r>
              <a:rPr lang="en-US" dirty="0"/>
              <a:t>CORE- Knowledge</a:t>
            </a:r>
          </a:p>
        </p:txBody>
      </p:sp>
      <p:sp>
        <p:nvSpPr>
          <p:cNvPr id="3" name="Content Placeholder 2">
            <a:extLst>
              <a:ext uri="{FF2B5EF4-FFF2-40B4-BE49-F238E27FC236}">
                <a16:creationId xmlns:a16="http://schemas.microsoft.com/office/drawing/2014/main" id="{4EB9A264-E0AC-9B49-B155-34E32173BED7}"/>
              </a:ext>
            </a:extLst>
          </p:cNvPr>
          <p:cNvSpPr>
            <a:spLocks noGrp="1"/>
          </p:cNvSpPr>
          <p:nvPr>
            <p:ph idx="1"/>
          </p:nvPr>
        </p:nvSpPr>
        <p:spPr>
          <a:xfrm>
            <a:off x="424675" y="1826119"/>
            <a:ext cx="11330177" cy="4779218"/>
          </a:xfrm>
        </p:spPr>
        <p:txBody>
          <a:bodyPr>
            <a:normAutofit lnSpcReduction="10000"/>
          </a:bodyPr>
          <a:lstStyle/>
          <a:p>
            <a:r>
              <a:rPr lang="en-GB" dirty="0"/>
              <a:t>(BG) During the Freedom Summer of 1964, civil rights activists were focused on obtaining equal voter rights. However, at the same time, they wanted to encourage engagement with politics in the younger generations and to counter the ‘sharecropper education’ received by so many African Americans. </a:t>
            </a:r>
          </a:p>
          <a:p>
            <a:r>
              <a:rPr lang="en-GB" dirty="0"/>
              <a:t>(K3) Despite Brown v. Topeka, Mississippi was still spending four times as much on educating whites as they were on Blacks.</a:t>
            </a:r>
          </a:p>
          <a:p>
            <a:r>
              <a:rPr lang="en-GB" dirty="0"/>
              <a:t>(K3) It was understood that lesser education would perpetuate economic inequality –so this aimed to fix this. </a:t>
            </a:r>
          </a:p>
          <a:p>
            <a:r>
              <a:rPr lang="en-GB" dirty="0"/>
              <a:t>(K3) 41 schools were established, and attendance was voluntary. </a:t>
            </a:r>
          </a:p>
          <a:p>
            <a:r>
              <a:rPr lang="en-GB" dirty="0"/>
              <a:t>(K3) They were held in parks, kitchens, residential homes, under trees, and mostly in churches. </a:t>
            </a:r>
            <a:endParaRPr lang="en-US" dirty="0"/>
          </a:p>
        </p:txBody>
      </p:sp>
    </p:spTree>
    <p:extLst>
      <p:ext uri="{BB962C8B-B14F-4D97-AF65-F5344CB8AC3E}">
        <p14:creationId xmlns:p14="http://schemas.microsoft.com/office/powerpoint/2010/main" val="20889533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B6129-4A6C-1146-A18C-769C7E5DBE27}"/>
              </a:ext>
            </a:extLst>
          </p:cNvPr>
          <p:cNvSpPr>
            <a:spLocks noGrp="1"/>
          </p:cNvSpPr>
          <p:nvPr>
            <p:ph type="title"/>
          </p:nvPr>
        </p:nvSpPr>
        <p:spPr>
          <a:xfrm>
            <a:off x="463463" y="277443"/>
            <a:ext cx="10515600" cy="1325563"/>
          </a:xfrm>
        </p:spPr>
        <p:txBody>
          <a:bodyPr/>
          <a:lstStyle/>
          <a:p>
            <a:r>
              <a:rPr lang="en-US" dirty="0"/>
              <a:t>CORE – Analysis </a:t>
            </a:r>
          </a:p>
        </p:txBody>
      </p:sp>
      <p:sp>
        <p:nvSpPr>
          <p:cNvPr id="3" name="Content Placeholder 2">
            <a:extLst>
              <a:ext uri="{FF2B5EF4-FFF2-40B4-BE49-F238E27FC236}">
                <a16:creationId xmlns:a16="http://schemas.microsoft.com/office/drawing/2014/main" id="{71992189-5051-784E-B091-0C2CB2AF7FD3}"/>
              </a:ext>
            </a:extLst>
          </p:cNvPr>
          <p:cNvSpPr>
            <a:spLocks noGrp="1"/>
          </p:cNvSpPr>
          <p:nvPr>
            <p:ph idx="1"/>
          </p:nvPr>
        </p:nvSpPr>
        <p:spPr>
          <a:xfrm>
            <a:off x="463463" y="1825625"/>
            <a:ext cx="11486367" cy="4925904"/>
          </a:xfrm>
        </p:spPr>
        <p:txBody>
          <a:bodyPr>
            <a:normAutofit fontScale="92500" lnSpcReduction="10000"/>
          </a:bodyPr>
          <a:lstStyle/>
          <a:p>
            <a:r>
              <a:rPr lang="en-GB" dirty="0"/>
              <a:t>(A1) Achieved desegregation in many restaurants and lunch counters</a:t>
            </a:r>
          </a:p>
          <a:p>
            <a:r>
              <a:rPr lang="en-GB" dirty="0"/>
              <a:t>(A1) Awareness was raised of the race issue and the Sit Ins gave Blacks strategies and inspiration to keep protesting</a:t>
            </a:r>
          </a:p>
          <a:p>
            <a:r>
              <a:rPr lang="en-GB" dirty="0"/>
              <a:t>(A1/2) Young Blacks and civil rights campaigners believed they could make a difference</a:t>
            </a:r>
          </a:p>
          <a:p>
            <a:r>
              <a:rPr lang="en-GB" dirty="0"/>
              <a:t>(A1/2) The Freedom Rides and the Sit-Ins demonstrated that anyone who opposed segregation could take direct action themselves to bring about the end of discrimination. </a:t>
            </a:r>
          </a:p>
          <a:p>
            <a:r>
              <a:rPr lang="en-GB" dirty="0"/>
              <a:t>(A2) JFK replaced Eisenhower and forced interstate bus services to desegregate</a:t>
            </a:r>
          </a:p>
          <a:p>
            <a:r>
              <a:rPr lang="en-GB" dirty="0"/>
              <a:t>(A2) Extended to include all airports, rail and bus stations</a:t>
            </a:r>
            <a:endParaRPr lang="en-GB" dirty="0">
              <a:solidFill>
                <a:srgbClr val="FF0000"/>
              </a:solidFill>
            </a:endParaRPr>
          </a:p>
          <a:p>
            <a:r>
              <a:rPr lang="en-GB" dirty="0"/>
              <a:t>(A3) 40 schools educated over 2,500 students –mostly younger children, but many adults also attended.</a:t>
            </a:r>
            <a:endParaRPr lang="en-GB" dirty="0">
              <a:solidFill>
                <a:srgbClr val="FF0000"/>
              </a:solidFill>
            </a:endParaRPr>
          </a:p>
          <a:p>
            <a:endParaRPr lang="en-US" dirty="0"/>
          </a:p>
        </p:txBody>
      </p:sp>
    </p:spTree>
    <p:extLst>
      <p:ext uri="{BB962C8B-B14F-4D97-AF65-F5344CB8AC3E}">
        <p14:creationId xmlns:p14="http://schemas.microsoft.com/office/powerpoint/2010/main" val="592075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B936D-1D5B-7948-AFAE-E266D28B56B3}"/>
              </a:ext>
            </a:extLst>
          </p:cNvPr>
          <p:cNvSpPr>
            <a:spLocks noGrp="1"/>
          </p:cNvSpPr>
          <p:nvPr>
            <p:ph type="title"/>
          </p:nvPr>
        </p:nvSpPr>
        <p:spPr>
          <a:xfrm>
            <a:off x="352212" y="134984"/>
            <a:ext cx="10515600" cy="1325563"/>
          </a:xfrm>
        </p:spPr>
        <p:txBody>
          <a:bodyPr/>
          <a:lstStyle/>
          <a:p>
            <a:r>
              <a:rPr lang="en-US" dirty="0"/>
              <a:t>CORE – Analysis </a:t>
            </a:r>
          </a:p>
        </p:txBody>
      </p:sp>
      <p:sp>
        <p:nvSpPr>
          <p:cNvPr id="3" name="Content Placeholder 2">
            <a:extLst>
              <a:ext uri="{FF2B5EF4-FFF2-40B4-BE49-F238E27FC236}">
                <a16:creationId xmlns:a16="http://schemas.microsoft.com/office/drawing/2014/main" id="{540F597E-F2A1-244B-A0A6-2586393D655F}"/>
              </a:ext>
            </a:extLst>
          </p:cNvPr>
          <p:cNvSpPr>
            <a:spLocks noGrp="1"/>
          </p:cNvSpPr>
          <p:nvPr>
            <p:ph idx="1"/>
          </p:nvPr>
        </p:nvSpPr>
        <p:spPr>
          <a:xfrm>
            <a:off x="228601" y="1544768"/>
            <a:ext cx="11608496" cy="5094027"/>
          </a:xfrm>
        </p:spPr>
        <p:txBody>
          <a:bodyPr>
            <a:normAutofit fontScale="85000" lnSpcReduction="20000"/>
          </a:bodyPr>
          <a:lstStyle/>
          <a:p>
            <a:r>
              <a:rPr lang="en-GB" dirty="0"/>
              <a:t>(A1) Martin Luther King’s leadership and his non-violent strategy was now being openly questioned as the Supreme Court’s decisions were still being ignored by many southern states, the KKK was still lynching Black people and the federal government was still not supportive of the Civil Rights Movement. </a:t>
            </a:r>
          </a:p>
          <a:p>
            <a:r>
              <a:rPr lang="en-GB" dirty="0"/>
              <a:t>(A1/2)Black protestors were being arrested, losing wages and even their jobs for what appeared to be nothing. </a:t>
            </a:r>
          </a:p>
          <a:p>
            <a:r>
              <a:rPr lang="en-GB" dirty="0"/>
              <a:t>(A1/2) Segregation continued in other areas and the protests would not solve the race issue as a whole.</a:t>
            </a:r>
          </a:p>
          <a:p>
            <a:r>
              <a:rPr lang="en-GB" dirty="0"/>
              <a:t>(A2) However, there is also a view that the Freedom Rides did very little to change the real problem experienced by Black Americans: that they had to rely on white politicians to make changes for them as they had no power to change things themselves.</a:t>
            </a:r>
          </a:p>
          <a:p>
            <a:r>
              <a:rPr lang="en-GB" dirty="0"/>
              <a:t>(A2) Many Blacks and sympathetic whites became the target for increased instances of violence in the south</a:t>
            </a:r>
          </a:p>
          <a:p>
            <a:r>
              <a:rPr lang="en-GB" dirty="0"/>
              <a:t>(A2) Black Americans and their white supporters had shown that they were no longer prepared to be intimidated.</a:t>
            </a:r>
          </a:p>
          <a:p>
            <a:r>
              <a:rPr lang="en-GB" dirty="0"/>
              <a:t>(A3) Failed to make any substantial changes to the US Constitution</a:t>
            </a:r>
          </a:p>
          <a:p>
            <a:endParaRPr lang="en-GB" dirty="0">
              <a:solidFill>
                <a:srgbClr val="0070C0"/>
              </a:solidFill>
            </a:endParaRPr>
          </a:p>
          <a:p>
            <a:endParaRPr lang="en-GB" dirty="0"/>
          </a:p>
          <a:p>
            <a:endParaRPr lang="en-GB" dirty="0">
              <a:solidFill>
                <a:srgbClr val="0070C0"/>
              </a:solidFill>
            </a:endParaRPr>
          </a:p>
          <a:p>
            <a:endParaRPr lang="en-US" dirty="0"/>
          </a:p>
        </p:txBody>
      </p:sp>
    </p:spTree>
    <p:extLst>
      <p:ext uri="{BB962C8B-B14F-4D97-AF65-F5344CB8AC3E}">
        <p14:creationId xmlns:p14="http://schemas.microsoft.com/office/powerpoint/2010/main" val="33956033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266B3-9F2C-3845-AFB6-EABBB9D7C034}"/>
              </a:ext>
            </a:extLst>
          </p:cNvPr>
          <p:cNvSpPr>
            <a:spLocks noGrp="1"/>
          </p:cNvSpPr>
          <p:nvPr>
            <p:ph type="title"/>
          </p:nvPr>
        </p:nvSpPr>
        <p:spPr>
          <a:xfrm>
            <a:off x="412315" y="227338"/>
            <a:ext cx="10515600" cy="1325563"/>
          </a:xfrm>
        </p:spPr>
        <p:txBody>
          <a:bodyPr/>
          <a:lstStyle/>
          <a:p>
            <a:r>
              <a:rPr lang="en-US" dirty="0"/>
              <a:t>CORE- Evaluation</a:t>
            </a:r>
          </a:p>
        </p:txBody>
      </p:sp>
      <p:sp>
        <p:nvSpPr>
          <p:cNvPr id="3" name="Content Placeholder 2">
            <a:extLst>
              <a:ext uri="{FF2B5EF4-FFF2-40B4-BE49-F238E27FC236}">
                <a16:creationId xmlns:a16="http://schemas.microsoft.com/office/drawing/2014/main" id="{8708CC1F-B8D3-F64D-9892-7F70A2784742}"/>
              </a:ext>
            </a:extLst>
          </p:cNvPr>
          <p:cNvSpPr>
            <a:spLocks noGrp="1"/>
          </p:cNvSpPr>
          <p:nvPr>
            <p:ph idx="1"/>
          </p:nvPr>
        </p:nvSpPr>
        <p:spPr>
          <a:xfrm>
            <a:off x="550101" y="1838151"/>
            <a:ext cx="10515600" cy="4351338"/>
          </a:xfrm>
        </p:spPr>
        <p:txBody>
          <a:bodyPr/>
          <a:lstStyle/>
          <a:p>
            <a:r>
              <a:rPr lang="en-US" dirty="0"/>
              <a:t>(EV2) ‘Deliberately provoking a crisis of authority, the Riders challenged Federal officials to enforce the law and uphold the constitutional right to travel without being subjected to degrading and humiliation racial restrictions… invoking the philosophy of nonviolent direct action they willingly put their bodies on the line for the course of racial justice’ – Raymond Arsenault </a:t>
            </a:r>
          </a:p>
          <a:p>
            <a:endParaRPr lang="en-US" dirty="0"/>
          </a:p>
        </p:txBody>
      </p:sp>
    </p:spTree>
    <p:extLst>
      <p:ext uri="{BB962C8B-B14F-4D97-AF65-F5344CB8AC3E}">
        <p14:creationId xmlns:p14="http://schemas.microsoft.com/office/powerpoint/2010/main" val="38716568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ED8A2-59DA-A240-95E8-1F7B5E39504B}"/>
              </a:ext>
            </a:extLst>
          </p:cNvPr>
          <p:cNvSpPr>
            <a:spLocks noGrp="1"/>
          </p:cNvSpPr>
          <p:nvPr>
            <p:ph type="title"/>
          </p:nvPr>
        </p:nvSpPr>
        <p:spPr>
          <a:xfrm>
            <a:off x="274529" y="239864"/>
            <a:ext cx="10515600" cy="1325563"/>
          </a:xfrm>
        </p:spPr>
        <p:txBody>
          <a:bodyPr/>
          <a:lstStyle/>
          <a:p>
            <a:r>
              <a:rPr lang="en-US" dirty="0"/>
              <a:t>Role of SCLC and MLK – Knowledge </a:t>
            </a:r>
          </a:p>
        </p:txBody>
      </p:sp>
      <p:sp>
        <p:nvSpPr>
          <p:cNvPr id="3" name="Content Placeholder 2">
            <a:extLst>
              <a:ext uri="{FF2B5EF4-FFF2-40B4-BE49-F238E27FC236}">
                <a16:creationId xmlns:a16="http://schemas.microsoft.com/office/drawing/2014/main" id="{EA81985D-465D-CB4F-BC64-66E85F78EAEA}"/>
              </a:ext>
            </a:extLst>
          </p:cNvPr>
          <p:cNvSpPr>
            <a:spLocks noGrp="1"/>
          </p:cNvSpPr>
          <p:nvPr>
            <p:ph idx="1"/>
          </p:nvPr>
        </p:nvSpPr>
        <p:spPr>
          <a:xfrm>
            <a:off x="425885" y="1825625"/>
            <a:ext cx="11248373" cy="4667250"/>
          </a:xfrm>
        </p:spPr>
        <p:txBody>
          <a:bodyPr>
            <a:normAutofit/>
          </a:bodyPr>
          <a:lstStyle/>
          <a:p>
            <a:r>
              <a:rPr lang="en-GB" dirty="0"/>
              <a:t>(K1) MLK had emerged as an effective and talented speaker during the Montgomery Bus Boycott</a:t>
            </a:r>
          </a:p>
          <a:p>
            <a:r>
              <a:rPr lang="en-GB" dirty="0"/>
              <a:t>(K1) He was instrumental in founding the SCLC and served as one of its driving influences</a:t>
            </a:r>
          </a:p>
          <a:p>
            <a:r>
              <a:rPr lang="en-GB" dirty="0"/>
              <a:t>(K1) The SCLC adhered to King’s philosophy of non-violent, peaceful protest</a:t>
            </a:r>
          </a:p>
          <a:p>
            <a:r>
              <a:rPr lang="en-GB" dirty="0"/>
              <a:t>(K1) King and the SCLC arranged to protest in Birmingham, Alabama in 1963 – one of the most violent, anti-desegregationist towns in the south</a:t>
            </a:r>
          </a:p>
          <a:p>
            <a:r>
              <a:rPr lang="en-GB" dirty="0"/>
              <a:t>(K1) If they could achieve desegregation in the heart of the racist south, it would encourage the rest of the southern states to follow suit</a:t>
            </a:r>
          </a:p>
          <a:p>
            <a:endParaRPr lang="en-GB" dirty="0">
              <a:solidFill>
                <a:schemeClr val="accent6">
                  <a:lumMod val="75000"/>
                </a:schemeClr>
              </a:solidFill>
            </a:endParaRPr>
          </a:p>
          <a:p>
            <a:endParaRPr lang="en-US" dirty="0"/>
          </a:p>
        </p:txBody>
      </p:sp>
    </p:spTree>
    <p:extLst>
      <p:ext uri="{BB962C8B-B14F-4D97-AF65-F5344CB8AC3E}">
        <p14:creationId xmlns:p14="http://schemas.microsoft.com/office/powerpoint/2010/main" val="35952695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D4686-F105-6941-86CD-AFAE17E3ABB8}"/>
              </a:ext>
            </a:extLst>
          </p:cNvPr>
          <p:cNvSpPr>
            <a:spLocks noGrp="1"/>
          </p:cNvSpPr>
          <p:nvPr>
            <p:ph type="title"/>
          </p:nvPr>
        </p:nvSpPr>
        <p:spPr>
          <a:xfrm>
            <a:off x="475989" y="177234"/>
            <a:ext cx="10515600" cy="1325563"/>
          </a:xfrm>
        </p:spPr>
        <p:txBody>
          <a:bodyPr/>
          <a:lstStyle/>
          <a:p>
            <a:r>
              <a:rPr lang="en-US" dirty="0"/>
              <a:t>Role of SCLC and MLK – Knowledge </a:t>
            </a:r>
          </a:p>
        </p:txBody>
      </p:sp>
      <p:sp>
        <p:nvSpPr>
          <p:cNvPr id="3" name="Content Placeholder 2">
            <a:extLst>
              <a:ext uri="{FF2B5EF4-FFF2-40B4-BE49-F238E27FC236}">
                <a16:creationId xmlns:a16="http://schemas.microsoft.com/office/drawing/2014/main" id="{ADCB8244-3B8D-834F-A530-75E9FFD47D38}"/>
              </a:ext>
            </a:extLst>
          </p:cNvPr>
          <p:cNvSpPr>
            <a:spLocks noGrp="1"/>
          </p:cNvSpPr>
          <p:nvPr>
            <p:ph idx="1"/>
          </p:nvPr>
        </p:nvSpPr>
        <p:spPr>
          <a:xfrm>
            <a:off x="363255" y="1825624"/>
            <a:ext cx="10990545" cy="4855141"/>
          </a:xfrm>
        </p:spPr>
        <p:txBody>
          <a:bodyPr>
            <a:normAutofit fontScale="40000" lnSpcReduction="20000"/>
          </a:bodyPr>
          <a:lstStyle/>
          <a:p>
            <a:r>
              <a:rPr lang="en-GB" sz="6500" dirty="0"/>
              <a:t>(K2) The police chief, ‘Bull’ Connor, used water cannons and dogs to attack the peaceful protestors, who included women and children</a:t>
            </a:r>
          </a:p>
          <a:p>
            <a:r>
              <a:rPr lang="en-GB" sz="6500" dirty="0"/>
              <a:t>(K2) Protestors did not retaliate and white Americans were outraged as they watched the violence unfold on TV</a:t>
            </a:r>
          </a:p>
          <a:p>
            <a:r>
              <a:rPr lang="en-GB" sz="6500" dirty="0"/>
              <a:t>(K2) After the 2</a:t>
            </a:r>
            <a:r>
              <a:rPr lang="en-GB" sz="6500" baseline="30000" dirty="0"/>
              <a:t>nd</a:t>
            </a:r>
            <a:r>
              <a:rPr lang="en-GB" sz="6500" dirty="0"/>
              <a:t> day, the police began doubting their strategy, while businessmen were worried about the negative publicity being attracted</a:t>
            </a:r>
          </a:p>
          <a:p>
            <a:r>
              <a:rPr lang="en-GB" sz="6500" dirty="0"/>
              <a:t>(K2) They agreed to desegregate public facilities and restaurants within 90 days</a:t>
            </a:r>
          </a:p>
          <a:p>
            <a:r>
              <a:rPr lang="en-GB" sz="6500" dirty="0"/>
              <a:t>(K3) To campaign for a federal Civil Rights Act, MLK and the SCLC organised a ‘March on Washington’</a:t>
            </a:r>
          </a:p>
          <a:p>
            <a:r>
              <a:rPr lang="en-GB" sz="6500" dirty="0"/>
              <a:t>(K3) On 28</a:t>
            </a:r>
            <a:r>
              <a:rPr lang="en-GB" sz="6500" baseline="30000" dirty="0"/>
              <a:t>th</a:t>
            </a:r>
            <a:r>
              <a:rPr lang="en-GB" sz="6500" dirty="0"/>
              <a:t> August 1963, 250,000 protestors gathered at the Lincoln Memorial</a:t>
            </a:r>
          </a:p>
          <a:p>
            <a:r>
              <a:rPr lang="en-GB" sz="6500" dirty="0"/>
              <a:t>(K3) The protest was broadcast live on TV and King delivered his famous ‘</a:t>
            </a:r>
            <a:r>
              <a:rPr lang="en-GB" sz="6500" i="1" dirty="0"/>
              <a:t>I Have A Dream</a:t>
            </a:r>
            <a:r>
              <a:rPr lang="en-GB" sz="6500" dirty="0"/>
              <a:t>’ speech</a:t>
            </a:r>
          </a:p>
          <a:p>
            <a:endParaRPr lang="en-US" dirty="0"/>
          </a:p>
        </p:txBody>
      </p:sp>
    </p:spTree>
    <p:extLst>
      <p:ext uri="{BB962C8B-B14F-4D97-AF65-F5344CB8AC3E}">
        <p14:creationId xmlns:p14="http://schemas.microsoft.com/office/powerpoint/2010/main" val="3325466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015EF-3F25-1040-86BD-608DE2051B28}"/>
              </a:ext>
            </a:extLst>
          </p:cNvPr>
          <p:cNvSpPr>
            <a:spLocks noGrp="1"/>
          </p:cNvSpPr>
          <p:nvPr>
            <p:ph type="title"/>
          </p:nvPr>
        </p:nvSpPr>
        <p:spPr>
          <a:xfrm>
            <a:off x="362211" y="340073"/>
            <a:ext cx="10515600" cy="1325563"/>
          </a:xfrm>
        </p:spPr>
        <p:txBody>
          <a:bodyPr/>
          <a:lstStyle/>
          <a:p>
            <a:r>
              <a:rPr lang="en-US" dirty="0"/>
              <a:t>Role of SCLC and MLK – Knowledge </a:t>
            </a:r>
          </a:p>
        </p:txBody>
      </p:sp>
      <p:sp>
        <p:nvSpPr>
          <p:cNvPr id="3" name="Content Placeholder 2">
            <a:extLst>
              <a:ext uri="{FF2B5EF4-FFF2-40B4-BE49-F238E27FC236}">
                <a16:creationId xmlns:a16="http://schemas.microsoft.com/office/drawing/2014/main" id="{82A479CB-C845-FC40-AAC4-C2BD1481418F}"/>
              </a:ext>
            </a:extLst>
          </p:cNvPr>
          <p:cNvSpPr>
            <a:spLocks noGrp="1"/>
          </p:cNvSpPr>
          <p:nvPr>
            <p:ph idx="1"/>
          </p:nvPr>
        </p:nvSpPr>
        <p:spPr>
          <a:xfrm>
            <a:off x="362211" y="1900781"/>
            <a:ext cx="10515600" cy="4351338"/>
          </a:xfrm>
        </p:spPr>
        <p:txBody>
          <a:bodyPr/>
          <a:lstStyle/>
          <a:p>
            <a:r>
              <a:rPr lang="en-GB" dirty="0"/>
              <a:t>(K4) He and the SCLC organised a march from Selma to Montgomery to publicise the issue</a:t>
            </a:r>
          </a:p>
          <a:p>
            <a:r>
              <a:rPr lang="en-GB" dirty="0"/>
              <a:t>(K4) Once again, peaceful protestors were made with extreme violence and TV images shocked and enraged many Americans</a:t>
            </a:r>
          </a:p>
          <a:p>
            <a:endParaRPr lang="en-US" dirty="0"/>
          </a:p>
        </p:txBody>
      </p:sp>
    </p:spTree>
    <p:extLst>
      <p:ext uri="{BB962C8B-B14F-4D97-AF65-F5344CB8AC3E}">
        <p14:creationId xmlns:p14="http://schemas.microsoft.com/office/powerpoint/2010/main" val="3018096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D0A45-DD64-584F-88D0-C7A3B37A37D0}"/>
              </a:ext>
            </a:extLst>
          </p:cNvPr>
          <p:cNvSpPr>
            <a:spLocks noGrp="1"/>
          </p:cNvSpPr>
          <p:nvPr>
            <p:ph type="title"/>
          </p:nvPr>
        </p:nvSpPr>
        <p:spPr/>
        <p:txBody>
          <a:bodyPr/>
          <a:lstStyle/>
          <a:p>
            <a:r>
              <a:rPr lang="en-US" dirty="0"/>
              <a:t>Factors </a:t>
            </a:r>
          </a:p>
        </p:txBody>
      </p:sp>
      <p:sp>
        <p:nvSpPr>
          <p:cNvPr id="3" name="Content Placeholder 2">
            <a:extLst>
              <a:ext uri="{FF2B5EF4-FFF2-40B4-BE49-F238E27FC236}">
                <a16:creationId xmlns:a16="http://schemas.microsoft.com/office/drawing/2014/main" id="{3E5FE07C-C337-4C4C-B260-04B317E26439}"/>
              </a:ext>
            </a:extLst>
          </p:cNvPr>
          <p:cNvSpPr>
            <a:spLocks noGrp="1"/>
          </p:cNvSpPr>
          <p:nvPr>
            <p:ph idx="1"/>
          </p:nvPr>
        </p:nvSpPr>
        <p:spPr>
          <a:xfrm>
            <a:off x="838200" y="2141537"/>
            <a:ext cx="10515600" cy="4351338"/>
          </a:xfrm>
        </p:spPr>
        <p:txBody>
          <a:bodyPr>
            <a:normAutofit lnSpcReduction="10000"/>
          </a:bodyPr>
          <a:lstStyle/>
          <a:p>
            <a:pPr marL="514350" indent="-514350">
              <a:buFont typeface="+mj-lt"/>
              <a:buAutoNum type="arabicPeriod"/>
            </a:pPr>
            <a:r>
              <a:rPr lang="en-US" dirty="0"/>
              <a:t>NAACP</a:t>
            </a:r>
          </a:p>
          <a:p>
            <a:pPr marL="514350" indent="-514350">
              <a:buFont typeface="+mj-lt"/>
              <a:buAutoNum type="arabicPeriod"/>
            </a:pPr>
            <a:endParaRPr lang="en-US" dirty="0"/>
          </a:p>
          <a:p>
            <a:pPr marL="514350" indent="-514350">
              <a:buFont typeface="+mj-lt"/>
              <a:buAutoNum type="arabicPeriod"/>
            </a:pPr>
            <a:r>
              <a:rPr lang="en-US" dirty="0"/>
              <a:t>CORE</a:t>
            </a:r>
          </a:p>
          <a:p>
            <a:pPr marL="514350" indent="-514350">
              <a:buFont typeface="+mj-lt"/>
              <a:buAutoNum type="arabicPeriod"/>
            </a:pPr>
            <a:endParaRPr lang="en-US" dirty="0"/>
          </a:p>
          <a:p>
            <a:pPr marL="514350" indent="-514350">
              <a:buFont typeface="+mj-lt"/>
              <a:buAutoNum type="arabicPeriod"/>
            </a:pPr>
            <a:r>
              <a:rPr lang="en-US" dirty="0"/>
              <a:t>Role of SCLC and MLK</a:t>
            </a:r>
          </a:p>
          <a:p>
            <a:pPr marL="514350" indent="-514350">
              <a:buFont typeface="+mj-lt"/>
              <a:buAutoNum type="arabicPeriod"/>
            </a:pPr>
            <a:endParaRPr lang="en-US" dirty="0"/>
          </a:p>
          <a:p>
            <a:pPr marL="514350" indent="-514350">
              <a:buFont typeface="+mj-lt"/>
              <a:buAutoNum type="arabicPeriod"/>
            </a:pPr>
            <a:r>
              <a:rPr lang="en-US" dirty="0"/>
              <a:t>Social, Economic, and Political Changes </a:t>
            </a:r>
          </a:p>
          <a:p>
            <a:pPr marL="514350" indent="-514350">
              <a:buFont typeface="+mj-lt"/>
              <a:buAutoNum type="arabicPeriod"/>
            </a:pPr>
            <a:endParaRPr lang="en-US" dirty="0"/>
          </a:p>
          <a:p>
            <a:pPr marL="514350" indent="-514350">
              <a:buFont typeface="+mj-lt"/>
              <a:buAutoNum type="arabicPeriod"/>
            </a:pPr>
            <a:r>
              <a:rPr lang="en-US" dirty="0"/>
              <a:t>Rise of Black Radical Movements </a:t>
            </a:r>
          </a:p>
        </p:txBody>
      </p:sp>
    </p:spTree>
    <p:extLst>
      <p:ext uri="{BB962C8B-B14F-4D97-AF65-F5344CB8AC3E}">
        <p14:creationId xmlns:p14="http://schemas.microsoft.com/office/powerpoint/2010/main" val="18884416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9E515-E949-604F-B0DC-7196856DC5FD}"/>
              </a:ext>
            </a:extLst>
          </p:cNvPr>
          <p:cNvSpPr>
            <a:spLocks noGrp="1"/>
          </p:cNvSpPr>
          <p:nvPr>
            <p:ph type="title"/>
          </p:nvPr>
        </p:nvSpPr>
        <p:spPr>
          <a:xfrm>
            <a:off x="300625" y="315021"/>
            <a:ext cx="10515600" cy="1325563"/>
          </a:xfrm>
        </p:spPr>
        <p:txBody>
          <a:bodyPr/>
          <a:lstStyle/>
          <a:p>
            <a:r>
              <a:rPr lang="en-US" dirty="0"/>
              <a:t>Role of SCLC and MLK – Analysis </a:t>
            </a:r>
          </a:p>
        </p:txBody>
      </p:sp>
      <p:sp>
        <p:nvSpPr>
          <p:cNvPr id="3" name="Content Placeholder 2">
            <a:extLst>
              <a:ext uri="{FF2B5EF4-FFF2-40B4-BE49-F238E27FC236}">
                <a16:creationId xmlns:a16="http://schemas.microsoft.com/office/drawing/2014/main" id="{94A2F2FB-9909-B64D-A8D0-7430B6378674}"/>
              </a:ext>
            </a:extLst>
          </p:cNvPr>
          <p:cNvSpPr>
            <a:spLocks noGrp="1"/>
          </p:cNvSpPr>
          <p:nvPr>
            <p:ph idx="1"/>
          </p:nvPr>
        </p:nvSpPr>
        <p:spPr>
          <a:xfrm>
            <a:off x="300625" y="1825625"/>
            <a:ext cx="11624153" cy="4863274"/>
          </a:xfrm>
        </p:spPr>
        <p:txBody>
          <a:bodyPr>
            <a:normAutofit/>
          </a:bodyPr>
          <a:lstStyle/>
          <a:p>
            <a:r>
              <a:rPr lang="en-GB" dirty="0"/>
              <a:t>(A1) King was an incredibly effective speaker who excellently harnessed the power of TV</a:t>
            </a:r>
          </a:p>
          <a:p>
            <a:r>
              <a:rPr lang="en-GB" dirty="0"/>
              <a:t>(A1) Viewers in all parts of the country could see the extreme opposition many Blacks experienced</a:t>
            </a:r>
          </a:p>
          <a:p>
            <a:r>
              <a:rPr lang="en-GB" dirty="0"/>
              <a:t>(A1) King and the SCLC were able to breakdown complex problems and make them understandable to sympathetic audiences</a:t>
            </a:r>
          </a:p>
          <a:p>
            <a:r>
              <a:rPr lang="en-GB" dirty="0"/>
              <a:t>(A1) Generated bad publicity and forced President Kennedy to order an end to segregation in Birmingham.</a:t>
            </a:r>
          </a:p>
          <a:p>
            <a:r>
              <a:rPr lang="en-GB" dirty="0"/>
              <a:t>(A1) Paved way for Civil Rights Act of 1964, Forced Governor Wallace out of job, gained the attention of Kennedy, and forced the desegregation of Birmingham.</a:t>
            </a:r>
          </a:p>
          <a:p>
            <a:endParaRPr lang="en-GB" dirty="0"/>
          </a:p>
          <a:p>
            <a:endParaRPr lang="en-US" dirty="0"/>
          </a:p>
        </p:txBody>
      </p:sp>
    </p:spTree>
    <p:extLst>
      <p:ext uri="{BB962C8B-B14F-4D97-AF65-F5344CB8AC3E}">
        <p14:creationId xmlns:p14="http://schemas.microsoft.com/office/powerpoint/2010/main" val="674246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6A2BD-8DC3-3742-A1D3-29D60956AE57}"/>
              </a:ext>
            </a:extLst>
          </p:cNvPr>
          <p:cNvSpPr>
            <a:spLocks noGrp="1"/>
          </p:cNvSpPr>
          <p:nvPr>
            <p:ph type="title"/>
          </p:nvPr>
        </p:nvSpPr>
        <p:spPr>
          <a:xfrm>
            <a:off x="475989" y="340073"/>
            <a:ext cx="10515600" cy="1325563"/>
          </a:xfrm>
        </p:spPr>
        <p:txBody>
          <a:bodyPr/>
          <a:lstStyle/>
          <a:p>
            <a:r>
              <a:rPr lang="en-US" dirty="0"/>
              <a:t>Role of SCLC and MLK – Analysis </a:t>
            </a:r>
          </a:p>
        </p:txBody>
      </p:sp>
      <p:sp>
        <p:nvSpPr>
          <p:cNvPr id="3" name="Content Placeholder 2">
            <a:extLst>
              <a:ext uri="{FF2B5EF4-FFF2-40B4-BE49-F238E27FC236}">
                <a16:creationId xmlns:a16="http://schemas.microsoft.com/office/drawing/2014/main" id="{E1578D63-1B25-3D48-AC55-C518A2D83805}"/>
              </a:ext>
            </a:extLst>
          </p:cNvPr>
          <p:cNvSpPr>
            <a:spLocks noGrp="1"/>
          </p:cNvSpPr>
          <p:nvPr>
            <p:ph idx="1"/>
          </p:nvPr>
        </p:nvSpPr>
        <p:spPr>
          <a:xfrm>
            <a:off x="475989" y="1841325"/>
            <a:ext cx="11311003" cy="4809996"/>
          </a:xfrm>
        </p:spPr>
        <p:txBody>
          <a:bodyPr>
            <a:normAutofit/>
          </a:bodyPr>
          <a:lstStyle/>
          <a:p>
            <a:r>
              <a:rPr lang="en-GB" dirty="0"/>
              <a:t>(A1/2) Caused the U.S. international embarrassment –the USSR gloated that the ‘land of the free’ was denying it’s Black citizens the same rights as its white. </a:t>
            </a:r>
          </a:p>
          <a:p>
            <a:r>
              <a:rPr lang="en-GB" dirty="0"/>
              <a:t>(A1/2)USSR devoted 25% of its news broadcasts to the demonstrations</a:t>
            </a:r>
          </a:p>
          <a:p>
            <a:r>
              <a:rPr lang="en-GB" dirty="0"/>
              <a:t>(A2) The work of King and the SCLC largely addressed southern issues (e.g. segregation) not present in the north</a:t>
            </a:r>
          </a:p>
          <a:p>
            <a:r>
              <a:rPr lang="en-GB" dirty="0"/>
              <a:t>(A2) Many of their protests and aims were small scale and local</a:t>
            </a:r>
          </a:p>
          <a:p>
            <a:r>
              <a:rPr lang="en-GB" dirty="0"/>
              <a:t>(A2) When King and the SCLC left, Blacks living in these areas were subject to abuse and violence – they had no escape</a:t>
            </a:r>
          </a:p>
          <a:p>
            <a:endParaRPr lang="en-GB" dirty="0"/>
          </a:p>
          <a:p>
            <a:endParaRPr lang="en-US" dirty="0"/>
          </a:p>
        </p:txBody>
      </p:sp>
    </p:spTree>
    <p:extLst>
      <p:ext uri="{BB962C8B-B14F-4D97-AF65-F5344CB8AC3E}">
        <p14:creationId xmlns:p14="http://schemas.microsoft.com/office/powerpoint/2010/main" val="3673878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C2EFB-7CF9-9C4B-9F40-8BE2679FFF6B}"/>
              </a:ext>
            </a:extLst>
          </p:cNvPr>
          <p:cNvSpPr>
            <a:spLocks noGrp="1"/>
          </p:cNvSpPr>
          <p:nvPr>
            <p:ph type="title"/>
          </p:nvPr>
        </p:nvSpPr>
        <p:spPr>
          <a:xfrm>
            <a:off x="437367" y="377651"/>
            <a:ext cx="10515600" cy="1325563"/>
          </a:xfrm>
        </p:spPr>
        <p:txBody>
          <a:bodyPr/>
          <a:lstStyle/>
          <a:p>
            <a:r>
              <a:rPr lang="en-US" dirty="0"/>
              <a:t>Role of SCLC and MLK – Analysis </a:t>
            </a:r>
          </a:p>
        </p:txBody>
      </p:sp>
      <p:sp>
        <p:nvSpPr>
          <p:cNvPr id="3" name="Content Placeholder 2">
            <a:extLst>
              <a:ext uri="{FF2B5EF4-FFF2-40B4-BE49-F238E27FC236}">
                <a16:creationId xmlns:a16="http://schemas.microsoft.com/office/drawing/2014/main" id="{B2F4BB7F-2097-FB4F-8CAC-24A07D34E835}"/>
              </a:ext>
            </a:extLst>
          </p:cNvPr>
          <p:cNvSpPr>
            <a:spLocks noGrp="1"/>
          </p:cNvSpPr>
          <p:nvPr>
            <p:ph idx="1"/>
          </p:nvPr>
        </p:nvSpPr>
        <p:spPr>
          <a:xfrm>
            <a:off x="437367" y="1838151"/>
            <a:ext cx="10515600" cy="4351338"/>
          </a:xfrm>
        </p:spPr>
        <p:txBody>
          <a:bodyPr/>
          <a:lstStyle/>
          <a:p>
            <a:r>
              <a:rPr lang="en-GB" dirty="0"/>
              <a:t>(A3/4) President Johnson showed his support for civil rights, making a speech in congress declaring his support: “</a:t>
            </a:r>
            <a:r>
              <a:rPr lang="en-GB" i="1" dirty="0"/>
              <a:t>We shall overcome” (</a:t>
            </a:r>
            <a:r>
              <a:rPr lang="en-GB" dirty="0"/>
              <a:t>the words of the movement)</a:t>
            </a:r>
            <a:endParaRPr lang="en-GB" i="1" dirty="0"/>
          </a:p>
          <a:p>
            <a:r>
              <a:rPr lang="en-GB" dirty="0"/>
              <a:t>(A3/4) As a white Texan man, as well as President, this was seen as a huge show of Federal support</a:t>
            </a:r>
          </a:p>
          <a:p>
            <a:endParaRPr lang="en-US" dirty="0"/>
          </a:p>
        </p:txBody>
      </p:sp>
    </p:spTree>
    <p:extLst>
      <p:ext uri="{BB962C8B-B14F-4D97-AF65-F5344CB8AC3E}">
        <p14:creationId xmlns:p14="http://schemas.microsoft.com/office/powerpoint/2010/main" val="4106854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CCEE0-519C-DF47-AF39-DBC2778DEF44}"/>
              </a:ext>
            </a:extLst>
          </p:cNvPr>
          <p:cNvSpPr>
            <a:spLocks noGrp="1"/>
          </p:cNvSpPr>
          <p:nvPr>
            <p:ph type="title"/>
          </p:nvPr>
        </p:nvSpPr>
        <p:spPr>
          <a:xfrm>
            <a:off x="425885" y="269310"/>
            <a:ext cx="10515600" cy="1325563"/>
          </a:xfrm>
        </p:spPr>
        <p:txBody>
          <a:bodyPr/>
          <a:lstStyle/>
          <a:p>
            <a:r>
              <a:rPr lang="en-US" dirty="0"/>
              <a:t>Role of SCLC and MLK– Analysis Plus  </a:t>
            </a:r>
          </a:p>
        </p:txBody>
      </p:sp>
      <p:sp>
        <p:nvSpPr>
          <p:cNvPr id="3" name="Content Placeholder 2">
            <a:extLst>
              <a:ext uri="{FF2B5EF4-FFF2-40B4-BE49-F238E27FC236}">
                <a16:creationId xmlns:a16="http://schemas.microsoft.com/office/drawing/2014/main" id="{91C8A689-4124-A04F-B7C2-7C4444E25AEA}"/>
              </a:ext>
            </a:extLst>
          </p:cNvPr>
          <p:cNvSpPr>
            <a:spLocks noGrp="1"/>
          </p:cNvSpPr>
          <p:nvPr>
            <p:ph idx="1"/>
          </p:nvPr>
        </p:nvSpPr>
        <p:spPr>
          <a:xfrm>
            <a:off x="425885" y="1690688"/>
            <a:ext cx="11448789" cy="4898002"/>
          </a:xfrm>
        </p:spPr>
        <p:txBody>
          <a:bodyPr>
            <a:normAutofit/>
          </a:bodyPr>
          <a:lstStyle/>
          <a:p>
            <a:r>
              <a:rPr lang="en-GB" dirty="0"/>
              <a:t>(A+) The actions of the SCLC and King directly led to the Civil and Voting Rights Act</a:t>
            </a:r>
          </a:p>
          <a:p>
            <a:r>
              <a:rPr lang="en-GB" dirty="0"/>
              <a:t>(A+) This was the largest and most important change in legislation since the end of the Civil War</a:t>
            </a:r>
          </a:p>
          <a:p>
            <a:r>
              <a:rPr lang="en-GB" dirty="0"/>
              <a:t>(A+) King argued the act, “</a:t>
            </a:r>
            <a:r>
              <a:rPr lang="en-GB" i="1" dirty="0"/>
              <a:t>gave Negroes some part of their rightful dignity, but without the vote it was dignity without strength</a:t>
            </a:r>
            <a:r>
              <a:rPr lang="en-GB" dirty="0"/>
              <a:t>”, and pushed to remove voter restrictions on Blacks</a:t>
            </a:r>
          </a:p>
          <a:p>
            <a:endParaRPr lang="en-GB" dirty="0"/>
          </a:p>
          <a:p>
            <a:pPr marL="0" indent="0">
              <a:buNone/>
            </a:pPr>
            <a:endParaRPr lang="en-US" dirty="0"/>
          </a:p>
        </p:txBody>
      </p:sp>
    </p:spTree>
    <p:extLst>
      <p:ext uri="{BB962C8B-B14F-4D97-AF65-F5344CB8AC3E}">
        <p14:creationId xmlns:p14="http://schemas.microsoft.com/office/powerpoint/2010/main" val="40385107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AD3F5-8A5C-E147-B0F2-D7DAAB9F63B0}"/>
              </a:ext>
            </a:extLst>
          </p:cNvPr>
          <p:cNvSpPr>
            <a:spLocks noGrp="1"/>
          </p:cNvSpPr>
          <p:nvPr>
            <p:ph type="title"/>
          </p:nvPr>
        </p:nvSpPr>
        <p:spPr>
          <a:xfrm>
            <a:off x="462419" y="289969"/>
            <a:ext cx="10515600" cy="1325563"/>
          </a:xfrm>
        </p:spPr>
        <p:txBody>
          <a:bodyPr/>
          <a:lstStyle/>
          <a:p>
            <a:r>
              <a:rPr lang="en-US" dirty="0"/>
              <a:t>Changes in Federal Policy – Knowledge </a:t>
            </a:r>
          </a:p>
        </p:txBody>
      </p:sp>
      <p:sp>
        <p:nvSpPr>
          <p:cNvPr id="3" name="Content Placeholder 2">
            <a:extLst>
              <a:ext uri="{FF2B5EF4-FFF2-40B4-BE49-F238E27FC236}">
                <a16:creationId xmlns:a16="http://schemas.microsoft.com/office/drawing/2014/main" id="{89E84A4B-F12E-BB43-9C15-8DBDC72F5F94}"/>
              </a:ext>
            </a:extLst>
          </p:cNvPr>
          <p:cNvSpPr>
            <a:spLocks noGrp="1"/>
          </p:cNvSpPr>
          <p:nvPr>
            <p:ph idx="1"/>
          </p:nvPr>
        </p:nvSpPr>
        <p:spPr>
          <a:xfrm>
            <a:off x="462419" y="1850677"/>
            <a:ext cx="10515600" cy="4351338"/>
          </a:xfrm>
        </p:spPr>
        <p:txBody>
          <a:bodyPr>
            <a:normAutofit/>
          </a:bodyPr>
          <a:lstStyle/>
          <a:p>
            <a:r>
              <a:rPr lang="en-GB" dirty="0"/>
              <a:t>(BG) Executive Order - In the United States, an executive order is a directive issued by the President of the United States that manages operations of the federal government and has the force of law.</a:t>
            </a:r>
          </a:p>
          <a:p>
            <a:r>
              <a:rPr lang="en-GB" dirty="0"/>
              <a:t>(K1) President Truman signed EO 9981 in 1948, desegregating the US military</a:t>
            </a:r>
          </a:p>
          <a:p>
            <a:r>
              <a:rPr lang="en-GB" dirty="0"/>
              <a:t>(K1) JFK signed EO 11063 in 1962, outlawing racial discrimination in public housing</a:t>
            </a:r>
          </a:p>
          <a:p>
            <a:endParaRPr lang="en-US" dirty="0"/>
          </a:p>
        </p:txBody>
      </p:sp>
    </p:spTree>
    <p:extLst>
      <p:ext uri="{BB962C8B-B14F-4D97-AF65-F5344CB8AC3E}">
        <p14:creationId xmlns:p14="http://schemas.microsoft.com/office/powerpoint/2010/main" val="14415127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41D03-E63C-8543-8AC1-1536DBE7D4DE}"/>
              </a:ext>
            </a:extLst>
          </p:cNvPr>
          <p:cNvSpPr>
            <a:spLocks noGrp="1"/>
          </p:cNvSpPr>
          <p:nvPr>
            <p:ph type="title"/>
          </p:nvPr>
        </p:nvSpPr>
        <p:spPr>
          <a:xfrm>
            <a:off x="424841" y="327547"/>
            <a:ext cx="10515600" cy="1325563"/>
          </a:xfrm>
        </p:spPr>
        <p:txBody>
          <a:bodyPr/>
          <a:lstStyle/>
          <a:p>
            <a:r>
              <a:rPr lang="en-US" dirty="0"/>
              <a:t>Changes in Federal Policy – Knowledge </a:t>
            </a:r>
          </a:p>
        </p:txBody>
      </p:sp>
      <p:sp>
        <p:nvSpPr>
          <p:cNvPr id="3" name="Content Placeholder 2">
            <a:extLst>
              <a:ext uri="{FF2B5EF4-FFF2-40B4-BE49-F238E27FC236}">
                <a16:creationId xmlns:a16="http://schemas.microsoft.com/office/drawing/2014/main" id="{64D2BE22-56B5-0346-90D7-3B33435F6703}"/>
              </a:ext>
            </a:extLst>
          </p:cNvPr>
          <p:cNvSpPr>
            <a:spLocks noGrp="1"/>
          </p:cNvSpPr>
          <p:nvPr>
            <p:ph idx="1"/>
          </p:nvPr>
        </p:nvSpPr>
        <p:spPr>
          <a:xfrm>
            <a:off x="424840" y="1838151"/>
            <a:ext cx="11312047" cy="4692302"/>
          </a:xfrm>
        </p:spPr>
        <p:txBody>
          <a:bodyPr>
            <a:normAutofit lnSpcReduction="10000"/>
          </a:bodyPr>
          <a:lstStyle/>
          <a:p>
            <a:r>
              <a:rPr lang="en-GB" dirty="0"/>
              <a:t>(K2) President Eisenhower sent troops to </a:t>
            </a:r>
            <a:r>
              <a:rPr lang="en-GB" i="1" dirty="0"/>
              <a:t>Central High School</a:t>
            </a:r>
            <a:r>
              <a:rPr lang="en-GB" dirty="0"/>
              <a:t> in Little Rock, Arkansas, to protect 9 Black students who had enrolled in the school</a:t>
            </a:r>
          </a:p>
          <a:p>
            <a:r>
              <a:rPr lang="en-GB" dirty="0"/>
              <a:t>(K2) After the state governor was reluctant to protect the students and enforce desegregation, Eisenhower sent in the National Guard to ensure their protection</a:t>
            </a:r>
          </a:p>
          <a:p>
            <a:r>
              <a:rPr lang="en-GB" dirty="0"/>
              <a:t>(K2) James Meredith was the first Black student to apply to the segregated </a:t>
            </a:r>
            <a:r>
              <a:rPr lang="en-GB" i="1" dirty="0"/>
              <a:t>University of Mississippi</a:t>
            </a:r>
          </a:p>
          <a:p>
            <a:r>
              <a:rPr lang="en-GB" dirty="0"/>
              <a:t>(K2) He did this to exercise his right to attend any public institution – education had been desegregated</a:t>
            </a:r>
          </a:p>
          <a:p>
            <a:r>
              <a:rPr lang="en-GB" dirty="0"/>
              <a:t>(K2) JFK sent Federal troops to ensure his protection from racist white mobs</a:t>
            </a:r>
          </a:p>
          <a:p>
            <a:endParaRPr lang="en-US" dirty="0"/>
          </a:p>
        </p:txBody>
      </p:sp>
    </p:spTree>
    <p:extLst>
      <p:ext uri="{BB962C8B-B14F-4D97-AF65-F5344CB8AC3E}">
        <p14:creationId xmlns:p14="http://schemas.microsoft.com/office/powerpoint/2010/main" val="11571469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0CA2C-2B3B-AB47-ADD8-25CDF803BFAB}"/>
              </a:ext>
            </a:extLst>
          </p:cNvPr>
          <p:cNvSpPr>
            <a:spLocks noGrp="1"/>
          </p:cNvSpPr>
          <p:nvPr>
            <p:ph type="title"/>
          </p:nvPr>
        </p:nvSpPr>
        <p:spPr>
          <a:xfrm>
            <a:off x="324633" y="390177"/>
            <a:ext cx="10515600" cy="1325563"/>
          </a:xfrm>
        </p:spPr>
        <p:txBody>
          <a:bodyPr/>
          <a:lstStyle/>
          <a:p>
            <a:r>
              <a:rPr lang="en-US" dirty="0"/>
              <a:t>Changes in Federal Policy – Knowledge </a:t>
            </a:r>
          </a:p>
        </p:txBody>
      </p:sp>
      <p:sp>
        <p:nvSpPr>
          <p:cNvPr id="3" name="Content Placeholder 2">
            <a:extLst>
              <a:ext uri="{FF2B5EF4-FFF2-40B4-BE49-F238E27FC236}">
                <a16:creationId xmlns:a16="http://schemas.microsoft.com/office/drawing/2014/main" id="{482EAD6B-AA3B-C247-8D7D-DCCCD10F2BD8}"/>
              </a:ext>
            </a:extLst>
          </p:cNvPr>
          <p:cNvSpPr>
            <a:spLocks noGrp="1"/>
          </p:cNvSpPr>
          <p:nvPr>
            <p:ph idx="1"/>
          </p:nvPr>
        </p:nvSpPr>
        <p:spPr>
          <a:xfrm>
            <a:off x="324633" y="1888255"/>
            <a:ext cx="10515600" cy="4351338"/>
          </a:xfrm>
        </p:spPr>
        <p:txBody>
          <a:bodyPr/>
          <a:lstStyle/>
          <a:p>
            <a:r>
              <a:rPr lang="en-GB" dirty="0"/>
              <a:t>(K3) President Johnson, following this trend, passed the </a:t>
            </a:r>
            <a:r>
              <a:rPr lang="en-GB" i="1" dirty="0"/>
              <a:t>Civil Rights Act, 1964</a:t>
            </a:r>
            <a:r>
              <a:rPr lang="en-GB" dirty="0"/>
              <a:t>, outlawing segregation and racial discrimination</a:t>
            </a:r>
          </a:p>
          <a:p>
            <a:r>
              <a:rPr lang="en-GB" dirty="0"/>
              <a:t>(K3) It also had the power to charge state governments who violated the terms</a:t>
            </a:r>
          </a:p>
          <a:p>
            <a:r>
              <a:rPr lang="en-GB" dirty="0"/>
              <a:t>(K3) This was followed by the </a:t>
            </a:r>
            <a:r>
              <a:rPr lang="en-GB" i="1" dirty="0"/>
              <a:t>Voting Rights Act, 1965</a:t>
            </a:r>
            <a:r>
              <a:rPr lang="en-GB" dirty="0"/>
              <a:t>, removing voting restrictions</a:t>
            </a:r>
          </a:p>
          <a:p>
            <a:r>
              <a:rPr lang="en-GB" dirty="0"/>
              <a:t>(K3) 250,000 Black voters were added to the voting register by the end of the year</a:t>
            </a:r>
          </a:p>
          <a:p>
            <a:endParaRPr lang="en-GB" dirty="0"/>
          </a:p>
          <a:p>
            <a:endParaRPr lang="en-US" dirty="0"/>
          </a:p>
        </p:txBody>
      </p:sp>
    </p:spTree>
    <p:extLst>
      <p:ext uri="{BB962C8B-B14F-4D97-AF65-F5344CB8AC3E}">
        <p14:creationId xmlns:p14="http://schemas.microsoft.com/office/powerpoint/2010/main" val="17130477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706AA-4A9D-0148-8C67-71DF584BB630}"/>
              </a:ext>
            </a:extLst>
          </p:cNvPr>
          <p:cNvSpPr>
            <a:spLocks noGrp="1"/>
          </p:cNvSpPr>
          <p:nvPr>
            <p:ph type="title"/>
          </p:nvPr>
        </p:nvSpPr>
        <p:spPr>
          <a:xfrm>
            <a:off x="499997" y="377651"/>
            <a:ext cx="10515600" cy="1325563"/>
          </a:xfrm>
        </p:spPr>
        <p:txBody>
          <a:bodyPr/>
          <a:lstStyle/>
          <a:p>
            <a:r>
              <a:rPr lang="en-US" dirty="0"/>
              <a:t>Changes in Federal Policy – Analysis</a:t>
            </a:r>
          </a:p>
        </p:txBody>
      </p:sp>
      <p:sp>
        <p:nvSpPr>
          <p:cNvPr id="3" name="Content Placeholder 2">
            <a:extLst>
              <a:ext uri="{FF2B5EF4-FFF2-40B4-BE49-F238E27FC236}">
                <a16:creationId xmlns:a16="http://schemas.microsoft.com/office/drawing/2014/main" id="{723C41F4-8C94-994F-9714-3CDD6D5674D2}"/>
              </a:ext>
            </a:extLst>
          </p:cNvPr>
          <p:cNvSpPr>
            <a:spLocks noGrp="1"/>
          </p:cNvSpPr>
          <p:nvPr>
            <p:ph idx="1"/>
          </p:nvPr>
        </p:nvSpPr>
        <p:spPr>
          <a:xfrm>
            <a:off x="499997" y="1900781"/>
            <a:ext cx="10515600" cy="4351338"/>
          </a:xfrm>
        </p:spPr>
        <p:txBody>
          <a:bodyPr>
            <a:normAutofit lnSpcReduction="10000"/>
          </a:bodyPr>
          <a:lstStyle/>
          <a:p>
            <a:r>
              <a:rPr lang="en-GB" dirty="0"/>
              <a:t>(A1) The precedent sent by previous governments was important in allowing President Johnson to pass the CRA</a:t>
            </a:r>
          </a:p>
          <a:p>
            <a:r>
              <a:rPr lang="en-GB" dirty="0"/>
              <a:t>(A2)  The security provided by Federal troops gave the civil rights organisations greater license to protest and march, free from violence</a:t>
            </a:r>
          </a:p>
          <a:p>
            <a:r>
              <a:rPr lang="en-GB" dirty="0"/>
              <a:t>(A3) Only with this governmental support could far reaching and long lasting change be achieved </a:t>
            </a:r>
          </a:p>
          <a:p>
            <a:r>
              <a:rPr lang="en-GB" dirty="0"/>
              <a:t>(A 1/2/3) These changes were important as they showed the Federal Government was prepared to force states to comply with civil rights</a:t>
            </a:r>
          </a:p>
          <a:p>
            <a:r>
              <a:rPr lang="en-GB" dirty="0"/>
              <a:t>(A 1/2/3) They were also more sympathetic to the cause and willing to intervene</a:t>
            </a:r>
          </a:p>
          <a:p>
            <a:endParaRPr lang="en-US" dirty="0"/>
          </a:p>
        </p:txBody>
      </p:sp>
    </p:spTree>
    <p:extLst>
      <p:ext uri="{BB962C8B-B14F-4D97-AF65-F5344CB8AC3E}">
        <p14:creationId xmlns:p14="http://schemas.microsoft.com/office/powerpoint/2010/main" val="34782754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E5990-3A67-B248-8159-62876B6AF7F5}"/>
              </a:ext>
            </a:extLst>
          </p:cNvPr>
          <p:cNvSpPr>
            <a:spLocks noGrp="1"/>
          </p:cNvSpPr>
          <p:nvPr>
            <p:ph type="title"/>
          </p:nvPr>
        </p:nvSpPr>
        <p:spPr>
          <a:xfrm>
            <a:off x="368968" y="329030"/>
            <a:ext cx="10515600" cy="1325563"/>
          </a:xfrm>
        </p:spPr>
        <p:txBody>
          <a:bodyPr/>
          <a:lstStyle/>
          <a:p>
            <a:r>
              <a:rPr lang="en-US" dirty="0"/>
              <a:t>Changes in Federal Policy – Analysis Plus </a:t>
            </a:r>
          </a:p>
        </p:txBody>
      </p:sp>
      <p:sp>
        <p:nvSpPr>
          <p:cNvPr id="3" name="Content Placeholder 2">
            <a:extLst>
              <a:ext uri="{FF2B5EF4-FFF2-40B4-BE49-F238E27FC236}">
                <a16:creationId xmlns:a16="http://schemas.microsoft.com/office/drawing/2014/main" id="{3215BC5A-DB71-D345-ADDC-8AB19A0EB733}"/>
              </a:ext>
            </a:extLst>
          </p:cNvPr>
          <p:cNvSpPr>
            <a:spLocks noGrp="1"/>
          </p:cNvSpPr>
          <p:nvPr>
            <p:ph idx="1"/>
          </p:nvPr>
        </p:nvSpPr>
        <p:spPr>
          <a:xfrm>
            <a:off x="368968" y="1909846"/>
            <a:ext cx="10515600" cy="4351338"/>
          </a:xfrm>
        </p:spPr>
        <p:txBody>
          <a:bodyPr/>
          <a:lstStyle/>
          <a:p>
            <a:r>
              <a:rPr lang="en-GB" dirty="0"/>
              <a:t>(A+3) However, the act failed to tackle issues surrounding housing and voting</a:t>
            </a:r>
          </a:p>
          <a:p>
            <a:r>
              <a:rPr lang="en-GB" dirty="0"/>
              <a:t>(A+3) The KKK continued to terrorise any Black person who attempted to exercise their new rights</a:t>
            </a:r>
          </a:p>
          <a:p>
            <a:endParaRPr lang="en-US" dirty="0"/>
          </a:p>
        </p:txBody>
      </p:sp>
    </p:spTree>
    <p:extLst>
      <p:ext uri="{BB962C8B-B14F-4D97-AF65-F5344CB8AC3E}">
        <p14:creationId xmlns:p14="http://schemas.microsoft.com/office/powerpoint/2010/main" val="3952336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FC3F6-FFF1-4A4F-9E5B-0DC43ACF8347}"/>
              </a:ext>
            </a:extLst>
          </p:cNvPr>
          <p:cNvSpPr>
            <a:spLocks noGrp="1"/>
          </p:cNvSpPr>
          <p:nvPr>
            <p:ph type="title"/>
          </p:nvPr>
        </p:nvSpPr>
        <p:spPr>
          <a:xfrm>
            <a:off x="287054" y="377651"/>
            <a:ext cx="11625197" cy="1325563"/>
          </a:xfrm>
        </p:spPr>
        <p:txBody>
          <a:bodyPr/>
          <a:lstStyle/>
          <a:p>
            <a:r>
              <a:rPr lang="en-GB" dirty="0"/>
              <a:t>Social, Economic and Political Changes- knowledge </a:t>
            </a:r>
            <a:endParaRPr lang="en-US" dirty="0"/>
          </a:p>
        </p:txBody>
      </p:sp>
      <p:sp>
        <p:nvSpPr>
          <p:cNvPr id="3" name="Content Placeholder 2">
            <a:extLst>
              <a:ext uri="{FF2B5EF4-FFF2-40B4-BE49-F238E27FC236}">
                <a16:creationId xmlns:a16="http://schemas.microsoft.com/office/drawing/2014/main" id="{54924943-8BEE-A240-A504-2BB5F97BF146}"/>
              </a:ext>
            </a:extLst>
          </p:cNvPr>
          <p:cNvSpPr>
            <a:spLocks noGrp="1"/>
          </p:cNvSpPr>
          <p:nvPr>
            <p:ph idx="1"/>
          </p:nvPr>
        </p:nvSpPr>
        <p:spPr>
          <a:xfrm>
            <a:off x="287053" y="1888255"/>
            <a:ext cx="11625197" cy="4592094"/>
          </a:xfrm>
        </p:spPr>
        <p:txBody>
          <a:bodyPr/>
          <a:lstStyle/>
          <a:p>
            <a:r>
              <a:rPr lang="en-GB" dirty="0"/>
              <a:t>(K1) Economic issues, unemployment, poor housing, high rents and poverty were more important in the north</a:t>
            </a:r>
          </a:p>
          <a:p>
            <a:r>
              <a:rPr lang="en-GB" dirty="0"/>
              <a:t>(K1) These problems resulted in riots within the ghettos, most famously in Watts, Los Angeles in 1965</a:t>
            </a:r>
          </a:p>
          <a:p>
            <a:r>
              <a:rPr lang="en-GB" dirty="0"/>
              <a:t>(K1) Other race riots broke out in many urban areas across the country</a:t>
            </a:r>
          </a:p>
          <a:p>
            <a:r>
              <a:rPr lang="en-GB" dirty="0"/>
              <a:t>(K1) King had so far failed to tackle the issue of housing – 800,000 Blacks lived in just 2 Chicago ghettos</a:t>
            </a:r>
          </a:p>
          <a:p>
            <a:r>
              <a:rPr lang="en-GB" dirty="0"/>
              <a:t>(K1) King and the SCLC proposed the ‘Chicago Plan’, 1966 – a non-violent plan to improve the area</a:t>
            </a:r>
          </a:p>
          <a:p>
            <a:endParaRPr lang="en-GB" dirty="0"/>
          </a:p>
          <a:p>
            <a:endParaRPr lang="en-US" dirty="0"/>
          </a:p>
        </p:txBody>
      </p:sp>
    </p:spTree>
    <p:extLst>
      <p:ext uri="{BB962C8B-B14F-4D97-AF65-F5344CB8AC3E}">
        <p14:creationId xmlns:p14="http://schemas.microsoft.com/office/powerpoint/2010/main" val="1092135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FF94A-2BC3-4E44-939F-3034BE25D842}"/>
              </a:ext>
            </a:extLst>
          </p:cNvPr>
          <p:cNvSpPr>
            <a:spLocks noGrp="1"/>
          </p:cNvSpPr>
          <p:nvPr>
            <p:ph type="title"/>
          </p:nvPr>
        </p:nvSpPr>
        <p:spPr>
          <a:xfrm>
            <a:off x="334347" y="153192"/>
            <a:ext cx="10515600" cy="1325563"/>
          </a:xfrm>
        </p:spPr>
        <p:txBody>
          <a:bodyPr/>
          <a:lstStyle/>
          <a:p>
            <a:r>
              <a:rPr lang="en-US" dirty="0"/>
              <a:t>Context </a:t>
            </a:r>
          </a:p>
        </p:txBody>
      </p:sp>
      <p:sp>
        <p:nvSpPr>
          <p:cNvPr id="3" name="Content Placeholder 2">
            <a:extLst>
              <a:ext uri="{FF2B5EF4-FFF2-40B4-BE49-F238E27FC236}">
                <a16:creationId xmlns:a16="http://schemas.microsoft.com/office/drawing/2014/main" id="{EBFFE87D-F968-C944-BF78-E841AD6DD686}"/>
              </a:ext>
            </a:extLst>
          </p:cNvPr>
          <p:cNvSpPr>
            <a:spLocks noGrp="1"/>
          </p:cNvSpPr>
          <p:nvPr>
            <p:ph idx="1"/>
          </p:nvPr>
        </p:nvSpPr>
        <p:spPr>
          <a:xfrm>
            <a:off x="334347" y="1690688"/>
            <a:ext cx="10515600" cy="4351338"/>
          </a:xfrm>
        </p:spPr>
        <p:txBody>
          <a:bodyPr>
            <a:normAutofit fontScale="70000" lnSpcReduction="20000"/>
          </a:bodyPr>
          <a:lstStyle/>
          <a:p>
            <a:r>
              <a:rPr lang="en-US" dirty="0"/>
              <a:t>Aims of the Civil Rights campaign:</a:t>
            </a:r>
          </a:p>
          <a:p>
            <a:pPr>
              <a:buFontTx/>
              <a:buChar char="-"/>
            </a:pPr>
            <a:r>
              <a:rPr lang="en-US" dirty="0"/>
              <a:t>End racial discrimination and segregation </a:t>
            </a:r>
          </a:p>
          <a:p>
            <a:pPr>
              <a:buFontTx/>
              <a:buChar char="-"/>
            </a:pPr>
            <a:r>
              <a:rPr lang="en-US" dirty="0"/>
              <a:t>Gain equal constitutional voting rights</a:t>
            </a:r>
          </a:p>
          <a:p>
            <a:pPr>
              <a:buFontTx/>
              <a:buChar char="-"/>
            </a:pPr>
            <a:endParaRPr lang="en-US" dirty="0"/>
          </a:p>
          <a:p>
            <a:r>
              <a:rPr lang="en-US" dirty="0"/>
              <a:t>Following the end of WW2, this extended to include:</a:t>
            </a:r>
          </a:p>
          <a:p>
            <a:pPr>
              <a:buFontTx/>
              <a:buChar char="-"/>
            </a:pPr>
            <a:r>
              <a:rPr lang="en-US" dirty="0"/>
              <a:t>Better social and economic opportunities </a:t>
            </a:r>
          </a:p>
          <a:p>
            <a:pPr>
              <a:buFontTx/>
              <a:buChar char="-"/>
            </a:pPr>
            <a:r>
              <a:rPr lang="en-US" dirty="0"/>
              <a:t>Fairer employment opportunities </a:t>
            </a:r>
          </a:p>
          <a:p>
            <a:pPr>
              <a:buFontTx/>
              <a:buChar char="-"/>
            </a:pPr>
            <a:endParaRPr lang="en-US" dirty="0"/>
          </a:p>
          <a:p>
            <a:r>
              <a:rPr lang="en-US" dirty="0"/>
              <a:t>Key feature of the movement, following leadership of MLK, protests were to take the form of Civil Disobedience and non-violent protest</a:t>
            </a:r>
          </a:p>
          <a:p>
            <a:r>
              <a:rPr lang="en-US" dirty="0"/>
              <a:t>Very little FEDERAL legislation had been passed since the end of the Civil War in 1865</a:t>
            </a:r>
          </a:p>
          <a:p>
            <a:r>
              <a:rPr lang="en-US" dirty="0"/>
              <a:t>Most changes had been slow and local </a:t>
            </a:r>
          </a:p>
          <a:p>
            <a:r>
              <a:rPr lang="en-US" dirty="0"/>
              <a:t>Black Radical Movement had more radical segregationist aims</a:t>
            </a:r>
          </a:p>
          <a:p>
            <a:endParaRPr lang="en-US" dirty="0"/>
          </a:p>
        </p:txBody>
      </p:sp>
    </p:spTree>
    <p:extLst>
      <p:ext uri="{BB962C8B-B14F-4D97-AF65-F5344CB8AC3E}">
        <p14:creationId xmlns:p14="http://schemas.microsoft.com/office/powerpoint/2010/main" val="20984919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AFFAE-1E58-7A42-8A09-05579ABB4777}"/>
              </a:ext>
            </a:extLst>
          </p:cNvPr>
          <p:cNvSpPr>
            <a:spLocks noGrp="1"/>
          </p:cNvSpPr>
          <p:nvPr>
            <p:ph type="title"/>
          </p:nvPr>
        </p:nvSpPr>
        <p:spPr>
          <a:xfrm>
            <a:off x="327242" y="268872"/>
            <a:ext cx="11537516" cy="1325563"/>
          </a:xfrm>
        </p:spPr>
        <p:txBody>
          <a:bodyPr/>
          <a:lstStyle/>
          <a:p>
            <a:r>
              <a:rPr lang="en-GB" dirty="0"/>
              <a:t>Social, Economic and Political Changes- knowledge </a:t>
            </a:r>
            <a:endParaRPr lang="en-US" dirty="0"/>
          </a:p>
        </p:txBody>
      </p:sp>
      <p:sp>
        <p:nvSpPr>
          <p:cNvPr id="3" name="Content Placeholder 2">
            <a:extLst>
              <a:ext uri="{FF2B5EF4-FFF2-40B4-BE49-F238E27FC236}">
                <a16:creationId xmlns:a16="http://schemas.microsoft.com/office/drawing/2014/main" id="{1706DACE-F81E-BC4C-BB79-A53778A8DF64}"/>
              </a:ext>
            </a:extLst>
          </p:cNvPr>
          <p:cNvSpPr>
            <a:spLocks noGrp="1"/>
          </p:cNvSpPr>
          <p:nvPr>
            <p:ph idx="1"/>
          </p:nvPr>
        </p:nvSpPr>
        <p:spPr>
          <a:xfrm>
            <a:off x="319522" y="1821504"/>
            <a:ext cx="11363141" cy="4767623"/>
          </a:xfrm>
        </p:spPr>
        <p:txBody>
          <a:bodyPr/>
          <a:lstStyle/>
          <a:p>
            <a:r>
              <a:rPr lang="en-GB" dirty="0"/>
              <a:t>(K2) Change had been happening in the background, spurred on by the Civil and Voting rights acts</a:t>
            </a:r>
          </a:p>
          <a:p>
            <a:r>
              <a:rPr lang="en-GB" dirty="0"/>
              <a:t>(K2) Interracial marriages could now take place, while Thurgood Marshall, a Black lawyer, was elected to the Supreme Court in 1967</a:t>
            </a:r>
          </a:p>
          <a:p>
            <a:r>
              <a:rPr lang="en-GB" dirty="0"/>
              <a:t>(K3) 58% of Black Americans still experienced segregation in school in 1968</a:t>
            </a:r>
          </a:p>
          <a:p>
            <a:r>
              <a:rPr lang="en-GB" dirty="0"/>
              <a:t>(K3) Black unemployment was 7-12% higher than whites and Black wages remained 60% ,on average, of that of white workers</a:t>
            </a:r>
          </a:p>
          <a:p>
            <a:endParaRPr lang="en-GB" dirty="0"/>
          </a:p>
          <a:p>
            <a:endParaRPr lang="en-US" dirty="0"/>
          </a:p>
        </p:txBody>
      </p:sp>
    </p:spTree>
    <p:extLst>
      <p:ext uri="{BB962C8B-B14F-4D97-AF65-F5344CB8AC3E}">
        <p14:creationId xmlns:p14="http://schemas.microsoft.com/office/powerpoint/2010/main" val="13118887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FF2B0-50D0-7A41-A737-EE26813CE18F}"/>
              </a:ext>
            </a:extLst>
          </p:cNvPr>
          <p:cNvSpPr>
            <a:spLocks noGrp="1"/>
          </p:cNvSpPr>
          <p:nvPr>
            <p:ph type="title"/>
          </p:nvPr>
        </p:nvSpPr>
        <p:spPr>
          <a:xfrm>
            <a:off x="249474" y="224324"/>
            <a:ext cx="11299521" cy="1325563"/>
          </a:xfrm>
        </p:spPr>
        <p:txBody>
          <a:bodyPr/>
          <a:lstStyle/>
          <a:p>
            <a:r>
              <a:rPr lang="en-GB" dirty="0"/>
              <a:t>Social, Economic and Political Changes- Analysis </a:t>
            </a:r>
            <a:endParaRPr lang="en-US" dirty="0"/>
          </a:p>
        </p:txBody>
      </p:sp>
      <p:sp>
        <p:nvSpPr>
          <p:cNvPr id="3" name="Content Placeholder 2">
            <a:extLst>
              <a:ext uri="{FF2B5EF4-FFF2-40B4-BE49-F238E27FC236}">
                <a16:creationId xmlns:a16="http://schemas.microsoft.com/office/drawing/2014/main" id="{A1A95359-5E60-0B4C-A4EA-8DDB860D0697}"/>
              </a:ext>
            </a:extLst>
          </p:cNvPr>
          <p:cNvSpPr>
            <a:spLocks noGrp="1"/>
          </p:cNvSpPr>
          <p:nvPr>
            <p:ph idx="1"/>
          </p:nvPr>
        </p:nvSpPr>
        <p:spPr>
          <a:xfrm>
            <a:off x="249474" y="1628058"/>
            <a:ext cx="11524991" cy="5007324"/>
          </a:xfrm>
        </p:spPr>
        <p:txBody>
          <a:bodyPr>
            <a:normAutofit/>
          </a:bodyPr>
          <a:lstStyle/>
          <a:p>
            <a:r>
              <a:rPr lang="en-GB" dirty="0"/>
              <a:t>(A1) The failure of King in the north led many Black Americans to move away from the organised Civil Rights Movement</a:t>
            </a:r>
          </a:p>
          <a:p>
            <a:r>
              <a:rPr lang="en-GB" dirty="0"/>
              <a:t>(A1) Urban poverty and de facto segregation still existed for Black Americans</a:t>
            </a:r>
          </a:p>
          <a:p>
            <a:r>
              <a:rPr lang="en-GB" dirty="0"/>
              <a:t>(A2) The new Black voters allowed more representative elections to take place and enabled further change and progress</a:t>
            </a:r>
          </a:p>
          <a:p>
            <a:r>
              <a:rPr lang="en-GB" dirty="0"/>
              <a:t>(A2) King’s failure to prevent the riots that broke out suggested his methods were irrelevant and ineffective to Black Americans in the late 1960’s</a:t>
            </a:r>
          </a:p>
          <a:p>
            <a:r>
              <a:rPr lang="en-GB" dirty="0"/>
              <a:t>(A1/2/3) The Civil Rights Movement split due to disagreements over the next steps</a:t>
            </a:r>
          </a:p>
          <a:p>
            <a:r>
              <a:rPr lang="en-GB" dirty="0"/>
              <a:t>(A1/2/3) The Civil and Voting Rights Acts were worthless to northern Blacks who were not affected by the issues these acts addressed</a:t>
            </a:r>
          </a:p>
          <a:p>
            <a:endParaRPr lang="en-GB" dirty="0">
              <a:highlight>
                <a:srgbClr val="FFFF00"/>
              </a:highlight>
            </a:endParaRPr>
          </a:p>
          <a:p>
            <a:endParaRPr lang="en-US" dirty="0"/>
          </a:p>
        </p:txBody>
      </p:sp>
    </p:spTree>
    <p:extLst>
      <p:ext uri="{BB962C8B-B14F-4D97-AF65-F5344CB8AC3E}">
        <p14:creationId xmlns:p14="http://schemas.microsoft.com/office/powerpoint/2010/main" val="440118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6EEA8-78FF-E14F-B0F9-49939EAF50AB}"/>
              </a:ext>
            </a:extLst>
          </p:cNvPr>
          <p:cNvSpPr>
            <a:spLocks noGrp="1"/>
          </p:cNvSpPr>
          <p:nvPr>
            <p:ph type="title"/>
          </p:nvPr>
        </p:nvSpPr>
        <p:spPr>
          <a:xfrm>
            <a:off x="288098" y="302495"/>
            <a:ext cx="11178436" cy="1325563"/>
          </a:xfrm>
        </p:spPr>
        <p:txBody>
          <a:bodyPr/>
          <a:lstStyle/>
          <a:p>
            <a:r>
              <a:rPr lang="en-GB" dirty="0"/>
              <a:t>Social, Economic and Political Changes- Analysis </a:t>
            </a:r>
            <a:endParaRPr lang="en-US" dirty="0"/>
          </a:p>
        </p:txBody>
      </p:sp>
      <p:sp>
        <p:nvSpPr>
          <p:cNvPr id="3" name="Content Placeholder 2">
            <a:extLst>
              <a:ext uri="{FF2B5EF4-FFF2-40B4-BE49-F238E27FC236}">
                <a16:creationId xmlns:a16="http://schemas.microsoft.com/office/drawing/2014/main" id="{4A5DB779-96F4-EA44-953E-0E0A17F25E7B}"/>
              </a:ext>
            </a:extLst>
          </p:cNvPr>
          <p:cNvSpPr>
            <a:spLocks noGrp="1"/>
          </p:cNvSpPr>
          <p:nvPr>
            <p:ph idx="1"/>
          </p:nvPr>
        </p:nvSpPr>
        <p:spPr>
          <a:xfrm>
            <a:off x="412314" y="1863202"/>
            <a:ext cx="11054219" cy="4600227"/>
          </a:xfrm>
        </p:spPr>
        <p:txBody>
          <a:bodyPr/>
          <a:lstStyle/>
          <a:p>
            <a:r>
              <a:rPr lang="en-GB" dirty="0"/>
              <a:t>(A1) Urban poverty and de facto segregation still existed for Black Americans</a:t>
            </a:r>
          </a:p>
          <a:p>
            <a:r>
              <a:rPr lang="en-GB" dirty="0"/>
              <a:t>(A2) King’s failure to prevent the riots that broke out suggested his methods were irrelevant and ineffective to Black Americans in the late 1960’s</a:t>
            </a:r>
          </a:p>
          <a:p>
            <a:r>
              <a:rPr lang="en-GB" dirty="0"/>
              <a:t>(A1/2/3) The Civil Rights Movement split due to disagreements over the next steps</a:t>
            </a:r>
          </a:p>
          <a:p>
            <a:r>
              <a:rPr lang="en-GB" dirty="0"/>
              <a:t>(A1/2/3) The Civil and Voting Rights Acts were worthless to northern Blacks who were not affected by the issues these acts addressed</a:t>
            </a:r>
          </a:p>
          <a:p>
            <a:endParaRPr lang="en-GB" dirty="0"/>
          </a:p>
          <a:p>
            <a:endParaRPr lang="en-GB" dirty="0">
              <a:solidFill>
                <a:srgbClr val="0070C0"/>
              </a:solidFill>
            </a:endParaRPr>
          </a:p>
          <a:p>
            <a:endParaRPr lang="en-US" dirty="0"/>
          </a:p>
        </p:txBody>
      </p:sp>
    </p:spTree>
    <p:extLst>
      <p:ext uri="{BB962C8B-B14F-4D97-AF65-F5344CB8AC3E}">
        <p14:creationId xmlns:p14="http://schemas.microsoft.com/office/powerpoint/2010/main" val="32515041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F1E91-57F6-8448-839F-90F597047A17}"/>
              </a:ext>
            </a:extLst>
          </p:cNvPr>
          <p:cNvSpPr>
            <a:spLocks noGrp="1"/>
          </p:cNvSpPr>
          <p:nvPr>
            <p:ph type="title"/>
          </p:nvPr>
        </p:nvSpPr>
        <p:spPr>
          <a:xfrm>
            <a:off x="474946" y="327547"/>
            <a:ext cx="10515600" cy="1325563"/>
          </a:xfrm>
        </p:spPr>
        <p:txBody>
          <a:bodyPr/>
          <a:lstStyle/>
          <a:p>
            <a:r>
              <a:rPr lang="en-US" dirty="0"/>
              <a:t>Rise of Black Radical Movements- Knowledge </a:t>
            </a:r>
          </a:p>
        </p:txBody>
      </p:sp>
      <p:sp>
        <p:nvSpPr>
          <p:cNvPr id="3" name="Content Placeholder 2">
            <a:extLst>
              <a:ext uri="{FF2B5EF4-FFF2-40B4-BE49-F238E27FC236}">
                <a16:creationId xmlns:a16="http://schemas.microsoft.com/office/drawing/2014/main" id="{103E0415-C38E-D044-A348-8E85BE952D8B}"/>
              </a:ext>
            </a:extLst>
          </p:cNvPr>
          <p:cNvSpPr>
            <a:spLocks noGrp="1"/>
          </p:cNvSpPr>
          <p:nvPr>
            <p:ph idx="1"/>
          </p:nvPr>
        </p:nvSpPr>
        <p:spPr>
          <a:xfrm>
            <a:off x="474945" y="1850677"/>
            <a:ext cx="10961317" cy="4679776"/>
          </a:xfrm>
        </p:spPr>
        <p:txBody>
          <a:bodyPr/>
          <a:lstStyle/>
          <a:p>
            <a:r>
              <a:rPr lang="en-GB" dirty="0"/>
              <a:t>(K1) In 1966, Stokely Carmichael emerged as a new leader within the SNCC</a:t>
            </a:r>
          </a:p>
          <a:p>
            <a:r>
              <a:rPr lang="en-GB" dirty="0"/>
              <a:t>(K1) He called for ‘Black Power’ – reject white society and take pride in their own culture and Black identity</a:t>
            </a:r>
          </a:p>
          <a:p>
            <a:r>
              <a:rPr lang="en-GB" dirty="0"/>
              <a:t>(K1) He presented a more radical alternative to King’s non-violent, peaceful methods</a:t>
            </a:r>
          </a:p>
          <a:p>
            <a:r>
              <a:rPr lang="en-GB" dirty="0"/>
              <a:t>(K1) He wanted Blacks to take control of their political and economic future, rather than rely on white support to ‘give’ them their rights</a:t>
            </a:r>
          </a:p>
          <a:p>
            <a:endParaRPr lang="en-US" dirty="0"/>
          </a:p>
        </p:txBody>
      </p:sp>
    </p:spTree>
    <p:extLst>
      <p:ext uri="{BB962C8B-B14F-4D97-AF65-F5344CB8AC3E}">
        <p14:creationId xmlns:p14="http://schemas.microsoft.com/office/powerpoint/2010/main" val="6652842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E2A8A-DB40-B540-AF02-23B54DB059EB}"/>
              </a:ext>
            </a:extLst>
          </p:cNvPr>
          <p:cNvSpPr>
            <a:spLocks noGrp="1"/>
          </p:cNvSpPr>
          <p:nvPr>
            <p:ph type="title"/>
          </p:nvPr>
        </p:nvSpPr>
        <p:spPr>
          <a:xfrm>
            <a:off x="487471" y="352599"/>
            <a:ext cx="10515600" cy="1325563"/>
          </a:xfrm>
        </p:spPr>
        <p:txBody>
          <a:bodyPr/>
          <a:lstStyle/>
          <a:p>
            <a:r>
              <a:rPr lang="en-US" dirty="0"/>
              <a:t>Rise of Black Radical Movements- Knowledge </a:t>
            </a:r>
          </a:p>
        </p:txBody>
      </p:sp>
      <p:sp>
        <p:nvSpPr>
          <p:cNvPr id="3" name="Content Placeholder 2">
            <a:extLst>
              <a:ext uri="{FF2B5EF4-FFF2-40B4-BE49-F238E27FC236}">
                <a16:creationId xmlns:a16="http://schemas.microsoft.com/office/drawing/2014/main" id="{CB02130A-EDC8-7D40-AD68-82BC88C4A775}"/>
              </a:ext>
            </a:extLst>
          </p:cNvPr>
          <p:cNvSpPr>
            <a:spLocks noGrp="1"/>
          </p:cNvSpPr>
          <p:nvPr>
            <p:ph idx="1"/>
          </p:nvPr>
        </p:nvSpPr>
        <p:spPr>
          <a:xfrm>
            <a:off x="487471" y="2038567"/>
            <a:ext cx="10823532" cy="4466834"/>
          </a:xfrm>
        </p:spPr>
        <p:txBody>
          <a:bodyPr>
            <a:normAutofit lnSpcReduction="10000"/>
          </a:bodyPr>
          <a:lstStyle/>
          <a:p>
            <a:r>
              <a:rPr lang="en-GB" dirty="0"/>
              <a:t>(K2) Started by Huey Newton in 1966 as a political organisation to increase Black representation</a:t>
            </a:r>
          </a:p>
          <a:p>
            <a:r>
              <a:rPr lang="en-GB" dirty="0"/>
              <a:t>(K2) The Black Panthers had attracted many young, urban Blacks by 1968. They supported the anti-white, separatist ideas of Carmichael and Malcolm X</a:t>
            </a:r>
          </a:p>
          <a:p>
            <a:r>
              <a:rPr lang="en-GB" dirty="0"/>
              <a:t>(K2) However, they earned a reputation for violence and even had gunfights with police</a:t>
            </a:r>
          </a:p>
          <a:p>
            <a:r>
              <a:rPr lang="en-GB" dirty="0"/>
              <a:t>(K2) Malcolm X did not support integration: “Non-violence is another work for defenceless”</a:t>
            </a:r>
          </a:p>
          <a:p>
            <a:r>
              <a:rPr lang="en-GB" dirty="0"/>
              <a:t>(K2) He publicised the increasing urban problems and rejected King’s approach</a:t>
            </a:r>
          </a:p>
          <a:p>
            <a:endParaRPr lang="en-GB" dirty="0"/>
          </a:p>
          <a:p>
            <a:endParaRPr lang="en-US" dirty="0"/>
          </a:p>
        </p:txBody>
      </p:sp>
    </p:spTree>
    <p:extLst>
      <p:ext uri="{BB962C8B-B14F-4D97-AF65-F5344CB8AC3E}">
        <p14:creationId xmlns:p14="http://schemas.microsoft.com/office/powerpoint/2010/main" val="37077660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C17CF-A705-D642-A197-E9974FC0C270}"/>
              </a:ext>
            </a:extLst>
          </p:cNvPr>
          <p:cNvSpPr>
            <a:spLocks noGrp="1"/>
          </p:cNvSpPr>
          <p:nvPr>
            <p:ph type="title"/>
          </p:nvPr>
        </p:nvSpPr>
        <p:spPr>
          <a:xfrm>
            <a:off x="366562" y="365125"/>
            <a:ext cx="10515600" cy="1325563"/>
          </a:xfrm>
        </p:spPr>
        <p:txBody>
          <a:bodyPr/>
          <a:lstStyle/>
          <a:p>
            <a:r>
              <a:rPr lang="en-US" dirty="0"/>
              <a:t>Rise of Black Radical Movements- Knowledge </a:t>
            </a:r>
          </a:p>
        </p:txBody>
      </p:sp>
      <p:sp>
        <p:nvSpPr>
          <p:cNvPr id="3" name="Content Placeholder 2">
            <a:extLst>
              <a:ext uri="{FF2B5EF4-FFF2-40B4-BE49-F238E27FC236}">
                <a16:creationId xmlns:a16="http://schemas.microsoft.com/office/drawing/2014/main" id="{EF412521-BD3A-0448-B2BA-3BC79856EB76}"/>
              </a:ext>
            </a:extLst>
          </p:cNvPr>
          <p:cNvSpPr>
            <a:spLocks noGrp="1"/>
          </p:cNvSpPr>
          <p:nvPr>
            <p:ph idx="1"/>
          </p:nvPr>
        </p:nvSpPr>
        <p:spPr>
          <a:xfrm>
            <a:off x="366562" y="1960379"/>
            <a:ext cx="10515600" cy="4351338"/>
          </a:xfrm>
        </p:spPr>
        <p:txBody>
          <a:bodyPr>
            <a:normAutofit lnSpcReduction="10000"/>
          </a:bodyPr>
          <a:lstStyle/>
          <a:p>
            <a:r>
              <a:rPr lang="en-GB" dirty="0"/>
              <a:t>(K2) The Black Panthers raised publicity and were involved in self-help programmes in the most vulnerable areas</a:t>
            </a:r>
          </a:p>
          <a:p>
            <a:r>
              <a:rPr lang="en-GB" dirty="0"/>
              <a:t>(K2) They became involved in self-help projects in ghettos to help Blacks out of poverty, also setting up free breakfast programmes for children and free health clinics in Black communities</a:t>
            </a:r>
          </a:p>
          <a:p>
            <a:r>
              <a:rPr lang="en-GB" dirty="0"/>
              <a:t>(K3) The Kerner Commission of 1968 reported that, despite the work of the CRM, US society was deeply divided:</a:t>
            </a:r>
          </a:p>
          <a:p>
            <a:pPr lvl="1"/>
            <a:r>
              <a:rPr lang="en-GB" dirty="0"/>
              <a:t>One white society and one Black society</a:t>
            </a:r>
          </a:p>
          <a:p>
            <a:pPr lvl="1"/>
            <a:r>
              <a:rPr lang="en-GB" dirty="0"/>
              <a:t>One rich and one poor (40% of all Black Americans live in poverty)</a:t>
            </a:r>
            <a:endParaRPr lang="en-GB" dirty="0">
              <a:cs typeface="Calibri"/>
            </a:endParaRPr>
          </a:p>
          <a:p>
            <a:r>
              <a:rPr lang="en-GB" dirty="0"/>
              <a:t> (K3)It went on to say that poverty and the problems facing Black Americans were accepted and even caused by the white community</a:t>
            </a:r>
          </a:p>
          <a:p>
            <a:endParaRPr lang="en-US" dirty="0"/>
          </a:p>
        </p:txBody>
      </p:sp>
    </p:spTree>
    <p:extLst>
      <p:ext uri="{BB962C8B-B14F-4D97-AF65-F5344CB8AC3E}">
        <p14:creationId xmlns:p14="http://schemas.microsoft.com/office/powerpoint/2010/main" val="1034184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DB642-ED0C-5247-A980-C74A815595D7}"/>
              </a:ext>
            </a:extLst>
          </p:cNvPr>
          <p:cNvSpPr>
            <a:spLocks noGrp="1"/>
          </p:cNvSpPr>
          <p:nvPr>
            <p:ph type="title"/>
          </p:nvPr>
        </p:nvSpPr>
        <p:spPr>
          <a:xfrm>
            <a:off x="212558" y="268873"/>
            <a:ext cx="10515600" cy="1325563"/>
          </a:xfrm>
        </p:spPr>
        <p:txBody>
          <a:bodyPr/>
          <a:lstStyle/>
          <a:p>
            <a:r>
              <a:rPr lang="en-US" dirty="0"/>
              <a:t>Rise of Black Radical Movements- Analysis </a:t>
            </a:r>
          </a:p>
        </p:txBody>
      </p:sp>
      <p:sp>
        <p:nvSpPr>
          <p:cNvPr id="3" name="Content Placeholder 2">
            <a:extLst>
              <a:ext uri="{FF2B5EF4-FFF2-40B4-BE49-F238E27FC236}">
                <a16:creationId xmlns:a16="http://schemas.microsoft.com/office/drawing/2014/main" id="{C2C18409-84EA-4A4E-B809-9D046A37F772}"/>
              </a:ext>
            </a:extLst>
          </p:cNvPr>
          <p:cNvSpPr>
            <a:spLocks noGrp="1"/>
          </p:cNvSpPr>
          <p:nvPr>
            <p:ph idx="1"/>
          </p:nvPr>
        </p:nvSpPr>
        <p:spPr>
          <a:xfrm>
            <a:off x="212557" y="1594435"/>
            <a:ext cx="11289631" cy="4830427"/>
          </a:xfrm>
        </p:spPr>
        <p:txBody>
          <a:bodyPr>
            <a:normAutofit/>
          </a:bodyPr>
          <a:lstStyle/>
          <a:p>
            <a:r>
              <a:rPr lang="en-GB" dirty="0"/>
              <a:t>(A1/2) The violent rhetoric and activities of these groups resulted in a loss of white support, increased division with the CR movement and discredited the CR campaign</a:t>
            </a:r>
          </a:p>
          <a:p>
            <a:r>
              <a:rPr lang="en-GB" dirty="0"/>
              <a:t>(A2) However, the Black Panthers only numbered 2,000 members at their peak</a:t>
            </a:r>
          </a:p>
          <a:p>
            <a:r>
              <a:rPr lang="en-GB" dirty="0"/>
              <a:t>(A2) They went in to decline due to internal tensions, deadly shootouts with police and counterintelligence activities by the FBI</a:t>
            </a:r>
          </a:p>
          <a:p>
            <a:r>
              <a:rPr lang="en-GB" dirty="0"/>
              <a:t>(A2) The rise of Black radical groups, such as the Black Panthers, occurred due to the failure of earlier civil rights groups to address urban issues</a:t>
            </a:r>
          </a:p>
          <a:p>
            <a:r>
              <a:rPr lang="en-GB" dirty="0"/>
              <a:t>(A2) Their existence shows the Civil Rights Campaign did not meet the needs of all Black Americans</a:t>
            </a:r>
          </a:p>
          <a:p>
            <a:endParaRPr lang="en-GB" dirty="0"/>
          </a:p>
          <a:p>
            <a:endParaRPr lang="en-US" dirty="0"/>
          </a:p>
        </p:txBody>
      </p:sp>
    </p:spTree>
    <p:extLst>
      <p:ext uri="{BB962C8B-B14F-4D97-AF65-F5344CB8AC3E}">
        <p14:creationId xmlns:p14="http://schemas.microsoft.com/office/powerpoint/2010/main" val="1188435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1EC29-00C5-8F4A-B2D6-D1266A6CF90B}"/>
              </a:ext>
            </a:extLst>
          </p:cNvPr>
          <p:cNvSpPr>
            <a:spLocks noGrp="1"/>
          </p:cNvSpPr>
          <p:nvPr>
            <p:ph type="title"/>
          </p:nvPr>
        </p:nvSpPr>
        <p:spPr>
          <a:xfrm>
            <a:off x="353008" y="299811"/>
            <a:ext cx="10515600" cy="1325563"/>
          </a:xfrm>
        </p:spPr>
        <p:txBody>
          <a:bodyPr/>
          <a:lstStyle/>
          <a:p>
            <a:r>
              <a:rPr lang="en-US" dirty="0"/>
              <a:t>Context  </a:t>
            </a:r>
          </a:p>
        </p:txBody>
      </p:sp>
      <p:sp>
        <p:nvSpPr>
          <p:cNvPr id="3" name="Content Placeholder 2">
            <a:extLst>
              <a:ext uri="{FF2B5EF4-FFF2-40B4-BE49-F238E27FC236}">
                <a16:creationId xmlns:a16="http://schemas.microsoft.com/office/drawing/2014/main" id="{B14E51C1-E772-0A4C-BF0C-B7E7FFDAF334}"/>
              </a:ext>
            </a:extLst>
          </p:cNvPr>
          <p:cNvSpPr>
            <a:spLocks noGrp="1"/>
          </p:cNvSpPr>
          <p:nvPr>
            <p:ph idx="1"/>
          </p:nvPr>
        </p:nvSpPr>
        <p:spPr>
          <a:xfrm>
            <a:off x="418323" y="1853617"/>
            <a:ext cx="10515600" cy="4351338"/>
          </a:xfrm>
        </p:spPr>
        <p:txBody>
          <a:bodyPr>
            <a:normAutofit/>
          </a:bodyPr>
          <a:lstStyle/>
          <a:p>
            <a:r>
              <a:rPr lang="en-US" dirty="0"/>
              <a:t>Civil Rights Act, 1964 ended segregation federally </a:t>
            </a:r>
          </a:p>
          <a:p>
            <a:r>
              <a:rPr lang="en-US" dirty="0"/>
              <a:t>Voting Rights Act, 1965 removed any barriers to voting restrictions </a:t>
            </a:r>
          </a:p>
          <a:p>
            <a:r>
              <a:rPr lang="en-US" dirty="0"/>
              <a:t>Appears as though the Civil Rights Campaign has achieved it’s aims</a:t>
            </a:r>
          </a:p>
          <a:p>
            <a:endParaRPr lang="en-US" dirty="0"/>
          </a:p>
          <a:p>
            <a:r>
              <a:rPr lang="en-US" dirty="0"/>
              <a:t>Many Blacks lived in ghettos in cities in the north and west (New York, Chicago, Los Angeles) </a:t>
            </a:r>
          </a:p>
          <a:p>
            <a:r>
              <a:rPr lang="en-US" dirty="0"/>
              <a:t>Social and economic hardships and inequalities remained  </a:t>
            </a:r>
          </a:p>
          <a:p>
            <a:r>
              <a:rPr lang="en-US" dirty="0"/>
              <a:t>Therefore… rephrase the question to explain the LIMITED success </a:t>
            </a:r>
          </a:p>
          <a:p>
            <a:endParaRPr lang="en-US" dirty="0"/>
          </a:p>
        </p:txBody>
      </p:sp>
    </p:spTree>
    <p:extLst>
      <p:ext uri="{BB962C8B-B14F-4D97-AF65-F5344CB8AC3E}">
        <p14:creationId xmlns:p14="http://schemas.microsoft.com/office/powerpoint/2010/main" val="2478128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2BEA-8FDB-9E40-9F7B-68DC9B69C4E9}"/>
              </a:ext>
            </a:extLst>
          </p:cNvPr>
          <p:cNvSpPr>
            <a:spLocks noGrp="1"/>
          </p:cNvSpPr>
          <p:nvPr>
            <p:ph type="title"/>
          </p:nvPr>
        </p:nvSpPr>
        <p:spPr>
          <a:xfrm>
            <a:off x="306355" y="383787"/>
            <a:ext cx="10515600" cy="1325563"/>
          </a:xfrm>
        </p:spPr>
        <p:txBody>
          <a:bodyPr/>
          <a:lstStyle/>
          <a:p>
            <a:r>
              <a:rPr lang="en-US" dirty="0"/>
              <a:t>Role of NAACP and CORE – Background  </a:t>
            </a:r>
          </a:p>
        </p:txBody>
      </p:sp>
      <p:sp>
        <p:nvSpPr>
          <p:cNvPr id="3" name="Content Placeholder 2">
            <a:extLst>
              <a:ext uri="{FF2B5EF4-FFF2-40B4-BE49-F238E27FC236}">
                <a16:creationId xmlns:a16="http://schemas.microsoft.com/office/drawing/2014/main" id="{35A7DAE1-C730-B14C-9B9E-26B49DFF430F}"/>
              </a:ext>
            </a:extLst>
          </p:cNvPr>
          <p:cNvSpPr>
            <a:spLocks noGrp="1"/>
          </p:cNvSpPr>
          <p:nvPr>
            <p:ph idx="1"/>
          </p:nvPr>
        </p:nvSpPr>
        <p:spPr>
          <a:xfrm>
            <a:off x="306355" y="1936462"/>
            <a:ext cx="10515600" cy="4351338"/>
          </a:xfrm>
        </p:spPr>
        <p:txBody>
          <a:bodyPr/>
          <a:lstStyle/>
          <a:p>
            <a:r>
              <a:rPr lang="en-US" dirty="0"/>
              <a:t>Oldest civil rights movements and responsible for most of the groundwork that paved the way for later successes </a:t>
            </a:r>
          </a:p>
          <a:p>
            <a:r>
              <a:rPr lang="en-US" dirty="0"/>
              <a:t>Both advocates of non-violence and peaceful protest</a:t>
            </a:r>
          </a:p>
          <a:p>
            <a:r>
              <a:rPr lang="en-US" dirty="0"/>
              <a:t>Focused on the achievement of equal civil rights for all Black Americans </a:t>
            </a:r>
          </a:p>
        </p:txBody>
      </p:sp>
    </p:spTree>
    <p:extLst>
      <p:ext uri="{BB962C8B-B14F-4D97-AF65-F5344CB8AC3E}">
        <p14:creationId xmlns:p14="http://schemas.microsoft.com/office/powerpoint/2010/main" val="2754782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65440-02C9-7841-BB02-28F8EDFDB2A4}"/>
              </a:ext>
            </a:extLst>
          </p:cNvPr>
          <p:cNvSpPr>
            <a:spLocks noGrp="1"/>
          </p:cNvSpPr>
          <p:nvPr>
            <p:ph type="title"/>
          </p:nvPr>
        </p:nvSpPr>
        <p:spPr>
          <a:xfrm>
            <a:off x="275573" y="239865"/>
            <a:ext cx="10515600" cy="1325563"/>
          </a:xfrm>
        </p:spPr>
        <p:txBody>
          <a:bodyPr/>
          <a:lstStyle/>
          <a:p>
            <a:r>
              <a:rPr lang="en-US" dirty="0"/>
              <a:t>NAACP- Knowledge  </a:t>
            </a:r>
          </a:p>
        </p:txBody>
      </p:sp>
      <p:sp>
        <p:nvSpPr>
          <p:cNvPr id="3" name="Content Placeholder 2">
            <a:extLst>
              <a:ext uri="{FF2B5EF4-FFF2-40B4-BE49-F238E27FC236}">
                <a16:creationId xmlns:a16="http://schemas.microsoft.com/office/drawing/2014/main" id="{38B00B83-273C-244E-A28C-DEA16916A2FC}"/>
              </a:ext>
            </a:extLst>
          </p:cNvPr>
          <p:cNvSpPr>
            <a:spLocks noGrp="1"/>
          </p:cNvSpPr>
          <p:nvPr>
            <p:ph idx="1"/>
          </p:nvPr>
        </p:nvSpPr>
        <p:spPr>
          <a:xfrm>
            <a:off x="275573" y="1825625"/>
            <a:ext cx="11624153" cy="4913378"/>
          </a:xfrm>
        </p:spPr>
        <p:txBody>
          <a:bodyPr>
            <a:normAutofit/>
          </a:bodyPr>
          <a:lstStyle/>
          <a:p>
            <a:r>
              <a:rPr lang="en-GB" dirty="0"/>
              <a:t>(BG) Oliver Brown, father of schoolgirl Linda Brown, argued it was unfair for his daughter to travel to a Black school when there was a ‘whites only’ school closer to home</a:t>
            </a:r>
          </a:p>
          <a:p>
            <a:r>
              <a:rPr lang="en-GB" dirty="0"/>
              <a:t>(K1) Brown v Education 1954 </a:t>
            </a:r>
          </a:p>
          <a:p>
            <a:r>
              <a:rPr lang="en-GB" dirty="0"/>
              <a:t>(K1) The NAACP helped Brown take his case to the Supreme Court and provided legal help and financial support to keep the case going . </a:t>
            </a:r>
          </a:p>
          <a:p>
            <a:r>
              <a:rPr lang="en-GB" dirty="0"/>
              <a:t>(K1) Provided a legal precedent for ending segregation</a:t>
            </a:r>
          </a:p>
          <a:p>
            <a:r>
              <a:rPr lang="en-GB" dirty="0"/>
              <a:t>(K1) Desegregated schools</a:t>
            </a:r>
          </a:p>
          <a:p>
            <a:r>
              <a:rPr lang="en-GB" dirty="0"/>
              <a:t>(K1) Their support led to the overturning of the ‘Separate but Equal’ ruling and proved a watershed moment for civil rights</a:t>
            </a:r>
          </a:p>
          <a:p>
            <a:endParaRPr lang="en-US" dirty="0"/>
          </a:p>
        </p:txBody>
      </p:sp>
    </p:spTree>
    <p:extLst>
      <p:ext uri="{BB962C8B-B14F-4D97-AF65-F5344CB8AC3E}">
        <p14:creationId xmlns:p14="http://schemas.microsoft.com/office/powerpoint/2010/main" val="3444268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7A4F9-64F1-D841-8EEF-674F6D83171A}"/>
              </a:ext>
            </a:extLst>
          </p:cNvPr>
          <p:cNvSpPr>
            <a:spLocks noGrp="1"/>
          </p:cNvSpPr>
          <p:nvPr>
            <p:ph type="title"/>
          </p:nvPr>
        </p:nvSpPr>
        <p:spPr>
          <a:xfrm>
            <a:off x="248651" y="124494"/>
            <a:ext cx="10515600" cy="1325563"/>
          </a:xfrm>
        </p:spPr>
        <p:txBody>
          <a:bodyPr/>
          <a:lstStyle/>
          <a:p>
            <a:r>
              <a:rPr lang="en-US" dirty="0"/>
              <a:t>NAACP – Knowledge </a:t>
            </a:r>
          </a:p>
        </p:txBody>
      </p:sp>
      <p:sp>
        <p:nvSpPr>
          <p:cNvPr id="3" name="Content Placeholder 2">
            <a:extLst>
              <a:ext uri="{FF2B5EF4-FFF2-40B4-BE49-F238E27FC236}">
                <a16:creationId xmlns:a16="http://schemas.microsoft.com/office/drawing/2014/main" id="{DDB81714-2DD7-E746-BFFC-95EEB4F5157B}"/>
              </a:ext>
            </a:extLst>
          </p:cNvPr>
          <p:cNvSpPr>
            <a:spLocks noGrp="1"/>
          </p:cNvSpPr>
          <p:nvPr>
            <p:ph idx="1"/>
          </p:nvPr>
        </p:nvSpPr>
        <p:spPr>
          <a:xfrm>
            <a:off x="248651" y="1690688"/>
            <a:ext cx="11614485" cy="4890586"/>
          </a:xfrm>
        </p:spPr>
        <p:txBody>
          <a:bodyPr>
            <a:normAutofit fontScale="92500" lnSpcReduction="10000"/>
          </a:bodyPr>
          <a:lstStyle/>
          <a:p>
            <a:r>
              <a:rPr lang="en-GB" dirty="0"/>
              <a:t>(K2) Montgomery Bus Boycott 1955</a:t>
            </a:r>
          </a:p>
          <a:p>
            <a:r>
              <a:rPr lang="en-GB" dirty="0"/>
              <a:t>(K2) In December 1955, Rosa Parks was arrested for refusing to give up her bus seat to a white passenger</a:t>
            </a:r>
            <a:endParaRPr lang="en-GB" dirty="0">
              <a:solidFill>
                <a:schemeClr val="accent6">
                  <a:lumMod val="75000"/>
                </a:schemeClr>
              </a:solidFill>
            </a:endParaRPr>
          </a:p>
          <a:p>
            <a:r>
              <a:rPr lang="en-GB" dirty="0"/>
              <a:t>(K2) Helped to organise bus boycott, ferrying Black Americans to work, kept campaign in the media. </a:t>
            </a:r>
          </a:p>
          <a:p>
            <a:r>
              <a:rPr lang="en-GB" dirty="0"/>
              <a:t>(K2) Her actions had been a preconceived plan by the NAACP, of which Parks was a member</a:t>
            </a:r>
          </a:p>
          <a:p>
            <a:r>
              <a:rPr lang="en-GB" dirty="0"/>
              <a:t>(K2) NAACP had pointed out that 75% of passengers were Black and a boycott would severely damage bus profits</a:t>
            </a:r>
          </a:p>
          <a:p>
            <a:r>
              <a:rPr lang="en-GB" dirty="0"/>
              <a:t>(K2) The arrest of Parks gave needed publicity to launch the boycott – one of the first major coordinated acts of civil disobedience </a:t>
            </a:r>
          </a:p>
          <a:p>
            <a:r>
              <a:rPr lang="en-GB" dirty="0"/>
              <a:t>(K2) Segregation was ended on Montgomery’s buses in December 1956.</a:t>
            </a:r>
          </a:p>
          <a:p>
            <a:endParaRPr lang="en-GB" dirty="0"/>
          </a:p>
          <a:p>
            <a:endParaRPr lang="en-US" dirty="0"/>
          </a:p>
        </p:txBody>
      </p:sp>
    </p:spTree>
    <p:extLst>
      <p:ext uri="{BB962C8B-B14F-4D97-AF65-F5344CB8AC3E}">
        <p14:creationId xmlns:p14="http://schemas.microsoft.com/office/powerpoint/2010/main" val="635734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B14F0-FF30-6A49-82DD-62341E9EC4E2}"/>
              </a:ext>
            </a:extLst>
          </p:cNvPr>
          <p:cNvSpPr>
            <a:spLocks noGrp="1"/>
          </p:cNvSpPr>
          <p:nvPr>
            <p:ph type="title"/>
          </p:nvPr>
        </p:nvSpPr>
        <p:spPr>
          <a:xfrm>
            <a:off x="381000" y="401220"/>
            <a:ext cx="10515600" cy="1325563"/>
          </a:xfrm>
        </p:spPr>
        <p:txBody>
          <a:bodyPr/>
          <a:lstStyle/>
          <a:p>
            <a:r>
              <a:rPr lang="en-US" dirty="0"/>
              <a:t>NAACP – Analysis </a:t>
            </a:r>
          </a:p>
        </p:txBody>
      </p:sp>
      <p:sp>
        <p:nvSpPr>
          <p:cNvPr id="3" name="Content Placeholder 2">
            <a:extLst>
              <a:ext uri="{FF2B5EF4-FFF2-40B4-BE49-F238E27FC236}">
                <a16:creationId xmlns:a16="http://schemas.microsoft.com/office/drawing/2014/main" id="{ABB2B9B3-67FB-CB43-982E-6100A5ED96FC}"/>
              </a:ext>
            </a:extLst>
          </p:cNvPr>
          <p:cNvSpPr>
            <a:spLocks noGrp="1"/>
          </p:cNvSpPr>
          <p:nvPr>
            <p:ph idx="1"/>
          </p:nvPr>
        </p:nvSpPr>
        <p:spPr>
          <a:xfrm>
            <a:off x="381000" y="2105442"/>
            <a:ext cx="10515600" cy="4351338"/>
          </a:xfrm>
        </p:spPr>
        <p:txBody>
          <a:bodyPr>
            <a:normAutofit/>
          </a:bodyPr>
          <a:lstStyle/>
          <a:p>
            <a:r>
              <a:rPr lang="en-GB" dirty="0"/>
              <a:t>(A1) Their Supreme Court victory did nothing to end segregation, while white mobs and the KKK continued to attack Black and sympathetic white Americans</a:t>
            </a:r>
          </a:p>
          <a:p>
            <a:r>
              <a:rPr lang="en-GB" dirty="0"/>
              <a:t>(A1) Southern states ignored federal law and schools continued to be segregated- more work had to be done to counter this resistance </a:t>
            </a:r>
          </a:p>
          <a:p>
            <a:endParaRPr lang="en-US" dirty="0"/>
          </a:p>
        </p:txBody>
      </p:sp>
    </p:spTree>
    <p:extLst>
      <p:ext uri="{BB962C8B-B14F-4D97-AF65-F5344CB8AC3E}">
        <p14:creationId xmlns:p14="http://schemas.microsoft.com/office/powerpoint/2010/main" val="803550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4DF64-C1D6-F244-B972-26AD8376EA76}"/>
              </a:ext>
            </a:extLst>
          </p:cNvPr>
          <p:cNvSpPr>
            <a:spLocks noGrp="1"/>
          </p:cNvSpPr>
          <p:nvPr>
            <p:ph type="title"/>
          </p:nvPr>
        </p:nvSpPr>
        <p:spPr>
          <a:xfrm>
            <a:off x="441158" y="377157"/>
            <a:ext cx="10515600" cy="1325563"/>
          </a:xfrm>
        </p:spPr>
        <p:txBody>
          <a:bodyPr/>
          <a:lstStyle/>
          <a:p>
            <a:r>
              <a:rPr lang="en-US" dirty="0"/>
              <a:t>NAACP – Analysis </a:t>
            </a:r>
          </a:p>
        </p:txBody>
      </p:sp>
      <p:sp>
        <p:nvSpPr>
          <p:cNvPr id="3" name="Content Placeholder 2">
            <a:extLst>
              <a:ext uri="{FF2B5EF4-FFF2-40B4-BE49-F238E27FC236}">
                <a16:creationId xmlns:a16="http://schemas.microsoft.com/office/drawing/2014/main" id="{01C24541-75FD-214F-A9FF-DB9CFAF47E28}"/>
              </a:ext>
            </a:extLst>
          </p:cNvPr>
          <p:cNvSpPr>
            <a:spLocks noGrp="1"/>
          </p:cNvSpPr>
          <p:nvPr>
            <p:ph idx="1"/>
          </p:nvPr>
        </p:nvSpPr>
        <p:spPr>
          <a:xfrm>
            <a:off x="441158" y="1885783"/>
            <a:ext cx="10515600" cy="4351338"/>
          </a:xfrm>
        </p:spPr>
        <p:txBody>
          <a:bodyPr>
            <a:normAutofit/>
          </a:bodyPr>
          <a:lstStyle/>
          <a:p>
            <a:r>
              <a:rPr lang="en-GB" dirty="0"/>
              <a:t>(A2) Striking down of ‘Separate but Equal’ was a landmark moment and established the legal precedent to strike down many other Jim Crow Laws</a:t>
            </a:r>
          </a:p>
          <a:p>
            <a:r>
              <a:rPr lang="en-GB" dirty="0"/>
              <a:t>(A2) The boycott was extremely effective and did force desegregation – their initial aim</a:t>
            </a:r>
          </a:p>
          <a:p>
            <a:r>
              <a:rPr lang="en-GB" dirty="0"/>
              <a:t>(A2) It also proved the economic power Blacks could wield</a:t>
            </a:r>
          </a:p>
          <a:p>
            <a:r>
              <a:rPr lang="en-GB" dirty="0"/>
              <a:t>(A2) Segregation was only ended on public transport, not all facilities were de –segregated. Again, more work had to be done to meet the needs of African Americans and gain equality.</a:t>
            </a:r>
          </a:p>
          <a:p>
            <a:endParaRPr lang="en-GB" dirty="0"/>
          </a:p>
          <a:p>
            <a:endParaRPr lang="en-US" dirty="0"/>
          </a:p>
        </p:txBody>
      </p:sp>
    </p:spTree>
    <p:extLst>
      <p:ext uri="{BB962C8B-B14F-4D97-AF65-F5344CB8AC3E}">
        <p14:creationId xmlns:p14="http://schemas.microsoft.com/office/powerpoint/2010/main" val="17292449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32186</TotalTime>
  <Words>3662</Words>
  <Application>Microsoft Macintosh PowerPoint</Application>
  <PresentationFormat>Widescreen</PresentationFormat>
  <Paragraphs>213</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Calibri Light</vt:lpstr>
      <vt:lpstr>Office Theme</vt:lpstr>
      <vt:lpstr>Key Issue 6 ‘Assess the effectiveness of the Civil Rights movement in meeting the needs of Black Americans, up to 1968’</vt:lpstr>
      <vt:lpstr>Factors </vt:lpstr>
      <vt:lpstr>Context </vt:lpstr>
      <vt:lpstr>Context  </vt:lpstr>
      <vt:lpstr>Role of NAACP and CORE – Background  </vt:lpstr>
      <vt:lpstr>NAACP- Knowledge  </vt:lpstr>
      <vt:lpstr>NAACP – Knowledge </vt:lpstr>
      <vt:lpstr>NAACP – Analysis </vt:lpstr>
      <vt:lpstr>NAACP – Analysis </vt:lpstr>
      <vt:lpstr>NAACP - Evaluation</vt:lpstr>
      <vt:lpstr>CORE – Knowledge </vt:lpstr>
      <vt:lpstr>CORE- Knowledge </vt:lpstr>
      <vt:lpstr>CORE- Knowledge</vt:lpstr>
      <vt:lpstr>CORE – Analysis </vt:lpstr>
      <vt:lpstr>CORE – Analysis </vt:lpstr>
      <vt:lpstr>CORE- Evaluation</vt:lpstr>
      <vt:lpstr>Role of SCLC and MLK – Knowledge </vt:lpstr>
      <vt:lpstr>Role of SCLC and MLK – Knowledge </vt:lpstr>
      <vt:lpstr>Role of SCLC and MLK – Knowledge </vt:lpstr>
      <vt:lpstr>Role of SCLC and MLK – Analysis </vt:lpstr>
      <vt:lpstr>Role of SCLC and MLK – Analysis </vt:lpstr>
      <vt:lpstr>Role of SCLC and MLK – Analysis </vt:lpstr>
      <vt:lpstr>Role of SCLC and MLK– Analysis Plus  </vt:lpstr>
      <vt:lpstr>Changes in Federal Policy – Knowledge </vt:lpstr>
      <vt:lpstr>Changes in Federal Policy – Knowledge </vt:lpstr>
      <vt:lpstr>Changes in Federal Policy – Knowledge </vt:lpstr>
      <vt:lpstr>Changes in Federal Policy – Analysis</vt:lpstr>
      <vt:lpstr>Changes in Federal Policy – Analysis Plus </vt:lpstr>
      <vt:lpstr>Social, Economic and Political Changes- knowledge </vt:lpstr>
      <vt:lpstr>Social, Economic and Political Changes- knowledge </vt:lpstr>
      <vt:lpstr>Social, Economic and Political Changes- Analysis </vt:lpstr>
      <vt:lpstr>Social, Economic and Political Changes- Analysis </vt:lpstr>
      <vt:lpstr>Rise of Black Radical Movements- Knowledge </vt:lpstr>
      <vt:lpstr>Rise of Black Radical Movements- Knowledge </vt:lpstr>
      <vt:lpstr>Rise of Black Radical Movements- Knowledge </vt:lpstr>
      <vt:lpstr>Rise of Black Radical Movements- Analysis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Issue 6 ‘Assess the effectiveness of the Civil Rights movement in meeting the needs of Black Americans, up to 1968’</dc:title>
  <dc:creator>Gabrielle Hilton</dc:creator>
  <cp:lastModifiedBy>Gabrielle Hilton</cp:lastModifiedBy>
  <cp:revision>31</cp:revision>
  <dcterms:created xsi:type="dcterms:W3CDTF">2021-06-26T09:48:43Z</dcterms:created>
  <dcterms:modified xsi:type="dcterms:W3CDTF">2021-07-31T13:29:11Z</dcterms:modified>
</cp:coreProperties>
</file>