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5" r:id="rId5"/>
  </p:sldMasterIdLst>
  <p:notesMasterIdLst>
    <p:notesMasterId r:id="rId33"/>
  </p:notesMasterIdLst>
  <p:sldIdLst>
    <p:sldId id="257" r:id="rId6"/>
    <p:sldId id="258" r:id="rId7"/>
    <p:sldId id="260" r:id="rId8"/>
    <p:sldId id="259" r:id="rId9"/>
    <p:sldId id="293" r:id="rId10"/>
    <p:sldId id="272" r:id="rId11"/>
    <p:sldId id="273" r:id="rId12"/>
    <p:sldId id="261" r:id="rId13"/>
    <p:sldId id="289" r:id="rId14"/>
    <p:sldId id="283" r:id="rId15"/>
    <p:sldId id="264" r:id="rId16"/>
    <p:sldId id="294" r:id="rId17"/>
    <p:sldId id="288" r:id="rId18"/>
    <p:sldId id="290" r:id="rId19"/>
    <p:sldId id="267" r:id="rId20"/>
    <p:sldId id="295" r:id="rId21"/>
    <p:sldId id="296" r:id="rId22"/>
    <p:sldId id="280" r:id="rId23"/>
    <p:sldId id="286" r:id="rId24"/>
    <p:sldId id="291" r:id="rId25"/>
    <p:sldId id="292" r:id="rId26"/>
    <p:sldId id="277" r:id="rId27"/>
    <p:sldId id="279" r:id="rId28"/>
    <p:sldId id="268" r:id="rId29"/>
    <p:sldId id="269" r:id="rId30"/>
    <p:sldId id="270"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ry Selvey (student)" initials="R(" lastIdx="5" clrIdx="0">
    <p:extLst>
      <p:ext uri="{19B8F6BF-5375-455C-9EA6-DF929625EA0E}">
        <p15:presenceInfo xmlns:p15="http://schemas.microsoft.com/office/powerpoint/2012/main" userId="S::2598610s@student.gla.ac.uk::6268f8ff-d9a5-47ad-9d24-411a187885a9" providerId="AD"/>
      </p:ext>
    </p:extLst>
  </p:cmAuthor>
  <p:cmAuthor id="2" name="Louise Agius (student)" initials="L(" lastIdx="3" clrIdx="1">
    <p:extLst>
      <p:ext uri="{19B8F6BF-5375-455C-9EA6-DF929625EA0E}">
        <p15:presenceInfo xmlns:p15="http://schemas.microsoft.com/office/powerpoint/2012/main" userId="S::2247889a@student.gla.ac.uk::b014b458-73bc-47c2-8e7b-1779cc597f02" providerId="AD"/>
      </p:ext>
    </p:extLst>
  </p:cmAuthor>
  <p:cmAuthor id="3" name="Kathleen Riach" initials="KR" lastIdx="2" clrIdx="2">
    <p:extLst>
      <p:ext uri="{19B8F6BF-5375-455C-9EA6-DF929625EA0E}">
        <p15:presenceInfo xmlns:p15="http://schemas.microsoft.com/office/powerpoint/2012/main" userId="S::kathleen.riach@glasgow.ac.uk::5dcfab8c-fa3d-4443-afae-9fe8b72a7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1B"/>
    <a:srgbClr val="008000"/>
    <a:srgbClr val="ED841B"/>
    <a:srgbClr val="ED1BC5"/>
    <a:srgbClr val="008432"/>
    <a:srgbClr val="00843D"/>
    <a:srgbClr val="00843C"/>
    <a:srgbClr val="E3F315"/>
    <a:srgbClr val="008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03EC-D111-496E-85F0-F92C3828D6DE}" v="36" dt="2021-10-17T23:29:59.319"/>
    <p1510:client id="{11A0DB27-5575-FEC5-2857-CC60A88AAFB8}" v="3" dt="2021-10-17T20:29:32.041"/>
    <p1510:client id="{13D98E81-2367-D178-0881-F84E8A02E577}" v="92" dt="2021-10-18T00:09:28.688"/>
    <p1510:client id="{21D71186-AB82-AEB2-EF72-CD8CA4331DD4}" v="116" dt="2021-10-17T20:10:34.849"/>
    <p1510:client id="{26AF7311-4AB9-4F78-8C12-A54A4518C15A}" v="4" dt="2021-10-17T19:47:13.830"/>
    <p1510:client id="{28B79B6B-84F2-45A7-BED3-06DDABAD39EC}" v="998" dt="2021-10-17T21:59:29.829"/>
    <p1510:client id="{2B4A5656-27C3-4FE2-823A-2F84E29F904B}" v="264" dt="2021-10-17T14:59:16.433"/>
    <p1510:client id="{2E1FF62B-38A9-4AB2-BFCA-1B87C17AA898}" v="18" dt="2021-10-17T14:53:36.997"/>
    <p1510:client id="{3A5510CA-CC25-DBE5-0952-A7F370C24599}" v="213" dt="2021-10-17T22:20:04.271"/>
    <p1510:client id="{472CF21E-4E92-4E21-9E2F-F03D24FEC050}" v="24" dt="2021-10-18T01:26:28.949"/>
    <p1510:client id="{494720E7-2A14-4470-8B0D-FE02474DE46C}" v="144" dt="2021-10-18T00:30:51.541"/>
    <p1510:client id="{4E88F8C8-B882-44FF-BE30-560E9E525C95}" v="18" dt="2021-10-17T21:45:26.302"/>
    <p1510:client id="{55CB0A25-1BAF-48BA-B1CC-3E13973D8633}" v="2" dt="2021-10-17T14:41:39.043"/>
    <p1510:client id="{5C343347-0EEE-8386-1064-DA4531FA7DFC}" v="1" dt="2021-10-16T16:23:07.242"/>
    <p1510:client id="{5FB2EA9A-589E-46B1-B19E-309E22CCCEDD}" v="1" dt="2021-10-17T15:29:01.824"/>
    <p1510:client id="{5FD5F7F1-C409-1AA5-D177-BF20D139C430}" v="104" dt="2021-10-20T11:34:32.515"/>
    <p1510:client id="{62423A53-D76E-4AAF-A537-00869BF7549B}" v="2" dt="2021-10-18T00:56:08.628"/>
    <p1510:client id="{6362EB7C-E378-4F21-9AC6-D44EAB3AE304}" v="5" dt="2021-10-17T13:08:37.028"/>
    <p1510:client id="{70722B23-303A-4430-8A1A-EBDEFB6D6D36}" v="6" dt="2021-10-17T23:48:37.590"/>
    <p1510:client id="{72718F6E-695C-418C-BF24-8B654CC03688}" v="1" dt="2021-10-18T00:30:48.008"/>
    <p1510:client id="{7C83ADBC-42DA-4586-953C-8D52C3D5F75C}" v="203" dt="2021-10-17T21:40:33.363"/>
    <p1510:client id="{7EECE141-2B9E-47B9-ADFC-18345B7568DF}" v="7" dt="2021-10-17T20:52:25.463"/>
    <p1510:client id="{81FBA1E1-CD9A-4F6A-8059-10AD057EEF35}" v="178" dt="2021-10-17T19:24:28.577"/>
    <p1510:client id="{840DB443-583E-8B40-CC7B-85C68FEF6262}" v="42" dt="2021-10-18T02:02:58.152"/>
    <p1510:client id="{88791DCA-FEDE-4ED9-A62E-47217001668F}" v="33" dt="2021-10-18T12:33:26.957"/>
    <p1510:client id="{89C3E693-0F07-4812-8516-7A5BD9AF86BC}" v="1" dt="2021-10-18T00:47:28.633"/>
    <p1510:client id="{8D2F22D7-B0B5-7E91-6FE7-C78AED6130E8}" v="173" dt="2021-10-17T18:18:55.171"/>
    <p1510:client id="{8F3AC22E-D841-4653-8BA4-F205E918C601}" v="8" dt="2021-10-18T09:13:18.187"/>
    <p1510:client id="{97CB4DD6-7513-4C54-AF75-11A76745AD98}" v="1" dt="2021-10-18T00:13:10.318"/>
    <p1510:client id="{A0DED381-2D43-4543-BB4B-B4004E1F7BD4}" v="1226" dt="2021-10-18T00:15:56.877"/>
    <p1510:client id="{B0DC367B-A5C3-419D-82B5-34BF2A85A4D0}" v="542" dt="2021-10-17T23:47:34.159"/>
    <p1510:client id="{BE364920-FF35-4920-AA8F-BF1C4BA60591}" v="150" dt="2021-10-17T20:10:03.285"/>
    <p1510:client id="{CD49D3A5-DF78-4815-857F-AC221320A027}" v="274" dt="2021-10-17T20:55:37.449"/>
    <p1510:client id="{CE461985-4EC9-4D0D-B6E7-AB8AB910916B}" v="33" dt="2021-10-17T13:07:03.370"/>
    <p1510:client id="{D3530ED4-5C4B-47A9-8D21-E1B055F88919}" v="16" dt="2021-10-18T12:29:25.329"/>
    <p1510:client id="{DED90E79-B467-7BA6-BAD9-A13141C599D7}" v="1" dt="2021-10-20T11:43:51.857"/>
    <p1510:client id="{DF560FFE-95D2-4E1A-B5A0-9B4F8EBEB297}" v="537" dt="2021-10-17T21:26:05.890"/>
    <p1510:client id="{E6D9FDCA-A4B2-4FCF-B84D-2199817DEF35}" v="25" dt="2021-10-17T22:03:04.502"/>
    <p1510:client id="{ED7F1D26-5558-7986-D365-A04A94D2A5AF}" v="1" dt="2021-10-18T00:51:01.925"/>
    <p1510:client id="{F160552C-D404-402C-B479-B8B4D3E685F6}" v="2" dt="2021-10-17T23:22:32.527"/>
    <p1510:client id="{F913853B-C937-470B-B04A-F3868D955C35}" v="2" dt="2021-10-20T08:30:1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Wilson" userId="S::tanya.wilson@glasgow.ac.uk::8a36abda-52fb-4725-9181-aff9a97939a9" providerId="AD" clId="Web-{DED90E79-B467-7BA6-BAD9-A13141C599D7}"/>
    <pc:docChg chg="modSld">
      <pc:chgData name="Tanya Wilson" userId="S::tanya.wilson@glasgow.ac.uk::8a36abda-52fb-4725-9181-aff9a97939a9" providerId="AD" clId="Web-{DED90E79-B467-7BA6-BAD9-A13141C599D7}" dt="2021-10-20T11:43:51.857" v="0" actId="1076"/>
      <pc:docMkLst>
        <pc:docMk/>
      </pc:docMkLst>
      <pc:sldChg chg="modSp">
        <pc:chgData name="Tanya Wilson" userId="S::tanya.wilson@glasgow.ac.uk::8a36abda-52fb-4725-9181-aff9a97939a9" providerId="AD" clId="Web-{DED90E79-B467-7BA6-BAD9-A13141C599D7}" dt="2021-10-20T11:43:51.857" v="0" actId="1076"/>
        <pc:sldMkLst>
          <pc:docMk/>
          <pc:sldMk cId="3681684660" sldId="257"/>
        </pc:sldMkLst>
        <pc:spChg chg="mod">
          <ac:chgData name="Tanya Wilson" userId="S::tanya.wilson@glasgow.ac.uk::8a36abda-52fb-4725-9181-aff9a97939a9" providerId="AD" clId="Web-{DED90E79-B467-7BA6-BAD9-A13141C599D7}" dt="2021-10-20T11:43:51.857" v="0" actId="1076"/>
          <ac:spMkLst>
            <pc:docMk/>
            <pc:sldMk cId="3681684660" sldId="257"/>
            <ac:spMk id="5" creationId="{C409F4EA-2744-479F-8679-81FBD3E8A3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02076-AC3F-4EA9-8B14-1B1AD938A4A9}" type="datetimeFigureOut">
              <a:rPr lang="en-AU" smtClean="0"/>
              <a:t>20/10/2021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FADA6-93AE-4E95-B112-8442384D5EF5}" type="slidenum">
              <a:rPr lang="en-AU" smtClean="0"/>
              <a:t>‹#›</a:t>
            </a:fld>
            <a:endParaRPr lang="en-AU"/>
          </a:p>
        </p:txBody>
      </p:sp>
    </p:spTree>
    <p:extLst>
      <p:ext uri="{BB962C8B-B14F-4D97-AF65-F5344CB8AC3E}">
        <p14:creationId xmlns:p14="http://schemas.microsoft.com/office/powerpoint/2010/main" val="22856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Colour - </a:t>
            </a:r>
            <a:r>
              <a:rPr lang="en-AU" sz="1200" b="1" i="0" kern="1200">
                <a:solidFill>
                  <a:schemeClr val="tx1"/>
                </a:solidFill>
                <a:effectLst/>
                <a:latin typeface="+mn-lt"/>
                <a:ea typeface="+mn-ea"/>
                <a:cs typeface="+mn-cs"/>
              </a:rPr>
              <a:t>C83 M36 Y100 K30</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008C1B"/>
                </a:solidFill>
                <a:latin typeface="Swis721 BT" panose="020B0504020202020204" pitchFamily="34" charset="0"/>
              </a:rPr>
              <a:t>R0     G140    B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kern="1200">
              <a:solidFill>
                <a:schemeClr val="tx1"/>
              </a:solidFill>
              <a:effectLst/>
              <a:latin typeface="+mn-lt"/>
              <a:ea typeface="+mn-ea"/>
              <a:cs typeface="+mn-cs"/>
            </a:endParaRPr>
          </a:p>
          <a:p>
            <a:pPr algn="ctr"/>
            <a:r>
              <a:rPr lang="en-AU" sz="1200">
                <a:solidFill>
                  <a:srgbClr val="008C1B"/>
                </a:solidFill>
                <a:latin typeface="Swis721 BT" panose="020B0504020202020204" pitchFamily="34" charset="0"/>
              </a:rPr>
              <a:t>R0     G140    B 27</a:t>
            </a:r>
          </a:p>
          <a:p>
            <a:r>
              <a:rPr lang="en-US" sz="1200" b="1" i="0" kern="1200">
                <a:solidFill>
                  <a:schemeClr val="tx1"/>
                </a:solidFill>
                <a:effectLst/>
                <a:latin typeface="+mn-lt"/>
                <a:ea typeface="+mn-ea"/>
                <a:cs typeface="+mn-cs"/>
              </a:rPr>
              <a:t>Swiss 721 BT Heavy for the top text;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and</a:t>
            </a:r>
            <a:r>
              <a:rPr lang="en-US" sz="1200" b="1" i="0" kern="1200">
                <a:solidFill>
                  <a:schemeClr val="tx1"/>
                </a:solidFill>
                <a:effectLst/>
                <a:latin typeface="+mn-lt"/>
                <a:ea typeface="+mn-ea"/>
                <a:cs typeface="+mn-cs"/>
              </a:rPr>
              <a:t> Swiss 721 BT Bold for the bottom text.</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Colour</a:t>
            </a:r>
            <a:r>
              <a:rPr lang="en-US" sz="1200" b="0" i="0" kern="1200">
                <a:solidFill>
                  <a:schemeClr val="tx1"/>
                </a:solidFill>
                <a:effectLst/>
                <a:latin typeface="+mn-lt"/>
                <a:ea typeface="+mn-ea"/>
                <a:cs typeface="+mn-cs"/>
              </a:rPr>
              <a:t> is:</a:t>
            </a:r>
            <a:r>
              <a:rPr lang="en-US" sz="1200" b="1" i="0" kern="1200">
                <a:solidFill>
                  <a:schemeClr val="tx1"/>
                </a:solidFill>
                <a:effectLst/>
                <a:latin typeface="+mn-lt"/>
                <a:ea typeface="+mn-ea"/>
                <a:cs typeface="+mn-cs"/>
              </a:rPr>
              <a:t> Leaf Green - C96 M2 Y100 K12 </a:t>
            </a:r>
            <a:r>
              <a:rPr lang="en-US" sz="1200" b="0" i="0" kern="1200">
                <a:solidFill>
                  <a:schemeClr val="tx1"/>
                </a:solidFill>
                <a:effectLst/>
                <a:latin typeface="+mn-lt"/>
                <a:ea typeface="+mn-ea"/>
                <a:cs typeface="+mn-cs"/>
              </a:rPr>
              <a:t>(Brand </a:t>
            </a:r>
            <a:r>
              <a:rPr lang="en-US" sz="1200" b="0" i="0" kern="1200" err="1">
                <a:solidFill>
                  <a:schemeClr val="tx1"/>
                </a:solidFill>
                <a:effectLst/>
                <a:latin typeface="+mn-lt"/>
                <a:ea typeface="+mn-ea"/>
                <a:cs typeface="+mn-cs"/>
              </a:rPr>
              <a:t>Colour</a:t>
            </a:r>
            <a:r>
              <a:rPr lang="en-US" sz="1200" b="0" i="0" kern="1200">
                <a:solidFill>
                  <a:schemeClr val="tx1"/>
                </a:solidFill>
                <a:effectLst/>
                <a:latin typeface="+mn-lt"/>
                <a:ea typeface="+mn-ea"/>
                <a:cs typeface="+mn-cs"/>
              </a:rPr>
              <a:t>)</a:t>
            </a:r>
          </a:p>
          <a:p>
            <a:endParaRPr lang="en-AU"/>
          </a:p>
        </p:txBody>
      </p:sp>
      <p:sp>
        <p:nvSpPr>
          <p:cNvPr id="4" name="Slide Number Placeholder 3"/>
          <p:cNvSpPr>
            <a:spLocks noGrp="1"/>
          </p:cNvSpPr>
          <p:nvPr>
            <p:ph type="sldNum" sz="quarter" idx="5"/>
          </p:nvPr>
        </p:nvSpPr>
        <p:spPr/>
        <p:txBody>
          <a:bodyPr/>
          <a:lstStyle/>
          <a:p>
            <a:fld id="{334FADA6-93AE-4E95-B112-8442384D5EF5}" type="slidenum">
              <a:rPr lang="en-AU" smtClean="0"/>
              <a:t>1</a:t>
            </a:fld>
            <a:endParaRPr lang="en-AU"/>
          </a:p>
        </p:txBody>
      </p:sp>
    </p:spTree>
    <p:extLst>
      <p:ext uri="{BB962C8B-B14F-4D97-AF65-F5344CB8AC3E}">
        <p14:creationId xmlns:p14="http://schemas.microsoft.com/office/powerpoint/2010/main" val="425265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2</a:t>
            </a:fld>
            <a:endParaRPr lang="en-AU"/>
          </a:p>
        </p:txBody>
      </p:sp>
    </p:spTree>
    <p:extLst>
      <p:ext uri="{BB962C8B-B14F-4D97-AF65-F5344CB8AC3E}">
        <p14:creationId xmlns:p14="http://schemas.microsoft.com/office/powerpoint/2010/main" val="217949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3</a:t>
            </a:fld>
            <a:endParaRPr lang="en-AU"/>
          </a:p>
        </p:txBody>
      </p:sp>
    </p:spTree>
    <p:extLst>
      <p:ext uri="{BB962C8B-B14F-4D97-AF65-F5344CB8AC3E}">
        <p14:creationId xmlns:p14="http://schemas.microsoft.com/office/powerpoint/2010/main" val="115519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E812-B880-4C9A-AD68-549AFCA6F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7C4A63C-C5A8-4A30-B342-834956BE0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B64265B-2939-413B-8C2E-FE238D758EEF}"/>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1FDF9014-44BA-407F-B2D4-408517D74E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140FC6-37A6-4E68-BAEF-64D9F4653896}"/>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383678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05AD-3287-4339-B332-51784F805C9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7180C1E-C3E3-483E-9F59-68506B68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1C38C6-B3D6-42BC-A9EB-A5BFB895FF45}"/>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4DDA0FAC-3CB2-49A1-ACF7-4CC94E0F8A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9C5BE6-F86F-41F5-82F8-2A8E119D1E24}"/>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28004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513D3B-4337-4231-A466-769B479B6E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9E14D1B-7395-450E-AEA8-A237A7EE6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4C554-3CB8-474C-9720-EAAB450E729B}"/>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4D9D7D06-9D40-42E9-9598-9592968DAC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F46EF6-DD3C-47AA-9B58-B137BB267ACE}"/>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4111427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47EE-F2E6-41A0-A46E-EACE351FEB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49A816-4128-44F4-AFEA-6B4E28EC2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9451E3-2159-4EA3-8F50-EAD62CBA49E8}"/>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5C8FC9DD-2488-4A0D-97DC-2C9A47D01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63BED-F395-423E-8251-86501B7B3E9A}"/>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614115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B8A3-4EBF-4D5F-AC92-A1E5D92202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DFE91C-E202-4DFA-8607-BC5E93B3F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2104-8964-43A6-B38D-559331186A20}"/>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22675098-BBFB-4F80-9BBD-A2FC69C49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73C6C-7943-4868-942B-3D869B0C4710}"/>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400131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5626-B723-4FE1-A3BA-2443EDC6A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0A886F-229C-4F60-8F78-4798E9B74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AD0F5-C14E-4499-AE4B-693E9FC1D029}"/>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D9EF54A9-BF79-434B-82B7-DCD226ABE9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22EFD-913F-4B3B-A8E2-DE139F1A28C4}"/>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10633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0655-D841-4973-A941-DD7DC95FC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843610-FEF3-40C2-8831-CCFC6C27F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9FEDF-9973-44C5-869C-0C4566472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4967E3-EEF9-4EE1-BED3-EDCEE1125393}"/>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6" name="Footer Placeholder 5">
            <a:extLst>
              <a:ext uri="{FF2B5EF4-FFF2-40B4-BE49-F238E27FC236}">
                <a16:creationId xmlns:a16="http://schemas.microsoft.com/office/drawing/2014/main" id="{6B5DCD96-4A52-45F4-9A93-5B7A5D99C8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BD4866-5623-4E10-967D-76EA48AFB512}"/>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17836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6242-4AF1-499E-8AAA-44DDB31D60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A06149-369F-4ED7-AADC-E601D1485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D0F83-A782-449A-ABC1-D31E1E2ECD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33B31D-B22C-4B35-8F52-A031AC372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784A5C-60F6-4174-9F5C-40AF345CD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5C6301-B976-42A7-9ED4-1D3D79448E20}"/>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8" name="Footer Placeholder 7">
            <a:extLst>
              <a:ext uri="{FF2B5EF4-FFF2-40B4-BE49-F238E27FC236}">
                <a16:creationId xmlns:a16="http://schemas.microsoft.com/office/drawing/2014/main" id="{E8110051-EA47-4194-9915-020F24A79D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94848-31D7-4EC2-BE0C-C8A3AB74F1E6}"/>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381499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0CD0-D48C-45C1-B761-952B92FF59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ECF1D2-8150-4FEB-89F2-3EC332C95321}"/>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4" name="Footer Placeholder 3">
            <a:extLst>
              <a:ext uri="{FF2B5EF4-FFF2-40B4-BE49-F238E27FC236}">
                <a16:creationId xmlns:a16="http://schemas.microsoft.com/office/drawing/2014/main" id="{9CF730B5-BE2A-4602-BC8D-6CB9B5BCE3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BE1FAB-918F-4328-BBF7-C45B9286CBF1}"/>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81867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D5F7-704D-4D74-8972-18C6297D323A}"/>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3" name="Footer Placeholder 2">
            <a:extLst>
              <a:ext uri="{FF2B5EF4-FFF2-40B4-BE49-F238E27FC236}">
                <a16:creationId xmlns:a16="http://schemas.microsoft.com/office/drawing/2014/main" id="{ABCC8A46-72CA-49C9-8F40-71DE808952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FBE394-5B68-4FED-A852-F1BA29C6A792}"/>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397463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422B-DA24-46A3-ADBD-8D098CD78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0D70BE-F89F-4039-B835-C874F5247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1C16AA-4A21-4BA9-B058-C8F12CCD6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7059B-6A64-4424-B206-A2DE86210CC3}"/>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6" name="Footer Placeholder 5">
            <a:extLst>
              <a:ext uri="{FF2B5EF4-FFF2-40B4-BE49-F238E27FC236}">
                <a16:creationId xmlns:a16="http://schemas.microsoft.com/office/drawing/2014/main" id="{55978738-A3E2-4339-B6C7-EF3132DAD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57CF4C-3C42-48D2-85AF-CDA6FD056A7F}"/>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30614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1BCE-10C5-4D06-85E8-FA10550780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8E27B9-0D6E-4F3C-8FD6-79A2A54E6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22357B-D572-4AAB-9D40-6A6B901B6014}"/>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E8E069D6-207E-4CA0-BAE3-7DE954986E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555406-C7C1-495F-8EEB-B774681FA64D}"/>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144016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DAFC-99DA-4A99-81D4-5023526C5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F6165A-6BB3-4B83-A1C0-7F3FB6F6F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783923-8E0B-4B40-B6A5-9E26090D4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9F19E-09DB-4FB3-82B0-8A60AE57671C}"/>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6" name="Footer Placeholder 5">
            <a:extLst>
              <a:ext uri="{FF2B5EF4-FFF2-40B4-BE49-F238E27FC236}">
                <a16:creationId xmlns:a16="http://schemas.microsoft.com/office/drawing/2014/main" id="{DE0F433D-A578-4953-B0B4-B0CB5DE930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68898-F8F1-4EB6-B138-8C1A3940454D}"/>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38725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84F6-B53D-4B9C-856C-4FD465AEB5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A0F672-970F-4E27-8782-0934633FA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49D6C-69DC-4929-8845-92068E05B718}"/>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19599D7B-9579-419C-A986-3C9B78522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775B7-6737-422C-8851-95EAD25ACB5B}"/>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420366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28951-22E1-4CEC-B79F-9684BD0196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DBC6C-5A14-4EBF-BAC8-95B17AE53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D75A8-2AE8-47A3-83CB-6F361785C283}"/>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067729FE-4141-4D4A-9B5D-B90A4F398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E7A9F-F723-4A9F-A229-1E8E699C59BF}"/>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94397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EB45-DE8D-4640-9F6D-FF1C39DCE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5B82E73-4142-46D1-8386-E64544063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81D7B-516C-49FC-B577-E0A53670649A}"/>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2CEB212D-6D10-4D89-932E-518D08597E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F5B1D6-B74B-4021-A61B-F80E170BAD8C}"/>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79604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6C5F-C304-4FE6-BDC4-5588EF63BA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7231732-F48A-4CC3-A8CF-F27683B2D3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E135626-6AC1-4CD6-A28E-C4BB9709C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65D166B-DBAD-4D7E-8AE6-8C36C03309D9}"/>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6" name="Footer Placeholder 5">
            <a:extLst>
              <a:ext uri="{FF2B5EF4-FFF2-40B4-BE49-F238E27FC236}">
                <a16:creationId xmlns:a16="http://schemas.microsoft.com/office/drawing/2014/main" id="{3E0F1146-BB49-4F67-B198-F09E2D67D46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6A4A735-AAB7-4D71-BBB7-34765D37366C}"/>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225322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0C8A-CC15-4E0D-9684-46A1690E7C8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9ED94F-E7F3-45E5-9C9C-2CFA93043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FB1701-37FB-4472-8EBF-2FC03C5CBB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89BE744-26B4-4F82-8F36-FD028DBD5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60567-AA73-4D9C-B216-D4FA94CAF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065F475-BC52-4959-BFD3-83B1CCCA1276}"/>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8" name="Footer Placeholder 7">
            <a:extLst>
              <a:ext uri="{FF2B5EF4-FFF2-40B4-BE49-F238E27FC236}">
                <a16:creationId xmlns:a16="http://schemas.microsoft.com/office/drawing/2014/main" id="{D153D9C7-9150-48AC-921B-0CD6BE8FB60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407DFA4-6439-4F0C-BDC1-F0D6237A1E7A}"/>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178782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7C6E-780E-4871-A6B2-98C4CF95F8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CCF7393-7C4B-4A50-8484-1FB97EB98250}"/>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4" name="Footer Placeholder 3">
            <a:extLst>
              <a:ext uri="{FF2B5EF4-FFF2-40B4-BE49-F238E27FC236}">
                <a16:creationId xmlns:a16="http://schemas.microsoft.com/office/drawing/2014/main" id="{EDFC5D47-BE7D-4E78-A6C5-1F7CFB4E79A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EF76FDA-0E33-4C85-BE5A-BC287E3FC40F}"/>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177003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5525-10B6-4C8F-AF5D-4EE32B57C293}"/>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3" name="Footer Placeholder 2">
            <a:extLst>
              <a:ext uri="{FF2B5EF4-FFF2-40B4-BE49-F238E27FC236}">
                <a16:creationId xmlns:a16="http://schemas.microsoft.com/office/drawing/2014/main" id="{A9A304CA-E0D7-4E66-869C-5284D59CCD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466A3C-79B9-4C51-A66E-0940540EF4B3}"/>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274613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6743-C7E9-4FFC-8C3D-3D454F91A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BEE8EAF-309F-4A88-98BB-9CBDCE8B0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ADA8D7-12E6-4632-84F4-2AB68D709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3D43C-596C-4BFB-A154-17756F63182A}"/>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6" name="Footer Placeholder 5">
            <a:extLst>
              <a:ext uri="{FF2B5EF4-FFF2-40B4-BE49-F238E27FC236}">
                <a16:creationId xmlns:a16="http://schemas.microsoft.com/office/drawing/2014/main" id="{CFCB23EA-C565-4B4A-917B-74F6208BFF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B7A71C9-C9CB-4F5A-A06D-2928FEC694BB}"/>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91426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614-6810-4F25-82C2-3C7428B3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E77BEC8-15B1-4E4A-8CD5-7508A29FB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88EE6BF9-1C48-40D4-9D54-C5B48817D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7578CD-5C47-4941-9824-E297C693ACC3}"/>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6" name="Footer Placeholder 5">
            <a:extLst>
              <a:ext uri="{FF2B5EF4-FFF2-40B4-BE49-F238E27FC236}">
                <a16:creationId xmlns:a16="http://schemas.microsoft.com/office/drawing/2014/main" id="{585671A4-6F82-4A81-AB74-676B3061D2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7D3606-C538-4220-ABD3-0B2BFDD3821D}"/>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392369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11660-9894-48F1-A183-8A4800C65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7412B70-0497-42EA-AA72-47452A4CA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7BDC84-6C1B-4E6F-AA2C-3246EB0D7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BA978D42-CD84-437F-AA93-B776F7DAD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2514F60-6D98-4B51-9AEA-4836C8993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1FC8B-F279-4306-8FF2-64CC254A62D4}" type="slidenum">
              <a:rPr lang="en-AU" smtClean="0"/>
              <a:t>‹#›</a:t>
            </a:fld>
            <a:endParaRPr lang="en-AU"/>
          </a:p>
        </p:txBody>
      </p:sp>
    </p:spTree>
    <p:extLst>
      <p:ext uri="{BB962C8B-B14F-4D97-AF65-F5344CB8AC3E}">
        <p14:creationId xmlns:p14="http://schemas.microsoft.com/office/powerpoint/2010/main" val="358646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F2B61-E8CB-4A3E-A1C0-CF06CE896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EDC6BE-EED6-4CF1-965D-5026681F6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B67ABC-F2D5-42B8-B9B2-7FFD8BAF7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E7910FEB-EF63-464B-B663-07DE19E51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AFCAEA-C6CD-47DC-9681-24CCD2689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17D4A-D530-43E4-8E18-EC152B2B5FAD}" type="slidenum">
              <a:rPr lang="en-GB" smtClean="0"/>
              <a:t>‹#›</a:t>
            </a:fld>
            <a:endParaRPr lang="en-GB"/>
          </a:p>
        </p:txBody>
      </p:sp>
    </p:spTree>
    <p:extLst>
      <p:ext uri="{BB962C8B-B14F-4D97-AF65-F5344CB8AC3E}">
        <p14:creationId xmlns:p14="http://schemas.microsoft.com/office/powerpoint/2010/main" val="40784532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usiness-rsm@glasgow.ac.uk" TargetMode="External"/><Relationship Id="rId1" Type="http://schemas.openxmlformats.org/officeDocument/2006/relationships/slideLayout" Target="../slideLayouts/slideLayout1.xml"/><Relationship Id="rId5" Type="http://schemas.openxmlformats.org/officeDocument/2006/relationships/image" Target="../media/image47.sv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3tCU13VkVI0"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mEE2TVUhmvI"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hyperlink" Target="https://youtu.be/I1I7Do3v3Ug" TargetMode="External"/><Relationship Id="rId5" Type="http://schemas.openxmlformats.org/officeDocument/2006/relationships/hyperlink" Target="https://youtu.be/4E7BzhLJY5w" TargetMode="External"/><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business-rsm@glasgow.ac.uk"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i8PUPADWVGY"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3.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6.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21" Type="http://schemas.openxmlformats.org/officeDocument/2006/relationships/hyperlink" Target="https://www.greenclimate.fund/project/fp166" TargetMode="Externa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1.jpe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qAilST1rFpc"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EB38F9-37CF-405D-9D40-79466E1AF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8" name="Picture 7">
            <a:extLst>
              <a:ext uri="{FF2B5EF4-FFF2-40B4-BE49-F238E27FC236}">
                <a16:creationId xmlns:a16="http://schemas.microsoft.com/office/drawing/2014/main" id="{BE1B1525-3677-40B4-861E-5A527C910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676"/>
            <a:ext cx="2327584" cy="1642400"/>
          </a:xfrm>
          <a:prstGeom prst="rect">
            <a:avLst/>
          </a:prstGeom>
        </p:spPr>
      </p:pic>
      <p:sp>
        <p:nvSpPr>
          <p:cNvPr id="5" name="Title 1">
            <a:extLst>
              <a:ext uri="{FF2B5EF4-FFF2-40B4-BE49-F238E27FC236}">
                <a16:creationId xmlns:a16="http://schemas.microsoft.com/office/drawing/2014/main" id="{C409F4EA-2744-479F-8679-81FBD3E8A3CE}"/>
              </a:ext>
            </a:extLst>
          </p:cNvPr>
          <p:cNvSpPr txBox="1">
            <a:spLocks/>
          </p:cNvSpPr>
          <p:nvPr/>
        </p:nvSpPr>
        <p:spPr>
          <a:xfrm>
            <a:off x="1341438" y="2644550"/>
            <a:ext cx="9612313" cy="2205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7000" b="1">
                <a:solidFill>
                  <a:srgbClr val="008C1B"/>
                </a:solidFill>
                <a:latin typeface="Swis721 BT"/>
              </a:rPr>
              <a:t>Green Finance, Green Futures</a:t>
            </a:r>
          </a:p>
          <a:p>
            <a:pPr algn="ctr"/>
            <a:r>
              <a:rPr lang="en-AU" sz="4000" b="1" dirty="0">
                <a:solidFill>
                  <a:srgbClr val="008C1B"/>
                </a:solidFill>
                <a:latin typeface="Swis721 BT"/>
              </a:rPr>
              <a:t>Lesson 3: Climate Finance and me </a:t>
            </a:r>
          </a:p>
          <a:p>
            <a:pPr algn="ctr"/>
            <a:endParaRPr lang="en-AU" sz="4000" b="1" dirty="0">
              <a:solidFill>
                <a:srgbClr val="008C1B"/>
              </a:solidFill>
              <a:latin typeface="Swis721 BT" panose="020B0504020202020204" pitchFamily="34" charset="0"/>
            </a:endParaRPr>
          </a:p>
          <a:p>
            <a:pPr algn="ctr"/>
            <a:r>
              <a:rPr lang="en-AU" sz="4000" b="1">
                <a:solidFill>
                  <a:srgbClr val="008C1B"/>
                </a:solidFill>
                <a:ea typeface="+mj-lt"/>
                <a:cs typeface="+mj-lt"/>
              </a:rPr>
              <a:t>Click 'Slide Show', then 'from beginning' to start this lesson</a:t>
            </a:r>
            <a:endParaRPr lang="en-AU"/>
          </a:p>
        </p:txBody>
      </p:sp>
      <p:pic>
        <p:nvPicPr>
          <p:cNvPr id="2" name="Picture 2" descr="A picture containing graphical user interface&#10;&#10;Description automatically generated">
            <a:extLst>
              <a:ext uri="{FF2B5EF4-FFF2-40B4-BE49-F238E27FC236}">
                <a16:creationId xmlns:a16="http://schemas.microsoft.com/office/drawing/2014/main" id="{2E37DEE1-AAA6-4F82-85B6-EEC074F8CA63}"/>
              </a:ext>
            </a:extLst>
          </p:cNvPr>
          <p:cNvPicPr>
            <a:picLocks noChangeAspect="1"/>
          </p:cNvPicPr>
          <p:nvPr/>
        </p:nvPicPr>
        <p:blipFill>
          <a:blip r:embed="rId5"/>
          <a:stretch>
            <a:fillRect/>
          </a:stretch>
        </p:blipFill>
        <p:spPr>
          <a:xfrm>
            <a:off x="10334746" y="5877334"/>
            <a:ext cx="1522047" cy="980666"/>
          </a:xfrm>
          <a:prstGeom prst="rect">
            <a:avLst/>
          </a:prstGeom>
        </p:spPr>
      </p:pic>
    </p:spTree>
    <p:extLst>
      <p:ext uri="{BB962C8B-B14F-4D97-AF65-F5344CB8AC3E}">
        <p14:creationId xmlns:p14="http://schemas.microsoft.com/office/powerpoint/2010/main" val="368168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F3B98-75BD-41F2-BECF-F825CC597798}"/>
              </a:ext>
            </a:extLst>
          </p:cNvPr>
          <p:cNvSpPr>
            <a:spLocks noGrp="1"/>
          </p:cNvSpPr>
          <p:nvPr>
            <p:ph type="ctrTitle"/>
          </p:nvPr>
        </p:nvSpPr>
        <p:spPr/>
        <p:txBody>
          <a:bodyPr>
            <a:normAutofit/>
          </a:bodyPr>
          <a:lstStyle/>
          <a:p>
            <a:r>
              <a:rPr lang="en-GB" sz="6600" b="1">
                <a:solidFill>
                  <a:srgbClr val="008000"/>
                </a:solidFill>
                <a:latin typeface="Swis721 BT"/>
              </a:rPr>
              <a:t>3.2 What is COP26?</a:t>
            </a:r>
          </a:p>
        </p:txBody>
      </p:sp>
      <p:sp>
        <p:nvSpPr>
          <p:cNvPr id="5" name="Subtitle 4">
            <a:extLst>
              <a:ext uri="{FF2B5EF4-FFF2-40B4-BE49-F238E27FC236}">
                <a16:creationId xmlns:a16="http://schemas.microsoft.com/office/drawing/2014/main" id="{66B7E101-9B33-4241-ACD5-E06072348AD7}"/>
              </a:ext>
            </a:extLst>
          </p:cNvPr>
          <p:cNvSpPr>
            <a:spLocks noGrp="1"/>
          </p:cNvSpPr>
          <p:nvPr>
            <p:ph type="subTitle" idx="1"/>
          </p:nvPr>
        </p:nvSpPr>
        <p:spPr>
          <a:xfrm>
            <a:off x="1660769" y="3572731"/>
            <a:ext cx="9007231" cy="1685069"/>
          </a:xfrm>
        </p:spPr>
        <p:txBody>
          <a:bodyPr vert="horz" lIns="91440" tIns="45720" rIns="91440" bIns="45720" rtlCol="0" anchor="t">
            <a:normAutofit/>
          </a:bodyPr>
          <a:lstStyle/>
          <a:p>
            <a:r>
              <a:rPr lang="en-GB" sz="3600">
                <a:latin typeface="Swis721 BT"/>
              </a:rPr>
              <a:t>And why is it important?</a:t>
            </a:r>
            <a:endParaRPr lang="en-US" sz="3600"/>
          </a:p>
        </p:txBody>
      </p:sp>
      <p:pic>
        <p:nvPicPr>
          <p:cNvPr id="6" name="Picture 5">
            <a:extLst>
              <a:ext uri="{FF2B5EF4-FFF2-40B4-BE49-F238E27FC236}">
                <a16:creationId xmlns:a16="http://schemas.microsoft.com/office/drawing/2014/main" id="{00408081-373F-4CAB-ACE1-17A6224A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3001" y="206706"/>
            <a:ext cx="1631693" cy="1642400"/>
          </a:xfrm>
          <a:prstGeom prst="rect">
            <a:avLst/>
          </a:prstGeom>
        </p:spPr>
      </p:pic>
      <p:pic>
        <p:nvPicPr>
          <p:cNvPr id="8" name="Picture 7">
            <a:extLst>
              <a:ext uri="{FF2B5EF4-FFF2-40B4-BE49-F238E27FC236}">
                <a16:creationId xmlns:a16="http://schemas.microsoft.com/office/drawing/2014/main" id="{921431DA-0487-43EA-8B3F-1B5E7B8EF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840"/>
            <a:ext cx="2327584" cy="1642400"/>
          </a:xfrm>
          <a:prstGeom prst="rect">
            <a:avLst/>
          </a:prstGeom>
        </p:spPr>
      </p:pic>
      <p:pic>
        <p:nvPicPr>
          <p:cNvPr id="7" name="Picture 2" descr="A picture containing graphical user interface&#10;&#10;Description automatically generated">
            <a:extLst>
              <a:ext uri="{FF2B5EF4-FFF2-40B4-BE49-F238E27FC236}">
                <a16:creationId xmlns:a16="http://schemas.microsoft.com/office/drawing/2014/main" id="{6F1F4958-2D79-4A80-904E-71C8340FE884}"/>
              </a:ext>
            </a:extLst>
          </p:cNvPr>
          <p:cNvPicPr>
            <a:picLocks noChangeAspect="1"/>
          </p:cNvPicPr>
          <p:nvPr/>
        </p:nvPicPr>
        <p:blipFill>
          <a:blip r:embed="rId4"/>
          <a:stretch>
            <a:fillRect/>
          </a:stretch>
        </p:blipFill>
        <p:spPr>
          <a:xfrm>
            <a:off x="10367823" y="5877334"/>
            <a:ext cx="1522047" cy="980666"/>
          </a:xfrm>
          <a:prstGeom prst="rect">
            <a:avLst/>
          </a:prstGeom>
        </p:spPr>
      </p:pic>
    </p:spTree>
    <p:extLst>
      <p:ext uri="{BB962C8B-B14F-4D97-AF65-F5344CB8AC3E}">
        <p14:creationId xmlns:p14="http://schemas.microsoft.com/office/powerpoint/2010/main" val="26695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B705-AA0F-444C-BAF6-4E3C0B6845CD}"/>
              </a:ext>
            </a:extLst>
          </p:cNvPr>
          <p:cNvSpPr>
            <a:spLocks noGrp="1"/>
          </p:cNvSpPr>
          <p:nvPr>
            <p:ph type="title"/>
          </p:nvPr>
        </p:nvSpPr>
        <p:spPr>
          <a:xfrm>
            <a:off x="129227" y="404082"/>
            <a:ext cx="11106619" cy="1108393"/>
          </a:xfrm>
        </p:spPr>
        <p:txBody>
          <a:bodyPr/>
          <a:lstStyle/>
          <a:p>
            <a:pPr algn="ctr"/>
            <a:r>
              <a:rPr lang="en-GB" b="1">
                <a:solidFill>
                  <a:srgbClr val="008000"/>
                </a:solidFill>
                <a:latin typeface="Swis721 BT"/>
              </a:rPr>
              <a:t>What is COP26?</a:t>
            </a:r>
          </a:p>
        </p:txBody>
      </p:sp>
      <p:sp>
        <p:nvSpPr>
          <p:cNvPr id="4" name="Content Placeholder 3">
            <a:extLst>
              <a:ext uri="{FF2B5EF4-FFF2-40B4-BE49-F238E27FC236}">
                <a16:creationId xmlns:a16="http://schemas.microsoft.com/office/drawing/2014/main" id="{771FD5D3-F612-4A6F-B0F6-352703CB4B63}"/>
              </a:ext>
            </a:extLst>
          </p:cNvPr>
          <p:cNvSpPr>
            <a:spLocks noGrp="1"/>
          </p:cNvSpPr>
          <p:nvPr>
            <p:ph sz="half" idx="1"/>
          </p:nvPr>
        </p:nvSpPr>
        <p:spPr>
          <a:xfrm>
            <a:off x="247306" y="1512475"/>
            <a:ext cx="7357423" cy="4775200"/>
          </a:xfrm>
        </p:spPr>
        <p:txBody>
          <a:bodyPr vert="horz" lIns="91440" tIns="45720" rIns="91440" bIns="45720" rtlCol="0" anchor="t">
            <a:normAutofit/>
          </a:bodyPr>
          <a:lstStyle/>
          <a:p>
            <a:r>
              <a:rPr lang="en-GB" sz="3100"/>
              <a:t>COP (Conference of the Parties) is the decision-making body which reviews the progress of the implementation of the United Nations Framework Convention on Climate Change.  </a:t>
            </a:r>
            <a:endParaRPr lang="en-GB" sz="3100">
              <a:cs typeface="Calibri"/>
            </a:endParaRPr>
          </a:p>
          <a:p>
            <a:r>
              <a:rPr lang="en-GB" sz="3100">
                <a:ea typeface="+mn-lt"/>
                <a:cs typeface="+mn-lt"/>
              </a:rPr>
              <a:t>Since 1995,countries have met to discuss how the world addressing climate change and what needs to be done</a:t>
            </a:r>
            <a:endParaRPr lang="en-GB" sz="3100"/>
          </a:p>
          <a:p>
            <a:r>
              <a:rPr lang="en-GB" sz="3100"/>
              <a:t>197 nations ('parties') have signed up to the framework convention.</a:t>
            </a:r>
            <a:endParaRPr lang="en-GB" sz="3100">
              <a:cs typeface="Calibri"/>
            </a:endParaRPr>
          </a:p>
          <a:p>
            <a:endParaRPr lang="en-GB">
              <a:cs typeface="Calibri"/>
            </a:endParaRPr>
          </a:p>
        </p:txBody>
      </p:sp>
      <p:pic>
        <p:nvPicPr>
          <p:cNvPr id="6" name="Picture 5">
            <a:extLst>
              <a:ext uri="{FF2B5EF4-FFF2-40B4-BE49-F238E27FC236}">
                <a16:creationId xmlns:a16="http://schemas.microsoft.com/office/drawing/2014/main" id="{F1645D35-4D68-490C-8389-43C991F1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077" y="190361"/>
            <a:ext cx="1560617" cy="1570858"/>
          </a:xfrm>
          <a:prstGeom prst="rect">
            <a:avLst/>
          </a:prstGeom>
        </p:spPr>
      </p:pic>
      <p:sp>
        <p:nvSpPr>
          <p:cNvPr id="3" name="Rectangle: Rounded Corners 2">
            <a:extLst>
              <a:ext uri="{FF2B5EF4-FFF2-40B4-BE49-F238E27FC236}">
                <a16:creationId xmlns:a16="http://schemas.microsoft.com/office/drawing/2014/main" id="{AE584BF2-E480-4AA0-97AD-C44FFB34D10B}"/>
              </a:ext>
            </a:extLst>
          </p:cNvPr>
          <p:cNvSpPr/>
          <p:nvPr/>
        </p:nvSpPr>
        <p:spPr>
          <a:xfrm>
            <a:off x="7722808" y="1830169"/>
            <a:ext cx="4339965" cy="4775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GB" b="1">
                <a:solidFill>
                  <a:schemeClr val="tx1"/>
                </a:solidFill>
              </a:rPr>
              <a:t>The 26</a:t>
            </a:r>
            <a:r>
              <a:rPr lang="en-GB" b="1" baseline="30000">
                <a:solidFill>
                  <a:schemeClr val="tx1"/>
                </a:solidFill>
              </a:rPr>
              <a:t>th</a:t>
            </a:r>
            <a:r>
              <a:rPr lang="en-GB" b="1">
                <a:solidFill>
                  <a:schemeClr val="tx1"/>
                </a:solidFill>
              </a:rPr>
              <a:t> COP is being held in Glasgow</a:t>
            </a:r>
          </a:p>
          <a:p>
            <a:pPr algn="ctr"/>
            <a:r>
              <a:rPr lang="en-GB" b="1">
                <a:solidFill>
                  <a:schemeClr val="tx1"/>
                </a:solidFill>
              </a:rPr>
              <a:t>Some goals of COP26 are to:</a:t>
            </a:r>
            <a:endParaRPr lang="en-GB" b="1">
              <a:solidFill>
                <a:schemeClr val="tx1"/>
              </a:solidFill>
              <a:cs typeface="Calibri"/>
            </a:endParaRPr>
          </a:p>
          <a:p>
            <a:pPr algn="ctr"/>
            <a:endParaRPr lang="en-GB" b="1">
              <a:solidFill>
                <a:schemeClr val="tx1"/>
              </a:solidFill>
              <a:ea typeface="+mn-lt"/>
              <a:cs typeface="+mn-lt"/>
            </a:endParaRPr>
          </a:p>
          <a:p>
            <a:pPr marL="285750" indent="-285750">
              <a:buFont typeface="Arial"/>
              <a:buChar char="•"/>
            </a:pPr>
            <a:r>
              <a:rPr lang="en-GB">
                <a:solidFill>
                  <a:schemeClr val="tx1"/>
                </a:solidFill>
                <a:ea typeface="+mn-lt"/>
                <a:cs typeface="+mn-lt"/>
              </a:rPr>
              <a:t>Work together to deliver the Paris Agreement</a:t>
            </a:r>
            <a:endParaRPr lang="en-GB">
              <a:solidFill>
                <a:schemeClr val="tx1"/>
              </a:solidFill>
              <a:cs typeface="Calibri"/>
            </a:endParaRPr>
          </a:p>
          <a:p>
            <a:pPr marL="285750" indent="-285750">
              <a:buFont typeface="Arial"/>
              <a:buChar char="•"/>
            </a:pPr>
            <a:endParaRPr lang="en-GB">
              <a:solidFill>
                <a:schemeClr val="tx1"/>
              </a:solidFill>
            </a:endParaRPr>
          </a:p>
          <a:p>
            <a:pPr marL="285750" indent="-285750">
              <a:buFont typeface="Arial"/>
              <a:buChar char="•"/>
            </a:pPr>
            <a:r>
              <a:rPr lang="en-GB">
                <a:solidFill>
                  <a:schemeClr val="tx1"/>
                </a:solidFill>
              </a:rPr>
              <a:t>Secure global net zero by 2050 and keep 1.5 degrees within reach.</a:t>
            </a:r>
            <a:endParaRPr lang="en-GB">
              <a:solidFill>
                <a:schemeClr val="tx1"/>
              </a:solidFill>
              <a:cs typeface="Calibri"/>
            </a:endParaRPr>
          </a:p>
          <a:p>
            <a:pPr marL="285750" indent="-285750">
              <a:buFont typeface="Arial"/>
              <a:buChar char="•"/>
            </a:pPr>
            <a:endParaRPr lang="en-GB">
              <a:solidFill>
                <a:schemeClr val="tx1"/>
              </a:solidFill>
              <a:cs typeface="Calibri"/>
            </a:endParaRPr>
          </a:p>
          <a:p>
            <a:pPr marL="285750" indent="-285750">
              <a:buFont typeface="Arial"/>
              <a:buChar char="•"/>
            </a:pPr>
            <a:r>
              <a:rPr lang="en-GB">
                <a:solidFill>
                  <a:schemeClr val="tx1"/>
                </a:solidFill>
              </a:rPr>
              <a:t>Adapt to protect communities and natural habitats.</a:t>
            </a:r>
            <a:endParaRPr lang="en-GB">
              <a:solidFill>
                <a:schemeClr val="tx1"/>
              </a:solidFill>
              <a:cs typeface="Calibri"/>
            </a:endParaRPr>
          </a:p>
          <a:p>
            <a:pPr marL="285750" indent="-285750">
              <a:buFont typeface="Arial"/>
              <a:buChar char="•"/>
            </a:pPr>
            <a:endParaRPr lang="en-GB">
              <a:solidFill>
                <a:schemeClr val="tx1"/>
              </a:solidFill>
              <a:cs typeface="Calibri"/>
            </a:endParaRPr>
          </a:p>
          <a:p>
            <a:pPr marL="285750" indent="-285750">
              <a:buFont typeface="Arial"/>
              <a:buChar char="•"/>
            </a:pPr>
            <a:r>
              <a:rPr lang="en-GB">
                <a:solidFill>
                  <a:schemeClr val="tx1"/>
                </a:solidFill>
              </a:rPr>
              <a:t>Mobilise Finance – This is required for all the above!</a:t>
            </a:r>
            <a:endParaRPr lang="en-GB">
              <a:solidFill>
                <a:schemeClr val="tx1"/>
              </a:solidFill>
              <a:cs typeface="Calibri"/>
            </a:endParaRPr>
          </a:p>
          <a:p>
            <a:endParaRPr lang="en-GB">
              <a:solidFill>
                <a:schemeClr val="tx1"/>
              </a:solidFill>
            </a:endParaRPr>
          </a:p>
          <a:p>
            <a:r>
              <a:rPr lang="en-GB">
                <a:solidFill>
                  <a:schemeClr val="tx1"/>
                </a:solidFill>
              </a:rPr>
              <a:t>    </a:t>
            </a:r>
            <a:endParaRPr lang="en-GB">
              <a:solidFill>
                <a:schemeClr val="tx1"/>
              </a:solidFill>
              <a:cs typeface="Calibri"/>
            </a:endParaRPr>
          </a:p>
        </p:txBody>
      </p:sp>
    </p:spTree>
    <p:extLst>
      <p:ext uri="{BB962C8B-B14F-4D97-AF65-F5344CB8AC3E}">
        <p14:creationId xmlns:p14="http://schemas.microsoft.com/office/powerpoint/2010/main" val="7615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580822" y="2793835"/>
            <a:ext cx="5397821" cy="2854370"/>
          </a:xfrm>
          <a:noFill/>
        </p:spPr>
        <p:txBody>
          <a:bodyPr>
            <a:normAutofit fontScale="90000"/>
          </a:bodyPr>
          <a:lstStyle/>
          <a:p>
            <a:pPr algn="l">
              <a:spcBef>
                <a:spcPts val="1000"/>
              </a:spcBef>
            </a:pPr>
            <a:br>
              <a:rPr lang="en-GB" sz="2400" b="1">
                <a:latin typeface="Swis721 BT"/>
                <a:ea typeface="+mj-lt"/>
                <a:cs typeface="+mj-lt"/>
              </a:rPr>
            </a:br>
            <a:r>
              <a:rPr lang="en-GB" sz="2400" b="1">
                <a:latin typeface="Swis721 BT"/>
                <a:ea typeface="+mj-lt"/>
                <a:cs typeface="+mj-lt"/>
              </a:rPr>
              <a:t>What do you hope COP26 will achieve? </a:t>
            </a:r>
            <a:br>
              <a:rPr lang="en-GB" sz="2400" b="1">
                <a:latin typeface="Swis721 BT"/>
                <a:ea typeface="+mj-lt"/>
                <a:cs typeface="+mj-lt"/>
              </a:rPr>
            </a:br>
            <a:br>
              <a:rPr lang="en-GB" sz="2400" b="1">
                <a:latin typeface="Swis721 BT"/>
                <a:ea typeface="+mj-lt"/>
                <a:cs typeface="+mj-lt"/>
              </a:rPr>
            </a:br>
            <a:r>
              <a:rPr lang="en-GB" sz="2400" b="1">
                <a:latin typeface="Swis721 BT"/>
                <a:ea typeface="+mj-lt"/>
                <a:cs typeface="+mj-lt"/>
              </a:rPr>
              <a:t>Film a short 30 second video and send it to </a:t>
            </a:r>
            <a:r>
              <a:rPr lang="en-GB" sz="2400" u="sng">
                <a:solidFill>
                  <a:srgbClr val="0000FF"/>
                </a:solidFill>
                <a:latin typeface="Calibri"/>
                <a:ea typeface="+mj-lt"/>
                <a:cs typeface="Calibri"/>
                <a:hlinkClick r:id="rId2"/>
              </a:rPr>
              <a:t>business-rsm@glasgow.ac.uk</a:t>
            </a:r>
            <a:br>
              <a:rPr lang="en-GB" sz="2400" b="1">
                <a:latin typeface="Swis721 BT"/>
                <a:ea typeface="+mj-lt"/>
                <a:cs typeface="+mj-lt"/>
              </a:rPr>
            </a:br>
            <a:br>
              <a:rPr lang="en-GB" sz="2400" b="1">
                <a:latin typeface="Swis721 BT"/>
                <a:ea typeface="+mj-lt"/>
                <a:cs typeface="+mj-lt"/>
              </a:rPr>
            </a:br>
            <a:r>
              <a:rPr lang="en-GB" sz="2400" b="1">
                <a:solidFill>
                  <a:srgbClr val="000000"/>
                </a:solidFill>
                <a:latin typeface="Swis721 BT"/>
                <a:ea typeface="+mj-lt"/>
                <a:cs typeface="Calibri Light"/>
              </a:rPr>
              <a:t>We will post a selection of these videos on the Green Finance, Green Futures website</a:t>
            </a: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pic>
        <p:nvPicPr>
          <p:cNvPr id="3" name="Graphic 2" descr="Checklist with solid fill">
            <a:extLst>
              <a:ext uri="{FF2B5EF4-FFF2-40B4-BE49-F238E27FC236}">
                <a16:creationId xmlns:a16="http://schemas.microsoft.com/office/drawing/2014/main" id="{EED8E2C3-3573-4BEA-B7B3-341AE59789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1649" y="3559036"/>
            <a:ext cx="2438400" cy="2438400"/>
          </a:xfrm>
          <a:prstGeom prst="rect">
            <a:avLst/>
          </a:prstGeom>
          <a:effectLst/>
        </p:spPr>
      </p:pic>
      <p:sp>
        <p:nvSpPr>
          <p:cNvPr id="5" name="Title 1">
            <a:extLst>
              <a:ext uri="{FF2B5EF4-FFF2-40B4-BE49-F238E27FC236}">
                <a16:creationId xmlns:a16="http://schemas.microsoft.com/office/drawing/2014/main" id="{D28DBB26-37EA-4EAF-91FA-1564A223608A}"/>
              </a:ext>
            </a:extLst>
          </p:cNvPr>
          <p:cNvSpPr txBox="1">
            <a:spLocks/>
          </p:cNvSpPr>
          <p:nvPr/>
        </p:nvSpPr>
        <p:spPr>
          <a:xfrm>
            <a:off x="5615109" y="639035"/>
            <a:ext cx="6207926" cy="16766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atin typeface="Swis721 BT"/>
              </a:rPr>
              <a:t>Activity – What do you hope COP26 will achieve?</a:t>
            </a:r>
          </a:p>
        </p:txBody>
      </p:sp>
      <p:sp>
        <p:nvSpPr>
          <p:cNvPr id="4" name="TextBox 3">
            <a:extLst>
              <a:ext uri="{FF2B5EF4-FFF2-40B4-BE49-F238E27FC236}">
                <a16:creationId xmlns:a16="http://schemas.microsoft.com/office/drawing/2014/main" id="{DCDABB9B-24A8-4929-831C-FAA9A48A76E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Calibri"/>
            </a:endParaRPr>
          </a:p>
        </p:txBody>
      </p:sp>
    </p:spTree>
    <p:extLst>
      <p:ext uri="{BB962C8B-B14F-4D97-AF65-F5344CB8AC3E}">
        <p14:creationId xmlns:p14="http://schemas.microsoft.com/office/powerpoint/2010/main" val="29642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B705-AA0F-444C-BAF6-4E3C0B6845CD}"/>
              </a:ext>
            </a:extLst>
          </p:cNvPr>
          <p:cNvSpPr>
            <a:spLocks noGrp="1"/>
          </p:cNvSpPr>
          <p:nvPr>
            <p:ph type="title"/>
          </p:nvPr>
        </p:nvSpPr>
        <p:spPr>
          <a:xfrm>
            <a:off x="295305" y="325929"/>
            <a:ext cx="11810003" cy="1108393"/>
          </a:xfrm>
        </p:spPr>
        <p:txBody>
          <a:bodyPr/>
          <a:lstStyle/>
          <a:p>
            <a:r>
              <a:rPr lang="en-GB" b="1">
                <a:solidFill>
                  <a:srgbClr val="008000"/>
                </a:solidFill>
                <a:latin typeface="Swis721 BT"/>
              </a:rPr>
              <a:t>The COP Climate Finance Target</a:t>
            </a:r>
          </a:p>
        </p:txBody>
      </p:sp>
      <p:sp>
        <p:nvSpPr>
          <p:cNvPr id="4" name="Content Placeholder 3">
            <a:extLst>
              <a:ext uri="{FF2B5EF4-FFF2-40B4-BE49-F238E27FC236}">
                <a16:creationId xmlns:a16="http://schemas.microsoft.com/office/drawing/2014/main" id="{771FD5D3-F612-4A6F-B0F6-352703CB4B63}"/>
              </a:ext>
            </a:extLst>
          </p:cNvPr>
          <p:cNvSpPr>
            <a:spLocks noGrp="1"/>
          </p:cNvSpPr>
          <p:nvPr>
            <p:ph sz="half" idx="1"/>
          </p:nvPr>
        </p:nvSpPr>
        <p:spPr>
          <a:xfrm>
            <a:off x="247306" y="1512475"/>
            <a:ext cx="7357423" cy="4775200"/>
          </a:xfrm>
        </p:spPr>
        <p:txBody>
          <a:bodyPr vert="horz" lIns="91440" tIns="45720" rIns="91440" bIns="45720" rtlCol="0" anchor="t">
            <a:normAutofit fontScale="77500" lnSpcReduction="20000"/>
          </a:bodyPr>
          <a:lstStyle/>
          <a:p>
            <a:pPr>
              <a:buFont typeface="Arial"/>
              <a:buChar char="•"/>
            </a:pPr>
            <a:r>
              <a:rPr lang="en-GB" sz="3100">
                <a:latin typeface="Swis721 BT"/>
                <a:ea typeface="+mn-lt"/>
                <a:cs typeface="+mn-lt"/>
              </a:rPr>
              <a:t>At COP15 (2009) wealthy countries agreed to collectively provide $100 billion a year in climate finance: but this target has not been met </a:t>
            </a:r>
            <a:endParaRPr lang="en-US" sz="3100">
              <a:latin typeface="Swis721 BT"/>
              <a:ea typeface="+mn-lt"/>
              <a:cs typeface="+mn-lt"/>
            </a:endParaRPr>
          </a:p>
          <a:p>
            <a:pPr>
              <a:buFont typeface="Arial"/>
              <a:buChar char="•"/>
            </a:pPr>
            <a:endParaRPr lang="en-GB" sz="3100">
              <a:latin typeface="Swis721 BT"/>
              <a:ea typeface="+mn-lt"/>
              <a:cs typeface="+mn-lt"/>
            </a:endParaRPr>
          </a:p>
          <a:p>
            <a:pPr>
              <a:buFont typeface="Arial"/>
              <a:buChar char="•"/>
            </a:pPr>
            <a:r>
              <a:rPr lang="en-GB" sz="3100">
                <a:latin typeface="Swis721 BT"/>
                <a:ea typeface="+mn-lt"/>
                <a:cs typeface="+mn-lt"/>
              </a:rPr>
              <a:t>A recent report by the Overseas Development Institute (ODI) suggests each developed country’s 'fair share' of the  climate finance target could be determined by three metrics: gross national income, population and cumulative cardon dioxide emissions</a:t>
            </a:r>
          </a:p>
          <a:p>
            <a:pPr marL="0" indent="0">
              <a:buNone/>
            </a:pPr>
            <a:endParaRPr lang="en-GB" sz="3100">
              <a:latin typeface="Swis721 BT"/>
              <a:ea typeface="+mn-lt"/>
              <a:cs typeface="+mn-lt"/>
            </a:endParaRPr>
          </a:p>
          <a:p>
            <a:pPr>
              <a:buFont typeface="Arial"/>
              <a:buChar char="•"/>
            </a:pPr>
            <a:r>
              <a:rPr lang="en-GB" sz="3100">
                <a:latin typeface="Swis721 BT"/>
                <a:cs typeface="Calibri"/>
              </a:rPr>
              <a:t>The ODI report encourages the distribution of climate finance targets between countries to be a topic of </a:t>
            </a:r>
            <a:r>
              <a:rPr lang="en-GB" sz="3100" b="1">
                <a:latin typeface="Swis721 BT"/>
                <a:cs typeface="Calibri"/>
              </a:rPr>
              <a:t>negotiation</a:t>
            </a:r>
            <a:r>
              <a:rPr lang="en-GB" sz="3100">
                <a:latin typeface="Swis721 BT"/>
                <a:cs typeface="Calibri"/>
              </a:rPr>
              <a:t> so that countries can be held responsible</a:t>
            </a:r>
          </a:p>
        </p:txBody>
      </p:sp>
      <p:pic>
        <p:nvPicPr>
          <p:cNvPr id="6" name="Picture 5">
            <a:extLst>
              <a:ext uri="{FF2B5EF4-FFF2-40B4-BE49-F238E27FC236}">
                <a16:creationId xmlns:a16="http://schemas.microsoft.com/office/drawing/2014/main" id="{F1645D35-4D68-490C-8389-43C991F1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077" y="190361"/>
            <a:ext cx="1560617" cy="1570858"/>
          </a:xfrm>
          <a:prstGeom prst="rect">
            <a:avLst/>
          </a:prstGeom>
        </p:spPr>
      </p:pic>
      <p:sp>
        <p:nvSpPr>
          <p:cNvPr id="7" name="Rectangle: Rounded Corners 6">
            <a:extLst>
              <a:ext uri="{FF2B5EF4-FFF2-40B4-BE49-F238E27FC236}">
                <a16:creationId xmlns:a16="http://schemas.microsoft.com/office/drawing/2014/main" id="{EDF9AAF1-46D4-4056-991D-B97B896E6DFF}"/>
              </a:ext>
            </a:extLst>
          </p:cNvPr>
          <p:cNvSpPr/>
          <p:nvPr/>
        </p:nvSpPr>
        <p:spPr>
          <a:xfrm>
            <a:off x="8234483" y="2141542"/>
            <a:ext cx="3418569" cy="2489301"/>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cs typeface="Calibri"/>
              </a:rPr>
              <a:t>According to the report, only Norway, Sweden and Germany have contributed their full amount towards the climate finance target</a:t>
            </a:r>
          </a:p>
        </p:txBody>
      </p:sp>
    </p:spTree>
    <p:extLst>
      <p:ext uri="{BB962C8B-B14F-4D97-AF65-F5344CB8AC3E}">
        <p14:creationId xmlns:p14="http://schemas.microsoft.com/office/powerpoint/2010/main" val="168291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649207" y="1670374"/>
            <a:ext cx="5397821" cy="2854370"/>
          </a:xfrm>
          <a:noFill/>
        </p:spPr>
        <p:txBody>
          <a:bodyPr>
            <a:normAutofit/>
          </a:bodyPr>
          <a:lstStyle/>
          <a:p>
            <a:pPr algn="l">
              <a:spcBef>
                <a:spcPts val="1000"/>
              </a:spcBef>
            </a:pPr>
            <a:r>
              <a:rPr lang="en-GB" sz="2400" b="1">
                <a:latin typeface="Swis721 BT"/>
                <a:ea typeface="+mj-lt"/>
                <a:cs typeface="+mj-lt"/>
                <a:hlinkClick r:id="rId2"/>
              </a:rPr>
              <a:t>Click here</a:t>
            </a:r>
            <a:r>
              <a:rPr lang="en-GB" sz="2400" b="1">
                <a:latin typeface="Swis721 BT"/>
                <a:ea typeface="+mj-lt"/>
                <a:cs typeface="+mj-lt"/>
              </a:rPr>
              <a:t> to hear more from the authors of the ODI report.</a:t>
            </a:r>
            <a:endParaRPr lang="en-GB" sz="2400" b="1">
              <a:latin typeface="Swis721 BT"/>
              <a:cs typeface="Calibri Light"/>
            </a:endParaRPr>
          </a:p>
          <a:p>
            <a:pPr algn="l"/>
            <a:endParaRPr lang="en-US" sz="2400" b="1">
              <a:solidFill>
                <a:srgbClr val="008000"/>
              </a:solidFill>
              <a:latin typeface="Swis721 BT"/>
              <a:ea typeface="+mj-lt"/>
              <a:cs typeface="+mj-lt"/>
            </a:endParaRP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31019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ctrTitle"/>
          </p:nvPr>
        </p:nvSpPr>
        <p:spPr>
          <a:xfrm>
            <a:off x="1524000" y="1600200"/>
            <a:ext cx="8921750" cy="2387600"/>
          </a:xfrm>
        </p:spPr>
        <p:txBody>
          <a:bodyPr/>
          <a:lstStyle/>
          <a:p>
            <a:r>
              <a:rPr lang="en-GB" b="1">
                <a:solidFill>
                  <a:srgbClr val="008000"/>
                </a:solidFill>
                <a:latin typeface="Swis721 BT" panose="020B0504020202020204"/>
              </a:rPr>
              <a:t>3.3 Green Finance, Green Futures and Me</a:t>
            </a:r>
          </a:p>
        </p:txBody>
      </p:sp>
      <p:pic>
        <p:nvPicPr>
          <p:cNvPr id="4" name="Picture 3">
            <a:extLst>
              <a:ext uri="{FF2B5EF4-FFF2-40B4-BE49-F238E27FC236}">
                <a16:creationId xmlns:a16="http://schemas.microsoft.com/office/drawing/2014/main" id="{741C1A43-DD4A-439E-A46F-E34545F5C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5" name="Picture 4">
            <a:extLst>
              <a:ext uri="{FF2B5EF4-FFF2-40B4-BE49-F238E27FC236}">
                <a16:creationId xmlns:a16="http://schemas.microsoft.com/office/drawing/2014/main" id="{8391CD71-EE63-425D-9C5A-AB2734C85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676"/>
            <a:ext cx="2327584" cy="1642400"/>
          </a:xfrm>
          <a:prstGeom prst="rect">
            <a:avLst/>
          </a:prstGeom>
        </p:spPr>
      </p:pic>
      <p:pic>
        <p:nvPicPr>
          <p:cNvPr id="7" name="Picture 2" descr="A picture containing graphical user interface&#10;&#10;Description automatically generated">
            <a:extLst>
              <a:ext uri="{FF2B5EF4-FFF2-40B4-BE49-F238E27FC236}">
                <a16:creationId xmlns:a16="http://schemas.microsoft.com/office/drawing/2014/main" id="{2AE08C9C-5D1C-4930-93A6-0FA4C74A1CB1}"/>
              </a:ext>
            </a:extLst>
          </p:cNvPr>
          <p:cNvPicPr>
            <a:picLocks noChangeAspect="1"/>
          </p:cNvPicPr>
          <p:nvPr/>
        </p:nvPicPr>
        <p:blipFill>
          <a:blip r:embed="rId4"/>
          <a:stretch>
            <a:fillRect/>
          </a:stretch>
        </p:blipFill>
        <p:spPr>
          <a:xfrm>
            <a:off x="10389568" y="5877334"/>
            <a:ext cx="1522047" cy="980666"/>
          </a:xfrm>
          <a:prstGeom prst="rect">
            <a:avLst/>
          </a:prstGeom>
        </p:spPr>
      </p:pic>
      <p:sp>
        <p:nvSpPr>
          <p:cNvPr id="8" name="TextBox 7">
            <a:extLst>
              <a:ext uri="{FF2B5EF4-FFF2-40B4-BE49-F238E27FC236}">
                <a16:creationId xmlns:a16="http://schemas.microsoft.com/office/drawing/2014/main" id="{576E831B-EE8E-4929-BF8B-87CB9B7A979F}"/>
              </a:ext>
            </a:extLst>
          </p:cNvPr>
          <p:cNvSpPr txBox="1"/>
          <p:nvPr/>
        </p:nvSpPr>
        <p:spPr>
          <a:xfrm>
            <a:off x="3168650" y="4122983"/>
            <a:ext cx="54639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latin typeface="Swis721 BT"/>
              </a:rPr>
              <a:t>Careers in Green Finance</a:t>
            </a:r>
            <a:endParaRPr lang="en-US" sz="3600">
              <a:latin typeface="Swis721 BT"/>
              <a:cs typeface="Calibri"/>
            </a:endParaRPr>
          </a:p>
        </p:txBody>
      </p:sp>
    </p:spTree>
    <p:extLst>
      <p:ext uri="{BB962C8B-B14F-4D97-AF65-F5344CB8AC3E}">
        <p14:creationId xmlns:p14="http://schemas.microsoft.com/office/powerpoint/2010/main" val="184186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title"/>
          </p:nvPr>
        </p:nvSpPr>
        <p:spPr>
          <a:xfrm>
            <a:off x="388815" y="306510"/>
            <a:ext cx="10515600" cy="1325563"/>
          </a:xfrm>
        </p:spPr>
        <p:txBody>
          <a:bodyPr/>
          <a:lstStyle/>
          <a:p>
            <a:r>
              <a:rPr lang="en-GB">
                <a:solidFill>
                  <a:srgbClr val="008C1B"/>
                </a:solidFill>
                <a:latin typeface="Swis721 BT"/>
              </a:rPr>
              <a:t>Other careers and Green Finance</a:t>
            </a:r>
          </a:p>
        </p:txBody>
      </p:sp>
      <p:sp>
        <p:nvSpPr>
          <p:cNvPr id="3" name="Content Placeholder 2">
            <a:extLst>
              <a:ext uri="{FF2B5EF4-FFF2-40B4-BE49-F238E27FC236}">
                <a16:creationId xmlns:a16="http://schemas.microsoft.com/office/drawing/2014/main" id="{026CCF30-C173-4958-9E34-B5E5AD2D326A}"/>
              </a:ext>
            </a:extLst>
          </p:cNvPr>
          <p:cNvSpPr>
            <a:spLocks noGrp="1"/>
          </p:cNvSpPr>
          <p:nvPr>
            <p:ph idx="1"/>
          </p:nvPr>
        </p:nvSpPr>
        <p:spPr>
          <a:xfrm>
            <a:off x="388815" y="1835394"/>
            <a:ext cx="10515600" cy="4351338"/>
          </a:xfrm>
        </p:spPr>
        <p:txBody>
          <a:bodyPr vert="horz" lIns="91440" tIns="45720" rIns="91440" bIns="45720" rtlCol="0" anchor="t">
            <a:normAutofit lnSpcReduction="10000"/>
          </a:bodyPr>
          <a:lstStyle/>
          <a:p>
            <a:r>
              <a:rPr lang="en-GB">
                <a:latin typeface="Swis721 BT"/>
                <a:cs typeface="Calibri" panose="020F0502020204030204"/>
              </a:rPr>
              <a:t>In the future it is likely that all jobs and careers will be impacted by Green finance in some way  </a:t>
            </a:r>
          </a:p>
          <a:p>
            <a:pPr>
              <a:buFont typeface="Arial" panose="020B0604020202020204" pitchFamily="34" charset="0"/>
              <a:buChar char="•"/>
            </a:pPr>
            <a:endParaRPr lang="en-GB">
              <a:latin typeface="Swis721 BT"/>
              <a:cs typeface="Calibri" panose="020F0502020204030204"/>
            </a:endParaRPr>
          </a:p>
          <a:p>
            <a:r>
              <a:rPr lang="en-GB">
                <a:latin typeface="Swis721 BT"/>
                <a:cs typeface="Calibri" panose="020F0502020204030204"/>
              </a:rPr>
              <a:t>For example, green finance may </a:t>
            </a:r>
          </a:p>
          <a:p>
            <a:pPr lvl="1"/>
            <a:r>
              <a:rPr lang="en-GB">
                <a:latin typeface="Swis721 BT"/>
                <a:cs typeface="Calibri" panose="020F0502020204030204"/>
              </a:rPr>
              <a:t>Be important in how you save for your retirement or a pension</a:t>
            </a:r>
          </a:p>
          <a:p>
            <a:pPr lvl="1"/>
            <a:r>
              <a:rPr lang="en-GB">
                <a:latin typeface="Swis721 BT"/>
                <a:cs typeface="Calibri" panose="020F0502020204030204"/>
              </a:rPr>
              <a:t>Influence where you work based on the company's ESG score</a:t>
            </a:r>
          </a:p>
          <a:p>
            <a:pPr lvl="1"/>
            <a:r>
              <a:rPr lang="en-GB">
                <a:latin typeface="Swis721 BT"/>
                <a:cs typeface="Calibri" panose="020F0502020204030204"/>
              </a:rPr>
              <a:t>Result in you working in teams made up of scientists, economists and policymakers to create and finance environmental innovations</a:t>
            </a:r>
          </a:p>
          <a:p>
            <a:pPr lvl="1"/>
            <a:r>
              <a:rPr lang="en-GB">
                <a:latin typeface="Swis721 BT"/>
                <a:cs typeface="Calibri" panose="020F0502020204030204"/>
              </a:rPr>
              <a:t>Fund new and more environmental ways of commuting to and from your workplace</a:t>
            </a:r>
          </a:p>
          <a:p>
            <a:pPr lvl="1"/>
            <a:r>
              <a:rPr lang="en-GB">
                <a:latin typeface="Swis721 BT"/>
                <a:cs typeface="Calibri" panose="020F0502020204030204"/>
              </a:rPr>
              <a:t>Make you decide what bank you pay your wages into</a:t>
            </a:r>
          </a:p>
          <a:p>
            <a:pPr lvl="1">
              <a:buFont typeface="Arial" panose="05000000000000000000" pitchFamily="2" charset="2"/>
              <a:buChar char="•"/>
            </a:pPr>
            <a:endParaRPr lang="en-GB">
              <a:latin typeface="Swis721 BT"/>
              <a:cs typeface="Calibri" panose="020F0502020204030204"/>
            </a:endParaRPr>
          </a:p>
          <a:p>
            <a:pPr>
              <a:buFont typeface="Arial" panose="05000000000000000000" pitchFamily="2" charset="2"/>
              <a:buChar char="•"/>
            </a:pPr>
            <a:endParaRPr lang="en-GB">
              <a:latin typeface="Swis721 BT"/>
              <a:cs typeface="Calibri" panose="020F0502020204030204"/>
            </a:endParaRPr>
          </a:p>
          <a:p>
            <a:pPr marL="0" indent="0">
              <a:buNone/>
            </a:pPr>
            <a:endParaRPr lang="en-GB">
              <a:cs typeface="Calibri"/>
            </a:endParaRPr>
          </a:p>
        </p:txBody>
      </p:sp>
      <p:pic>
        <p:nvPicPr>
          <p:cNvPr id="4" name="Picture 3">
            <a:extLst>
              <a:ext uri="{FF2B5EF4-FFF2-40B4-BE49-F238E27FC236}">
                <a16:creationId xmlns:a16="http://schemas.microsoft.com/office/drawing/2014/main" id="{3F2E1A3B-9EDE-48FA-BD7A-FF0C6274A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329640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728582" y="638499"/>
            <a:ext cx="5397821" cy="2854370"/>
          </a:xfrm>
          <a:noFill/>
        </p:spPr>
        <p:txBody>
          <a:bodyPr>
            <a:normAutofit/>
          </a:bodyPr>
          <a:lstStyle/>
          <a:p>
            <a:pPr algn="l">
              <a:spcBef>
                <a:spcPts val="1000"/>
              </a:spcBef>
            </a:pPr>
            <a:r>
              <a:rPr lang="en-GB" sz="2400" b="1">
                <a:latin typeface="Swis721 BT"/>
                <a:ea typeface="+mj-lt"/>
                <a:cs typeface="+mj-lt"/>
                <a:hlinkClick r:id="rId2"/>
              </a:rPr>
              <a:t>Click here</a:t>
            </a:r>
            <a:r>
              <a:rPr lang="en-GB" sz="2400" b="1">
                <a:solidFill>
                  <a:srgbClr val="FF0000"/>
                </a:solidFill>
                <a:latin typeface="Swis721 BT"/>
                <a:ea typeface="+mj-lt"/>
                <a:cs typeface="+mj-lt"/>
              </a:rPr>
              <a:t> </a:t>
            </a:r>
            <a:r>
              <a:rPr lang="en-GB" sz="2400" b="1">
                <a:latin typeface="Swis721 BT"/>
                <a:ea typeface="+mj-lt"/>
                <a:cs typeface="+mj-lt"/>
              </a:rPr>
              <a:t>to hear Omar Shaikh, Managing Director of the Global Ethical Finance Initiative (GEFI) on how green finance practices might affect your future career.</a:t>
            </a:r>
            <a:endParaRPr lang="en-GB" sz="2400" b="1">
              <a:solidFill>
                <a:srgbClr val="000000"/>
              </a:solidFill>
              <a:latin typeface="Swis721 BT"/>
              <a:ea typeface="+mj-lt"/>
              <a:cs typeface="+mj-lt"/>
            </a:endParaRP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15807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title"/>
          </p:nvPr>
        </p:nvSpPr>
        <p:spPr>
          <a:xfrm>
            <a:off x="388815" y="306510"/>
            <a:ext cx="10515600" cy="1325563"/>
          </a:xfrm>
        </p:spPr>
        <p:txBody>
          <a:bodyPr/>
          <a:lstStyle/>
          <a:p>
            <a:r>
              <a:rPr lang="en-GB">
                <a:solidFill>
                  <a:srgbClr val="008C1B"/>
                </a:solidFill>
                <a:latin typeface="Swis721 BT"/>
              </a:rPr>
              <a:t>Careers in Green Finance</a:t>
            </a:r>
          </a:p>
        </p:txBody>
      </p:sp>
      <p:sp>
        <p:nvSpPr>
          <p:cNvPr id="3" name="Content Placeholder 2">
            <a:extLst>
              <a:ext uri="{FF2B5EF4-FFF2-40B4-BE49-F238E27FC236}">
                <a16:creationId xmlns:a16="http://schemas.microsoft.com/office/drawing/2014/main" id="{026CCF30-C173-4958-9E34-B5E5AD2D326A}"/>
              </a:ext>
            </a:extLst>
          </p:cNvPr>
          <p:cNvSpPr>
            <a:spLocks noGrp="1"/>
          </p:cNvSpPr>
          <p:nvPr>
            <p:ph idx="1"/>
          </p:nvPr>
        </p:nvSpPr>
        <p:spPr>
          <a:xfrm>
            <a:off x="388815" y="1835394"/>
            <a:ext cx="10515600" cy="4351338"/>
          </a:xfrm>
        </p:spPr>
        <p:txBody>
          <a:bodyPr vert="horz" lIns="91440" tIns="45720" rIns="91440" bIns="45720" rtlCol="0" anchor="t">
            <a:normAutofit fontScale="85000" lnSpcReduction="20000"/>
          </a:bodyPr>
          <a:lstStyle/>
          <a:p>
            <a:r>
              <a:rPr lang="en-GB">
                <a:latin typeface="Swis721 BT"/>
                <a:cs typeface="Calibri" panose="020F0502020204030204"/>
              </a:rPr>
              <a:t>The rise in green finance has led to a lot of career opportunities</a:t>
            </a:r>
          </a:p>
          <a:p>
            <a:pPr>
              <a:buFont typeface="Arial" panose="05000000000000000000" pitchFamily="2" charset="2"/>
              <a:buChar char="•"/>
            </a:pPr>
            <a:r>
              <a:rPr lang="en-GB">
                <a:latin typeface="Swis721 BT"/>
                <a:ea typeface="+mn-lt"/>
                <a:cs typeface="+mn-lt"/>
              </a:rPr>
              <a:t>These can include </a:t>
            </a:r>
            <a:endParaRPr lang="en-GB">
              <a:latin typeface="Swis721 BT"/>
              <a:cs typeface="Calibri"/>
            </a:endParaRPr>
          </a:p>
          <a:p>
            <a:pPr lvl="1">
              <a:buFont typeface="Arial" panose="05000000000000000000" pitchFamily="2" charset="2"/>
              <a:buChar char="•"/>
            </a:pPr>
            <a:endParaRPr lang="en-GB">
              <a:latin typeface="Swis721 BT"/>
              <a:cs typeface="Calibri"/>
            </a:endParaRPr>
          </a:p>
          <a:p>
            <a:pPr lvl="1">
              <a:buFont typeface="Arial" panose="05000000000000000000" pitchFamily="2" charset="2"/>
              <a:buChar char="•"/>
            </a:pPr>
            <a:r>
              <a:rPr lang="en-GB">
                <a:latin typeface="Swis721 BT"/>
                <a:cs typeface="Calibri"/>
              </a:rPr>
              <a:t>Advising clients about where to invest, such as 'net zero' companies</a:t>
            </a:r>
          </a:p>
          <a:p>
            <a:pPr lvl="1">
              <a:buFont typeface="Arial" panose="05000000000000000000" pitchFamily="2" charset="2"/>
              <a:buChar char="•"/>
            </a:pPr>
            <a:r>
              <a:rPr lang="en-GB">
                <a:latin typeface="Swis721 BT"/>
                <a:cs typeface="Calibri"/>
              </a:rPr>
              <a:t>Independent financial advisors working in banks with individual customers looking for sustainable pension schemes</a:t>
            </a:r>
          </a:p>
          <a:p>
            <a:pPr lvl="1">
              <a:buFont typeface="Arial" panose="05000000000000000000" pitchFamily="2" charset="2"/>
              <a:buChar char="•"/>
            </a:pPr>
            <a:r>
              <a:rPr lang="en-GB">
                <a:latin typeface="Swis721 BT"/>
                <a:cs typeface="Calibri"/>
              </a:rPr>
              <a:t>Developing financial products that are environmentally sustainable</a:t>
            </a:r>
          </a:p>
          <a:p>
            <a:pPr lvl="1">
              <a:buFont typeface="Arial" panose="05000000000000000000" pitchFamily="2" charset="2"/>
              <a:buChar char="•"/>
            </a:pPr>
            <a:r>
              <a:rPr lang="en-GB">
                <a:latin typeface="Swis721 BT"/>
                <a:cs typeface="Calibri"/>
              </a:rPr>
              <a:t>Ensuring your company have financial climate change regulations and policy</a:t>
            </a:r>
          </a:p>
          <a:p>
            <a:pPr lvl="1">
              <a:buFont typeface="Arial" panose="05000000000000000000" pitchFamily="2" charset="2"/>
              <a:buChar char="•"/>
            </a:pPr>
            <a:r>
              <a:rPr lang="en-GB">
                <a:latin typeface="Swis721 BT"/>
                <a:cs typeface="Calibri"/>
              </a:rPr>
              <a:t>Working within government or a regulatory body to support green finance</a:t>
            </a:r>
          </a:p>
          <a:p>
            <a:pPr lvl="1">
              <a:buFont typeface="Arial" panose="05000000000000000000" pitchFamily="2" charset="2"/>
              <a:buChar char="•"/>
            </a:pPr>
            <a:r>
              <a:rPr lang="en-GB">
                <a:latin typeface="Swis721 BT"/>
                <a:cs typeface="Calibri"/>
              </a:rPr>
              <a:t>Analysing data or using AI to evaluate and assess financial risks and opportunities surrounding climate change</a:t>
            </a:r>
          </a:p>
          <a:p>
            <a:pPr lvl="1">
              <a:buFont typeface="Arial" panose="05000000000000000000" pitchFamily="2" charset="2"/>
              <a:buChar char="•"/>
            </a:pPr>
            <a:endParaRPr lang="en-GB">
              <a:latin typeface="Swis721 BT"/>
              <a:cs typeface="Calibri"/>
            </a:endParaRPr>
          </a:p>
          <a:p>
            <a:pPr>
              <a:buFont typeface="Arial" panose="05000000000000000000" pitchFamily="2" charset="2"/>
              <a:buChar char="•"/>
            </a:pPr>
            <a:r>
              <a:rPr lang="en-GB">
                <a:latin typeface="Swis721 BT"/>
                <a:cs typeface="Calibri"/>
              </a:rPr>
              <a:t>There are also likely to be new jobs emerging in the future to support green finance that don't yet exist!</a:t>
            </a:r>
          </a:p>
          <a:p>
            <a:pPr marL="0" indent="0">
              <a:buNone/>
            </a:pPr>
            <a:endParaRPr lang="en-GB">
              <a:cs typeface="Calibri"/>
            </a:endParaRPr>
          </a:p>
        </p:txBody>
      </p:sp>
      <p:pic>
        <p:nvPicPr>
          <p:cNvPr id="4" name="Picture 3">
            <a:extLst>
              <a:ext uri="{FF2B5EF4-FFF2-40B4-BE49-F238E27FC236}">
                <a16:creationId xmlns:a16="http://schemas.microsoft.com/office/drawing/2014/main" id="{3F2E1A3B-9EDE-48FA-BD7A-FF0C6274A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221382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title"/>
          </p:nvPr>
        </p:nvSpPr>
        <p:spPr>
          <a:xfrm>
            <a:off x="476738" y="687510"/>
            <a:ext cx="8983663" cy="1325563"/>
          </a:xfrm>
        </p:spPr>
        <p:txBody>
          <a:bodyPr/>
          <a:lstStyle/>
          <a:p>
            <a:r>
              <a:rPr lang="en-GB">
                <a:solidFill>
                  <a:srgbClr val="008C1B"/>
                </a:solidFill>
                <a:latin typeface="Swis721 BT"/>
              </a:rPr>
              <a:t>Green Finance Jobs at the Bank of England </a:t>
            </a:r>
            <a:endParaRPr lang="en-US"/>
          </a:p>
        </p:txBody>
      </p:sp>
      <p:sp>
        <p:nvSpPr>
          <p:cNvPr id="3" name="Content Placeholder 2">
            <a:extLst>
              <a:ext uri="{FF2B5EF4-FFF2-40B4-BE49-F238E27FC236}">
                <a16:creationId xmlns:a16="http://schemas.microsoft.com/office/drawing/2014/main" id="{026CCF30-C173-4958-9E34-B5E5AD2D326A}"/>
              </a:ext>
            </a:extLst>
          </p:cNvPr>
          <p:cNvSpPr>
            <a:spLocks noGrp="1"/>
          </p:cNvSpPr>
          <p:nvPr>
            <p:ph idx="1"/>
          </p:nvPr>
        </p:nvSpPr>
        <p:spPr>
          <a:xfrm>
            <a:off x="427892" y="2079625"/>
            <a:ext cx="10515600" cy="4351338"/>
          </a:xfrm>
        </p:spPr>
        <p:txBody>
          <a:bodyPr vert="horz" lIns="91440" tIns="45720" rIns="91440" bIns="45720" rtlCol="0" anchor="t">
            <a:normAutofit/>
          </a:bodyPr>
          <a:lstStyle/>
          <a:p>
            <a:pPr marL="0" indent="0">
              <a:buNone/>
            </a:pPr>
            <a:endParaRPr lang="en-GB">
              <a:latin typeface="Swis721 BT"/>
              <a:cs typeface="Calibri"/>
            </a:endParaRPr>
          </a:p>
          <a:p>
            <a:pPr>
              <a:buFont typeface="Arial" panose="05000000000000000000" pitchFamily="2" charset="2"/>
              <a:buChar char="•"/>
            </a:pPr>
            <a:r>
              <a:rPr lang="en-GB">
                <a:latin typeface="Swis721 BT"/>
                <a:cs typeface="Calibri"/>
              </a:rPr>
              <a:t>As a key financial regulator, a number of people in the Bank of England work in supporting regulated banks to work towards best practice sustainable financial outcomes.</a:t>
            </a:r>
            <a:endParaRPr lang="en-US">
              <a:latin typeface="Swis721 BT"/>
              <a:cs typeface="Calibri"/>
            </a:endParaRPr>
          </a:p>
          <a:p>
            <a:pPr>
              <a:buFont typeface="Arial" panose="05000000000000000000" pitchFamily="2" charset="2"/>
              <a:buChar char="•"/>
            </a:pPr>
            <a:r>
              <a:rPr lang="en-GB">
                <a:latin typeface="Swis721 BT"/>
                <a:cs typeface="Calibri"/>
              </a:rPr>
              <a:t>As an organization, there are also committees and individuals responsible for ensuring green action is embedded in everything they do.</a:t>
            </a:r>
          </a:p>
          <a:p>
            <a:pPr>
              <a:buFont typeface="Arial" panose="05000000000000000000" pitchFamily="2" charset="2"/>
              <a:buChar char="•"/>
            </a:pPr>
            <a:r>
              <a:rPr lang="en-GB">
                <a:latin typeface="Swis721 BT"/>
                <a:cs typeface="Calibri"/>
              </a:rPr>
              <a:t>This does not only include their regulatory work, but how they source their own products and services in an environmentally sound way.</a:t>
            </a:r>
          </a:p>
          <a:p>
            <a:pPr marL="0" indent="0">
              <a:buNone/>
            </a:pPr>
            <a:endParaRPr lang="en-GB">
              <a:cs typeface="Calibri"/>
            </a:endParaRPr>
          </a:p>
        </p:txBody>
      </p:sp>
      <p:pic>
        <p:nvPicPr>
          <p:cNvPr id="4" name="Picture 3">
            <a:extLst>
              <a:ext uri="{FF2B5EF4-FFF2-40B4-BE49-F238E27FC236}">
                <a16:creationId xmlns:a16="http://schemas.microsoft.com/office/drawing/2014/main" id="{3F2E1A3B-9EDE-48FA-BD7A-FF0C6274A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4765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C9D0-CE0F-4BFF-AD80-607B88919B1A}"/>
              </a:ext>
            </a:extLst>
          </p:cNvPr>
          <p:cNvSpPr>
            <a:spLocks noGrp="1"/>
          </p:cNvSpPr>
          <p:nvPr>
            <p:ph type="title"/>
          </p:nvPr>
        </p:nvSpPr>
        <p:spPr/>
        <p:txBody>
          <a:bodyPr/>
          <a:lstStyle/>
          <a:p>
            <a:r>
              <a:rPr lang="en-AU">
                <a:solidFill>
                  <a:srgbClr val="008C1B"/>
                </a:solidFill>
                <a:latin typeface="Swis721 BT"/>
              </a:rPr>
              <a:t>In lesson 3 we will... </a:t>
            </a:r>
            <a:endParaRPr lang="en-GB"/>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idx="1"/>
          </p:nvPr>
        </p:nvSpPr>
        <p:spPr/>
        <p:txBody>
          <a:bodyPr vert="horz" lIns="91440" tIns="45720" rIns="91440" bIns="45720" rtlCol="0" anchor="t">
            <a:normAutofit/>
          </a:bodyPr>
          <a:lstStyle/>
          <a:p>
            <a:pPr>
              <a:lnSpc>
                <a:spcPct val="115000"/>
              </a:lnSpc>
              <a:spcAft>
                <a:spcPts val="1000"/>
              </a:spcAft>
            </a:pPr>
            <a:r>
              <a:rPr lang="en-GB" b="1">
                <a:latin typeface="Swis721 BT"/>
                <a:ea typeface="Calibri" panose="020F0502020204030204" pitchFamily="34" charset="0"/>
                <a:cs typeface="Times New Roman"/>
              </a:rPr>
              <a:t>3.1 </a:t>
            </a:r>
            <a:r>
              <a:rPr lang="en-GB">
                <a:latin typeface="Swis721 BT"/>
                <a:ea typeface="Calibri" panose="020F0502020204030204" pitchFamily="34" charset="0"/>
                <a:cs typeface="Times New Roman"/>
              </a:rPr>
              <a:t>Introduce the concept of Climate</a:t>
            </a:r>
            <a:r>
              <a:rPr lang="en-GB">
                <a:effectLst/>
                <a:latin typeface="Swis721 BT"/>
                <a:ea typeface="Calibri" panose="020F0502020204030204" pitchFamily="34" charset="0"/>
                <a:cs typeface="Times New Roman"/>
              </a:rPr>
              <a:t> Finance</a:t>
            </a:r>
            <a:r>
              <a:rPr lang="en-GB">
                <a:latin typeface="Swis721 BT"/>
                <a:ea typeface="Calibri" panose="020F0502020204030204" pitchFamily="34" charset="0"/>
                <a:cs typeface="Times New Roman"/>
              </a:rPr>
              <a:t> </a:t>
            </a:r>
            <a:endParaRPr lang="en-GB">
              <a:effectLst/>
              <a:latin typeface="Swis721 BT"/>
              <a:ea typeface="Calibri" panose="020F0502020204030204" pitchFamily="34" charset="0"/>
              <a:cs typeface="Times New Roman" panose="02020603050405020304" pitchFamily="18" charset="0"/>
            </a:endParaRPr>
          </a:p>
          <a:p>
            <a:pPr>
              <a:lnSpc>
                <a:spcPct val="115000"/>
              </a:lnSpc>
              <a:spcAft>
                <a:spcPts val="1000"/>
              </a:spcAft>
            </a:pPr>
            <a:r>
              <a:rPr lang="en-GB" b="1">
                <a:latin typeface="Swis721 BT"/>
                <a:ea typeface="Calibri" panose="020F0502020204030204" pitchFamily="34" charset="0"/>
                <a:cs typeface="Times New Roman"/>
              </a:rPr>
              <a:t>3.2 </a:t>
            </a:r>
            <a:r>
              <a:rPr lang="en-GB">
                <a:latin typeface="Swis721 BT"/>
                <a:ea typeface="Calibri" panose="020F0502020204030204" pitchFamily="34" charset="0"/>
                <a:cs typeface="Times New Roman"/>
              </a:rPr>
              <a:t>Outline the importance of</a:t>
            </a:r>
            <a:r>
              <a:rPr lang="en-GB">
                <a:effectLst/>
                <a:latin typeface="Swis721 BT"/>
                <a:ea typeface="Calibri" panose="020F0502020204030204" pitchFamily="34" charset="0"/>
                <a:cs typeface="Times New Roman"/>
              </a:rPr>
              <a:t> COP26</a:t>
            </a:r>
          </a:p>
          <a:p>
            <a:pPr>
              <a:lnSpc>
                <a:spcPct val="115000"/>
              </a:lnSpc>
              <a:spcAft>
                <a:spcPts val="1000"/>
              </a:spcAft>
            </a:pPr>
            <a:r>
              <a:rPr lang="en-GB" b="1">
                <a:latin typeface="Swis721 BT"/>
                <a:ea typeface="Calibri" panose="020F0502020204030204" pitchFamily="34" charset="0"/>
                <a:cs typeface="Times New Roman"/>
              </a:rPr>
              <a:t>3.3 </a:t>
            </a:r>
            <a:r>
              <a:rPr lang="en-GB">
                <a:latin typeface="Swis721 BT"/>
                <a:ea typeface="Calibri" panose="020F0502020204030204" pitchFamily="34" charset="0"/>
                <a:cs typeface="Times New Roman"/>
              </a:rPr>
              <a:t>Discuss possible career opportunities in Green Finance</a:t>
            </a:r>
            <a:endParaRPr lang="en-GB">
              <a:effectLst/>
              <a:latin typeface="Swis721 BT"/>
              <a:ea typeface="Calibri" panose="020F0502020204030204" pitchFamily="34" charset="0"/>
              <a:cs typeface="Times New Roman"/>
            </a:endParaRPr>
          </a:p>
          <a:p>
            <a:pPr>
              <a:lnSpc>
                <a:spcPct val="115000"/>
              </a:lnSpc>
              <a:spcAft>
                <a:spcPts val="1000"/>
              </a:spcAft>
            </a:pPr>
            <a:r>
              <a:rPr lang="en-GB" b="1">
                <a:effectLst/>
                <a:latin typeface="Swis721 BT"/>
                <a:ea typeface="Calibri" panose="020F0502020204030204" pitchFamily="34" charset="0"/>
                <a:cs typeface="Times New Roman"/>
              </a:rPr>
              <a:t>3.4</a:t>
            </a:r>
            <a:r>
              <a:rPr lang="en-GB">
                <a:effectLst/>
                <a:latin typeface="Swis721 BT"/>
                <a:ea typeface="Calibri" panose="020F0502020204030204" pitchFamily="34" charset="0"/>
                <a:cs typeface="Times New Roman"/>
              </a:rPr>
              <a:t> </a:t>
            </a:r>
            <a:r>
              <a:rPr lang="en-GB">
                <a:latin typeface="Swis721 BT"/>
                <a:ea typeface="Calibri" panose="020F0502020204030204" pitchFamily="34" charset="0"/>
                <a:cs typeface="Times New Roman"/>
              </a:rPr>
              <a:t>Summarise the past 3 sessions</a:t>
            </a:r>
            <a:endParaRPr lang="en-GB">
              <a:effectLst/>
              <a:latin typeface="Swis721 BT"/>
              <a:ea typeface="Calibri" panose="020F0502020204030204" pitchFamily="34" charset="0"/>
              <a:cs typeface="Times New Roman"/>
            </a:endParaRPr>
          </a:p>
          <a:p>
            <a:endParaRPr lang="en-AU">
              <a:solidFill>
                <a:srgbClr val="008C1B"/>
              </a:solidFill>
              <a:latin typeface="Swis721 BT" panose="020B0504020202020204" pitchFamily="34" charset="0"/>
            </a:endParaRPr>
          </a:p>
          <a:p>
            <a:endParaRPr lang="en-GB"/>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74537"/>
            <a:ext cx="1631693" cy="1642400"/>
          </a:xfrm>
          <a:prstGeom prst="rect">
            <a:avLst/>
          </a:prstGeom>
        </p:spPr>
      </p:pic>
    </p:spTree>
    <p:extLst>
      <p:ext uri="{BB962C8B-B14F-4D97-AF65-F5344CB8AC3E}">
        <p14:creationId xmlns:p14="http://schemas.microsoft.com/office/powerpoint/2010/main" val="200971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A86C-6402-492A-9A5F-730FE4F5D705}"/>
              </a:ext>
            </a:extLst>
          </p:cNvPr>
          <p:cNvSpPr>
            <a:spLocks noGrp="1"/>
          </p:cNvSpPr>
          <p:nvPr>
            <p:ph type="title"/>
          </p:nvPr>
        </p:nvSpPr>
        <p:spPr>
          <a:xfrm>
            <a:off x="5116878" y="629266"/>
            <a:ext cx="6422849" cy="1676603"/>
          </a:xfrm>
        </p:spPr>
        <p:txBody>
          <a:bodyPr>
            <a:normAutofit/>
          </a:bodyPr>
          <a:lstStyle/>
          <a:p>
            <a:r>
              <a:rPr lang="en-GB">
                <a:latin typeface="Swis721 BT"/>
              </a:rPr>
              <a:t>Activity – Careers in Green Finance</a:t>
            </a:r>
            <a:endParaRPr lang="en-US"/>
          </a:p>
        </p:txBody>
      </p:sp>
      <p:sp>
        <p:nvSpPr>
          <p:cNvPr id="14" name="Rectangle 1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72BD48-CA08-4A82-87CB-1993886D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98" y="803049"/>
            <a:ext cx="2452211" cy="2470743"/>
          </a:xfrm>
          <a:prstGeom prst="rect">
            <a:avLst/>
          </a:prstGeom>
        </p:spPr>
      </p:pic>
      <p:pic>
        <p:nvPicPr>
          <p:cNvPr id="9" name="Graphic 8" descr="Checklist with solid fill">
            <a:extLst>
              <a:ext uri="{FF2B5EF4-FFF2-40B4-BE49-F238E27FC236}">
                <a16:creationId xmlns:a16="http://schemas.microsoft.com/office/drawing/2014/main" id="{751A9C18-0D3B-4D01-A57E-903E056AA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1098803" y="3461344"/>
            <a:ext cx="2438400" cy="2438400"/>
          </a:xfrm>
          <a:prstGeom prst="rect">
            <a:avLst/>
          </a:prstGeom>
          <a:effectLst/>
        </p:spPr>
      </p:pic>
      <p:sp>
        <p:nvSpPr>
          <p:cNvPr id="3" name="Content Placeholder 2">
            <a:extLst>
              <a:ext uri="{FF2B5EF4-FFF2-40B4-BE49-F238E27FC236}">
                <a16:creationId xmlns:a16="http://schemas.microsoft.com/office/drawing/2014/main" id="{58AA5B19-2115-477D-967A-675F7F992068}"/>
              </a:ext>
            </a:extLst>
          </p:cNvPr>
          <p:cNvSpPr>
            <a:spLocks noGrp="1"/>
          </p:cNvSpPr>
          <p:nvPr>
            <p:ph idx="1"/>
          </p:nvPr>
        </p:nvSpPr>
        <p:spPr>
          <a:xfrm>
            <a:off x="5116880" y="2438400"/>
            <a:ext cx="6422848" cy="3785419"/>
          </a:xfrm>
        </p:spPr>
        <p:txBody>
          <a:bodyPr vert="horz" lIns="91440" tIns="45720" rIns="91440" bIns="45720" rtlCol="0" anchor="t">
            <a:normAutofit fontScale="85000" lnSpcReduction="20000"/>
          </a:bodyPr>
          <a:lstStyle/>
          <a:p>
            <a:pPr>
              <a:buFont typeface="Arial,Sans-Serif" panose="020B0604020202020204" pitchFamily="34" charset="0"/>
            </a:pPr>
            <a:r>
              <a:rPr lang="en-GB" sz="2400" dirty="0">
                <a:latin typeface="Swis721 BT"/>
                <a:ea typeface="+mn-lt"/>
                <a:cs typeface="+mn-lt"/>
              </a:rPr>
              <a:t>Watch the two videos below to hear experts from Government, academia and the public and private sectors talk about</a:t>
            </a:r>
            <a:r>
              <a:rPr lang="en-US" sz="2400" dirty="0">
                <a:latin typeface="Swis721 BT"/>
                <a:ea typeface="+mn-lt"/>
                <a:cs typeface="+mn-lt"/>
              </a:rPr>
              <a:t>careers and working in green finance </a:t>
            </a:r>
          </a:p>
          <a:p>
            <a:pPr>
              <a:buFont typeface="Arial,Sans-Serif" panose="020B0604020202020204" pitchFamily="34" charset="0"/>
            </a:pPr>
            <a:r>
              <a:rPr lang="en-GB" sz="2400" dirty="0">
                <a:latin typeface="Swis721 BT"/>
                <a:ea typeface="+mn-lt"/>
                <a:cs typeface="+mn-lt"/>
                <a:hlinkClick r:id="rId5">
                  <a:extLst>
                    <a:ext uri="{A12FA001-AC4F-418D-AE19-62706E023703}">
                      <ahyp:hlinkClr xmlns:ahyp="http://schemas.microsoft.com/office/drawing/2018/hyperlinkcolor" val="tx"/>
                    </a:ext>
                  </a:extLst>
                </a:hlinkClick>
              </a:rPr>
              <a:t>Click here</a:t>
            </a:r>
            <a:r>
              <a:rPr lang="en-GB" sz="2400" dirty="0">
                <a:latin typeface="Swis721 BT"/>
                <a:ea typeface="+mn-lt"/>
                <a:cs typeface="+mn-lt"/>
              </a:rPr>
              <a:t> to see how there are opportunities emerging in the green finance sector.</a:t>
            </a:r>
          </a:p>
          <a:p>
            <a:pPr>
              <a:buFont typeface="Arial,Sans-Serif" panose="020B0604020202020204" pitchFamily="34" charset="0"/>
              <a:buChar char="•"/>
            </a:pPr>
            <a:r>
              <a:rPr lang="en-GB" sz="2400" dirty="0">
                <a:latin typeface="Swis721 BT"/>
                <a:ea typeface="+mn-lt"/>
                <a:cs typeface="+mn-lt"/>
                <a:hlinkClick r:id="rId6">
                  <a:extLst>
                    <a:ext uri="{A12FA001-AC4F-418D-AE19-62706E023703}">
                      <ahyp:hlinkClr xmlns:ahyp="http://schemas.microsoft.com/office/drawing/2018/hyperlinkcolor" val="tx"/>
                    </a:ext>
                  </a:extLst>
                </a:hlinkClick>
              </a:rPr>
              <a:t>Click here</a:t>
            </a:r>
            <a:r>
              <a:rPr lang="en-GB" sz="2400" dirty="0">
                <a:latin typeface="Swis721 BT"/>
                <a:ea typeface="+mn-lt"/>
                <a:cs typeface="+mn-lt"/>
              </a:rPr>
              <a:t> to hear how and why they got involved in Green Finance.</a:t>
            </a:r>
          </a:p>
          <a:p>
            <a:pPr marL="0" indent="0">
              <a:buNone/>
            </a:pPr>
            <a:endParaRPr lang="en-GB" sz="2400" dirty="0">
              <a:latin typeface="Swis721 BT"/>
              <a:ea typeface="+mn-lt"/>
              <a:cs typeface="+mn-lt"/>
            </a:endParaRPr>
          </a:p>
          <a:p>
            <a:pPr>
              <a:buFont typeface="Arial,Sans-Serif" panose="020B0604020202020204" pitchFamily="34" charset="0"/>
            </a:pPr>
            <a:r>
              <a:rPr lang="en-GB" sz="2400" dirty="0">
                <a:latin typeface="Swis721 BT"/>
                <a:ea typeface="+mn-lt"/>
                <a:cs typeface="+mn-lt"/>
              </a:rPr>
              <a:t>Can you identify two reasons why it is an exciting time to work in Green Finance?</a:t>
            </a:r>
            <a:endParaRPr lang="en-US" sz="2400" dirty="0">
              <a:latin typeface="Swis721 BT"/>
              <a:ea typeface="+mn-lt"/>
              <a:cs typeface="+mn-lt"/>
            </a:endParaRPr>
          </a:p>
          <a:p>
            <a:endParaRPr lang="en-GB" sz="2400">
              <a:latin typeface="Swis721 BT"/>
              <a:ea typeface="+mn-lt"/>
              <a:cs typeface="+mn-lt"/>
            </a:endParaRPr>
          </a:p>
          <a:p>
            <a:pPr marL="0" indent="0">
              <a:buNone/>
            </a:pPr>
            <a:endParaRPr lang="en-GB" sz="2400">
              <a:latin typeface="Swis721 BT"/>
              <a:cs typeface="Calibri"/>
            </a:endParaRPr>
          </a:p>
          <a:p>
            <a:pPr marL="0" indent="0" algn="r">
              <a:buNone/>
            </a:pPr>
            <a:r>
              <a:rPr lang="en-GB" sz="2400" dirty="0">
                <a:latin typeface="Swis721 BT"/>
                <a:cs typeface="Calibri"/>
              </a:rPr>
              <a:t>Go to the next slide for some reasons...</a:t>
            </a:r>
          </a:p>
          <a:p>
            <a:endParaRPr lang="en-GB" sz="1600">
              <a:cs typeface="Calibri"/>
            </a:endParaRPr>
          </a:p>
        </p:txBody>
      </p:sp>
    </p:spTree>
    <p:extLst>
      <p:ext uri="{BB962C8B-B14F-4D97-AF65-F5344CB8AC3E}">
        <p14:creationId xmlns:p14="http://schemas.microsoft.com/office/powerpoint/2010/main" val="76995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A86C-6402-492A-9A5F-730FE4F5D705}"/>
              </a:ext>
            </a:extLst>
          </p:cNvPr>
          <p:cNvSpPr>
            <a:spLocks noGrp="1"/>
          </p:cNvSpPr>
          <p:nvPr>
            <p:ph type="title"/>
          </p:nvPr>
        </p:nvSpPr>
        <p:spPr>
          <a:xfrm>
            <a:off x="5116878" y="629266"/>
            <a:ext cx="6422849" cy="1676603"/>
          </a:xfrm>
        </p:spPr>
        <p:txBody>
          <a:bodyPr>
            <a:normAutofit/>
          </a:bodyPr>
          <a:lstStyle/>
          <a:p>
            <a:r>
              <a:rPr lang="en-GB">
                <a:latin typeface="Swis721 BT"/>
              </a:rPr>
              <a:t>Activity – Careers in Green Finance</a:t>
            </a:r>
            <a:endParaRPr lang="en-US"/>
          </a:p>
        </p:txBody>
      </p:sp>
      <p:sp>
        <p:nvSpPr>
          <p:cNvPr id="14" name="Rectangle 1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72BD48-CA08-4A82-87CB-1993886D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98" y="803049"/>
            <a:ext cx="2452211" cy="2470743"/>
          </a:xfrm>
          <a:prstGeom prst="rect">
            <a:avLst/>
          </a:prstGeom>
        </p:spPr>
      </p:pic>
      <p:pic>
        <p:nvPicPr>
          <p:cNvPr id="9" name="Graphic 8" descr="Checklist with solid fill">
            <a:extLst>
              <a:ext uri="{FF2B5EF4-FFF2-40B4-BE49-F238E27FC236}">
                <a16:creationId xmlns:a16="http://schemas.microsoft.com/office/drawing/2014/main" id="{751A9C18-0D3B-4D01-A57E-903E056AA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1098803" y="3461344"/>
            <a:ext cx="2438400" cy="2438400"/>
          </a:xfrm>
          <a:prstGeom prst="rect">
            <a:avLst/>
          </a:prstGeom>
          <a:effectLst/>
        </p:spPr>
      </p:pic>
      <p:sp>
        <p:nvSpPr>
          <p:cNvPr id="3" name="Content Placeholder 2">
            <a:extLst>
              <a:ext uri="{FF2B5EF4-FFF2-40B4-BE49-F238E27FC236}">
                <a16:creationId xmlns:a16="http://schemas.microsoft.com/office/drawing/2014/main" id="{58AA5B19-2115-477D-967A-675F7F992068}"/>
              </a:ext>
            </a:extLst>
          </p:cNvPr>
          <p:cNvSpPr>
            <a:spLocks noGrp="1"/>
          </p:cNvSpPr>
          <p:nvPr>
            <p:ph idx="1"/>
          </p:nvPr>
        </p:nvSpPr>
        <p:spPr>
          <a:xfrm>
            <a:off x="5116880" y="2438400"/>
            <a:ext cx="6422848" cy="3785419"/>
          </a:xfrm>
        </p:spPr>
        <p:txBody>
          <a:bodyPr vert="horz" lIns="91440" tIns="45720" rIns="91440" bIns="45720" rtlCol="0" anchor="t">
            <a:normAutofit fontScale="92500"/>
          </a:bodyPr>
          <a:lstStyle/>
          <a:p>
            <a:pPr marL="0" indent="0">
              <a:buNone/>
            </a:pPr>
            <a:r>
              <a:rPr lang="en-GB" sz="2400" b="1">
                <a:latin typeface="Swis721 BT"/>
              </a:rPr>
              <a:t>Some</a:t>
            </a:r>
            <a:r>
              <a:rPr lang="en-GB" sz="2400" b="1">
                <a:latin typeface="Swis721 BT"/>
                <a:ea typeface="+mn-lt"/>
                <a:cs typeface="+mn-lt"/>
              </a:rPr>
              <a:t> reasons for a career in Green Finance include</a:t>
            </a:r>
            <a:endParaRPr lang="en-US" sz="2400">
              <a:latin typeface="Swis721 BT"/>
              <a:ea typeface="+mn-lt"/>
              <a:cs typeface="+mn-lt"/>
            </a:endParaRPr>
          </a:p>
          <a:p>
            <a:pPr>
              <a:buFont typeface="Arial,Sans-Serif" panose="020B0604020202020204" pitchFamily="34" charset="0"/>
            </a:pPr>
            <a:endParaRPr lang="en-GB" sz="2400">
              <a:latin typeface="Swis721 BT"/>
              <a:cs typeface="Calibri"/>
            </a:endParaRPr>
          </a:p>
          <a:p>
            <a:pPr>
              <a:buFont typeface="Arial,Sans-Serif" panose="020B0604020202020204" pitchFamily="34" charset="0"/>
            </a:pPr>
            <a:r>
              <a:rPr lang="en-GB" sz="2400">
                <a:latin typeface="Swis721 BT"/>
                <a:cs typeface="Calibri"/>
              </a:rPr>
              <a:t>Being able to align career with your personal values</a:t>
            </a:r>
          </a:p>
          <a:p>
            <a:pPr>
              <a:buFont typeface="Arial,Sans-Serif" panose="020B0604020202020204" pitchFamily="34" charset="0"/>
            </a:pPr>
            <a:r>
              <a:rPr lang="en-GB" sz="2400">
                <a:latin typeface="Swis721 BT"/>
                <a:cs typeface="Calibri"/>
              </a:rPr>
              <a:t>Being part of a broader change in how society views the economy</a:t>
            </a:r>
          </a:p>
          <a:p>
            <a:pPr>
              <a:buFont typeface="Arial,Sans-Serif" panose="020B0604020202020204" pitchFamily="34" charset="0"/>
            </a:pPr>
            <a:r>
              <a:rPr lang="en-GB" sz="2400">
                <a:latin typeface="Swis721 BT"/>
                <a:cs typeface="Calibri"/>
              </a:rPr>
              <a:t>Having the opportunity to work in a new and growing sector</a:t>
            </a:r>
          </a:p>
          <a:p>
            <a:pPr>
              <a:buFont typeface="Arial,Sans-Serif" panose="020B0604020202020204" pitchFamily="34" charset="0"/>
            </a:pPr>
            <a:r>
              <a:rPr lang="en-GB" sz="2400">
                <a:latin typeface="Swis721 BT"/>
                <a:cs typeface="Calibri"/>
              </a:rPr>
              <a:t>Supporting others with 'green' expertise (such as engineering) by finding ways to provide financial resource their ideas</a:t>
            </a:r>
            <a:endParaRPr lang="en-GB"/>
          </a:p>
          <a:p>
            <a:pPr>
              <a:buFont typeface="Arial,Sans-Serif" panose="020B0604020202020204" pitchFamily="34" charset="0"/>
            </a:pPr>
            <a:endParaRPr lang="en-GB" sz="2400">
              <a:solidFill>
                <a:srgbClr val="FF0000"/>
              </a:solidFill>
              <a:latin typeface="Swis721 BT"/>
              <a:cs typeface="Calibri"/>
            </a:endParaRPr>
          </a:p>
          <a:p>
            <a:endParaRPr lang="en-GB" sz="1600">
              <a:cs typeface="Calibri"/>
            </a:endParaRPr>
          </a:p>
        </p:txBody>
      </p:sp>
    </p:spTree>
    <p:extLst>
      <p:ext uri="{BB962C8B-B14F-4D97-AF65-F5344CB8AC3E}">
        <p14:creationId xmlns:p14="http://schemas.microsoft.com/office/powerpoint/2010/main" val="102878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2C40-4BDD-41BE-99AE-370DFF392C55}"/>
              </a:ext>
            </a:extLst>
          </p:cNvPr>
          <p:cNvSpPr>
            <a:spLocks noGrp="1"/>
          </p:cNvSpPr>
          <p:nvPr>
            <p:ph type="title"/>
          </p:nvPr>
        </p:nvSpPr>
        <p:spPr/>
        <p:txBody>
          <a:bodyPr/>
          <a:lstStyle/>
          <a:p>
            <a:r>
              <a:rPr lang="en-GB" b="1">
                <a:solidFill>
                  <a:srgbClr val="008000"/>
                </a:solidFill>
                <a:latin typeface="Swis721 BT"/>
                <a:ea typeface="Calibri" panose="020F0502020204030204" pitchFamily="34" charset="0"/>
                <a:cs typeface="Times New Roman"/>
              </a:rPr>
              <a:t>Finally... Questions</a:t>
            </a:r>
            <a:r>
              <a:rPr lang="en-GB" b="1">
                <a:solidFill>
                  <a:srgbClr val="008000"/>
                </a:solidFill>
                <a:effectLst/>
                <a:latin typeface="Swis721 BT"/>
                <a:ea typeface="Calibri" panose="020F0502020204030204" pitchFamily="34" charset="0"/>
                <a:cs typeface="Times New Roman"/>
              </a:rPr>
              <a:t> for </a:t>
            </a:r>
            <a:r>
              <a:rPr lang="en-GB" b="1">
                <a:solidFill>
                  <a:srgbClr val="008000"/>
                </a:solidFill>
                <a:latin typeface="Swis721 BT"/>
                <a:ea typeface="Calibri" panose="020F0502020204030204" pitchFamily="34" charset="0"/>
                <a:cs typeface="Times New Roman"/>
              </a:rPr>
              <a:t>the live</a:t>
            </a:r>
            <a:r>
              <a:rPr lang="en-GB" b="1">
                <a:solidFill>
                  <a:srgbClr val="008000"/>
                </a:solidFill>
                <a:effectLst/>
                <a:latin typeface="Swis721 BT"/>
                <a:ea typeface="Calibri" panose="020F0502020204030204" pitchFamily="34" charset="0"/>
                <a:cs typeface="Times New Roman"/>
              </a:rPr>
              <a:t> panel</a:t>
            </a:r>
            <a:r>
              <a:rPr lang="en-GB" b="1">
                <a:solidFill>
                  <a:srgbClr val="008000"/>
                </a:solidFill>
                <a:latin typeface="Swis721 BT"/>
                <a:ea typeface="Calibri" panose="020F0502020204030204" pitchFamily="34" charset="0"/>
                <a:cs typeface="Times New Roman"/>
              </a:rPr>
              <a:t>!</a:t>
            </a:r>
            <a:endParaRPr lang="en-GB" b="1">
              <a:solidFill>
                <a:srgbClr val="008000"/>
              </a:solidFill>
              <a:latin typeface="Swis721 BT"/>
              <a:cs typeface="Times New Roman"/>
            </a:endParaRPr>
          </a:p>
        </p:txBody>
      </p:sp>
      <p:sp>
        <p:nvSpPr>
          <p:cNvPr id="3" name="Content Placeholder 2">
            <a:extLst>
              <a:ext uri="{FF2B5EF4-FFF2-40B4-BE49-F238E27FC236}">
                <a16:creationId xmlns:a16="http://schemas.microsoft.com/office/drawing/2014/main" id="{D1F9EB92-9E4E-4EE7-967B-4A475CF4D9F0}"/>
              </a:ext>
            </a:extLst>
          </p:cNvPr>
          <p:cNvSpPr>
            <a:spLocks noGrp="1"/>
          </p:cNvSpPr>
          <p:nvPr>
            <p:ph idx="1"/>
          </p:nvPr>
        </p:nvSpPr>
        <p:spPr>
          <a:xfrm>
            <a:off x="838200" y="1503123"/>
            <a:ext cx="10515600" cy="4673840"/>
          </a:xfrm>
        </p:spPr>
        <p:txBody>
          <a:bodyPr vert="horz" lIns="91440" tIns="45720" rIns="91440" bIns="45720" rtlCol="0" anchor="t">
            <a:normAutofit/>
          </a:bodyPr>
          <a:lstStyle/>
          <a:p>
            <a:pPr marL="0" indent="0">
              <a:buNone/>
            </a:pPr>
            <a:endParaRPr lang="en-GB"/>
          </a:p>
          <a:p>
            <a:pPr marL="0" indent="0">
              <a:buNone/>
            </a:pPr>
            <a:endParaRPr lang="en-GB"/>
          </a:p>
          <a:p>
            <a:endParaRPr lang="en-GB" sz="2000"/>
          </a:p>
          <a:p>
            <a:r>
              <a:rPr lang="en-GB" sz="2400"/>
              <a:t>Send your questions to </a:t>
            </a:r>
            <a:r>
              <a:rPr lang="en-GB" sz="2400" u="sng">
                <a:solidFill>
                  <a:srgbClr val="0000FF"/>
                </a:solidFill>
                <a:effectLst/>
                <a:ea typeface="Times New Roman" panose="02020603050405020304" pitchFamily="18" charset="0"/>
                <a:hlinkClick r:id="rId2"/>
              </a:rPr>
              <a:t>business-rsm@glasgow.ac.uk</a:t>
            </a:r>
            <a:r>
              <a:rPr lang="en-GB" sz="2400">
                <a:ea typeface="+mn-lt"/>
                <a:cs typeface="+mn-lt"/>
              </a:rPr>
              <a:t> by 8th November</a:t>
            </a:r>
            <a:endParaRPr lang="en-GB" sz="2400" u="sng" err="1">
              <a:ea typeface="+mn-lt"/>
              <a:cs typeface="+mn-lt"/>
            </a:endParaRPr>
          </a:p>
        </p:txBody>
      </p:sp>
      <p:sp>
        <p:nvSpPr>
          <p:cNvPr id="4" name="Rectangle: Rounded Corners 3">
            <a:extLst>
              <a:ext uri="{FF2B5EF4-FFF2-40B4-BE49-F238E27FC236}">
                <a16:creationId xmlns:a16="http://schemas.microsoft.com/office/drawing/2014/main" id="{7F06587E-72D0-41D1-B66F-2C69A30F4798}"/>
              </a:ext>
            </a:extLst>
          </p:cNvPr>
          <p:cNvSpPr/>
          <p:nvPr/>
        </p:nvSpPr>
        <p:spPr>
          <a:xfrm>
            <a:off x="312238" y="1714739"/>
            <a:ext cx="10678961" cy="1027815"/>
          </a:xfrm>
          <a:prstGeom prst="roundRect">
            <a:avLst/>
          </a:prstGeom>
          <a:gradFill flip="none" rotWithShape="1">
            <a:gsLst>
              <a:gs pos="0">
                <a:srgbClr val="008C1B">
                  <a:tint val="66000"/>
                  <a:satMod val="160000"/>
                </a:srgbClr>
              </a:gs>
              <a:gs pos="50000">
                <a:srgbClr val="008C1B">
                  <a:tint val="44500"/>
                  <a:satMod val="160000"/>
                </a:srgbClr>
              </a:gs>
              <a:gs pos="100000">
                <a:srgbClr val="008C1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cs typeface="Calibri"/>
              </a:rPr>
              <a:t>On the </a:t>
            </a:r>
            <a:r>
              <a:rPr lang="en-GB" sz="2400" b="1">
                <a:solidFill>
                  <a:schemeClr val="tx1"/>
                </a:solidFill>
                <a:cs typeface="Calibri"/>
              </a:rPr>
              <a:t>11th November, 10-11am,</a:t>
            </a:r>
            <a:r>
              <a:rPr lang="en-GB" sz="2400">
                <a:solidFill>
                  <a:schemeClr val="tx1"/>
                </a:solidFill>
                <a:cs typeface="Calibri"/>
              </a:rPr>
              <a:t> you will have the opportunity to ask an expert panel any questions you have about green finance!</a:t>
            </a:r>
          </a:p>
        </p:txBody>
      </p:sp>
      <p:sp>
        <p:nvSpPr>
          <p:cNvPr id="5" name="Speech Bubble: Oval 4">
            <a:extLst>
              <a:ext uri="{FF2B5EF4-FFF2-40B4-BE49-F238E27FC236}">
                <a16:creationId xmlns:a16="http://schemas.microsoft.com/office/drawing/2014/main" id="{BBF5B90F-8468-4898-BDA9-FEAA02D0A8F8}"/>
              </a:ext>
            </a:extLst>
          </p:cNvPr>
          <p:cNvSpPr/>
          <p:nvPr/>
        </p:nvSpPr>
        <p:spPr>
          <a:xfrm rot="20538503">
            <a:off x="9135678" y="4573305"/>
            <a:ext cx="2404998" cy="1720177"/>
          </a:xfrm>
          <a:prstGeom prst="wedgeEllipseCallout">
            <a:avLst/>
          </a:prstGeom>
          <a:gradFill flip="none" rotWithShape="1">
            <a:gsLst>
              <a:gs pos="0">
                <a:srgbClr val="008C1B">
                  <a:tint val="66000"/>
                  <a:satMod val="160000"/>
                </a:srgbClr>
              </a:gs>
              <a:gs pos="50000">
                <a:srgbClr val="008C1B">
                  <a:tint val="44500"/>
                  <a:satMod val="160000"/>
                </a:srgbClr>
              </a:gs>
              <a:gs pos="100000">
                <a:srgbClr val="008C1B">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How do I get useful work experience?</a:t>
            </a:r>
          </a:p>
        </p:txBody>
      </p:sp>
      <p:sp>
        <p:nvSpPr>
          <p:cNvPr id="6" name="Speech Bubble: Oval 5">
            <a:extLst>
              <a:ext uri="{FF2B5EF4-FFF2-40B4-BE49-F238E27FC236}">
                <a16:creationId xmlns:a16="http://schemas.microsoft.com/office/drawing/2014/main" id="{649950D6-E0AB-4F49-82BC-C6C2B629D11B}"/>
              </a:ext>
            </a:extLst>
          </p:cNvPr>
          <p:cNvSpPr/>
          <p:nvPr/>
        </p:nvSpPr>
        <p:spPr>
          <a:xfrm rot="20897778">
            <a:off x="177467" y="3808536"/>
            <a:ext cx="2523690" cy="1383321"/>
          </a:xfrm>
          <a:prstGeom prst="wedgeEllipseCallou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rPr>
              <a:t>Do I need to go to university to work in green finance?</a:t>
            </a:r>
          </a:p>
        </p:txBody>
      </p:sp>
      <p:sp>
        <p:nvSpPr>
          <p:cNvPr id="7" name="Speech Bubble: Oval 6">
            <a:extLst>
              <a:ext uri="{FF2B5EF4-FFF2-40B4-BE49-F238E27FC236}">
                <a16:creationId xmlns:a16="http://schemas.microsoft.com/office/drawing/2014/main" id="{461F0AA7-AC28-44CD-9ACD-624BF57B89D0}"/>
              </a:ext>
            </a:extLst>
          </p:cNvPr>
          <p:cNvSpPr/>
          <p:nvPr/>
        </p:nvSpPr>
        <p:spPr>
          <a:xfrm rot="841327">
            <a:off x="3033372" y="3652193"/>
            <a:ext cx="2317315" cy="1354839"/>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Why isn’t all finance, ‘green finance’?</a:t>
            </a:r>
          </a:p>
        </p:txBody>
      </p:sp>
      <p:sp>
        <p:nvSpPr>
          <p:cNvPr id="8" name="Speech Bubble: Oval 7">
            <a:extLst>
              <a:ext uri="{FF2B5EF4-FFF2-40B4-BE49-F238E27FC236}">
                <a16:creationId xmlns:a16="http://schemas.microsoft.com/office/drawing/2014/main" id="{1D35E6CE-8D2A-4B0B-823E-A27A8347D4AC}"/>
              </a:ext>
            </a:extLst>
          </p:cNvPr>
          <p:cNvSpPr/>
          <p:nvPr/>
        </p:nvSpPr>
        <p:spPr>
          <a:xfrm>
            <a:off x="1569346" y="4998860"/>
            <a:ext cx="2484031" cy="1429909"/>
          </a:xfrm>
          <a:prstGeom prst="wedgeEllipseCallou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What are useful subjects to study?</a:t>
            </a:r>
          </a:p>
        </p:txBody>
      </p:sp>
      <p:sp>
        <p:nvSpPr>
          <p:cNvPr id="9" name="Speech Bubble: Oval 8">
            <a:extLst>
              <a:ext uri="{FF2B5EF4-FFF2-40B4-BE49-F238E27FC236}">
                <a16:creationId xmlns:a16="http://schemas.microsoft.com/office/drawing/2014/main" id="{2913BDF0-A886-4817-A01C-F47CB73B87AF}"/>
              </a:ext>
            </a:extLst>
          </p:cNvPr>
          <p:cNvSpPr/>
          <p:nvPr/>
        </p:nvSpPr>
        <p:spPr>
          <a:xfrm rot="20611940">
            <a:off x="4913716" y="4778876"/>
            <a:ext cx="2448317" cy="1529807"/>
          </a:xfrm>
          <a:prstGeom prst="wedgeEllipseCallout">
            <a:avLst/>
          </a:prstGeom>
          <a:gradFill flip="none" rotWithShape="1">
            <a:gsLst>
              <a:gs pos="0">
                <a:srgbClr val="ED841B">
                  <a:tint val="66000"/>
                  <a:satMod val="160000"/>
                </a:srgbClr>
              </a:gs>
              <a:gs pos="50000">
                <a:srgbClr val="ED841B">
                  <a:tint val="44500"/>
                  <a:satMod val="160000"/>
                </a:srgbClr>
              </a:gs>
              <a:gs pos="100000">
                <a:srgbClr val="ED841B">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type of skills are good to have in this industry?</a:t>
            </a:r>
          </a:p>
        </p:txBody>
      </p:sp>
      <p:sp>
        <p:nvSpPr>
          <p:cNvPr id="10" name="Speech Bubble: Oval 9">
            <a:extLst>
              <a:ext uri="{FF2B5EF4-FFF2-40B4-BE49-F238E27FC236}">
                <a16:creationId xmlns:a16="http://schemas.microsoft.com/office/drawing/2014/main" id="{D9B7A8E8-4764-4D44-A8FB-B34A5C788DF0}"/>
              </a:ext>
            </a:extLst>
          </p:cNvPr>
          <p:cNvSpPr/>
          <p:nvPr/>
        </p:nvSpPr>
        <p:spPr>
          <a:xfrm rot="1382418">
            <a:off x="7071476" y="3672504"/>
            <a:ext cx="2365069" cy="1574531"/>
          </a:xfrm>
          <a:prstGeom prst="wedgeEllipseCallou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are the challenges with scaling Green Finance?</a:t>
            </a:r>
          </a:p>
        </p:txBody>
      </p:sp>
      <p:pic>
        <p:nvPicPr>
          <p:cNvPr id="16" name="Graphic 15" descr="Question Mark with solid fill">
            <a:extLst>
              <a:ext uri="{FF2B5EF4-FFF2-40B4-BE49-F238E27FC236}">
                <a16:creationId xmlns:a16="http://schemas.microsoft.com/office/drawing/2014/main" id="{7DD88320-DC5E-4FE3-B297-C984F59512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90907">
            <a:off x="5545217" y="3627791"/>
            <a:ext cx="814365" cy="814365"/>
          </a:xfrm>
          <a:prstGeom prst="rect">
            <a:avLst/>
          </a:prstGeom>
        </p:spPr>
      </p:pic>
      <p:pic>
        <p:nvPicPr>
          <p:cNvPr id="17" name="Graphic 16" descr="Question Mark with solid fill">
            <a:extLst>
              <a:ext uri="{FF2B5EF4-FFF2-40B4-BE49-F238E27FC236}">
                <a16:creationId xmlns:a16="http://schemas.microsoft.com/office/drawing/2014/main" id="{5676C410-DFBE-4889-8031-47E45D35C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90907">
            <a:off x="7834778" y="5451011"/>
            <a:ext cx="814365" cy="814365"/>
          </a:xfrm>
          <a:prstGeom prst="rect">
            <a:avLst/>
          </a:prstGeom>
        </p:spPr>
      </p:pic>
      <p:pic>
        <p:nvPicPr>
          <p:cNvPr id="18" name="Graphic 17" descr="Question Mark with solid fill">
            <a:extLst>
              <a:ext uri="{FF2B5EF4-FFF2-40B4-BE49-F238E27FC236}">
                <a16:creationId xmlns:a16="http://schemas.microsoft.com/office/drawing/2014/main" id="{3BFB1E27-C366-4C42-B0A9-B68016F42B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95054">
            <a:off x="714118" y="5659164"/>
            <a:ext cx="814365" cy="814365"/>
          </a:xfrm>
          <a:prstGeom prst="rect">
            <a:avLst/>
          </a:prstGeom>
        </p:spPr>
      </p:pic>
      <p:pic>
        <p:nvPicPr>
          <p:cNvPr id="19" name="Graphic 18" descr="Question Mark with solid fill">
            <a:extLst>
              <a:ext uri="{FF2B5EF4-FFF2-40B4-BE49-F238E27FC236}">
                <a16:creationId xmlns:a16="http://schemas.microsoft.com/office/drawing/2014/main" id="{81D9C1B5-8614-4C88-A4C9-E282BF000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49872">
            <a:off x="9017803" y="3170542"/>
            <a:ext cx="814365" cy="814365"/>
          </a:xfrm>
          <a:prstGeom prst="rect">
            <a:avLst/>
          </a:prstGeom>
        </p:spPr>
      </p:pic>
      <p:pic>
        <p:nvPicPr>
          <p:cNvPr id="23" name="Picture 22">
            <a:extLst>
              <a:ext uri="{FF2B5EF4-FFF2-40B4-BE49-F238E27FC236}">
                <a16:creationId xmlns:a16="http://schemas.microsoft.com/office/drawing/2014/main" id="{4ABF6CDB-0DA5-4641-8AD5-EFA600CB9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7019" y="151677"/>
            <a:ext cx="1369420" cy="1378406"/>
          </a:xfrm>
          <a:prstGeom prst="rect">
            <a:avLst/>
          </a:prstGeom>
        </p:spPr>
      </p:pic>
    </p:spTree>
    <p:extLst>
      <p:ext uri="{BB962C8B-B14F-4D97-AF65-F5344CB8AC3E}">
        <p14:creationId xmlns:p14="http://schemas.microsoft.com/office/powerpoint/2010/main" val="1483451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ctrTitle"/>
          </p:nvPr>
        </p:nvSpPr>
        <p:spPr>
          <a:xfrm>
            <a:off x="1524000" y="1600200"/>
            <a:ext cx="9144000" cy="2387600"/>
          </a:xfrm>
        </p:spPr>
        <p:txBody>
          <a:bodyPr/>
          <a:lstStyle/>
          <a:p>
            <a:r>
              <a:rPr lang="en-GB" b="1">
                <a:solidFill>
                  <a:srgbClr val="008000"/>
                </a:solidFill>
                <a:latin typeface="Swis721 BT" panose="020B0504020202020204"/>
              </a:rPr>
              <a:t>3.4 Summary of all three lessons</a:t>
            </a:r>
          </a:p>
        </p:txBody>
      </p:sp>
      <p:pic>
        <p:nvPicPr>
          <p:cNvPr id="4" name="Picture 3">
            <a:extLst>
              <a:ext uri="{FF2B5EF4-FFF2-40B4-BE49-F238E27FC236}">
                <a16:creationId xmlns:a16="http://schemas.microsoft.com/office/drawing/2014/main" id="{741C1A43-DD4A-439E-A46F-E34545F5C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5" name="Picture 4">
            <a:extLst>
              <a:ext uri="{FF2B5EF4-FFF2-40B4-BE49-F238E27FC236}">
                <a16:creationId xmlns:a16="http://schemas.microsoft.com/office/drawing/2014/main" id="{8391CD71-EE63-425D-9C5A-AB2734C85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676"/>
            <a:ext cx="2327584" cy="1642400"/>
          </a:xfrm>
          <a:prstGeom prst="rect">
            <a:avLst/>
          </a:prstGeom>
        </p:spPr>
      </p:pic>
      <p:pic>
        <p:nvPicPr>
          <p:cNvPr id="7" name="Picture 2" descr="A picture containing graphical user interface&#10;&#10;Description automatically generated">
            <a:extLst>
              <a:ext uri="{FF2B5EF4-FFF2-40B4-BE49-F238E27FC236}">
                <a16:creationId xmlns:a16="http://schemas.microsoft.com/office/drawing/2014/main" id="{2AE08C9C-5D1C-4930-93A6-0FA4C74A1CB1}"/>
              </a:ext>
            </a:extLst>
          </p:cNvPr>
          <p:cNvPicPr>
            <a:picLocks noChangeAspect="1"/>
          </p:cNvPicPr>
          <p:nvPr/>
        </p:nvPicPr>
        <p:blipFill>
          <a:blip r:embed="rId4"/>
          <a:stretch>
            <a:fillRect/>
          </a:stretch>
        </p:blipFill>
        <p:spPr>
          <a:xfrm>
            <a:off x="10389568" y="5877334"/>
            <a:ext cx="1522047" cy="980666"/>
          </a:xfrm>
          <a:prstGeom prst="rect">
            <a:avLst/>
          </a:prstGeom>
        </p:spPr>
      </p:pic>
    </p:spTree>
    <p:extLst>
      <p:ext uri="{BB962C8B-B14F-4D97-AF65-F5344CB8AC3E}">
        <p14:creationId xmlns:p14="http://schemas.microsoft.com/office/powerpoint/2010/main" val="268475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title"/>
          </p:nvPr>
        </p:nvSpPr>
        <p:spPr/>
        <p:txBody>
          <a:bodyPr/>
          <a:lstStyle/>
          <a:p>
            <a:r>
              <a:rPr lang="en-GB" b="1">
                <a:solidFill>
                  <a:srgbClr val="008C1B"/>
                </a:solidFill>
                <a:latin typeface="Swis721 BT"/>
              </a:rPr>
              <a:t>Lesson 1 Summary</a:t>
            </a:r>
          </a:p>
        </p:txBody>
      </p:sp>
      <p:sp>
        <p:nvSpPr>
          <p:cNvPr id="3" name="Content Placeholder 2">
            <a:extLst>
              <a:ext uri="{FF2B5EF4-FFF2-40B4-BE49-F238E27FC236}">
                <a16:creationId xmlns:a16="http://schemas.microsoft.com/office/drawing/2014/main" id="{026CCF30-C173-4958-9E34-B5E5AD2D326A}"/>
              </a:ext>
            </a:extLst>
          </p:cNvPr>
          <p:cNvSpPr>
            <a:spLocks noGrp="1"/>
          </p:cNvSpPr>
          <p:nvPr>
            <p:ph idx="1"/>
          </p:nvPr>
        </p:nvSpPr>
        <p:spPr>
          <a:xfrm>
            <a:off x="838200" y="1825625"/>
            <a:ext cx="10515600" cy="4742107"/>
          </a:xfrm>
        </p:spPr>
        <p:txBody>
          <a:bodyPr vert="horz" lIns="91440" tIns="45720" rIns="91440" bIns="45720" rtlCol="0" anchor="t">
            <a:noAutofit/>
          </a:bodyPr>
          <a:lstStyle/>
          <a:p>
            <a:pPr>
              <a:lnSpc>
                <a:spcPct val="120000"/>
              </a:lnSpc>
              <a:buFont typeface="Arial" panose="05000000000000000000" pitchFamily="2" charset="2"/>
              <a:buChar char="•"/>
            </a:pPr>
            <a:r>
              <a:rPr lang="en-GB" sz="2200" dirty="0">
                <a:latin typeface="Swis721 BT"/>
              </a:rPr>
              <a:t>The climate crisis poses a real threat and without serious efforts we are very likely to exceed 1.5°C global warming, potentially event the 2°C limit set by the Paris Agreement</a:t>
            </a:r>
            <a:endParaRPr lang="en-US" sz="2200" dirty="0">
              <a:cs typeface="Calibri"/>
            </a:endParaRPr>
          </a:p>
          <a:p>
            <a:pPr>
              <a:lnSpc>
                <a:spcPct val="120000"/>
              </a:lnSpc>
              <a:buFont typeface="Arial" panose="05000000000000000000" pitchFamily="2" charset="2"/>
              <a:buChar char="•"/>
            </a:pPr>
            <a:r>
              <a:rPr lang="en-GB" sz="2200" dirty="0">
                <a:latin typeface="Swis721 BT"/>
              </a:rPr>
              <a:t>To prevent this, we need to cut global emissions, which means transitioning to a decarbonised world (amongst other changes)</a:t>
            </a:r>
            <a:endParaRPr lang="en-GB" sz="2200" dirty="0">
              <a:latin typeface="Swis721 BT"/>
              <a:cs typeface="Calibri" panose="020F0502020204030204"/>
            </a:endParaRPr>
          </a:p>
          <a:p>
            <a:pPr>
              <a:lnSpc>
                <a:spcPct val="120000"/>
              </a:lnSpc>
              <a:buFont typeface="Arial" panose="05000000000000000000" pitchFamily="2" charset="2"/>
              <a:buChar char="•"/>
            </a:pPr>
            <a:r>
              <a:rPr lang="en-GB" sz="2200" dirty="0">
                <a:latin typeface="Swis721 BT"/>
              </a:rPr>
              <a:t>The challenge is that the economic system, and our day-to-day lives in general, are currently very heavily reliant on environmentally unsustainable activities such as fossil fuels</a:t>
            </a:r>
            <a:endParaRPr lang="en-GB" sz="2200" dirty="0">
              <a:latin typeface="Swis721 BT"/>
              <a:cs typeface="Calibri" panose="020F0502020204030204"/>
            </a:endParaRPr>
          </a:p>
          <a:p>
            <a:pPr>
              <a:lnSpc>
                <a:spcPct val="120000"/>
              </a:lnSpc>
              <a:buFont typeface="Arial" panose="05000000000000000000" pitchFamily="2" charset="2"/>
              <a:buChar char="•"/>
            </a:pPr>
            <a:r>
              <a:rPr lang="en-GB" sz="2200" dirty="0">
                <a:latin typeface="Swis721 BT"/>
              </a:rPr>
              <a:t>Finance is the engine of the global economy. So, if we can change finance to be ‘more green’, it will enable us to steer the global economic system towards a sustainable future.</a:t>
            </a:r>
            <a:endParaRPr lang="en-GB" sz="2200" dirty="0">
              <a:latin typeface="Swis721 BT"/>
              <a:cs typeface="Calibri" panose="020F0502020204030204"/>
            </a:endParaRPr>
          </a:p>
          <a:p>
            <a:pPr marL="0" indent="0">
              <a:buNone/>
            </a:pPr>
            <a:endParaRPr lang="en-GB"/>
          </a:p>
        </p:txBody>
      </p:sp>
      <p:pic>
        <p:nvPicPr>
          <p:cNvPr id="4" name="Picture 3">
            <a:extLst>
              <a:ext uri="{FF2B5EF4-FFF2-40B4-BE49-F238E27FC236}">
                <a16:creationId xmlns:a16="http://schemas.microsoft.com/office/drawing/2014/main" id="{3F2E1A3B-9EDE-48FA-BD7A-FF0C6274A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222413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title"/>
          </p:nvPr>
        </p:nvSpPr>
        <p:spPr/>
        <p:txBody>
          <a:bodyPr/>
          <a:lstStyle/>
          <a:p>
            <a:r>
              <a:rPr lang="en-GB" b="1">
                <a:solidFill>
                  <a:srgbClr val="008000"/>
                </a:solidFill>
                <a:latin typeface="Swis721 BT"/>
              </a:rPr>
              <a:t>Lesson 2 Summary </a:t>
            </a:r>
          </a:p>
        </p:txBody>
      </p:sp>
      <p:pic>
        <p:nvPicPr>
          <p:cNvPr id="4" name="Picture 3">
            <a:extLst>
              <a:ext uri="{FF2B5EF4-FFF2-40B4-BE49-F238E27FC236}">
                <a16:creationId xmlns:a16="http://schemas.microsoft.com/office/drawing/2014/main" id="{9517CA3A-3DB0-4E2B-A391-76EAA9ED3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6" name="Content Placeholder 5">
            <a:extLst>
              <a:ext uri="{FF2B5EF4-FFF2-40B4-BE49-F238E27FC236}">
                <a16:creationId xmlns:a16="http://schemas.microsoft.com/office/drawing/2014/main" id="{C3F191A2-8A5F-4512-972E-B30D76F36F3B}"/>
              </a:ext>
            </a:extLst>
          </p:cNvPr>
          <p:cNvSpPr>
            <a:spLocks noGrp="1"/>
          </p:cNvSpPr>
          <p:nvPr>
            <p:ph idx="1"/>
          </p:nvPr>
        </p:nvSpPr>
        <p:spPr>
          <a:xfrm>
            <a:off x="838200" y="1825625"/>
            <a:ext cx="10182225" cy="4667250"/>
          </a:xfrm>
        </p:spPr>
        <p:txBody>
          <a:bodyPr vert="horz" lIns="91440" tIns="45720" rIns="91440" bIns="45720" rtlCol="0" anchor="t">
            <a:normAutofit/>
          </a:bodyPr>
          <a:lstStyle/>
          <a:p>
            <a:pPr>
              <a:buFont typeface="Arial" panose="05000000000000000000" pitchFamily="2" charset="2"/>
              <a:buChar char="•"/>
            </a:pPr>
            <a:r>
              <a:rPr lang="en-GB" sz="2400">
                <a:latin typeface="Swis721 BT"/>
              </a:rPr>
              <a:t>Green finance refers to finance that mobilises money towards environmentally conscious products and services. This money can also help to scale businesses which are </a:t>
            </a:r>
            <a:r>
              <a:rPr lang="en-GB" sz="2400" b="1">
                <a:latin typeface="Swis721 BT"/>
              </a:rPr>
              <a:t>building a more sustainable economy.</a:t>
            </a:r>
            <a:endParaRPr lang="en-US" sz="2400">
              <a:latin typeface="Calibri"/>
              <a:cs typeface="Calibri"/>
            </a:endParaRPr>
          </a:p>
          <a:p>
            <a:pPr>
              <a:buFont typeface="Arial" panose="05000000000000000000" pitchFamily="2" charset="2"/>
              <a:buChar char="•"/>
            </a:pPr>
            <a:endParaRPr lang="en-GB" sz="2400" b="1">
              <a:latin typeface="Swis721 BT"/>
            </a:endParaRPr>
          </a:p>
          <a:p>
            <a:pPr>
              <a:buFont typeface="Arial" panose="05000000000000000000" pitchFamily="2" charset="2"/>
              <a:buChar char="•"/>
            </a:pPr>
            <a:r>
              <a:rPr lang="en-GB" sz="2400">
                <a:latin typeface="Swis721 BT"/>
              </a:rPr>
              <a:t>Examples of </a:t>
            </a:r>
            <a:r>
              <a:rPr lang="en-GB" sz="2400" b="1">
                <a:latin typeface="Swis721 BT"/>
              </a:rPr>
              <a:t>green finance </a:t>
            </a:r>
            <a:r>
              <a:rPr lang="en-GB" sz="2400">
                <a:latin typeface="Swis721 BT"/>
              </a:rPr>
              <a:t>include </a:t>
            </a:r>
            <a:r>
              <a:rPr lang="en-GB" sz="2400" b="1">
                <a:latin typeface="Swis721 BT"/>
              </a:rPr>
              <a:t>instruments such as </a:t>
            </a:r>
            <a:r>
              <a:rPr lang="en-GB" sz="2400">
                <a:latin typeface="Swis721 BT"/>
              </a:rPr>
              <a:t>green bonds and sustainable funds, and public investment such as The Bank (Scottish National Investment Bank).</a:t>
            </a:r>
            <a:endParaRPr lang="en-GB"/>
          </a:p>
          <a:p>
            <a:pPr>
              <a:buFont typeface="Arial" panose="05000000000000000000" pitchFamily="2" charset="2"/>
              <a:buChar char="•"/>
            </a:pPr>
            <a:endParaRPr lang="en-GB" sz="2400">
              <a:latin typeface="Swis721 BT"/>
            </a:endParaRPr>
          </a:p>
          <a:p>
            <a:pPr>
              <a:buFont typeface="Arial" panose="05000000000000000000" pitchFamily="2" charset="2"/>
              <a:buChar char="•"/>
            </a:pPr>
            <a:r>
              <a:rPr lang="en-GB" sz="2400" b="1">
                <a:latin typeface="Swis721 BT"/>
              </a:rPr>
              <a:t>Disclosure regulations </a:t>
            </a:r>
            <a:r>
              <a:rPr lang="en-GB" sz="2400">
                <a:latin typeface="Swis721 BT"/>
              </a:rPr>
              <a:t>are important for holding companies and investors to account in terms of their impact on the environment. However, the issue of what metrics should be used to define what is ‘green’ is complicated and is current topic of discussion in the industry</a:t>
            </a:r>
            <a:endParaRPr lang="en-GB" sz="4500">
              <a:latin typeface="Swis721 BT"/>
            </a:endParaRPr>
          </a:p>
          <a:p>
            <a:pPr>
              <a:buFont typeface="Wingdings" panose="05000000000000000000" pitchFamily="2" charset="2"/>
              <a:buChar char="Ø"/>
            </a:pPr>
            <a:endParaRPr lang="en-GB" sz="4500">
              <a:latin typeface="Swis721 BT"/>
            </a:endParaRPr>
          </a:p>
          <a:p>
            <a:pPr marL="0" indent="0">
              <a:buNone/>
            </a:pPr>
            <a:endParaRPr lang="en-GB"/>
          </a:p>
        </p:txBody>
      </p:sp>
    </p:spTree>
    <p:extLst>
      <p:ext uri="{BB962C8B-B14F-4D97-AF65-F5344CB8AC3E}">
        <p14:creationId xmlns:p14="http://schemas.microsoft.com/office/powerpoint/2010/main" val="120591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FA3-A41D-4217-933B-5CA95565B814}"/>
              </a:ext>
            </a:extLst>
          </p:cNvPr>
          <p:cNvSpPr>
            <a:spLocks noGrp="1"/>
          </p:cNvSpPr>
          <p:nvPr>
            <p:ph type="title"/>
          </p:nvPr>
        </p:nvSpPr>
        <p:spPr/>
        <p:txBody>
          <a:bodyPr/>
          <a:lstStyle/>
          <a:p>
            <a:r>
              <a:rPr lang="en-GB" b="1">
                <a:solidFill>
                  <a:srgbClr val="008000"/>
                </a:solidFill>
                <a:latin typeface="Swis721 BT"/>
              </a:rPr>
              <a:t>Lesson 3 Summary</a:t>
            </a:r>
          </a:p>
        </p:txBody>
      </p:sp>
      <p:sp>
        <p:nvSpPr>
          <p:cNvPr id="3" name="Content Placeholder 2">
            <a:extLst>
              <a:ext uri="{FF2B5EF4-FFF2-40B4-BE49-F238E27FC236}">
                <a16:creationId xmlns:a16="http://schemas.microsoft.com/office/drawing/2014/main" id="{026CCF30-C173-4958-9E34-B5E5AD2D326A}"/>
              </a:ext>
            </a:extLst>
          </p:cNvPr>
          <p:cNvSpPr>
            <a:spLocks noGrp="1"/>
          </p:cNvSpPr>
          <p:nvPr>
            <p:ph idx="1"/>
          </p:nvPr>
        </p:nvSpPr>
        <p:spPr>
          <a:xfrm>
            <a:off x="687387" y="1920875"/>
            <a:ext cx="10515600" cy="4351338"/>
          </a:xfrm>
        </p:spPr>
        <p:txBody>
          <a:bodyPr vert="horz" lIns="91440" tIns="45720" rIns="91440" bIns="45720" rtlCol="0" anchor="t">
            <a:normAutofit fontScale="92500" lnSpcReduction="20000"/>
          </a:bodyPr>
          <a:lstStyle/>
          <a:p>
            <a:r>
              <a:rPr lang="en-GB">
                <a:latin typeface="Swis721 BT"/>
              </a:rPr>
              <a:t>Climate Finance involves public </a:t>
            </a:r>
            <a:r>
              <a:rPr lang="en-GB" sz="2800">
                <a:latin typeface="Swis721 BT"/>
              </a:rPr>
              <a:t>and private financing of projects focusing specifically on climate change </a:t>
            </a:r>
            <a:r>
              <a:rPr lang="en-GB" sz="2800" b="1">
                <a:latin typeface="Swis721 BT"/>
              </a:rPr>
              <a:t>mitigation</a:t>
            </a:r>
            <a:r>
              <a:rPr lang="en-GB" sz="2800">
                <a:latin typeface="Swis721 BT"/>
              </a:rPr>
              <a:t> and </a:t>
            </a:r>
            <a:r>
              <a:rPr lang="en-GB" sz="2800" b="1">
                <a:latin typeface="Swis721 BT"/>
              </a:rPr>
              <a:t>adaptation.</a:t>
            </a:r>
            <a:r>
              <a:rPr lang="en-GB" b="1">
                <a:latin typeface="Swis721 BT"/>
              </a:rPr>
              <a:t> </a:t>
            </a:r>
            <a:endParaRPr lang="en-US">
              <a:latin typeface="Swis721 BT"/>
              <a:cs typeface="Calibri" panose="020F0502020204030204"/>
            </a:endParaRPr>
          </a:p>
          <a:p>
            <a:endParaRPr lang="en-GB" sz="2800" b="1">
              <a:latin typeface="Swis721 BT"/>
              <a:cs typeface="Calibri" panose="020F0502020204030204"/>
            </a:endParaRPr>
          </a:p>
          <a:p>
            <a:r>
              <a:rPr lang="en-GB" sz="2800">
                <a:latin typeface="Swis721 BT"/>
              </a:rPr>
              <a:t>The target for</a:t>
            </a:r>
            <a:r>
              <a:rPr lang="en-GB">
                <a:latin typeface="Swis721 BT"/>
              </a:rPr>
              <a:t> developed nations to collectively provide </a:t>
            </a:r>
            <a:r>
              <a:rPr lang="en-GB" sz="2800" b="1">
                <a:latin typeface="Swis721 BT"/>
              </a:rPr>
              <a:t>$100 billion of climate finance </a:t>
            </a:r>
            <a:r>
              <a:rPr lang="en-GB" sz="2800">
                <a:latin typeface="Swis721 BT"/>
              </a:rPr>
              <a:t>a year has not been met</a:t>
            </a:r>
            <a:r>
              <a:rPr lang="en-GB">
                <a:latin typeface="Swis721 BT"/>
              </a:rPr>
              <a:t> so far</a:t>
            </a:r>
            <a:r>
              <a:rPr lang="en-GB" sz="2800">
                <a:latin typeface="Swis721 BT"/>
              </a:rPr>
              <a:t>.</a:t>
            </a:r>
            <a:endParaRPr lang="en-GB" sz="2800">
              <a:latin typeface="Swis721 BT"/>
              <a:cs typeface="Calibri" panose="020F0502020204030204"/>
            </a:endParaRPr>
          </a:p>
          <a:p>
            <a:endParaRPr lang="en-GB" sz="2800">
              <a:latin typeface="Swis721 BT"/>
              <a:cs typeface="Calibri" panose="020F0502020204030204"/>
            </a:endParaRPr>
          </a:p>
          <a:p>
            <a:r>
              <a:rPr lang="en-GB" sz="2800" b="1">
                <a:latin typeface="Swis721 BT"/>
              </a:rPr>
              <a:t>COP26 </a:t>
            </a:r>
            <a:r>
              <a:rPr lang="en-GB" sz="2800">
                <a:latin typeface="Swis721 BT"/>
              </a:rPr>
              <a:t>provides an opportunity for countries to negotiate how more climate finance can be mobilised. This is vital to tackle the increasing pressures faced by developing countries due to climat</a:t>
            </a:r>
            <a:r>
              <a:rPr lang="en-GB">
                <a:latin typeface="Swis721 BT"/>
              </a:rPr>
              <a:t>e change</a:t>
            </a:r>
            <a:r>
              <a:rPr lang="en-GB" sz="2800">
                <a:latin typeface="Swis721 BT"/>
              </a:rPr>
              <a:t>.</a:t>
            </a:r>
            <a:r>
              <a:rPr lang="en-GB">
                <a:latin typeface="Swis721 BT"/>
              </a:rPr>
              <a:t> </a:t>
            </a:r>
            <a:endParaRPr lang="en-GB">
              <a:latin typeface="Swis721 BT"/>
              <a:cs typeface="Calibri" panose="020F0502020204030204"/>
            </a:endParaRPr>
          </a:p>
          <a:p>
            <a:pPr marL="0" indent="0">
              <a:buNone/>
            </a:pPr>
            <a:endParaRPr lang="en-GB">
              <a:latin typeface="Swis721 BT"/>
              <a:cs typeface="Calibri" panose="020F0502020204030204"/>
            </a:endParaRPr>
          </a:p>
          <a:p>
            <a:r>
              <a:rPr lang="en-GB">
                <a:latin typeface="Swis721 BT"/>
                <a:cs typeface="Calibri" panose="020F0502020204030204"/>
              </a:rPr>
              <a:t>There are a growing number of opportunities to work towards a career in Green Finance </a:t>
            </a:r>
            <a:r>
              <a:rPr lang="en-GB" b="1">
                <a:latin typeface="Swis721 BT"/>
                <a:ea typeface="+mn-lt"/>
                <a:cs typeface="+mn-lt"/>
              </a:rPr>
              <a:t> </a:t>
            </a:r>
            <a:endParaRPr lang="en-GB">
              <a:latin typeface="Swis721 BT"/>
              <a:ea typeface="+mn-lt"/>
              <a:cs typeface="+mn-lt"/>
            </a:endParaRPr>
          </a:p>
          <a:p>
            <a:pPr>
              <a:buFont typeface="Wingdings" panose="05000000000000000000" pitchFamily="2" charset="2"/>
              <a:buChar char="Ø"/>
            </a:pPr>
            <a:endParaRPr lang="en-GB" sz="2800">
              <a:cs typeface="Calibri"/>
            </a:endParaRPr>
          </a:p>
          <a:p>
            <a:endParaRPr lang="en-GB"/>
          </a:p>
        </p:txBody>
      </p:sp>
      <p:pic>
        <p:nvPicPr>
          <p:cNvPr id="4" name="Picture 3">
            <a:extLst>
              <a:ext uri="{FF2B5EF4-FFF2-40B4-BE49-F238E27FC236}">
                <a16:creationId xmlns:a16="http://schemas.microsoft.com/office/drawing/2014/main" id="{F488639E-558F-4740-9D8B-170F65BB9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267480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0B3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7911E1-5702-42E7-A0A3-72DE139FB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675" y="639763"/>
            <a:ext cx="5072063" cy="3557588"/>
          </a:xfrm>
          <a:prstGeom prst="rect">
            <a:avLst/>
          </a:prstGeom>
        </p:spPr>
      </p:pic>
      <p:pic>
        <p:nvPicPr>
          <p:cNvPr id="5" name="Picture 4">
            <a:extLst>
              <a:ext uri="{FF2B5EF4-FFF2-40B4-BE49-F238E27FC236}">
                <a16:creationId xmlns:a16="http://schemas.microsoft.com/office/drawing/2014/main" id="{FECBFC13-353E-4F18-8B90-5858D7CD4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675" y="4265613"/>
            <a:ext cx="1939925" cy="1952625"/>
          </a:xfrm>
          <a:prstGeom prst="rect">
            <a:avLst/>
          </a:prstGeom>
        </p:spPr>
      </p:pic>
      <p:pic>
        <p:nvPicPr>
          <p:cNvPr id="6" name="Picture 2" descr="A picture containing graphical user interface&#10;&#10;Description automatically generated">
            <a:extLst>
              <a:ext uri="{FF2B5EF4-FFF2-40B4-BE49-F238E27FC236}">
                <a16:creationId xmlns:a16="http://schemas.microsoft.com/office/drawing/2014/main" id="{4804F47D-4E13-4C4F-9549-A34B04FA5607}"/>
              </a:ext>
            </a:extLst>
          </p:cNvPr>
          <p:cNvPicPr>
            <a:picLocks noChangeAspect="1"/>
          </p:cNvPicPr>
          <p:nvPr/>
        </p:nvPicPr>
        <p:blipFill>
          <a:blip r:embed="rId4"/>
          <a:stretch>
            <a:fillRect/>
          </a:stretch>
        </p:blipFill>
        <p:spPr>
          <a:xfrm>
            <a:off x="8297863" y="4265613"/>
            <a:ext cx="3063875" cy="1952625"/>
          </a:xfrm>
          <a:prstGeom prst="rect">
            <a:avLst/>
          </a:prstGeom>
        </p:spPr>
      </p:pic>
      <p:sp>
        <p:nvSpPr>
          <p:cNvPr id="2" name="Title 1">
            <a:extLst>
              <a:ext uri="{FF2B5EF4-FFF2-40B4-BE49-F238E27FC236}">
                <a16:creationId xmlns:a16="http://schemas.microsoft.com/office/drawing/2014/main" id="{865A56DD-1F66-4408-83B5-B180BC46E4FC}"/>
              </a:ext>
            </a:extLst>
          </p:cNvPr>
          <p:cNvSpPr>
            <a:spLocks noGrp="1"/>
          </p:cNvSpPr>
          <p:nvPr>
            <p:ph type="ctrTitle"/>
          </p:nvPr>
        </p:nvSpPr>
        <p:spPr>
          <a:xfrm>
            <a:off x="621629" y="640080"/>
            <a:ext cx="4225290" cy="5578816"/>
          </a:xfrm>
        </p:spPr>
        <p:txBody>
          <a:bodyPr vert="horz" lIns="91440" tIns="45720" rIns="91440" bIns="45720" rtlCol="0" anchor="ctr">
            <a:normAutofit/>
          </a:bodyPr>
          <a:lstStyle/>
          <a:p>
            <a:r>
              <a:rPr lang="en-US" sz="2800" b="1" kern="1200">
                <a:solidFill>
                  <a:srgbClr val="FFFFFF"/>
                </a:solidFill>
                <a:latin typeface="+mj-lt"/>
                <a:ea typeface="+mj-ea"/>
                <a:cs typeface="+mj-cs"/>
              </a:rPr>
              <a:t>For more information contact </a:t>
            </a:r>
            <a:r>
              <a:rPr lang="en-US" sz="2800" b="1">
                <a:solidFill>
                  <a:srgbClr val="FFFFFF"/>
                </a:solidFill>
              </a:rPr>
              <a:t>business-rsm</a:t>
            </a:r>
            <a:r>
              <a:rPr lang="en-US" sz="2800" b="1" kern="1200">
                <a:solidFill>
                  <a:srgbClr val="FFFFFF"/>
                </a:solidFill>
                <a:latin typeface="+mj-lt"/>
                <a:ea typeface="+mj-ea"/>
                <a:cs typeface="+mj-cs"/>
              </a:rPr>
              <a:t>@glasgow.ac.uk</a:t>
            </a:r>
            <a:endParaRPr lang="en-US" sz="2800" kern="1200">
              <a:solidFill>
                <a:srgbClr val="FFFFFF"/>
              </a:solidFill>
              <a:latin typeface="+mj-lt"/>
              <a:ea typeface="+mj-ea"/>
              <a:cs typeface="+mj-cs"/>
            </a:endParaRPr>
          </a:p>
        </p:txBody>
      </p:sp>
    </p:spTree>
    <p:extLst>
      <p:ext uri="{BB962C8B-B14F-4D97-AF65-F5344CB8AC3E}">
        <p14:creationId xmlns:p14="http://schemas.microsoft.com/office/powerpoint/2010/main" val="340860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B73A0-50C9-48B3-B32B-0CE31B31097E}"/>
              </a:ext>
            </a:extLst>
          </p:cNvPr>
          <p:cNvSpPr>
            <a:spLocks noGrp="1"/>
          </p:cNvSpPr>
          <p:nvPr>
            <p:ph type="ctrTitle"/>
          </p:nvPr>
        </p:nvSpPr>
        <p:spPr/>
        <p:txBody>
          <a:bodyPr>
            <a:normAutofit/>
          </a:bodyPr>
          <a:lstStyle/>
          <a:p>
            <a:r>
              <a:rPr lang="en-GB" b="1">
                <a:solidFill>
                  <a:srgbClr val="008C1B"/>
                </a:solidFill>
                <a:latin typeface="Swis721 BT" panose="020B0504020202020204"/>
              </a:rPr>
              <a:t>3.1 Climate Finance </a:t>
            </a:r>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type="subTitle" idx="1"/>
          </p:nvPr>
        </p:nvSpPr>
        <p:spPr/>
        <p:txBody>
          <a:bodyPr vert="horz" lIns="91440" tIns="45720" rIns="91440" bIns="45720" rtlCol="0" anchor="t">
            <a:normAutofit/>
          </a:bodyPr>
          <a:lstStyle/>
          <a:p>
            <a:endParaRPr lang="en-AU">
              <a:solidFill>
                <a:srgbClr val="008C1B"/>
              </a:solidFill>
              <a:latin typeface="Swis721 BT" panose="020B0504020202020204" pitchFamily="34" charset="0"/>
            </a:endParaRPr>
          </a:p>
          <a:p>
            <a:r>
              <a:rPr lang="en-GB" sz="3600">
                <a:latin typeface="Swis721 BT" panose="020B0504020202020204"/>
              </a:rPr>
              <a:t>Global Approaches to Green Finance</a:t>
            </a:r>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12" name="Picture 11">
            <a:extLst>
              <a:ext uri="{FF2B5EF4-FFF2-40B4-BE49-F238E27FC236}">
                <a16:creationId xmlns:a16="http://schemas.microsoft.com/office/drawing/2014/main" id="{52BBD940-B6D2-448B-935E-1D6EA81F4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40"/>
            <a:ext cx="2327584" cy="1642400"/>
          </a:xfrm>
          <a:prstGeom prst="rect">
            <a:avLst/>
          </a:prstGeom>
        </p:spPr>
      </p:pic>
      <p:pic>
        <p:nvPicPr>
          <p:cNvPr id="2" name="Picture 2" descr="A picture containing graphical user interface&#10;&#10;Description automatically generated">
            <a:extLst>
              <a:ext uri="{FF2B5EF4-FFF2-40B4-BE49-F238E27FC236}">
                <a16:creationId xmlns:a16="http://schemas.microsoft.com/office/drawing/2014/main" id="{DC6E9A6E-C22D-45D5-ABB5-357DF4BE8C0C}"/>
              </a:ext>
            </a:extLst>
          </p:cNvPr>
          <p:cNvPicPr>
            <a:picLocks noChangeAspect="1"/>
          </p:cNvPicPr>
          <p:nvPr/>
        </p:nvPicPr>
        <p:blipFill>
          <a:blip r:embed="rId5"/>
          <a:stretch>
            <a:fillRect/>
          </a:stretch>
        </p:blipFill>
        <p:spPr>
          <a:xfrm>
            <a:off x="10334746" y="5877334"/>
            <a:ext cx="1522047" cy="980666"/>
          </a:xfrm>
          <a:prstGeom prst="rect">
            <a:avLst/>
          </a:prstGeom>
        </p:spPr>
      </p:pic>
    </p:spTree>
    <p:extLst>
      <p:ext uri="{BB962C8B-B14F-4D97-AF65-F5344CB8AC3E}">
        <p14:creationId xmlns:p14="http://schemas.microsoft.com/office/powerpoint/2010/main" val="15326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FFC799-1561-45F6-9BF1-8D5BC56B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606" y="183225"/>
            <a:ext cx="1631693" cy="1642400"/>
          </a:xfrm>
          <a:prstGeom prst="rect">
            <a:avLst/>
          </a:prstGeom>
        </p:spPr>
      </p:pic>
      <p:sp>
        <p:nvSpPr>
          <p:cNvPr id="2" name="Title 1">
            <a:extLst>
              <a:ext uri="{FF2B5EF4-FFF2-40B4-BE49-F238E27FC236}">
                <a16:creationId xmlns:a16="http://schemas.microsoft.com/office/drawing/2014/main" id="{97C7E997-A7A3-4D2C-9525-9A6C7F54E02E}"/>
              </a:ext>
            </a:extLst>
          </p:cNvPr>
          <p:cNvSpPr>
            <a:spLocks noGrp="1"/>
          </p:cNvSpPr>
          <p:nvPr>
            <p:ph type="title"/>
          </p:nvPr>
        </p:nvSpPr>
        <p:spPr>
          <a:xfrm>
            <a:off x="455578" y="292818"/>
            <a:ext cx="9513274" cy="1342249"/>
          </a:xfrm>
        </p:spPr>
        <p:txBody>
          <a:bodyPr/>
          <a:lstStyle/>
          <a:p>
            <a:r>
              <a:rPr lang="en-GB">
                <a:solidFill>
                  <a:srgbClr val="008432"/>
                </a:solidFill>
                <a:latin typeface="Swis721 BT"/>
              </a:rPr>
              <a:t>Climate Finance </a:t>
            </a:r>
          </a:p>
        </p:txBody>
      </p:sp>
      <p:sp>
        <p:nvSpPr>
          <p:cNvPr id="3" name="Content Placeholder 2">
            <a:extLst>
              <a:ext uri="{FF2B5EF4-FFF2-40B4-BE49-F238E27FC236}">
                <a16:creationId xmlns:a16="http://schemas.microsoft.com/office/drawing/2014/main" id="{CC9B2AD1-2FAF-41FD-B148-224E3288B978}"/>
              </a:ext>
            </a:extLst>
          </p:cNvPr>
          <p:cNvSpPr>
            <a:spLocks noGrp="1"/>
          </p:cNvSpPr>
          <p:nvPr>
            <p:ph idx="1"/>
          </p:nvPr>
        </p:nvSpPr>
        <p:spPr>
          <a:xfrm>
            <a:off x="369620" y="1758633"/>
            <a:ext cx="11569514" cy="4984087"/>
          </a:xfrm>
        </p:spPr>
        <p:txBody>
          <a:bodyPr vert="horz" lIns="91440" tIns="45720" rIns="91440" bIns="45720" rtlCol="0" anchor="t">
            <a:normAutofit/>
          </a:bodyPr>
          <a:lstStyle/>
          <a:p>
            <a:r>
              <a:rPr lang="en-GB" sz="2400">
                <a:ea typeface="+mn-lt"/>
                <a:cs typeface="+mn-lt"/>
              </a:rPr>
              <a:t>Climate Finance is an important area of Green Finance that is particularly concerned with transnational funding to manage climate change </a:t>
            </a:r>
          </a:p>
          <a:p>
            <a:r>
              <a:rPr lang="en-GB" sz="2400">
                <a:ea typeface="+mn-lt"/>
                <a:cs typeface="+mn-lt"/>
              </a:rPr>
              <a:t>Developing countries who have contributed least to causing global warming, are often impacted most by the negative consequences. </a:t>
            </a:r>
            <a:endParaRPr lang="en-GB" sz="2400">
              <a:cs typeface="Calibri"/>
            </a:endParaRPr>
          </a:p>
          <a:p>
            <a:r>
              <a:rPr lang="en-GB" sz="2400"/>
              <a:t>Climate Finance refers to public (governments) and private financing of projects focusing specifically on climate change </a:t>
            </a:r>
            <a:r>
              <a:rPr lang="en-GB" sz="2400" b="1"/>
              <a:t>mitigation</a:t>
            </a:r>
            <a:r>
              <a:rPr lang="en-GB" sz="2400"/>
              <a:t> and </a:t>
            </a:r>
            <a:r>
              <a:rPr lang="en-GB" sz="2400" b="1"/>
              <a:t>adaptation </a:t>
            </a:r>
            <a:r>
              <a:rPr lang="en-GB" sz="2400"/>
              <a:t>in developing countries</a:t>
            </a:r>
            <a:r>
              <a:rPr lang="en-GB" sz="2400" b="1"/>
              <a:t>. </a:t>
            </a:r>
            <a:endParaRPr lang="en-GB" sz="2400">
              <a:solidFill>
                <a:srgbClr val="000000"/>
              </a:solidFill>
              <a:cs typeface="Calibri"/>
            </a:endParaRPr>
          </a:p>
          <a:p>
            <a:pPr marL="0" indent="0">
              <a:buNone/>
            </a:pPr>
            <a:endParaRPr lang="en-GB" sz="2400">
              <a:ea typeface="+mn-lt"/>
              <a:cs typeface="+mn-lt"/>
            </a:endParaRPr>
          </a:p>
          <a:p>
            <a:pPr marL="0" indent="0">
              <a:buNone/>
            </a:pPr>
            <a:endParaRPr lang="en-GB" sz="2400">
              <a:ea typeface="+mn-lt"/>
              <a:cs typeface="+mn-lt"/>
            </a:endParaRPr>
          </a:p>
        </p:txBody>
      </p:sp>
      <p:sp>
        <p:nvSpPr>
          <p:cNvPr id="9" name="Rectangle: Rounded Corners 8">
            <a:extLst>
              <a:ext uri="{FF2B5EF4-FFF2-40B4-BE49-F238E27FC236}">
                <a16:creationId xmlns:a16="http://schemas.microsoft.com/office/drawing/2014/main" id="{0CD7448B-E2D5-41D7-B915-B046E3D1E79D}"/>
              </a:ext>
            </a:extLst>
          </p:cNvPr>
          <p:cNvSpPr/>
          <p:nvPr/>
        </p:nvSpPr>
        <p:spPr>
          <a:xfrm>
            <a:off x="323170" y="4613172"/>
            <a:ext cx="5251783" cy="16848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rPr>
              <a:t>Adaptation to Climate Change: </a:t>
            </a:r>
          </a:p>
          <a:p>
            <a:pPr algn="ctr"/>
            <a:r>
              <a:rPr lang="en-GB" sz="2400">
                <a:solidFill>
                  <a:schemeClr val="tx1"/>
                </a:solidFill>
              </a:rPr>
              <a:t>Efforts to </a:t>
            </a:r>
            <a:r>
              <a:rPr lang="en-GB" sz="2400" b="1">
                <a:solidFill>
                  <a:schemeClr val="tx1"/>
                </a:solidFill>
              </a:rPr>
              <a:t>prepare </a:t>
            </a:r>
            <a:r>
              <a:rPr lang="en-GB" sz="2400">
                <a:solidFill>
                  <a:schemeClr val="tx1"/>
                </a:solidFill>
              </a:rPr>
              <a:t>and </a:t>
            </a:r>
            <a:r>
              <a:rPr lang="en-GB" sz="2400" b="1">
                <a:solidFill>
                  <a:schemeClr val="tx1"/>
                </a:solidFill>
              </a:rPr>
              <a:t>adjust </a:t>
            </a:r>
            <a:r>
              <a:rPr lang="en-GB" sz="2400">
                <a:solidFill>
                  <a:schemeClr val="tx1"/>
                </a:solidFill>
              </a:rPr>
              <a:t>to current and future impacts of climate change. </a:t>
            </a:r>
            <a:endParaRPr lang="en-GB" sz="2400">
              <a:solidFill>
                <a:schemeClr val="tx1"/>
              </a:solidFill>
              <a:cs typeface="Calibri"/>
            </a:endParaRPr>
          </a:p>
        </p:txBody>
      </p:sp>
      <p:sp>
        <p:nvSpPr>
          <p:cNvPr id="10" name="Rectangle: Rounded Corners 9">
            <a:extLst>
              <a:ext uri="{FF2B5EF4-FFF2-40B4-BE49-F238E27FC236}">
                <a16:creationId xmlns:a16="http://schemas.microsoft.com/office/drawing/2014/main" id="{D10A3145-81B9-4CC8-B89D-935090DE634D}"/>
              </a:ext>
            </a:extLst>
          </p:cNvPr>
          <p:cNvSpPr/>
          <p:nvPr/>
        </p:nvSpPr>
        <p:spPr>
          <a:xfrm>
            <a:off x="6439125" y="4612853"/>
            <a:ext cx="5251783" cy="16848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b="1">
              <a:solidFill>
                <a:schemeClr val="tx1"/>
              </a:solidFill>
            </a:endParaRPr>
          </a:p>
          <a:p>
            <a:pPr algn="ctr"/>
            <a:r>
              <a:rPr lang="en-GB" sz="2400" b="1">
                <a:solidFill>
                  <a:schemeClr val="tx1"/>
                </a:solidFill>
              </a:rPr>
              <a:t>Climate Change Mitigation: </a:t>
            </a:r>
            <a:endParaRPr lang="en-GB" sz="2400" b="1">
              <a:solidFill>
                <a:schemeClr val="tx1"/>
              </a:solidFill>
              <a:cs typeface="Calibri"/>
            </a:endParaRPr>
          </a:p>
          <a:p>
            <a:pPr algn="ctr"/>
            <a:r>
              <a:rPr lang="en-GB" sz="2400">
                <a:solidFill>
                  <a:schemeClr val="tx1"/>
                </a:solidFill>
              </a:rPr>
              <a:t>This refers to </a:t>
            </a:r>
            <a:r>
              <a:rPr lang="en-GB" sz="2400" b="1">
                <a:solidFill>
                  <a:schemeClr val="tx1"/>
                </a:solidFill>
              </a:rPr>
              <a:t>avoiding </a:t>
            </a:r>
            <a:r>
              <a:rPr lang="en-GB" sz="2400">
                <a:solidFill>
                  <a:schemeClr val="tx1"/>
                </a:solidFill>
              </a:rPr>
              <a:t>and </a:t>
            </a:r>
            <a:r>
              <a:rPr lang="en-GB" sz="2400" b="1">
                <a:solidFill>
                  <a:schemeClr val="tx1"/>
                </a:solidFill>
              </a:rPr>
              <a:t>reducing </a:t>
            </a:r>
            <a:r>
              <a:rPr lang="en-GB" sz="2400">
                <a:solidFill>
                  <a:schemeClr val="tx1"/>
                </a:solidFill>
              </a:rPr>
              <a:t>emissions of greenhouse gases into the atmosphere.</a:t>
            </a:r>
            <a:endParaRPr lang="en-GB" sz="2400">
              <a:solidFill>
                <a:schemeClr val="tx1"/>
              </a:solidFill>
              <a:cs typeface="Calibri"/>
            </a:endParaRPr>
          </a:p>
          <a:p>
            <a:pPr algn="ctr"/>
            <a:endParaRPr lang="en-GB"/>
          </a:p>
        </p:txBody>
      </p:sp>
    </p:spTree>
    <p:extLst>
      <p:ext uri="{BB962C8B-B14F-4D97-AF65-F5344CB8AC3E}">
        <p14:creationId xmlns:p14="http://schemas.microsoft.com/office/powerpoint/2010/main" val="219702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698053" y="449220"/>
            <a:ext cx="5397821" cy="2854370"/>
          </a:xfrm>
          <a:noFill/>
        </p:spPr>
        <p:txBody>
          <a:bodyPr>
            <a:normAutofit/>
          </a:bodyPr>
          <a:lstStyle/>
          <a:p>
            <a:pPr algn="l">
              <a:spcBef>
                <a:spcPts val="1000"/>
              </a:spcBef>
            </a:pPr>
            <a:r>
              <a:rPr lang="en-GB" sz="2400" b="1">
                <a:solidFill>
                  <a:srgbClr val="FF0000"/>
                </a:solidFill>
                <a:latin typeface="Swis721 BT"/>
                <a:ea typeface="+mj-lt"/>
                <a:cs typeface="+mj-lt"/>
                <a:hlinkClick r:id="rId2"/>
              </a:rPr>
              <a:t>Click here</a:t>
            </a:r>
            <a:r>
              <a:rPr lang="en-GB" sz="2400" b="1">
                <a:solidFill>
                  <a:srgbClr val="FF0000"/>
                </a:solidFill>
                <a:latin typeface="Swis721 BT"/>
                <a:ea typeface="+mj-lt"/>
                <a:cs typeface="+mj-lt"/>
              </a:rPr>
              <a:t> </a:t>
            </a:r>
            <a:r>
              <a:rPr lang="en-GB" sz="2400" b="1">
                <a:latin typeface="Swis721 BT"/>
                <a:ea typeface="+mj-lt"/>
                <a:cs typeface="+mj-lt"/>
              </a:rPr>
              <a:t>to hear more about the purpose of Climate Finance from a United Nations representative. </a:t>
            </a:r>
            <a:endParaRPr lang="en-GB" sz="2400" b="1">
              <a:latin typeface="Swis721 BT"/>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22985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7CFA-D4A2-42C2-90E8-E5ECC3B53CD9}"/>
              </a:ext>
            </a:extLst>
          </p:cNvPr>
          <p:cNvSpPr>
            <a:spLocks noGrp="1"/>
          </p:cNvSpPr>
          <p:nvPr>
            <p:ph type="title"/>
          </p:nvPr>
        </p:nvSpPr>
        <p:spPr>
          <a:xfrm>
            <a:off x="258762" y="341313"/>
            <a:ext cx="10515600" cy="1325563"/>
          </a:xfrm>
        </p:spPr>
        <p:txBody>
          <a:bodyPr/>
          <a:lstStyle/>
          <a:p>
            <a:r>
              <a:rPr lang="en-GB">
                <a:solidFill>
                  <a:srgbClr val="008C1B"/>
                </a:solidFill>
                <a:latin typeface="Swis721 BT"/>
              </a:rPr>
              <a:t>Adaptation Project Example: Thailand </a:t>
            </a:r>
          </a:p>
        </p:txBody>
      </p:sp>
      <p:sp>
        <p:nvSpPr>
          <p:cNvPr id="3" name="Content Placeholder 2">
            <a:extLst>
              <a:ext uri="{FF2B5EF4-FFF2-40B4-BE49-F238E27FC236}">
                <a16:creationId xmlns:a16="http://schemas.microsoft.com/office/drawing/2014/main" id="{20398812-06B2-465B-8539-23A8F84CF848}"/>
              </a:ext>
            </a:extLst>
          </p:cNvPr>
          <p:cNvSpPr>
            <a:spLocks noGrp="1"/>
          </p:cNvSpPr>
          <p:nvPr>
            <p:ph idx="1"/>
          </p:nvPr>
        </p:nvSpPr>
        <p:spPr>
          <a:xfrm>
            <a:off x="432473" y="1825625"/>
            <a:ext cx="10921327" cy="2869101"/>
          </a:xfrm>
        </p:spPr>
        <p:txBody>
          <a:bodyPr vert="horz" lIns="91440" tIns="45720" rIns="91440" bIns="45720" rtlCol="0" anchor="t">
            <a:normAutofit/>
          </a:bodyPr>
          <a:lstStyle/>
          <a:p>
            <a:pPr marL="0" indent="0">
              <a:buNone/>
            </a:pPr>
            <a:r>
              <a:rPr lang="en-GB" sz="2400">
                <a:latin typeface="Swis721 BT"/>
              </a:rPr>
              <a:t>The</a:t>
            </a:r>
            <a:r>
              <a:rPr lang="en-GB" sz="2400" b="1">
                <a:latin typeface="Swis721 BT"/>
              </a:rPr>
              <a:t> Green Climate Fund</a:t>
            </a:r>
            <a:r>
              <a:rPr lang="en-GB" sz="2400">
                <a:solidFill>
                  <a:schemeClr val="accent6">
                    <a:lumMod val="75000"/>
                  </a:schemeClr>
                </a:solidFill>
                <a:latin typeface="Swis721 BT"/>
              </a:rPr>
              <a:t> </a:t>
            </a:r>
            <a:r>
              <a:rPr lang="en-GB" sz="2400">
                <a:latin typeface="Swis721 BT"/>
              </a:rPr>
              <a:t>is funding a project aimed at enhancing resilience in Thailand through effective water management and sustainable agriculture. </a:t>
            </a:r>
          </a:p>
        </p:txBody>
      </p:sp>
      <p:sp>
        <p:nvSpPr>
          <p:cNvPr id="4" name="Rectangle: Rounded Corners 3">
            <a:extLst>
              <a:ext uri="{FF2B5EF4-FFF2-40B4-BE49-F238E27FC236}">
                <a16:creationId xmlns:a16="http://schemas.microsoft.com/office/drawing/2014/main" id="{7E7C4B8A-42C5-4215-B7B2-EDA94589437F}"/>
              </a:ext>
            </a:extLst>
          </p:cNvPr>
          <p:cNvSpPr/>
          <p:nvPr/>
        </p:nvSpPr>
        <p:spPr>
          <a:xfrm>
            <a:off x="83260" y="2819402"/>
            <a:ext cx="3989627" cy="22150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wis721 BT"/>
              </a:rPr>
              <a:t>Climate Change </a:t>
            </a:r>
            <a:r>
              <a:rPr lang="en-GB">
                <a:solidFill>
                  <a:schemeClr val="tx1"/>
                </a:solidFill>
                <a:latin typeface="Swis721 BT"/>
              </a:rPr>
              <a:t>has caused an increase in the frequency of heavy rains in the Chao Phraya basin in Thailand, increasing the risk of severe floods. There is also risk of drought during the dry season linked to rising temperatures. </a:t>
            </a:r>
          </a:p>
          <a:p>
            <a:pPr algn="ctr"/>
            <a:endParaRPr lang="en-GB"/>
          </a:p>
        </p:txBody>
      </p:sp>
      <p:pic>
        <p:nvPicPr>
          <p:cNvPr id="8" name="Graphic 7" descr="Rain outline">
            <a:extLst>
              <a:ext uri="{FF2B5EF4-FFF2-40B4-BE49-F238E27FC236}">
                <a16:creationId xmlns:a16="http://schemas.microsoft.com/office/drawing/2014/main" id="{5449B711-0F8F-462C-804C-C723DBC087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458904">
            <a:off x="737542" y="5215318"/>
            <a:ext cx="1017740" cy="1017740"/>
          </a:xfrm>
          <a:prstGeom prst="rect">
            <a:avLst/>
          </a:prstGeom>
        </p:spPr>
      </p:pic>
      <p:pic>
        <p:nvPicPr>
          <p:cNvPr id="10" name="Graphic 9" descr="Rain outline">
            <a:extLst>
              <a:ext uri="{FF2B5EF4-FFF2-40B4-BE49-F238E27FC236}">
                <a16:creationId xmlns:a16="http://schemas.microsoft.com/office/drawing/2014/main" id="{DE515F12-013A-479A-BE1D-F362E67FAB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76665">
            <a:off x="1599458" y="5509026"/>
            <a:ext cx="832494" cy="832494"/>
          </a:xfrm>
          <a:prstGeom prst="rect">
            <a:avLst/>
          </a:prstGeom>
        </p:spPr>
      </p:pic>
      <p:pic>
        <p:nvPicPr>
          <p:cNvPr id="11" name="Graphic 10" descr="Thermometer with solid fill">
            <a:extLst>
              <a:ext uri="{FF2B5EF4-FFF2-40B4-BE49-F238E27FC236}">
                <a16:creationId xmlns:a16="http://schemas.microsoft.com/office/drawing/2014/main" id="{BC1FB621-871D-4438-929F-8B5FE10D4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6026" y="5250537"/>
            <a:ext cx="652181" cy="652181"/>
          </a:xfrm>
          <a:prstGeom prst="rect">
            <a:avLst/>
          </a:prstGeom>
        </p:spPr>
      </p:pic>
      <p:cxnSp>
        <p:nvCxnSpPr>
          <p:cNvPr id="13" name="Straight Arrow Connector 12">
            <a:extLst>
              <a:ext uri="{FF2B5EF4-FFF2-40B4-BE49-F238E27FC236}">
                <a16:creationId xmlns:a16="http://schemas.microsoft.com/office/drawing/2014/main" id="{B9B6B2A3-D64A-435C-A148-43FDFB4608AB}"/>
              </a:ext>
            </a:extLst>
          </p:cNvPr>
          <p:cNvCxnSpPr/>
          <p:nvPr/>
        </p:nvCxnSpPr>
        <p:spPr>
          <a:xfrm flipV="1">
            <a:off x="3102025" y="5298521"/>
            <a:ext cx="0" cy="465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C81A3CC8-944F-49DA-A326-41E4DAAB818F}"/>
              </a:ext>
            </a:extLst>
          </p:cNvPr>
          <p:cNvSpPr/>
          <p:nvPr/>
        </p:nvSpPr>
        <p:spPr>
          <a:xfrm>
            <a:off x="4657788" y="2817844"/>
            <a:ext cx="2726665" cy="19224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Swis721 BT"/>
                <a:cs typeface="Calibri"/>
              </a:rPr>
              <a:t>Therefore, finance is needed to help this region </a:t>
            </a:r>
            <a:r>
              <a:rPr lang="en-GB" sz="2000" b="1">
                <a:solidFill>
                  <a:schemeClr val="tx1"/>
                </a:solidFill>
                <a:latin typeface="Swis721 BT"/>
                <a:cs typeface="Calibri"/>
              </a:rPr>
              <a:t>ADAPT</a:t>
            </a:r>
            <a:r>
              <a:rPr lang="en-GB" sz="2000">
                <a:solidFill>
                  <a:schemeClr val="tx1"/>
                </a:solidFill>
                <a:latin typeface="Swis721 BT"/>
                <a:cs typeface="Calibri"/>
              </a:rPr>
              <a:t> to this consequence of climate change.</a:t>
            </a:r>
            <a:endParaRPr lang="en-US">
              <a:solidFill>
                <a:schemeClr val="tx1"/>
              </a:solidFill>
              <a:latin typeface="Swis721 BT"/>
            </a:endParaRPr>
          </a:p>
        </p:txBody>
      </p:sp>
      <p:sp>
        <p:nvSpPr>
          <p:cNvPr id="15" name="Rectangle: Rounded Corners 14">
            <a:extLst>
              <a:ext uri="{FF2B5EF4-FFF2-40B4-BE49-F238E27FC236}">
                <a16:creationId xmlns:a16="http://schemas.microsoft.com/office/drawing/2014/main" id="{7D4A9974-B2B7-4957-8419-38CBBAB085A0}"/>
              </a:ext>
            </a:extLst>
          </p:cNvPr>
          <p:cNvSpPr/>
          <p:nvPr/>
        </p:nvSpPr>
        <p:spPr>
          <a:xfrm>
            <a:off x="8031802" y="2787327"/>
            <a:ext cx="3817196" cy="20852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Swis721 BT"/>
              </a:rPr>
              <a:t>The Green Climate Fund has provided funding for flood control and irrigation infrastructure , ecosystem-based water management measures and climate-informed planning.</a:t>
            </a:r>
          </a:p>
        </p:txBody>
      </p:sp>
      <p:sp>
        <p:nvSpPr>
          <p:cNvPr id="16" name="Arrow: Right 15">
            <a:extLst>
              <a:ext uri="{FF2B5EF4-FFF2-40B4-BE49-F238E27FC236}">
                <a16:creationId xmlns:a16="http://schemas.microsoft.com/office/drawing/2014/main" id="{B1CD1F75-0015-4380-A833-B164436C43DF}"/>
              </a:ext>
            </a:extLst>
          </p:cNvPr>
          <p:cNvSpPr/>
          <p:nvPr/>
        </p:nvSpPr>
        <p:spPr>
          <a:xfrm>
            <a:off x="4207334" y="3811713"/>
            <a:ext cx="429531" cy="278017"/>
          </a:xfrm>
          <a:prstGeom prst="rightArrow">
            <a:avLst/>
          </a:prstGeom>
          <a:solidFill>
            <a:srgbClr val="008C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61DAC8F-E422-4D15-9897-F18797142F3A}"/>
              </a:ext>
            </a:extLst>
          </p:cNvPr>
          <p:cNvSpPr/>
          <p:nvPr/>
        </p:nvSpPr>
        <p:spPr>
          <a:xfrm>
            <a:off x="7484752" y="3748036"/>
            <a:ext cx="429531" cy="278017"/>
          </a:xfrm>
          <a:prstGeom prst="rightArrow">
            <a:avLst/>
          </a:prstGeom>
          <a:solidFill>
            <a:srgbClr val="008C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rops outline">
            <a:extLst>
              <a:ext uri="{FF2B5EF4-FFF2-40B4-BE49-F238E27FC236}">
                <a16:creationId xmlns:a16="http://schemas.microsoft.com/office/drawing/2014/main" id="{7A3D8C2F-91F3-4C00-9394-A2F01BA243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9359" y="5058230"/>
            <a:ext cx="749085" cy="749085"/>
          </a:xfrm>
          <a:prstGeom prst="rect">
            <a:avLst/>
          </a:prstGeom>
        </p:spPr>
      </p:pic>
      <p:pic>
        <p:nvPicPr>
          <p:cNvPr id="23" name="Graphic 22" descr="Crane outline">
            <a:extLst>
              <a:ext uri="{FF2B5EF4-FFF2-40B4-BE49-F238E27FC236}">
                <a16:creationId xmlns:a16="http://schemas.microsoft.com/office/drawing/2014/main" id="{91B07162-0128-4DBC-AE8F-2065473F42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30838" y="5114964"/>
            <a:ext cx="914400" cy="914400"/>
          </a:xfrm>
          <a:prstGeom prst="rect">
            <a:avLst/>
          </a:prstGeom>
        </p:spPr>
      </p:pic>
      <p:pic>
        <p:nvPicPr>
          <p:cNvPr id="25" name="Graphic 24" descr="Water with solid fill">
            <a:extLst>
              <a:ext uri="{FF2B5EF4-FFF2-40B4-BE49-F238E27FC236}">
                <a16:creationId xmlns:a16="http://schemas.microsoft.com/office/drawing/2014/main" id="{FED4BF89-C838-4351-881A-AD54B4D799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467394" y="4910712"/>
            <a:ext cx="246585" cy="295122"/>
          </a:xfrm>
          <a:prstGeom prst="rect">
            <a:avLst/>
          </a:prstGeom>
        </p:spPr>
      </p:pic>
      <p:pic>
        <p:nvPicPr>
          <p:cNvPr id="27" name="Graphic 26" descr="Water with solid fill">
            <a:extLst>
              <a:ext uri="{FF2B5EF4-FFF2-40B4-BE49-F238E27FC236}">
                <a16:creationId xmlns:a16="http://schemas.microsoft.com/office/drawing/2014/main" id="{F2FCF7C7-F77D-47C7-8FFA-6F1B5661AD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831055" y="5003399"/>
            <a:ext cx="246585" cy="295122"/>
          </a:xfrm>
          <a:prstGeom prst="rect">
            <a:avLst/>
          </a:prstGeom>
        </p:spPr>
      </p:pic>
      <p:sp>
        <p:nvSpPr>
          <p:cNvPr id="28" name="Arrow: Curved Left 27">
            <a:extLst>
              <a:ext uri="{FF2B5EF4-FFF2-40B4-BE49-F238E27FC236}">
                <a16:creationId xmlns:a16="http://schemas.microsoft.com/office/drawing/2014/main" id="{7D4DBFD2-48B1-4FC4-8419-34FF0148BDBE}"/>
              </a:ext>
            </a:extLst>
          </p:cNvPr>
          <p:cNvSpPr/>
          <p:nvPr/>
        </p:nvSpPr>
        <p:spPr>
          <a:xfrm>
            <a:off x="10467503" y="5132682"/>
            <a:ext cx="362416" cy="640235"/>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0" name="Graphic 29" descr="Water with solid fill">
            <a:extLst>
              <a:ext uri="{FF2B5EF4-FFF2-40B4-BE49-F238E27FC236}">
                <a16:creationId xmlns:a16="http://schemas.microsoft.com/office/drawing/2014/main" id="{B2EBFB97-AC4F-4E19-9B9D-22AB8EC49F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227809" y="5576628"/>
            <a:ext cx="246585" cy="295122"/>
          </a:xfrm>
          <a:prstGeom prst="rect">
            <a:avLst/>
          </a:prstGeom>
        </p:spPr>
      </p:pic>
      <p:sp>
        <p:nvSpPr>
          <p:cNvPr id="29" name="Arrow: Curved Right 28">
            <a:extLst>
              <a:ext uri="{FF2B5EF4-FFF2-40B4-BE49-F238E27FC236}">
                <a16:creationId xmlns:a16="http://schemas.microsoft.com/office/drawing/2014/main" id="{BEA17A44-EFEE-4017-8A26-C5B68FBAF047}"/>
              </a:ext>
            </a:extLst>
          </p:cNvPr>
          <p:cNvSpPr/>
          <p:nvPr/>
        </p:nvSpPr>
        <p:spPr>
          <a:xfrm flipV="1">
            <a:off x="8952491" y="5035854"/>
            <a:ext cx="292031" cy="645670"/>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 name="Graphic 1023" descr="Coins outline">
            <a:extLst>
              <a:ext uri="{FF2B5EF4-FFF2-40B4-BE49-F238E27FC236}">
                <a16:creationId xmlns:a16="http://schemas.microsoft.com/office/drawing/2014/main" id="{C28FA681-3727-40F2-B13F-79C8DE8A19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32502" y="5021676"/>
            <a:ext cx="652181" cy="652181"/>
          </a:xfrm>
          <a:prstGeom prst="rect">
            <a:avLst/>
          </a:prstGeom>
        </p:spPr>
      </p:pic>
      <p:pic>
        <p:nvPicPr>
          <p:cNvPr id="1027" name="Graphic 1026" descr="Money with solid fill">
            <a:extLst>
              <a:ext uri="{FF2B5EF4-FFF2-40B4-BE49-F238E27FC236}">
                <a16:creationId xmlns:a16="http://schemas.microsoft.com/office/drawing/2014/main" id="{0C0F352D-0936-4F9E-9BE9-EE47FA9B6F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04081">
            <a:off x="5572327" y="5266780"/>
            <a:ext cx="600774" cy="600774"/>
          </a:xfrm>
          <a:prstGeom prst="rect">
            <a:avLst/>
          </a:prstGeom>
        </p:spPr>
      </p:pic>
      <p:pic>
        <p:nvPicPr>
          <p:cNvPr id="36" name="Graphic 35" descr="Coins outline">
            <a:extLst>
              <a:ext uri="{FF2B5EF4-FFF2-40B4-BE49-F238E27FC236}">
                <a16:creationId xmlns:a16="http://schemas.microsoft.com/office/drawing/2014/main" id="{BD40C3DB-9D60-4CDA-B4E4-8363202020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622028">
            <a:off x="6269662" y="5065317"/>
            <a:ext cx="734911" cy="734911"/>
          </a:xfrm>
          <a:prstGeom prst="rect">
            <a:avLst/>
          </a:prstGeom>
        </p:spPr>
      </p:pic>
      <p:pic>
        <p:nvPicPr>
          <p:cNvPr id="1029" name="Graphic 1028" descr="Earth Globe - Asia with solid fill">
            <a:extLst>
              <a:ext uri="{FF2B5EF4-FFF2-40B4-BE49-F238E27FC236}">
                <a16:creationId xmlns:a16="http://schemas.microsoft.com/office/drawing/2014/main" id="{30CBAB94-1333-44DF-89CF-9874554F6CF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287775" y="5101938"/>
            <a:ext cx="491656" cy="491656"/>
          </a:xfrm>
          <a:prstGeom prst="rect">
            <a:avLst/>
          </a:prstGeom>
        </p:spPr>
      </p:pic>
      <p:pic>
        <p:nvPicPr>
          <p:cNvPr id="1031" name="Graphic 1030" descr="Blueprint outline">
            <a:extLst>
              <a:ext uri="{FF2B5EF4-FFF2-40B4-BE49-F238E27FC236}">
                <a16:creationId xmlns:a16="http://schemas.microsoft.com/office/drawing/2014/main" id="{2B34FF31-6008-4D34-8943-195028A7B8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947909" y="5300178"/>
            <a:ext cx="914400" cy="914400"/>
          </a:xfrm>
          <a:prstGeom prst="rect">
            <a:avLst/>
          </a:prstGeom>
        </p:spPr>
      </p:pic>
      <p:pic>
        <p:nvPicPr>
          <p:cNvPr id="41" name="Picture 40">
            <a:extLst>
              <a:ext uri="{FF2B5EF4-FFF2-40B4-BE49-F238E27FC236}">
                <a16:creationId xmlns:a16="http://schemas.microsoft.com/office/drawing/2014/main" id="{E0EA4474-C123-42F7-87DC-57597EE0094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57606" y="183225"/>
            <a:ext cx="1631693" cy="1642400"/>
          </a:xfrm>
          <a:prstGeom prst="rect">
            <a:avLst/>
          </a:prstGeom>
        </p:spPr>
      </p:pic>
      <p:pic>
        <p:nvPicPr>
          <p:cNvPr id="1033" name="Graphic 1032" descr="Cloud With Lightning And Rain outline">
            <a:extLst>
              <a:ext uri="{FF2B5EF4-FFF2-40B4-BE49-F238E27FC236}">
                <a16:creationId xmlns:a16="http://schemas.microsoft.com/office/drawing/2014/main" id="{4B9528D1-3F83-4F8B-8FBC-EB65A2C161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941644">
            <a:off x="1383965" y="4957669"/>
            <a:ext cx="794884" cy="794884"/>
          </a:xfrm>
          <a:prstGeom prst="rect">
            <a:avLst/>
          </a:prstGeom>
        </p:spPr>
      </p:pic>
      <p:pic>
        <p:nvPicPr>
          <p:cNvPr id="44" name="Graphic 43" descr="Agriculture outline">
            <a:extLst>
              <a:ext uri="{FF2B5EF4-FFF2-40B4-BE49-F238E27FC236}">
                <a16:creationId xmlns:a16="http://schemas.microsoft.com/office/drawing/2014/main" id="{7B8B6A67-13D6-44A8-BB3F-A0BF153C3B6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841140" y="5021676"/>
            <a:ext cx="749085" cy="749085"/>
          </a:xfrm>
          <a:prstGeom prst="rect">
            <a:avLst/>
          </a:prstGeom>
        </p:spPr>
      </p:pic>
      <p:pic>
        <p:nvPicPr>
          <p:cNvPr id="45" name="Graphic 44" descr="Water with solid fill">
            <a:extLst>
              <a:ext uri="{FF2B5EF4-FFF2-40B4-BE49-F238E27FC236}">
                <a16:creationId xmlns:a16="http://schemas.microsoft.com/office/drawing/2014/main" id="{9D7286AF-8E8B-45FD-A89C-555B2CE780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220918" y="4864977"/>
            <a:ext cx="246585" cy="295122"/>
          </a:xfrm>
          <a:prstGeom prst="rect">
            <a:avLst/>
          </a:prstGeom>
        </p:spPr>
      </p:pic>
    </p:spTree>
    <p:extLst>
      <p:ext uri="{BB962C8B-B14F-4D97-AF65-F5344CB8AC3E}">
        <p14:creationId xmlns:p14="http://schemas.microsoft.com/office/powerpoint/2010/main" val="72589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73F1-1794-4ABA-AAE7-6C52C83E252E}"/>
              </a:ext>
            </a:extLst>
          </p:cNvPr>
          <p:cNvSpPr>
            <a:spLocks noGrp="1"/>
          </p:cNvSpPr>
          <p:nvPr>
            <p:ph type="title"/>
          </p:nvPr>
        </p:nvSpPr>
        <p:spPr>
          <a:xfrm>
            <a:off x="404361" y="392935"/>
            <a:ext cx="10515600" cy="1325563"/>
          </a:xfrm>
        </p:spPr>
        <p:txBody>
          <a:bodyPr/>
          <a:lstStyle/>
          <a:p>
            <a:r>
              <a:rPr lang="en-GB">
                <a:solidFill>
                  <a:srgbClr val="008C1B"/>
                </a:solidFill>
                <a:latin typeface="Swis721 BT"/>
              </a:rPr>
              <a:t>Mitigation Project Example: Costa Rica</a:t>
            </a:r>
          </a:p>
        </p:txBody>
      </p:sp>
      <p:sp>
        <p:nvSpPr>
          <p:cNvPr id="3" name="Content Placeholder 2">
            <a:extLst>
              <a:ext uri="{FF2B5EF4-FFF2-40B4-BE49-F238E27FC236}">
                <a16:creationId xmlns:a16="http://schemas.microsoft.com/office/drawing/2014/main" id="{4DFE79D6-1CB0-4C94-AB21-E92FF356663E}"/>
              </a:ext>
            </a:extLst>
          </p:cNvPr>
          <p:cNvSpPr>
            <a:spLocks noGrp="1"/>
          </p:cNvSpPr>
          <p:nvPr>
            <p:ph idx="1"/>
          </p:nvPr>
        </p:nvSpPr>
        <p:spPr>
          <a:xfrm>
            <a:off x="442913" y="1690688"/>
            <a:ext cx="10910887" cy="4486275"/>
          </a:xfrm>
        </p:spPr>
        <p:txBody>
          <a:bodyPr vert="horz" lIns="91440" tIns="45720" rIns="91440" bIns="45720" rtlCol="0" anchor="t">
            <a:normAutofit/>
          </a:bodyPr>
          <a:lstStyle/>
          <a:p>
            <a:r>
              <a:rPr lang="en-GB" sz="2000">
                <a:latin typeface="Swis721 BT"/>
              </a:rPr>
              <a:t>Without mitigation measures, emissions from the transport sector in Costa Rica are estimated to rise by 44% by 2050. </a:t>
            </a:r>
            <a:endParaRPr lang="en-GB" sz="2000">
              <a:latin typeface="Swis721 BT"/>
              <a:cs typeface="Calibri" panose="020F0502020204030204"/>
            </a:endParaRPr>
          </a:p>
          <a:p>
            <a:r>
              <a:rPr lang="en-GB" sz="2000">
                <a:latin typeface="Swis721 BT"/>
              </a:rPr>
              <a:t>To help prevent these emissions, the Green Climate Fund is funding a project to install an </a:t>
            </a:r>
            <a:r>
              <a:rPr lang="en-GB" sz="2000" b="1">
                <a:latin typeface="Swis721 BT"/>
              </a:rPr>
              <a:t>electric light rail transit system </a:t>
            </a:r>
            <a:r>
              <a:rPr lang="en-GB" sz="2000">
                <a:latin typeface="Swis721 BT"/>
              </a:rPr>
              <a:t>in San José, the capital of Costa Rica. </a:t>
            </a:r>
            <a:endParaRPr lang="en-GB" sz="2000">
              <a:latin typeface="Swis721 BT"/>
              <a:cs typeface="Calibri" panose="020F0502020204030204"/>
            </a:endParaRPr>
          </a:p>
          <a:p>
            <a:r>
              <a:rPr lang="en-GB" sz="2000">
                <a:latin typeface="Swis721 BT"/>
              </a:rPr>
              <a:t>This new rail system will be powered by more than </a:t>
            </a:r>
            <a:r>
              <a:rPr lang="en-GB" sz="2000" b="1">
                <a:latin typeface="Swis721 BT"/>
              </a:rPr>
              <a:t>98% renewable energy.</a:t>
            </a:r>
            <a:endParaRPr lang="en-GB" sz="2000">
              <a:latin typeface="Swis721 BT"/>
              <a:cs typeface="Calibri" panose="020F0502020204030204"/>
            </a:endParaRPr>
          </a:p>
        </p:txBody>
      </p:sp>
      <p:pic>
        <p:nvPicPr>
          <p:cNvPr id="4" name="Picture 3">
            <a:extLst>
              <a:ext uri="{FF2B5EF4-FFF2-40B4-BE49-F238E27FC236}">
                <a16:creationId xmlns:a16="http://schemas.microsoft.com/office/drawing/2014/main" id="{5891D4BB-04C7-4E3A-8DD0-8D54B4859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7013" y="206706"/>
            <a:ext cx="1557681" cy="1567902"/>
          </a:xfrm>
          <a:prstGeom prst="rect">
            <a:avLst/>
          </a:prstGeom>
        </p:spPr>
      </p:pic>
      <p:pic>
        <p:nvPicPr>
          <p:cNvPr id="6" name="Graphic 5" descr="Car with solid fill">
            <a:extLst>
              <a:ext uri="{FF2B5EF4-FFF2-40B4-BE49-F238E27FC236}">
                <a16:creationId xmlns:a16="http://schemas.microsoft.com/office/drawing/2014/main" id="{E0A91B19-0EF5-4880-AC04-E84CF31732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1161" y="3518398"/>
            <a:ext cx="914400" cy="914400"/>
          </a:xfrm>
          <a:prstGeom prst="rect">
            <a:avLst/>
          </a:prstGeom>
        </p:spPr>
      </p:pic>
      <p:pic>
        <p:nvPicPr>
          <p:cNvPr id="8" name="Graphic 7" descr="Car with solid fill">
            <a:extLst>
              <a:ext uri="{FF2B5EF4-FFF2-40B4-BE49-F238E27FC236}">
                <a16:creationId xmlns:a16="http://schemas.microsoft.com/office/drawing/2014/main" id="{FC28FDB3-D500-405E-88F5-D86DD30DC1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5972" y="4796437"/>
            <a:ext cx="914400" cy="914400"/>
          </a:xfrm>
          <a:prstGeom prst="rect">
            <a:avLst/>
          </a:prstGeom>
        </p:spPr>
      </p:pic>
      <p:pic>
        <p:nvPicPr>
          <p:cNvPr id="10" name="Graphic 9" descr="Power Plant outline">
            <a:extLst>
              <a:ext uri="{FF2B5EF4-FFF2-40B4-BE49-F238E27FC236}">
                <a16:creationId xmlns:a16="http://schemas.microsoft.com/office/drawing/2014/main" id="{30B3DFFD-000D-4945-9C3A-85ED12BD985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963" b="67407"/>
          <a:stretch/>
        </p:blipFill>
        <p:spPr>
          <a:xfrm rot="13393122">
            <a:off x="1088854" y="4027656"/>
            <a:ext cx="1013368" cy="319171"/>
          </a:xfrm>
          <a:prstGeom prst="rect">
            <a:avLst/>
          </a:prstGeom>
        </p:spPr>
      </p:pic>
      <p:pic>
        <p:nvPicPr>
          <p:cNvPr id="11" name="Graphic 10" descr="Power Plant outline">
            <a:extLst>
              <a:ext uri="{FF2B5EF4-FFF2-40B4-BE49-F238E27FC236}">
                <a16:creationId xmlns:a16="http://schemas.microsoft.com/office/drawing/2014/main" id="{A43CBB96-C674-43B7-89FB-60B855CCA23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963" b="67407"/>
          <a:stretch/>
        </p:blipFill>
        <p:spPr>
          <a:xfrm rot="13393122">
            <a:off x="1045179" y="5213114"/>
            <a:ext cx="1013368" cy="319171"/>
          </a:xfrm>
          <a:prstGeom prst="rect">
            <a:avLst/>
          </a:prstGeom>
        </p:spPr>
      </p:pic>
      <p:sp>
        <p:nvSpPr>
          <p:cNvPr id="13" name="Arrow: Right 12">
            <a:extLst>
              <a:ext uri="{FF2B5EF4-FFF2-40B4-BE49-F238E27FC236}">
                <a16:creationId xmlns:a16="http://schemas.microsoft.com/office/drawing/2014/main" id="{900C8093-5875-44C0-BECF-821515FC7C43}"/>
              </a:ext>
            </a:extLst>
          </p:cNvPr>
          <p:cNvSpPr/>
          <p:nvPr/>
        </p:nvSpPr>
        <p:spPr>
          <a:xfrm>
            <a:off x="2755629" y="3673717"/>
            <a:ext cx="2130167" cy="653908"/>
          </a:xfrm>
          <a:prstGeom prst="rightArrow">
            <a:avLst/>
          </a:prstGeom>
          <a:solidFill>
            <a:schemeClr val="accent1">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C0A03936-CF81-47F4-87FA-26EF59F31041}"/>
              </a:ext>
            </a:extLst>
          </p:cNvPr>
          <p:cNvSpPr/>
          <p:nvPr/>
        </p:nvSpPr>
        <p:spPr>
          <a:xfrm>
            <a:off x="2753279" y="4945265"/>
            <a:ext cx="2223450" cy="705258"/>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70811BC-01FD-4BBF-B54D-A481E8040EE9}"/>
              </a:ext>
            </a:extLst>
          </p:cNvPr>
          <p:cNvSpPr txBox="1"/>
          <p:nvPr/>
        </p:nvSpPr>
        <p:spPr>
          <a:xfrm>
            <a:off x="2712718" y="5074811"/>
            <a:ext cx="2223827" cy="369332"/>
          </a:xfrm>
          <a:prstGeom prst="rect">
            <a:avLst/>
          </a:prstGeom>
          <a:noFill/>
        </p:spPr>
        <p:txBody>
          <a:bodyPr wrap="square" rtlCol="0">
            <a:spAutoFit/>
          </a:bodyPr>
          <a:lstStyle/>
          <a:p>
            <a:r>
              <a:rPr lang="en-GB" b="1"/>
              <a:t>Mitigation Funding</a:t>
            </a:r>
          </a:p>
        </p:txBody>
      </p:sp>
      <p:pic>
        <p:nvPicPr>
          <p:cNvPr id="16" name="Graphic 15" descr="Car with solid fill">
            <a:extLst>
              <a:ext uri="{FF2B5EF4-FFF2-40B4-BE49-F238E27FC236}">
                <a16:creationId xmlns:a16="http://schemas.microsoft.com/office/drawing/2014/main" id="{6ED00DA6-B6F3-40BD-9F6B-3FD308E625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2464" y="3565717"/>
            <a:ext cx="756958" cy="756958"/>
          </a:xfrm>
          <a:prstGeom prst="rect">
            <a:avLst/>
          </a:prstGeom>
        </p:spPr>
      </p:pic>
      <p:pic>
        <p:nvPicPr>
          <p:cNvPr id="17" name="Graphic 16" descr="Car with solid fill">
            <a:extLst>
              <a:ext uri="{FF2B5EF4-FFF2-40B4-BE49-F238E27FC236}">
                <a16:creationId xmlns:a16="http://schemas.microsoft.com/office/drawing/2014/main" id="{69F34CDE-30B7-4810-8D8F-7FFBE1F35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4121" y="3900807"/>
            <a:ext cx="788169" cy="788169"/>
          </a:xfrm>
          <a:prstGeom prst="rect">
            <a:avLst/>
          </a:prstGeom>
        </p:spPr>
      </p:pic>
      <p:pic>
        <p:nvPicPr>
          <p:cNvPr id="18" name="Graphic 17" descr="Car with solid fill">
            <a:extLst>
              <a:ext uri="{FF2B5EF4-FFF2-40B4-BE49-F238E27FC236}">
                <a16:creationId xmlns:a16="http://schemas.microsoft.com/office/drawing/2014/main" id="{940A65FA-F3C1-4D3E-A59E-B615317FBF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3500" y="3601187"/>
            <a:ext cx="748593" cy="748593"/>
          </a:xfrm>
          <a:prstGeom prst="rect">
            <a:avLst/>
          </a:prstGeom>
        </p:spPr>
      </p:pic>
      <p:pic>
        <p:nvPicPr>
          <p:cNvPr id="19" name="Graphic 18" descr="Power Plant outline">
            <a:extLst>
              <a:ext uri="{FF2B5EF4-FFF2-40B4-BE49-F238E27FC236}">
                <a16:creationId xmlns:a16="http://schemas.microsoft.com/office/drawing/2014/main" id="{B6A27AF0-D27A-4CED-82F6-46DEDC0AC21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963" b="67407"/>
          <a:stretch/>
        </p:blipFill>
        <p:spPr>
          <a:xfrm rot="13393122">
            <a:off x="6190927" y="3962584"/>
            <a:ext cx="970655" cy="305718"/>
          </a:xfrm>
          <a:prstGeom prst="rect">
            <a:avLst/>
          </a:prstGeom>
        </p:spPr>
      </p:pic>
      <p:pic>
        <p:nvPicPr>
          <p:cNvPr id="20" name="Graphic 19" descr="Power Plant outline">
            <a:extLst>
              <a:ext uri="{FF2B5EF4-FFF2-40B4-BE49-F238E27FC236}">
                <a16:creationId xmlns:a16="http://schemas.microsoft.com/office/drawing/2014/main" id="{FB81103D-1449-40F8-A4A4-53E80620812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963" b="67407"/>
          <a:stretch/>
        </p:blipFill>
        <p:spPr>
          <a:xfrm rot="13393122">
            <a:off x="4863127" y="3968422"/>
            <a:ext cx="825262" cy="259925"/>
          </a:xfrm>
          <a:prstGeom prst="rect">
            <a:avLst/>
          </a:prstGeom>
        </p:spPr>
      </p:pic>
      <p:sp>
        <p:nvSpPr>
          <p:cNvPr id="22" name="TextBox 21">
            <a:extLst>
              <a:ext uri="{FF2B5EF4-FFF2-40B4-BE49-F238E27FC236}">
                <a16:creationId xmlns:a16="http://schemas.microsoft.com/office/drawing/2014/main" id="{B681C06C-4878-4500-9462-D776F36DA556}"/>
              </a:ext>
            </a:extLst>
          </p:cNvPr>
          <p:cNvSpPr txBox="1"/>
          <p:nvPr/>
        </p:nvSpPr>
        <p:spPr>
          <a:xfrm>
            <a:off x="2887223" y="3827162"/>
            <a:ext cx="1867309" cy="369332"/>
          </a:xfrm>
          <a:prstGeom prst="rect">
            <a:avLst/>
          </a:prstGeom>
          <a:noFill/>
        </p:spPr>
        <p:txBody>
          <a:bodyPr wrap="square" rtlCol="0">
            <a:spAutoFit/>
          </a:bodyPr>
          <a:lstStyle/>
          <a:p>
            <a:r>
              <a:rPr lang="en-GB" b="1"/>
              <a:t>If we do nothing</a:t>
            </a:r>
          </a:p>
        </p:txBody>
      </p:sp>
      <p:pic>
        <p:nvPicPr>
          <p:cNvPr id="24" name="Graphic 23" descr="Streetcar with solid fill">
            <a:extLst>
              <a:ext uri="{FF2B5EF4-FFF2-40B4-BE49-F238E27FC236}">
                <a16:creationId xmlns:a16="http://schemas.microsoft.com/office/drawing/2014/main" id="{875E8A18-0AE9-4EF1-B045-8B780057B4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59273" y="4620740"/>
            <a:ext cx="914400" cy="914400"/>
          </a:xfrm>
          <a:prstGeom prst="rect">
            <a:avLst/>
          </a:prstGeom>
        </p:spPr>
      </p:pic>
      <p:pic>
        <p:nvPicPr>
          <p:cNvPr id="30" name="Graphic 29" descr="Train Tracks outline">
            <a:extLst>
              <a:ext uri="{FF2B5EF4-FFF2-40B4-BE49-F238E27FC236}">
                <a16:creationId xmlns:a16="http://schemas.microsoft.com/office/drawing/2014/main" id="{68707730-47C4-45EF-A2F4-C167C37ADE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83083" y="5380031"/>
            <a:ext cx="866781" cy="866781"/>
          </a:xfrm>
          <a:prstGeom prst="rect">
            <a:avLst/>
          </a:prstGeom>
        </p:spPr>
      </p:pic>
      <p:pic>
        <p:nvPicPr>
          <p:cNvPr id="32" name="Graphic 31" descr="Sustainability with solid fill">
            <a:extLst>
              <a:ext uri="{FF2B5EF4-FFF2-40B4-BE49-F238E27FC236}">
                <a16:creationId xmlns:a16="http://schemas.microsoft.com/office/drawing/2014/main" id="{4441AB76-CB40-47E7-BC61-01131F9495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1743882" flipV="1">
            <a:off x="6927872" y="4695282"/>
            <a:ext cx="681200" cy="741652"/>
          </a:xfrm>
          <a:prstGeom prst="rect">
            <a:avLst/>
          </a:prstGeom>
        </p:spPr>
      </p:pic>
      <p:pic>
        <p:nvPicPr>
          <p:cNvPr id="34" name="Graphic 33" descr="Renewable Energy with solid fill">
            <a:extLst>
              <a:ext uri="{FF2B5EF4-FFF2-40B4-BE49-F238E27FC236}">
                <a16:creationId xmlns:a16="http://schemas.microsoft.com/office/drawing/2014/main" id="{C629BB42-8306-48B5-B5C6-B122B10642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9557796">
            <a:off x="5001161" y="5084065"/>
            <a:ext cx="914400" cy="914400"/>
          </a:xfrm>
          <a:prstGeom prst="rect">
            <a:avLst/>
          </a:prstGeom>
        </p:spPr>
      </p:pic>
      <p:pic>
        <p:nvPicPr>
          <p:cNvPr id="36" name="Graphic 35" descr="Close with solid fill">
            <a:extLst>
              <a:ext uri="{FF2B5EF4-FFF2-40B4-BE49-F238E27FC236}">
                <a16:creationId xmlns:a16="http://schemas.microsoft.com/office/drawing/2014/main" id="{6A019C23-30B1-4BFE-B7E3-11970A1DB9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00728" y="3627760"/>
            <a:ext cx="748594" cy="748594"/>
          </a:xfrm>
          <a:prstGeom prst="rect">
            <a:avLst/>
          </a:prstGeom>
        </p:spPr>
      </p:pic>
      <p:pic>
        <p:nvPicPr>
          <p:cNvPr id="39" name="Graphic 38" descr="Agriculture outline">
            <a:extLst>
              <a:ext uri="{FF2B5EF4-FFF2-40B4-BE49-F238E27FC236}">
                <a16:creationId xmlns:a16="http://schemas.microsoft.com/office/drawing/2014/main" id="{1D1C1C98-485C-4C49-B318-ADEE1C11151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60059" y="5437231"/>
            <a:ext cx="914400" cy="914400"/>
          </a:xfrm>
          <a:prstGeom prst="rect">
            <a:avLst/>
          </a:prstGeom>
        </p:spPr>
      </p:pic>
      <p:sp>
        <p:nvSpPr>
          <p:cNvPr id="41" name="Rectangle: Rounded Corners 40">
            <a:extLst>
              <a:ext uri="{FF2B5EF4-FFF2-40B4-BE49-F238E27FC236}">
                <a16:creationId xmlns:a16="http://schemas.microsoft.com/office/drawing/2014/main" id="{5D9B1076-F39C-4E45-8BF1-190252FD4BFB}"/>
              </a:ext>
            </a:extLst>
          </p:cNvPr>
          <p:cNvSpPr/>
          <p:nvPr/>
        </p:nvSpPr>
        <p:spPr>
          <a:xfrm>
            <a:off x="7802302" y="3769529"/>
            <a:ext cx="1885826" cy="576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Emissions rise by 44% by 2050 </a:t>
            </a:r>
          </a:p>
        </p:txBody>
      </p:sp>
      <p:pic>
        <p:nvPicPr>
          <p:cNvPr id="43" name="Graphic 42" descr="Checkmark with solid fill">
            <a:extLst>
              <a:ext uri="{FF2B5EF4-FFF2-40B4-BE49-F238E27FC236}">
                <a16:creationId xmlns:a16="http://schemas.microsoft.com/office/drawing/2014/main" id="{4BFF93F6-EE5F-4CDA-97A0-5A879F04D72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388262">
            <a:off x="10864095" y="5386331"/>
            <a:ext cx="632994" cy="537115"/>
          </a:xfrm>
          <a:prstGeom prst="rect">
            <a:avLst/>
          </a:prstGeom>
        </p:spPr>
      </p:pic>
      <p:sp>
        <p:nvSpPr>
          <p:cNvPr id="44" name="Rectangle: Rounded Corners 43">
            <a:extLst>
              <a:ext uri="{FF2B5EF4-FFF2-40B4-BE49-F238E27FC236}">
                <a16:creationId xmlns:a16="http://schemas.microsoft.com/office/drawing/2014/main" id="{0DAA4ABE-91A3-4837-957E-DDF88539A65B}"/>
              </a:ext>
            </a:extLst>
          </p:cNvPr>
          <p:cNvSpPr/>
          <p:nvPr/>
        </p:nvSpPr>
        <p:spPr>
          <a:xfrm>
            <a:off x="7799369" y="4720881"/>
            <a:ext cx="2639883" cy="15993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Electric train system powered by renewable energy will prevent those emissions being released.  </a:t>
            </a:r>
          </a:p>
        </p:txBody>
      </p:sp>
      <p:sp>
        <p:nvSpPr>
          <p:cNvPr id="45" name="TextBox 44">
            <a:extLst>
              <a:ext uri="{FF2B5EF4-FFF2-40B4-BE49-F238E27FC236}">
                <a16:creationId xmlns:a16="http://schemas.microsoft.com/office/drawing/2014/main" id="{5D9DA126-74D4-4522-8A9F-16127E08E36F}"/>
              </a:ext>
            </a:extLst>
          </p:cNvPr>
          <p:cNvSpPr txBox="1"/>
          <p:nvPr/>
        </p:nvSpPr>
        <p:spPr>
          <a:xfrm>
            <a:off x="215458" y="5896088"/>
            <a:ext cx="5548368" cy="692497"/>
          </a:xfrm>
          <a:prstGeom prst="rect">
            <a:avLst/>
          </a:prstGeom>
          <a:noFill/>
        </p:spPr>
        <p:txBody>
          <a:bodyPr wrap="square" rtlCol="0">
            <a:spAutoFit/>
          </a:bodyPr>
          <a:lstStyle/>
          <a:p>
            <a:r>
              <a:rPr lang="en-GB" sz="1050"/>
              <a:t>Source: Green Climate Fund </a:t>
            </a:r>
            <a:r>
              <a:rPr lang="en-GB" sz="1050">
                <a:hlinkClick r:id="rId21"/>
              </a:rPr>
              <a:t>https://www.greenclimate.fund/project/fp166</a:t>
            </a:r>
            <a:endParaRPr lang="en-GB" sz="1050"/>
          </a:p>
          <a:p>
            <a:endParaRPr lang="en-GB" sz="1050"/>
          </a:p>
          <a:p>
            <a:endParaRPr lang="en-GB"/>
          </a:p>
        </p:txBody>
      </p:sp>
      <p:pic>
        <p:nvPicPr>
          <p:cNvPr id="28" name="Graphic 27" descr="Power Plant outline">
            <a:extLst>
              <a:ext uri="{FF2B5EF4-FFF2-40B4-BE49-F238E27FC236}">
                <a16:creationId xmlns:a16="http://schemas.microsoft.com/office/drawing/2014/main" id="{CC6C93B2-31BC-455C-A578-468E5F2DEA8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963" b="67407"/>
          <a:stretch/>
        </p:blipFill>
        <p:spPr>
          <a:xfrm rot="13393122">
            <a:off x="5307627" y="4365297"/>
            <a:ext cx="825262" cy="259925"/>
          </a:xfrm>
          <a:prstGeom prst="rect">
            <a:avLst/>
          </a:prstGeom>
        </p:spPr>
      </p:pic>
    </p:spTree>
    <p:extLst>
      <p:ext uri="{BB962C8B-B14F-4D97-AF65-F5344CB8AC3E}">
        <p14:creationId xmlns:p14="http://schemas.microsoft.com/office/powerpoint/2010/main" val="341242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E997-A7A3-4D2C-9525-9A6C7F54E02E}"/>
              </a:ext>
            </a:extLst>
          </p:cNvPr>
          <p:cNvSpPr>
            <a:spLocks noGrp="1"/>
          </p:cNvSpPr>
          <p:nvPr>
            <p:ph type="title"/>
          </p:nvPr>
        </p:nvSpPr>
        <p:spPr>
          <a:xfrm>
            <a:off x="560387" y="388938"/>
            <a:ext cx="10515600" cy="1325563"/>
          </a:xfrm>
        </p:spPr>
        <p:txBody>
          <a:bodyPr/>
          <a:lstStyle/>
          <a:p>
            <a:r>
              <a:rPr lang="en-GB">
                <a:solidFill>
                  <a:srgbClr val="008C1B"/>
                </a:solidFill>
                <a:latin typeface="Swis721 BT"/>
              </a:rPr>
              <a:t>Who is involved in Climate Finance?</a:t>
            </a:r>
            <a:r>
              <a:rPr lang="en-GB"/>
              <a:t> </a:t>
            </a:r>
            <a:endParaRPr lang="en-GB">
              <a:cs typeface="Calibri Light"/>
            </a:endParaRPr>
          </a:p>
        </p:txBody>
      </p:sp>
      <p:sp>
        <p:nvSpPr>
          <p:cNvPr id="3" name="Content Placeholder 2">
            <a:extLst>
              <a:ext uri="{FF2B5EF4-FFF2-40B4-BE49-F238E27FC236}">
                <a16:creationId xmlns:a16="http://schemas.microsoft.com/office/drawing/2014/main" id="{CC9B2AD1-2FAF-41FD-B148-224E3288B978}"/>
              </a:ext>
            </a:extLst>
          </p:cNvPr>
          <p:cNvSpPr>
            <a:spLocks noGrp="1"/>
          </p:cNvSpPr>
          <p:nvPr>
            <p:ph idx="1"/>
          </p:nvPr>
        </p:nvSpPr>
        <p:spPr>
          <a:xfrm>
            <a:off x="507098" y="1666875"/>
            <a:ext cx="10015805" cy="4802187"/>
          </a:xfrm>
        </p:spPr>
        <p:txBody>
          <a:bodyPr vert="horz" lIns="91440" tIns="45720" rIns="91440" bIns="45720" rtlCol="0" anchor="t">
            <a:normAutofit/>
          </a:bodyPr>
          <a:lstStyle/>
          <a:p>
            <a:pPr marL="0" indent="0">
              <a:buNone/>
            </a:pPr>
            <a:r>
              <a:rPr lang="en-GB" sz="2000">
                <a:latin typeface="Swis721 BT"/>
              </a:rPr>
              <a:t>Climate finance networks have been established to allow money to flow to adaptation and mitigation projects. There are several key players in Climate Finance</a:t>
            </a:r>
          </a:p>
          <a:p>
            <a:pPr marL="0" indent="0">
              <a:buNone/>
            </a:pPr>
            <a:endParaRPr lang="en-GB" sz="2000"/>
          </a:p>
          <a:p>
            <a:pPr marL="0" indent="0">
              <a:buNone/>
            </a:pPr>
            <a:endParaRPr lang="en-GB"/>
          </a:p>
          <a:p>
            <a:pPr marL="0" indent="0">
              <a:buNone/>
            </a:pPr>
            <a:endParaRPr lang="en-GB"/>
          </a:p>
        </p:txBody>
      </p:sp>
      <p:pic>
        <p:nvPicPr>
          <p:cNvPr id="4" name="Picture 3">
            <a:extLst>
              <a:ext uri="{FF2B5EF4-FFF2-40B4-BE49-F238E27FC236}">
                <a16:creationId xmlns:a16="http://schemas.microsoft.com/office/drawing/2014/main" id="{E7FFC799-1561-45F6-9BF1-8D5BC56B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606" y="183225"/>
            <a:ext cx="1631693" cy="1642400"/>
          </a:xfrm>
          <a:prstGeom prst="rect">
            <a:avLst/>
          </a:prstGeom>
        </p:spPr>
      </p:pic>
      <p:sp>
        <p:nvSpPr>
          <p:cNvPr id="5" name="Rectangle: Rounded Corners 4">
            <a:extLst>
              <a:ext uri="{FF2B5EF4-FFF2-40B4-BE49-F238E27FC236}">
                <a16:creationId xmlns:a16="http://schemas.microsoft.com/office/drawing/2014/main" id="{5F7CF94B-261F-47AF-9B97-46B62BF2259D}"/>
              </a:ext>
            </a:extLst>
          </p:cNvPr>
          <p:cNvSpPr/>
          <p:nvPr/>
        </p:nvSpPr>
        <p:spPr>
          <a:xfrm>
            <a:off x="6130813" y="2349464"/>
            <a:ext cx="4188078" cy="194232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a:solidFill>
                  <a:schemeClr val="tx1"/>
                </a:solidFill>
                <a:latin typeface="Swis721 BT"/>
              </a:rPr>
              <a:t>Governments </a:t>
            </a:r>
          </a:p>
          <a:p>
            <a:r>
              <a:rPr lang="en-GB" sz="1600">
                <a:solidFill>
                  <a:schemeClr val="tx1"/>
                </a:solidFill>
                <a:latin typeface="Swis721 BT"/>
              </a:rPr>
              <a:t>Governments can provide public money for climate finance. At COP15 in 2009 wealthy countries agreed to collectively provide $100 billion a year in climate finance, however this target has not been me</a:t>
            </a:r>
            <a:r>
              <a:rPr lang="en-GB" sz="1600">
                <a:solidFill>
                  <a:schemeClr val="tx1"/>
                </a:solidFill>
              </a:rPr>
              <a:t>t. </a:t>
            </a:r>
            <a:endParaRPr lang="en-GB" sz="1600">
              <a:solidFill>
                <a:schemeClr val="tx1"/>
              </a:solidFill>
              <a:cs typeface="Calibri"/>
            </a:endParaRPr>
          </a:p>
        </p:txBody>
      </p:sp>
      <p:sp>
        <p:nvSpPr>
          <p:cNvPr id="6" name="Rectangle: Rounded Corners 5">
            <a:extLst>
              <a:ext uri="{FF2B5EF4-FFF2-40B4-BE49-F238E27FC236}">
                <a16:creationId xmlns:a16="http://schemas.microsoft.com/office/drawing/2014/main" id="{60949CAE-4201-499B-85D5-275BC7A0CCCA}"/>
              </a:ext>
            </a:extLst>
          </p:cNvPr>
          <p:cNvSpPr/>
          <p:nvPr/>
        </p:nvSpPr>
        <p:spPr>
          <a:xfrm>
            <a:off x="1319597" y="4565949"/>
            <a:ext cx="4128306" cy="194232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Swis721 BT"/>
              </a:rPr>
              <a:t>Multilateral Development Banks</a:t>
            </a:r>
          </a:p>
          <a:p>
            <a:r>
              <a:rPr lang="en-GB" sz="1600">
                <a:solidFill>
                  <a:schemeClr val="tx1"/>
                </a:solidFill>
                <a:latin typeface="Swis721 BT"/>
              </a:rPr>
              <a:t>These are international financial institutions consisting of member from multiple nations with the purpose of encouraging economic development in poorer nations. They provide loans and grants to countries for projects.</a:t>
            </a:r>
            <a:endParaRPr lang="en-GB" sz="1600">
              <a:solidFill>
                <a:schemeClr val="tx1"/>
              </a:solidFill>
              <a:latin typeface="Swis721 BT"/>
              <a:cs typeface="Calibri"/>
            </a:endParaRPr>
          </a:p>
        </p:txBody>
      </p:sp>
      <p:sp>
        <p:nvSpPr>
          <p:cNvPr id="7" name="Rectangle: Rounded Corners 6">
            <a:extLst>
              <a:ext uri="{FF2B5EF4-FFF2-40B4-BE49-F238E27FC236}">
                <a16:creationId xmlns:a16="http://schemas.microsoft.com/office/drawing/2014/main" id="{ABDBFFD6-172D-4377-AA8B-F2F598705DFB}"/>
              </a:ext>
            </a:extLst>
          </p:cNvPr>
          <p:cNvSpPr/>
          <p:nvPr/>
        </p:nvSpPr>
        <p:spPr>
          <a:xfrm>
            <a:off x="1319846" y="2426397"/>
            <a:ext cx="4085051" cy="19139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200" b="1">
                <a:solidFill>
                  <a:schemeClr val="tx1"/>
                </a:solidFill>
                <a:latin typeface="Swis721 BT"/>
              </a:rPr>
              <a:t>International Climate Funds</a:t>
            </a:r>
            <a:r>
              <a:rPr lang="en-GB" sz="2400" b="1">
                <a:solidFill>
                  <a:schemeClr val="tx1"/>
                </a:solidFill>
                <a:latin typeface="Swis721 BT"/>
              </a:rPr>
              <a:t> </a:t>
            </a:r>
            <a:r>
              <a:rPr lang="en-GB" sz="1600">
                <a:solidFill>
                  <a:schemeClr val="tx1"/>
                </a:solidFill>
                <a:latin typeface="Swis721 BT"/>
              </a:rPr>
              <a:t>Governments can contribute money through funds including the Green Climate Fund (GCF), Global Environment Facility and Adaptation Fund.</a:t>
            </a:r>
            <a:endParaRPr lang="en-US">
              <a:solidFill>
                <a:schemeClr val="tx1"/>
              </a:solidFill>
            </a:endParaRPr>
          </a:p>
        </p:txBody>
      </p:sp>
      <p:sp>
        <p:nvSpPr>
          <p:cNvPr id="8" name="Rectangle: Rounded Corners 7">
            <a:extLst>
              <a:ext uri="{FF2B5EF4-FFF2-40B4-BE49-F238E27FC236}">
                <a16:creationId xmlns:a16="http://schemas.microsoft.com/office/drawing/2014/main" id="{F84006F7-4E02-43F1-BAAD-D34E6B4F8DA7}"/>
              </a:ext>
            </a:extLst>
          </p:cNvPr>
          <p:cNvSpPr/>
          <p:nvPr/>
        </p:nvSpPr>
        <p:spPr>
          <a:xfrm>
            <a:off x="6099145" y="4529436"/>
            <a:ext cx="4210671" cy="1942321"/>
          </a:xfrm>
          <a:prstGeom prst="roundRect">
            <a:avLst>
              <a:gd name="adj" fmla="val 983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Swis721 BT"/>
              </a:rPr>
              <a:t>Private Sector</a:t>
            </a:r>
          </a:p>
          <a:p>
            <a:r>
              <a:rPr lang="en-GB" sz="1600">
                <a:solidFill>
                  <a:schemeClr val="tx1"/>
                </a:solidFill>
                <a:latin typeface="Swis721 BT"/>
              </a:rPr>
              <a:t>The Private Financial sector (Banks, Investors, Insurers) also mobilise money towards sustainable development. The United Nations Environment Programme Finance Initiative (UNEP FI) supports the private finance sector to do this. </a:t>
            </a:r>
          </a:p>
        </p:txBody>
      </p:sp>
      <p:pic>
        <p:nvPicPr>
          <p:cNvPr id="16" name="Picture 2" descr="Green Earth PNG Clipart - High-quality PNG Clipart Image in cattegory Planets PNG / Clipart from ClipartPNG.com">
            <a:extLst>
              <a:ext uri="{FF2B5EF4-FFF2-40B4-BE49-F238E27FC236}">
                <a16:creationId xmlns:a16="http://schemas.microsoft.com/office/drawing/2014/main" id="{03604426-0E67-4D75-8542-85536AB64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613" y="3728562"/>
            <a:ext cx="1222753" cy="122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97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649207" y="1670374"/>
            <a:ext cx="5397821" cy="2854370"/>
          </a:xfrm>
          <a:noFill/>
        </p:spPr>
        <p:txBody>
          <a:bodyPr>
            <a:normAutofit fontScale="90000"/>
          </a:bodyPr>
          <a:lstStyle/>
          <a:p>
            <a:pPr algn="l">
              <a:spcBef>
                <a:spcPts val="1000"/>
              </a:spcBef>
            </a:pPr>
            <a:r>
              <a:rPr lang="en-GB" sz="2400" b="1">
                <a:latin typeface="Swis721 BT"/>
                <a:ea typeface="+mj-lt"/>
                <a:cs typeface="+mj-lt"/>
              </a:rPr>
              <a:t>As mentioned in the previous slide, International Climate Funds are an important way for climate finance to flow between countries.</a:t>
            </a:r>
            <a:endParaRPr lang="en-US" sz="2400" b="1">
              <a:latin typeface="Swis721 BT"/>
              <a:ea typeface="+mj-lt"/>
              <a:cs typeface="+mj-lt"/>
            </a:endParaRPr>
          </a:p>
          <a:p>
            <a:pPr algn="l">
              <a:spcBef>
                <a:spcPts val="1000"/>
              </a:spcBef>
            </a:pPr>
            <a:endParaRPr lang="en-GB" sz="2400" b="1">
              <a:latin typeface="Swis721 BT"/>
              <a:ea typeface="+mj-lt"/>
              <a:cs typeface="+mj-lt"/>
            </a:endParaRPr>
          </a:p>
          <a:p>
            <a:pPr algn="l">
              <a:spcBef>
                <a:spcPts val="1000"/>
              </a:spcBef>
            </a:pPr>
            <a:r>
              <a:rPr lang="en-GB" sz="2400" b="1">
                <a:latin typeface="Swis721 BT"/>
                <a:ea typeface="+mj-lt"/>
                <a:cs typeface="+mj-lt"/>
                <a:hlinkClick r:id="rId2"/>
              </a:rPr>
              <a:t>Click here</a:t>
            </a:r>
            <a:r>
              <a:rPr lang="en-GB" sz="2400" b="1">
                <a:latin typeface="Swis721 BT"/>
                <a:ea typeface="+mj-lt"/>
                <a:cs typeface="+mj-lt"/>
              </a:rPr>
              <a:t> to hear Eduardo Freitas, the regional manager for Africa, discuss the Green Climate Fund.</a:t>
            </a:r>
            <a:endParaRPr lang="en-GB" sz="2400" b="1">
              <a:latin typeface="Swis721 BT"/>
              <a:cs typeface="Calibri"/>
            </a:endParaRPr>
          </a:p>
          <a:p>
            <a:pPr algn="l"/>
            <a:endParaRPr lang="en-US" sz="2400" b="1">
              <a:solidFill>
                <a:srgbClr val="008000"/>
              </a:solidFill>
              <a:latin typeface="Swis721 BT"/>
              <a:ea typeface="+mj-lt"/>
              <a:cs typeface="+mj-lt"/>
            </a:endParaRP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40805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ond crap attemp at slide deck templates.potx" id="{62224AEF-62F3-4D41-A1FE-FC446491EF22}" vid="{0A0903A9-6820-4051-95D8-F7F759CA74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B6204B82345940964AF9FF8E11E043" ma:contentTypeVersion="11" ma:contentTypeDescription="Create a new document." ma:contentTypeScope="" ma:versionID="fe8944aae923165ffeb09613ffbeea03">
  <xsd:schema xmlns:xsd="http://www.w3.org/2001/XMLSchema" xmlns:xs="http://www.w3.org/2001/XMLSchema" xmlns:p="http://schemas.microsoft.com/office/2006/metadata/properties" xmlns:ns2="e56e2edf-b335-4b07-bb4c-6e3f11210fe1" xmlns:ns3="d45d06e2-d402-4d9b-9386-dc55bb36c19c" targetNamespace="http://schemas.microsoft.com/office/2006/metadata/properties" ma:root="true" ma:fieldsID="9214cb18503b72de7fe7b377d4201c65" ns2:_="" ns3:_="">
    <xsd:import namespace="e56e2edf-b335-4b07-bb4c-6e3f11210fe1"/>
    <xsd:import namespace="d45d06e2-d402-4d9b-9386-dc55bb36c1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e2edf-b335-4b07-bb4c-6e3f11210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5d06e2-d402-4d9b-9386-dc55bb36c1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DCF77-25D7-4830-ABF6-57D3B561C1AD}">
  <ds:schemaRefs>
    <ds:schemaRef ds:uri="d45d06e2-d402-4d9b-9386-dc55bb36c19c"/>
    <ds:schemaRef ds:uri="e56e2edf-b335-4b07-bb4c-6e3f11210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D99D38-5CA4-4D7B-BAC1-A93B165CB88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4A4E67-1C7B-41D6-BA2D-F732556929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Second crap attemp at slide deck templates</Template>
  <Application>Microsoft Office PowerPoint</Application>
  <PresentationFormat>Widescreen</PresentationFormat>
  <Slides>27</Slides>
  <Notes>3</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Office Theme</vt:lpstr>
      <vt:lpstr>PowerPoint Presentation</vt:lpstr>
      <vt:lpstr>In lesson 3 we will... </vt:lpstr>
      <vt:lpstr>3.1 Climate Finance </vt:lpstr>
      <vt:lpstr>Climate Finance </vt:lpstr>
      <vt:lpstr>Click here to hear more about the purpose of Climate Finance from a United Nations representative. </vt:lpstr>
      <vt:lpstr>Adaptation Project Example: Thailand </vt:lpstr>
      <vt:lpstr>Mitigation Project Example: Costa Rica</vt:lpstr>
      <vt:lpstr>Who is involved in Climate Finance? </vt:lpstr>
      <vt:lpstr>As mentioned in the previous slide, International Climate Funds are an important way for climate finance to flow between countries.  Click here to hear Eduardo Freitas, the regional manager for Africa, discuss the Green Climate Fund.  </vt:lpstr>
      <vt:lpstr>3.2 What is COP26?</vt:lpstr>
      <vt:lpstr>What is COP26?</vt:lpstr>
      <vt:lpstr> What do you hope COP26 will achieve?   Film a short 30 second video and send it to business-rsm@glasgow.ac.uk  We will post a selection of these videos on the Green Finance, Green Futures website </vt:lpstr>
      <vt:lpstr>The COP Climate Finance Target</vt:lpstr>
      <vt:lpstr>Click here to hear more from the authors of the ODI report.  </vt:lpstr>
      <vt:lpstr>3.3 Green Finance, Green Futures and Me</vt:lpstr>
      <vt:lpstr>Other careers and Green Finance</vt:lpstr>
      <vt:lpstr>Click here to hear Omar Shaikh, Managing Director of the Global Ethical Finance Initiative (GEFI) on how green finance practices might affect your future career. </vt:lpstr>
      <vt:lpstr>Careers in Green Finance</vt:lpstr>
      <vt:lpstr>Green Finance Jobs at the Bank of England </vt:lpstr>
      <vt:lpstr>Activity – Careers in Green Finance</vt:lpstr>
      <vt:lpstr>Activity – Careers in Green Finance</vt:lpstr>
      <vt:lpstr>Finally... Questions for the live panel!</vt:lpstr>
      <vt:lpstr>3.4 Summary of all three lessons</vt:lpstr>
      <vt:lpstr>Lesson 1 Summary</vt:lpstr>
      <vt:lpstr>Lesson 2 Summary </vt:lpstr>
      <vt:lpstr>Lesson 3 Summary</vt:lpstr>
      <vt:lpstr>For more information contact business-rsm@glasgow.ac.uk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Riach</dc:creator>
  <cp:revision>46</cp:revision>
  <dcterms:created xsi:type="dcterms:W3CDTF">2021-10-06T09:30:38Z</dcterms:created>
  <dcterms:modified xsi:type="dcterms:W3CDTF">2021-10-20T11:43:52Z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0x0101000CB6204B82345940964AF9FF8E11E043</vt:lpwstr>
  </property>
</Properties>
</file>