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8388402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8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BD09B-C2F6-41E7-A0CA-B4F6976FA653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39529-AD2C-4E72-B83D-3719FCEAA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8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BBB42A-9E81-496E-B3A0-C237B843487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906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3.png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CGT Title 5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2342C26-881A-4153-988E-867B26D0157F}"/>
              </a:ext>
            </a:extLst>
          </p:cNvPr>
          <p:cNvSpPr/>
          <p:nvPr userDrawn="1"/>
        </p:nvSpPr>
        <p:spPr bwMode="auto">
          <a:xfrm>
            <a:off x="0" y="4485118"/>
            <a:ext cx="5903979" cy="2372884"/>
          </a:xfrm>
          <a:prstGeom prst="rect">
            <a:avLst/>
          </a:prstGeom>
          <a:solidFill>
            <a:srgbClr val="0035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914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srgbClr val="002542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72F2D9-2DF9-43DB-A399-2F7AB4B5F8B3}"/>
              </a:ext>
            </a:extLst>
          </p:cNvPr>
          <p:cNvSpPr txBox="1"/>
          <p:nvPr userDrawn="1"/>
        </p:nvSpPr>
        <p:spPr>
          <a:xfrm>
            <a:off x="9026435" y="574767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World-Changing Glasgow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FFFFF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Transformation</a:t>
            </a:r>
          </a:p>
        </p:txBody>
      </p:sp>
    </p:spTree>
    <p:extLst>
      <p:ext uri="{BB962C8B-B14F-4D97-AF65-F5344CB8AC3E}">
        <p14:creationId xmlns:p14="http://schemas.microsoft.com/office/powerpoint/2010/main" val="258016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C2EA7B6-F38E-4A0F-B388-67AC13AC6D6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664206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think-cell Slide" r:id="rId5" imgW="470" imgH="469" progId="TCLayout.ActiveDocument.1">
                  <p:embed/>
                </p:oleObj>
              </mc:Choice>
              <mc:Fallback>
                <p:oleObj name="think-cell Slide" r:id="rId5" imgW="470" imgH="469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C2EA7B6-F38E-4A0F-B388-67AC13AC6D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4756C492-1C0F-4475-B2DE-D2ACFC50E0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76080" y="6412674"/>
            <a:ext cx="2743200" cy="365125"/>
          </a:xfrm>
          <a:prstGeom prst="rect">
            <a:avLst/>
          </a:prstGeom>
        </p:spPr>
        <p:txBody>
          <a:bodyPr/>
          <a:lstStyle/>
          <a:p>
            <a:fld id="{B31BD072-1F13-445D-A502-E49A3FEFCF7E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354B42-B52D-4EA7-9491-A9F3D68C3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B154753-8C03-49F3-8D52-C2329F5CB497}"/>
              </a:ext>
            </a:extLst>
          </p:cNvPr>
          <p:cNvSpPr txBox="1">
            <a:spLocks/>
          </p:cNvSpPr>
          <p:nvPr userDrawn="1"/>
        </p:nvSpPr>
        <p:spPr>
          <a:xfrm>
            <a:off x="1812758" y="252173"/>
            <a:ext cx="10379241" cy="1020939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rgbClr val="00355F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180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GB" sz="1000"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C1A422-7C5A-4D27-AD6E-2FB98586221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838960" y="232093"/>
            <a:ext cx="10007599" cy="7842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3865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>
                <a:latin typeface="Arial Black" panose="020B0A04020102020204" pitchFamily="34" charset="0"/>
              </a:defRPr>
            </a:lvl2pPr>
            <a:lvl3pPr>
              <a:defRPr>
                <a:latin typeface="Arial Black" panose="020B0A04020102020204" pitchFamily="34" charset="0"/>
              </a:defRPr>
            </a:lvl3pPr>
            <a:lvl4pPr>
              <a:defRPr>
                <a:latin typeface="Arial Black" panose="020B0A04020102020204" pitchFamily="34" charset="0"/>
              </a:defRPr>
            </a:lvl4pPr>
            <a:lvl5pPr>
              <a:defRPr>
                <a:latin typeface="Arial Black" panose="020B0A04020102020204" pitchFamily="34" charset="0"/>
              </a:defRPr>
            </a:lvl5pPr>
          </a:lstStyle>
          <a:p>
            <a:pPr lvl="0"/>
            <a:r>
              <a:rPr lang="en-US"/>
              <a:t>Click to edit Master title style</a:t>
            </a:r>
          </a:p>
          <a:p>
            <a:pPr lvl="0"/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802E7E3-2603-4F4C-BD3C-D52DC9F4A2C9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848168" y="704785"/>
            <a:ext cx="10007599" cy="3105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Arial Black" panose="020B0A04020102020204" pitchFamily="34" charset="0"/>
              </a:defRPr>
            </a:lvl1pPr>
            <a:lvl2pPr>
              <a:defRPr sz="1800">
                <a:latin typeface="Arial Black" panose="020B0A04020102020204" pitchFamily="34" charset="0"/>
              </a:defRPr>
            </a:lvl2pPr>
            <a:lvl3pPr>
              <a:defRPr sz="1800">
                <a:latin typeface="Arial Black" panose="020B0A04020102020204" pitchFamily="34" charset="0"/>
              </a:defRPr>
            </a:lvl3pPr>
            <a:lvl4pPr>
              <a:defRPr sz="1800">
                <a:latin typeface="Arial Black" panose="020B0A04020102020204" pitchFamily="34" charset="0"/>
              </a:defRPr>
            </a:lvl4pPr>
            <a:lvl5pPr>
              <a:defRPr sz="1800">
                <a:latin typeface="Arial Black" panose="020B0A04020102020204" pitchFamily="34" charset="0"/>
              </a:defRPr>
            </a:lvl5pPr>
          </a:lstStyle>
          <a:p>
            <a:pPr lvl="0"/>
            <a:r>
              <a:rPr lang="en-US"/>
              <a:t>Click to edit subtitle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F69FA30-A228-495D-A02A-E7C22E542B35}"/>
              </a:ext>
            </a:extLst>
          </p:cNvPr>
          <p:cNvGrpSpPr/>
          <p:nvPr userDrawn="1">
            <p:custDataLst>
              <p:tags r:id="rId3"/>
            </p:custDataLst>
          </p:nvPr>
        </p:nvGrpSpPr>
        <p:grpSpPr>
          <a:xfrm>
            <a:off x="9919310" y="232061"/>
            <a:ext cx="1936107" cy="200033"/>
            <a:chOff x="-1785497" y="1498600"/>
            <a:chExt cx="1760097" cy="26624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8CDE275-D573-4AB2-8488-8E9C463515D0}"/>
                </a:ext>
              </a:extLst>
            </p:cNvPr>
            <p:cNvSpPr txBox="1"/>
            <p:nvPr/>
          </p:nvSpPr>
          <p:spPr>
            <a:xfrm>
              <a:off x="-1785497" y="1508827"/>
              <a:ext cx="1760097" cy="24579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DRAFT FOR DISCUSSION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744F084-26AB-4055-AAFF-5E0896B221B7}"/>
                </a:ext>
              </a:extLst>
            </p:cNvPr>
            <p:cNvCxnSpPr>
              <a:cxnSpLocks/>
            </p:cNvCxnSpPr>
            <p:nvPr/>
          </p:nvCxnSpPr>
          <p:spPr>
            <a:xfrm>
              <a:off x="-1785497" y="1498600"/>
              <a:ext cx="1760097" cy="0"/>
            </a:xfrm>
            <a:prstGeom prst="line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3FB203F-0090-44BF-B2F6-D8C084800E5C}"/>
                </a:ext>
              </a:extLst>
            </p:cNvPr>
            <p:cNvCxnSpPr>
              <a:cxnSpLocks/>
            </p:cNvCxnSpPr>
            <p:nvPr/>
          </p:nvCxnSpPr>
          <p:spPr>
            <a:xfrm>
              <a:off x="-1785497" y="1764844"/>
              <a:ext cx="1760097" cy="0"/>
            </a:xfrm>
            <a:prstGeom prst="line">
              <a:avLst/>
            </a:prstGeom>
            <a:ln w="12700" cmpd="sng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30666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slide">
    <p:bg>
      <p:bgPr>
        <a:solidFill>
          <a:srgbClr val="0035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8CAC1AB2-9A55-4B53-B8C6-47A739634B2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539527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8CAC1AB2-9A55-4B53-B8C6-47A739634B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E9067EFD-A22D-446E-97C2-2FA9312C5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F862995-AAD6-43C7-977E-28DAEAEC25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35440" y="6412674"/>
            <a:ext cx="2743200" cy="365125"/>
          </a:xfrm>
          <a:prstGeom prst="rect">
            <a:avLst/>
          </a:prstGeom>
        </p:spPr>
        <p:txBody>
          <a:bodyPr/>
          <a:lstStyle/>
          <a:p>
            <a:fld id="{B31BD072-1F13-445D-A502-E49A3FEFCF7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DC41BDC-A340-4041-B191-5E7AF6A46C5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98488" y="2806701"/>
            <a:ext cx="8545512" cy="622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>
                <a:solidFill>
                  <a:schemeClr val="bg1"/>
                </a:solidFill>
                <a:latin typeface="Arial Black" panose="020B0A04020102020204" pitchFamily="34" charset="0"/>
              </a:defRPr>
            </a:lvl1pPr>
            <a:lvl2pPr>
              <a:defRPr sz="4400">
                <a:latin typeface="Arial Black" panose="020B0A04020102020204" pitchFamily="34" charset="0"/>
              </a:defRPr>
            </a:lvl2pPr>
            <a:lvl3pPr>
              <a:defRPr sz="4400">
                <a:latin typeface="Arial Black" panose="020B0A04020102020204" pitchFamily="34" charset="0"/>
              </a:defRPr>
            </a:lvl3pPr>
            <a:lvl4pPr>
              <a:defRPr sz="4400">
                <a:latin typeface="Arial Black" panose="020B0A04020102020204" pitchFamily="34" charset="0"/>
              </a:defRPr>
            </a:lvl4pPr>
            <a:lvl5pPr>
              <a:defRPr sz="4400">
                <a:latin typeface="Arial Black" panose="020B0A04020102020204" pitchFamily="34" charset="0"/>
              </a:defRPr>
            </a:lvl5pPr>
          </a:lstStyle>
          <a:p>
            <a:pPr lvl="0"/>
            <a:r>
              <a:rPr lang="en-US"/>
              <a:t>Click to edit divider title</a:t>
            </a:r>
            <a:endParaRPr lang="en-GB"/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6C1934F9-822B-4E19-8386-BF1DA898882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8488" y="3486369"/>
            <a:ext cx="3700462" cy="1857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</a:t>
            </a:r>
          </a:p>
          <a:p>
            <a:pPr lvl="0"/>
            <a:r>
              <a:rPr lang="en-GB"/>
              <a:t>Click to edit</a:t>
            </a:r>
          </a:p>
          <a:p>
            <a:pPr lvl="0"/>
            <a:r>
              <a:rPr lang="en-GB"/>
              <a:t>Click to edit</a:t>
            </a:r>
          </a:p>
          <a:p>
            <a:pPr lvl="0"/>
            <a:r>
              <a:rPr lang="en-GB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3922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slide">
    <p:bg>
      <p:bgPr>
        <a:solidFill>
          <a:srgbClr val="4F59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BDFC0B98-8B4D-4F6F-99B0-A182FEB169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2145822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BDFC0B98-8B4D-4F6F-99B0-A182FEB169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40FD1938-2B45-40B6-85A8-ED67F008A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4E1812B-D89E-4B2B-BDC2-84278DB9ED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35440" y="6412674"/>
            <a:ext cx="2743200" cy="365125"/>
          </a:xfrm>
          <a:prstGeom prst="rect">
            <a:avLst/>
          </a:prstGeom>
        </p:spPr>
        <p:txBody>
          <a:bodyPr/>
          <a:lstStyle/>
          <a:p>
            <a:fld id="{B31BD072-1F13-445D-A502-E49A3FEFCF7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3D23309-F0CF-4D2C-81F7-5BD87A94007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98488" y="2806701"/>
            <a:ext cx="8545512" cy="622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>
                <a:solidFill>
                  <a:schemeClr val="bg1"/>
                </a:solidFill>
                <a:latin typeface="Arial Black" panose="020B0A04020102020204" pitchFamily="34" charset="0"/>
              </a:defRPr>
            </a:lvl1pPr>
            <a:lvl2pPr>
              <a:defRPr sz="4400">
                <a:latin typeface="Arial Black" panose="020B0A04020102020204" pitchFamily="34" charset="0"/>
              </a:defRPr>
            </a:lvl2pPr>
            <a:lvl3pPr>
              <a:defRPr sz="4400">
                <a:latin typeface="Arial Black" panose="020B0A04020102020204" pitchFamily="34" charset="0"/>
              </a:defRPr>
            </a:lvl3pPr>
            <a:lvl4pPr>
              <a:defRPr sz="4400">
                <a:latin typeface="Arial Black" panose="020B0A04020102020204" pitchFamily="34" charset="0"/>
              </a:defRPr>
            </a:lvl4pPr>
            <a:lvl5pPr>
              <a:defRPr sz="4400">
                <a:latin typeface="Arial Black" panose="020B0A04020102020204" pitchFamily="34" charset="0"/>
              </a:defRPr>
            </a:lvl5pPr>
          </a:lstStyle>
          <a:p>
            <a:pPr lvl="0"/>
            <a:r>
              <a:rPr lang="en-US"/>
              <a:t>Click to edit divider title</a:t>
            </a:r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394C217-0DA2-41F3-8772-721DADFB42D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8488" y="3486369"/>
            <a:ext cx="3700462" cy="1857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</a:t>
            </a:r>
          </a:p>
          <a:p>
            <a:pPr lvl="0"/>
            <a:r>
              <a:rPr lang="en-GB"/>
              <a:t>Click to edit</a:t>
            </a:r>
          </a:p>
          <a:p>
            <a:pPr lvl="0"/>
            <a:r>
              <a:rPr lang="en-GB"/>
              <a:t>Click to edit</a:t>
            </a:r>
          </a:p>
          <a:p>
            <a:pPr lvl="0"/>
            <a:r>
              <a:rPr lang="en-GB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65204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196CEA09-9761-405F-9AF8-4AB46B4DB25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540288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think-cell Slide" r:id="rId5" imgW="470" imgH="469" progId="TCLayout.ActiveDocument.1">
                  <p:embed/>
                </p:oleObj>
              </mc:Choice>
              <mc:Fallback>
                <p:oleObj name="think-cell Slide" r:id="rId5" imgW="470" imgH="469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196CEA09-9761-405F-9AF8-4AB46B4DB25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 hidden="1">
            <a:extLst>
              <a:ext uri="{FF2B5EF4-FFF2-40B4-BE49-F238E27FC236}">
                <a16:creationId xmlns:a16="http://schemas.microsoft.com/office/drawing/2014/main" id="{3B3F4519-8A02-45E8-B697-784527C63B5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400" b="0" i="0" baseline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CF51E46-69A9-4061-ADC1-52BB0A2A49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342984"/>
            <a:ext cx="11265568" cy="65162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rgbClr val="00355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5962AB50-4F9F-43E0-8859-31FE733DFD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448800" y="6422834"/>
            <a:ext cx="2743200" cy="365125"/>
          </a:xfrm>
        </p:spPr>
        <p:txBody>
          <a:bodyPr/>
          <a:lstStyle/>
          <a:p>
            <a:fld id="{B31BD072-1F13-445D-A502-E49A3FEFCF7E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DF05EE-CC11-46E1-945F-778FB5AD79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70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B1ABB269-9FD5-4B37-B4CE-69DCF479346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9058910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10" imgW="470" imgH="469" progId="TCLayout.ActiveDocument.1">
                  <p:embed/>
                </p:oleObj>
              </mc:Choice>
              <mc:Fallback>
                <p:oleObj name="think-cell Slide" r:id="rId10" imgW="470" imgH="469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B1ABB269-9FD5-4B37-B4CE-69DCF47934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7A6671E1-DB1C-4E42-A7DC-35A57353776C}"/>
              </a:ext>
            </a:extLst>
          </p:cNvPr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2DF9F4C-B5E1-4E88-8A3D-4D0B42212B67}"/>
              </a:ext>
            </a:extLst>
          </p:cNvPr>
          <p:cNvSpPr/>
          <p:nvPr userDrawn="1"/>
        </p:nvSpPr>
        <p:spPr>
          <a:xfrm>
            <a:off x="-1909012" y="2345285"/>
            <a:ext cx="396000" cy="365831"/>
          </a:xfrm>
          <a:prstGeom prst="rect">
            <a:avLst/>
          </a:prstGeom>
          <a:solidFill>
            <a:srgbClr val="00386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phik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54F40F7-8F78-4413-98AF-CA5E0BBE9D5E}"/>
              </a:ext>
            </a:extLst>
          </p:cNvPr>
          <p:cNvSpPr/>
          <p:nvPr userDrawn="1"/>
        </p:nvSpPr>
        <p:spPr>
          <a:xfrm>
            <a:off x="-1512983" y="2345285"/>
            <a:ext cx="396000" cy="365831"/>
          </a:xfrm>
          <a:prstGeom prst="rect">
            <a:avLst/>
          </a:prstGeom>
          <a:solidFill>
            <a:srgbClr val="4F596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phik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E94C829-BE86-4BA2-9C1D-57A408C59B86}"/>
              </a:ext>
            </a:extLst>
          </p:cNvPr>
          <p:cNvSpPr/>
          <p:nvPr userDrawn="1"/>
        </p:nvSpPr>
        <p:spPr>
          <a:xfrm>
            <a:off x="-1116954" y="2345285"/>
            <a:ext cx="396000" cy="365831"/>
          </a:xfrm>
          <a:prstGeom prst="rect">
            <a:avLst/>
          </a:prstGeom>
          <a:solidFill>
            <a:srgbClr val="00843D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phik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29C70E3-1CDA-4AFE-98F0-2BAC18091859}"/>
              </a:ext>
            </a:extLst>
          </p:cNvPr>
          <p:cNvSpPr/>
          <p:nvPr userDrawn="1"/>
        </p:nvSpPr>
        <p:spPr>
          <a:xfrm>
            <a:off x="-720924" y="2345285"/>
            <a:ext cx="396000" cy="365831"/>
          </a:xfrm>
          <a:prstGeom prst="rect">
            <a:avLst/>
          </a:prstGeom>
          <a:solidFill>
            <a:srgbClr val="00B5D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phik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5103526-B4A7-44DE-BA84-782E68E91CEE}"/>
              </a:ext>
            </a:extLst>
          </p:cNvPr>
          <p:cNvSpPr txBox="1"/>
          <p:nvPr userDrawn="1"/>
        </p:nvSpPr>
        <p:spPr>
          <a:xfrm>
            <a:off x="-2021306" y="1603120"/>
            <a:ext cx="40426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>
                <a:latin typeface="Arial Black" panose="020B0A04020102020204" pitchFamily="34" charset="0"/>
                <a:cs typeface="Arial" panose="020B0604020202020204" pitchFamily="34" charset="0"/>
              </a:rPr>
              <a:t>Title Font: Arial Black</a:t>
            </a:r>
          </a:p>
          <a:p>
            <a:r>
              <a:rPr lang="en-GB" sz="1200">
                <a:latin typeface="Arial Black" panose="020B0A04020102020204" pitchFamily="34" charset="0"/>
                <a:cs typeface="Arial" panose="020B0604020202020204" pitchFamily="34" charset="0"/>
              </a:rPr>
              <a:t>Title Font Size: 24</a:t>
            </a:r>
          </a:p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Font: Arial</a:t>
            </a:r>
          </a:p>
          <a:p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B7404C-7527-42FC-899F-C77816F32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3270" y="647792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BD072-1F13-445D-A502-E49A3FEFCF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A6E1A0-06B9-4814-8344-DE8C4449BA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1BD072-1F13-445D-A502-E49A3FEFCF7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E997B-B590-444C-86CB-4501130647A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862137" y="179775"/>
            <a:ext cx="7437120" cy="784225"/>
          </a:xfrm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E064F-A0A8-4C18-A291-64B6390A38E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862138" y="252108"/>
            <a:ext cx="7978850" cy="670011"/>
          </a:xfrm>
        </p:spPr>
        <p:txBody>
          <a:bodyPr/>
          <a:lstStyle/>
          <a:p>
            <a:pPr>
              <a:buClr>
                <a:srgbClr val="002542"/>
              </a:buClr>
              <a:buSzPts val="2400"/>
              <a:defRPr/>
            </a:pPr>
            <a:r>
              <a:rPr lang="en-GB" sz="2400" dirty="0">
                <a:solidFill>
                  <a:srgbClr val="002542"/>
                </a:solidFill>
              </a:rPr>
              <a:t>Semester 2 Planning Activity Timeline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5665E65-CB0B-48E9-993D-9C0D20649261}"/>
              </a:ext>
            </a:extLst>
          </p:cNvPr>
          <p:cNvSpPr txBox="1"/>
          <p:nvPr/>
        </p:nvSpPr>
        <p:spPr>
          <a:xfrm>
            <a:off x="1527313" y="3332286"/>
            <a:ext cx="710979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Stage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CF2537E-A2E5-47CA-9A34-A1FA37180C3E}"/>
              </a:ext>
            </a:extLst>
          </p:cNvPr>
          <p:cNvGraphicFramePr>
            <a:graphicFrameLocks noGrp="1"/>
          </p:cNvGraphicFramePr>
          <p:nvPr/>
        </p:nvGraphicFramePr>
        <p:xfrm>
          <a:off x="125642" y="1049732"/>
          <a:ext cx="11811119" cy="5728067"/>
        </p:xfrm>
        <a:graphic>
          <a:graphicData uri="http://schemas.openxmlformats.org/drawingml/2006/table">
            <a:tbl>
              <a:tblPr firstRow="1" bandRow="1"/>
              <a:tblGrid>
                <a:gridCol w="1719649">
                  <a:extLst>
                    <a:ext uri="{9D8B030D-6E8A-4147-A177-3AD203B41FA5}">
                      <a16:colId xmlns:a16="http://schemas.microsoft.com/office/drawing/2014/main" val="2125748044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2431034524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1566911387"/>
                    </a:ext>
                  </a:extLst>
                </a:gridCol>
                <a:gridCol w="479308">
                  <a:extLst>
                    <a:ext uri="{9D8B030D-6E8A-4147-A177-3AD203B41FA5}">
                      <a16:colId xmlns:a16="http://schemas.microsoft.com/office/drawing/2014/main" val="891241115"/>
                    </a:ext>
                  </a:extLst>
                </a:gridCol>
                <a:gridCol w="438101">
                  <a:extLst>
                    <a:ext uri="{9D8B030D-6E8A-4147-A177-3AD203B41FA5}">
                      <a16:colId xmlns:a16="http://schemas.microsoft.com/office/drawing/2014/main" val="4246173180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1337708109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3688194749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1657971447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3277264551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3757275874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616538468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2749901651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3906585642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477456084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1015125289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1640556045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554831359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417193711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1581966353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353499414"/>
                    </a:ext>
                  </a:extLst>
                </a:gridCol>
                <a:gridCol w="458703">
                  <a:extLst>
                    <a:ext uri="{9D8B030D-6E8A-4147-A177-3AD203B41FA5}">
                      <a16:colId xmlns:a16="http://schemas.microsoft.com/office/drawing/2014/main" val="350989269"/>
                    </a:ext>
                  </a:extLst>
                </a:gridCol>
                <a:gridCol w="515255">
                  <a:extLst>
                    <a:ext uri="{9D8B030D-6E8A-4147-A177-3AD203B41FA5}">
                      <a16:colId xmlns:a16="http://schemas.microsoft.com/office/drawing/2014/main" val="36302091"/>
                    </a:ext>
                  </a:extLst>
                </a:gridCol>
                <a:gridCol w="402152">
                  <a:extLst>
                    <a:ext uri="{9D8B030D-6E8A-4147-A177-3AD203B41FA5}">
                      <a16:colId xmlns:a16="http://schemas.microsoft.com/office/drawing/2014/main" val="249793510"/>
                    </a:ext>
                  </a:extLst>
                </a:gridCol>
              </a:tblGrid>
              <a:tr h="3716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800" b="1" kern="120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Arial"/>
                        </a:rPr>
                        <a:t>Month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800" b="1" kern="120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Arial"/>
                        </a:rPr>
                        <a:t>August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800" b="1" kern="1200">
                        <a:solidFill>
                          <a:schemeClr val="lt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800" b="1" kern="1200">
                        <a:solidFill>
                          <a:schemeClr val="lt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>
                          <a:latin typeface="Arial"/>
                          <a:cs typeface="Arial"/>
                        </a:rPr>
                        <a:t>September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800" b="1" kern="120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Arial"/>
                        </a:rPr>
                        <a:t>October 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800" b="1" kern="1200">
                        <a:solidFill>
                          <a:schemeClr val="lt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800" b="1" kern="1200">
                        <a:solidFill>
                          <a:schemeClr val="lt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Arial"/>
                        </a:rPr>
                        <a:t>November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kern="1200">
                        <a:solidFill>
                          <a:schemeClr val="lt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800" b="1" kern="120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Arial"/>
                        </a:rPr>
                        <a:t>December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kern="1200">
                        <a:solidFill>
                          <a:schemeClr val="lt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kern="1200">
                        <a:solidFill>
                          <a:schemeClr val="lt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kern="1200">
                        <a:solidFill>
                          <a:schemeClr val="lt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399792"/>
                  </a:ext>
                </a:extLst>
              </a:tr>
              <a:tr h="4965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800" b="1" kern="120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Arial"/>
                        </a:rPr>
                        <a:t>Week Commencing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9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16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26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30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6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13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20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27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5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4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11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18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25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1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8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15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22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29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6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13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20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kern="120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27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80254"/>
                  </a:ext>
                </a:extLst>
              </a:tr>
              <a:tr h="9117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kern="120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Key Milestones &amp; Decision Points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297534"/>
                  </a:ext>
                </a:extLst>
              </a:tr>
              <a:tr h="14816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Teaching Planning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5597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384521"/>
                  </a:ext>
                </a:extLst>
              </a:tr>
              <a:tr h="83349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kern="120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Timetabling &amp; Registration and Enrolment Support Teams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54780"/>
                  </a:ext>
                </a:extLst>
              </a:tr>
              <a:tr h="816483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400" b="0" kern="1200">
                        <a:solidFill>
                          <a:schemeClr val="bg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120911"/>
                  </a:ext>
                </a:extLst>
              </a:tr>
              <a:tr h="816483"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20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Comms &amp; Engagement</a:t>
                      </a: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5D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374017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20638AF5-C0C1-4656-AF2D-99D58A14573B}"/>
              </a:ext>
            </a:extLst>
          </p:cNvPr>
          <p:cNvSpPr/>
          <p:nvPr/>
        </p:nvSpPr>
        <p:spPr>
          <a:xfrm>
            <a:off x="1835972" y="2854619"/>
            <a:ext cx="734020" cy="3912796"/>
          </a:xfrm>
          <a:prstGeom prst="rect">
            <a:avLst/>
          </a:prstGeom>
          <a:solidFill>
            <a:schemeClr val="accent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August Exams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28" name="Diamond 27">
            <a:extLst>
              <a:ext uri="{FF2B5EF4-FFF2-40B4-BE49-F238E27FC236}">
                <a16:creationId xmlns:a16="http://schemas.microsoft.com/office/drawing/2014/main" id="{6B943315-7D27-4A5B-97C0-56013682E957}"/>
              </a:ext>
            </a:extLst>
          </p:cNvPr>
          <p:cNvSpPr/>
          <p:nvPr/>
        </p:nvSpPr>
        <p:spPr>
          <a:xfrm>
            <a:off x="2621832" y="2073906"/>
            <a:ext cx="200400" cy="211487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CE9297-7ADC-45CB-BC80-0E36919DE5E8}"/>
              </a:ext>
            </a:extLst>
          </p:cNvPr>
          <p:cNvSpPr txBox="1"/>
          <p:nvPr/>
        </p:nvSpPr>
        <p:spPr>
          <a:xfrm>
            <a:off x="2548692" y="2379079"/>
            <a:ext cx="116790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Commence Data Gathering</a:t>
            </a:r>
          </a:p>
        </p:txBody>
      </p:sp>
      <p:sp>
        <p:nvSpPr>
          <p:cNvPr id="85" name="Diamond 84">
            <a:extLst>
              <a:ext uri="{FF2B5EF4-FFF2-40B4-BE49-F238E27FC236}">
                <a16:creationId xmlns:a16="http://schemas.microsoft.com/office/drawing/2014/main" id="{5020226A-7829-44F2-BFEE-09E3B6223729}"/>
              </a:ext>
            </a:extLst>
          </p:cNvPr>
          <p:cNvSpPr/>
          <p:nvPr/>
        </p:nvSpPr>
        <p:spPr>
          <a:xfrm>
            <a:off x="8677610" y="1978467"/>
            <a:ext cx="172278" cy="195533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187A95B-52EB-4EAB-A69D-4911B908DB7D}"/>
              </a:ext>
            </a:extLst>
          </p:cNvPr>
          <p:cNvSpPr txBox="1"/>
          <p:nvPr/>
        </p:nvSpPr>
        <p:spPr>
          <a:xfrm>
            <a:off x="8772001" y="1976807"/>
            <a:ext cx="1060757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Conclude Data Gathering</a:t>
            </a:r>
          </a:p>
        </p:txBody>
      </p:sp>
      <p:sp>
        <p:nvSpPr>
          <p:cNvPr id="88" name="Diamond 87">
            <a:extLst>
              <a:ext uri="{FF2B5EF4-FFF2-40B4-BE49-F238E27FC236}">
                <a16:creationId xmlns:a16="http://schemas.microsoft.com/office/drawing/2014/main" id="{9D09BFB4-3860-4B94-953A-C7D4C3977018}"/>
              </a:ext>
            </a:extLst>
          </p:cNvPr>
          <p:cNvSpPr/>
          <p:nvPr/>
        </p:nvSpPr>
        <p:spPr>
          <a:xfrm>
            <a:off x="10119426" y="1975145"/>
            <a:ext cx="172278" cy="170551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1027858E-19D4-40A7-AD21-CFB7826E558C}"/>
              </a:ext>
            </a:extLst>
          </p:cNvPr>
          <p:cNvSpPr txBox="1"/>
          <p:nvPr/>
        </p:nvSpPr>
        <p:spPr>
          <a:xfrm>
            <a:off x="10291704" y="1969097"/>
            <a:ext cx="153712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Publish Updated Timetable</a:t>
            </a:r>
          </a:p>
        </p:txBody>
      </p:sp>
      <p:sp>
        <p:nvSpPr>
          <p:cNvPr id="94" name="Diamond 93">
            <a:extLst>
              <a:ext uri="{FF2B5EF4-FFF2-40B4-BE49-F238E27FC236}">
                <a16:creationId xmlns:a16="http://schemas.microsoft.com/office/drawing/2014/main" id="{E5863921-3490-41C4-A4BF-5FF9E78B8874}"/>
              </a:ext>
            </a:extLst>
          </p:cNvPr>
          <p:cNvSpPr/>
          <p:nvPr/>
        </p:nvSpPr>
        <p:spPr>
          <a:xfrm>
            <a:off x="10103775" y="2254870"/>
            <a:ext cx="129935" cy="163389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6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E7913BA4-1DA4-479A-8151-2D98BA7F2D7C}"/>
              </a:ext>
            </a:extLst>
          </p:cNvPr>
          <p:cNvSpPr txBox="1"/>
          <p:nvPr/>
        </p:nvSpPr>
        <p:spPr>
          <a:xfrm>
            <a:off x="10110019" y="2262937"/>
            <a:ext cx="154487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Review changes/</a:t>
            </a: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allocations and make  adjustments</a:t>
            </a:r>
            <a:endParaRPr kumimoji="0" lang="en-GB" sz="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49" name="Rounded Rectangle 3">
            <a:extLst>
              <a:ext uri="{FF2B5EF4-FFF2-40B4-BE49-F238E27FC236}">
                <a16:creationId xmlns:a16="http://schemas.microsoft.com/office/drawing/2014/main" id="{B0C50FFA-7ABD-43A8-980D-55A53182C584}"/>
              </a:ext>
            </a:extLst>
          </p:cNvPr>
          <p:cNvSpPr/>
          <p:nvPr/>
        </p:nvSpPr>
        <p:spPr>
          <a:xfrm>
            <a:off x="3093515" y="4742793"/>
            <a:ext cx="2747357" cy="306875"/>
          </a:xfrm>
          <a:prstGeom prst="roundRect">
            <a:avLst/>
          </a:prstGeom>
          <a:solidFill>
            <a:schemeClr val="bg1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CTT &amp; MSDI build test system and complete test scenarios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55" name="Rounded Rectangle 4">
            <a:extLst>
              <a:ext uri="{FF2B5EF4-FFF2-40B4-BE49-F238E27FC236}">
                <a16:creationId xmlns:a16="http://schemas.microsoft.com/office/drawing/2014/main" id="{CE71B73B-85A6-4903-B1CB-E832633F4C87}"/>
              </a:ext>
            </a:extLst>
          </p:cNvPr>
          <p:cNvSpPr/>
          <p:nvPr/>
        </p:nvSpPr>
        <p:spPr>
          <a:xfrm>
            <a:off x="1850987" y="4705765"/>
            <a:ext cx="988686" cy="321787"/>
          </a:xfrm>
          <a:prstGeom prst="roundRect">
            <a:avLst/>
          </a:prstGeom>
          <a:solidFill>
            <a:schemeClr val="bg1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CTT produce data gathering tools</a:t>
            </a:r>
          </a:p>
        </p:txBody>
      </p:sp>
      <p:sp>
        <p:nvSpPr>
          <p:cNvPr id="56" name="Rounded Rectangle 4">
            <a:extLst>
              <a:ext uri="{FF2B5EF4-FFF2-40B4-BE49-F238E27FC236}">
                <a16:creationId xmlns:a16="http://schemas.microsoft.com/office/drawing/2014/main" id="{6FCB7992-ADE7-439E-9FA4-12D77A58216D}"/>
              </a:ext>
            </a:extLst>
          </p:cNvPr>
          <p:cNvSpPr/>
          <p:nvPr/>
        </p:nvSpPr>
        <p:spPr>
          <a:xfrm>
            <a:off x="3716598" y="3115998"/>
            <a:ext cx="1717332" cy="321787"/>
          </a:xfrm>
          <a:prstGeom prst="roundRect">
            <a:avLst/>
          </a:prstGeom>
          <a:solidFill>
            <a:schemeClr val="bg1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Confirm governance arrangements</a:t>
            </a:r>
          </a:p>
        </p:txBody>
      </p:sp>
      <p:sp>
        <p:nvSpPr>
          <p:cNvPr id="57" name="Rounded Rectangle 3">
            <a:extLst>
              <a:ext uri="{FF2B5EF4-FFF2-40B4-BE49-F238E27FC236}">
                <a16:creationId xmlns:a16="http://schemas.microsoft.com/office/drawing/2014/main" id="{055549F3-A3CF-4ABE-871D-29940D83DFC2}"/>
              </a:ext>
            </a:extLst>
          </p:cNvPr>
          <p:cNvSpPr/>
          <p:nvPr/>
        </p:nvSpPr>
        <p:spPr>
          <a:xfrm>
            <a:off x="1917325" y="3452057"/>
            <a:ext cx="1631918" cy="306875"/>
          </a:xfrm>
          <a:prstGeom prst="roundRect">
            <a:avLst/>
          </a:prstGeom>
          <a:solidFill>
            <a:schemeClr val="bg1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Determine complexity and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impact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58" name="Rounded Rectangle 3">
            <a:extLst>
              <a:ext uri="{FF2B5EF4-FFF2-40B4-BE49-F238E27FC236}">
                <a16:creationId xmlns:a16="http://schemas.microsoft.com/office/drawing/2014/main" id="{AB7B25AD-B243-4D01-B82A-E9D6B49F6424}"/>
              </a:ext>
            </a:extLst>
          </p:cNvPr>
          <p:cNvSpPr/>
          <p:nvPr/>
        </p:nvSpPr>
        <p:spPr>
          <a:xfrm>
            <a:off x="2895234" y="4362485"/>
            <a:ext cx="2583846" cy="306875"/>
          </a:xfrm>
          <a:prstGeom prst="roundRect">
            <a:avLst/>
          </a:prstGeom>
          <a:solidFill>
            <a:schemeClr val="bg1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Schools complete initial d</a:t>
            </a:r>
            <a:r>
              <a:rPr kumimoji="0" lang="en-US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ata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 gathering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59" name="Rounded Rectangle 3">
            <a:extLst>
              <a:ext uri="{FF2B5EF4-FFF2-40B4-BE49-F238E27FC236}">
                <a16:creationId xmlns:a16="http://schemas.microsoft.com/office/drawing/2014/main" id="{713BB765-1313-4EC7-A7ED-3D6CDDB382B6}"/>
              </a:ext>
            </a:extLst>
          </p:cNvPr>
          <p:cNvSpPr/>
          <p:nvPr/>
        </p:nvSpPr>
        <p:spPr>
          <a:xfrm>
            <a:off x="3702668" y="3828711"/>
            <a:ext cx="3150526" cy="380663"/>
          </a:xfrm>
          <a:prstGeom prst="roundRect">
            <a:avLst/>
          </a:prstGeom>
          <a:solidFill>
            <a:schemeClr val="bg1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Determine process, protocols and priorities for system/data updates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61" name="Rounded Rectangle 3">
            <a:extLst>
              <a:ext uri="{FF2B5EF4-FFF2-40B4-BE49-F238E27FC236}">
                <a16:creationId xmlns:a16="http://schemas.microsoft.com/office/drawing/2014/main" id="{350995A6-6FDD-42F5-91D1-C768385148BA}"/>
              </a:ext>
            </a:extLst>
          </p:cNvPr>
          <p:cNvSpPr/>
          <p:nvPr/>
        </p:nvSpPr>
        <p:spPr>
          <a:xfrm>
            <a:off x="5524227" y="5297058"/>
            <a:ext cx="4467563" cy="306875"/>
          </a:xfrm>
          <a:prstGeom prst="roundRect">
            <a:avLst/>
          </a:prstGeom>
          <a:solidFill>
            <a:schemeClr val="bg1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Reporting on progress</a:t>
            </a: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64" name="Rounded Rectangle 3">
            <a:extLst>
              <a:ext uri="{FF2B5EF4-FFF2-40B4-BE49-F238E27FC236}">
                <a16:creationId xmlns:a16="http://schemas.microsoft.com/office/drawing/2014/main" id="{FE8D23BB-BD8F-45E7-96A6-44811E3C57F7}"/>
              </a:ext>
            </a:extLst>
          </p:cNvPr>
          <p:cNvSpPr/>
          <p:nvPr/>
        </p:nvSpPr>
        <p:spPr>
          <a:xfrm>
            <a:off x="5507061" y="4362485"/>
            <a:ext cx="3630138" cy="306875"/>
          </a:xfrm>
          <a:prstGeom prst="roundRect">
            <a:avLst/>
          </a:prstGeom>
          <a:solidFill>
            <a:schemeClr val="bg1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Schools complete detailed d</a:t>
            </a:r>
            <a:r>
              <a:rPr kumimoji="0" lang="en-US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ata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 gathering and make changes to CMIS / raise change requests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31F278B-F7E6-42E2-A3AD-88F5439A135D}"/>
              </a:ext>
            </a:extLst>
          </p:cNvPr>
          <p:cNvSpPr txBox="1"/>
          <p:nvPr/>
        </p:nvSpPr>
        <p:spPr>
          <a:xfrm>
            <a:off x="6789711" y="2572576"/>
            <a:ext cx="138215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SMG  decision point</a:t>
            </a:r>
          </a:p>
        </p:txBody>
      </p:sp>
      <p:sp>
        <p:nvSpPr>
          <p:cNvPr id="51" name="Diamond 50">
            <a:extLst>
              <a:ext uri="{FF2B5EF4-FFF2-40B4-BE49-F238E27FC236}">
                <a16:creationId xmlns:a16="http://schemas.microsoft.com/office/drawing/2014/main" id="{69698496-61D7-4C28-A76B-7E298C48C794}"/>
              </a:ext>
            </a:extLst>
          </p:cNvPr>
          <p:cNvSpPr/>
          <p:nvPr/>
        </p:nvSpPr>
        <p:spPr>
          <a:xfrm>
            <a:off x="6899805" y="2570809"/>
            <a:ext cx="172278" cy="195533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</a:t>
            </a:r>
          </a:p>
        </p:txBody>
      </p:sp>
      <p:sp>
        <p:nvSpPr>
          <p:cNvPr id="73" name="Rounded Rectangle 3">
            <a:extLst>
              <a:ext uri="{FF2B5EF4-FFF2-40B4-BE49-F238E27FC236}">
                <a16:creationId xmlns:a16="http://schemas.microsoft.com/office/drawing/2014/main" id="{9887E973-0995-4734-B958-15271EB9D3E7}"/>
              </a:ext>
            </a:extLst>
          </p:cNvPr>
          <p:cNvSpPr/>
          <p:nvPr/>
        </p:nvSpPr>
        <p:spPr>
          <a:xfrm>
            <a:off x="1984334" y="6317480"/>
            <a:ext cx="1688561" cy="306875"/>
          </a:xfrm>
          <a:prstGeom prst="roundRect">
            <a:avLst/>
          </a:prstGeom>
          <a:solidFill>
            <a:srgbClr val="00B0F0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Develop timeline and staff comms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74" name="Rounded Rectangle 4">
            <a:extLst>
              <a:ext uri="{FF2B5EF4-FFF2-40B4-BE49-F238E27FC236}">
                <a16:creationId xmlns:a16="http://schemas.microsoft.com/office/drawing/2014/main" id="{080F3730-2746-4D47-BCC4-210C4A5281CC}"/>
              </a:ext>
            </a:extLst>
          </p:cNvPr>
          <p:cNvSpPr/>
          <p:nvPr/>
        </p:nvSpPr>
        <p:spPr>
          <a:xfrm>
            <a:off x="2734890" y="5156914"/>
            <a:ext cx="887655" cy="321787"/>
          </a:xfrm>
          <a:prstGeom prst="roundRect">
            <a:avLst/>
          </a:prstGeom>
          <a:solidFill>
            <a:schemeClr val="bg1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Develop resource plan</a:t>
            </a:r>
          </a:p>
        </p:txBody>
      </p:sp>
      <p:sp>
        <p:nvSpPr>
          <p:cNvPr id="75" name="Rounded Rectangle 3">
            <a:extLst>
              <a:ext uri="{FF2B5EF4-FFF2-40B4-BE49-F238E27FC236}">
                <a16:creationId xmlns:a16="http://schemas.microsoft.com/office/drawing/2014/main" id="{6CAFD0A0-33F2-4CD2-BD65-82C0393DA46D}"/>
              </a:ext>
            </a:extLst>
          </p:cNvPr>
          <p:cNvSpPr/>
          <p:nvPr/>
        </p:nvSpPr>
        <p:spPr>
          <a:xfrm>
            <a:off x="7379966" y="6008276"/>
            <a:ext cx="839883" cy="275566"/>
          </a:xfrm>
          <a:prstGeom prst="roundRect">
            <a:avLst/>
          </a:prstGeom>
          <a:solidFill>
            <a:srgbClr val="00B0F0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Plan student comms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85CFD3D-C48B-4850-B0A5-C9EC9C9680B5}"/>
              </a:ext>
            </a:extLst>
          </p:cNvPr>
          <p:cNvSpPr/>
          <p:nvPr/>
        </p:nvSpPr>
        <p:spPr>
          <a:xfrm>
            <a:off x="10074309" y="2844234"/>
            <a:ext cx="905365" cy="3887552"/>
          </a:xfrm>
          <a:prstGeom prst="rect">
            <a:avLst/>
          </a:prstGeom>
          <a:solidFill>
            <a:schemeClr val="accent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Dec Exams </a:t>
            </a: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335DC7CA-D90E-478A-A62B-D12084E83B48}"/>
              </a:ext>
            </a:extLst>
          </p:cNvPr>
          <p:cNvSpPr/>
          <p:nvPr/>
        </p:nvSpPr>
        <p:spPr>
          <a:xfrm>
            <a:off x="3348843" y="2049629"/>
            <a:ext cx="200400" cy="211487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2A1B96D-1327-4116-8700-D16F3E93A17A}"/>
              </a:ext>
            </a:extLst>
          </p:cNvPr>
          <p:cNvSpPr txBox="1"/>
          <p:nvPr/>
        </p:nvSpPr>
        <p:spPr>
          <a:xfrm>
            <a:off x="3512266" y="2041151"/>
            <a:ext cx="11679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Approve revised Planning Principles</a:t>
            </a:r>
          </a:p>
        </p:txBody>
      </p:sp>
      <p:sp>
        <p:nvSpPr>
          <p:cNvPr id="84" name="Diamond 83">
            <a:extLst>
              <a:ext uri="{FF2B5EF4-FFF2-40B4-BE49-F238E27FC236}">
                <a16:creationId xmlns:a16="http://schemas.microsoft.com/office/drawing/2014/main" id="{8591764D-5616-46AD-8BEF-6C5939832FCA}"/>
              </a:ext>
            </a:extLst>
          </p:cNvPr>
          <p:cNvSpPr/>
          <p:nvPr/>
        </p:nvSpPr>
        <p:spPr>
          <a:xfrm>
            <a:off x="9046987" y="2482162"/>
            <a:ext cx="172278" cy="195533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BB687C2-7EFF-405C-A4CB-D330B751D830}"/>
              </a:ext>
            </a:extLst>
          </p:cNvPr>
          <p:cNvSpPr txBox="1"/>
          <p:nvPr/>
        </p:nvSpPr>
        <p:spPr>
          <a:xfrm>
            <a:off x="9108825" y="2455994"/>
            <a:ext cx="914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Close CMIS &amp; create copy of data</a:t>
            </a:r>
          </a:p>
        </p:txBody>
      </p:sp>
      <p:sp>
        <p:nvSpPr>
          <p:cNvPr id="89" name="Rounded Rectangle 3">
            <a:extLst>
              <a:ext uri="{FF2B5EF4-FFF2-40B4-BE49-F238E27FC236}">
                <a16:creationId xmlns:a16="http://schemas.microsoft.com/office/drawing/2014/main" id="{EC035EDA-88AE-4535-878F-317B558023C8}"/>
              </a:ext>
            </a:extLst>
          </p:cNvPr>
          <p:cNvSpPr/>
          <p:nvPr/>
        </p:nvSpPr>
        <p:spPr>
          <a:xfrm>
            <a:off x="9152950" y="4721568"/>
            <a:ext cx="912452" cy="435346"/>
          </a:xfrm>
          <a:prstGeom prst="roundRect">
            <a:avLst/>
          </a:prstGeom>
          <a:solidFill>
            <a:schemeClr val="bg1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CTT Apply changes to CMIS &amp; allocate rooms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81" name="Rounded Rectangle 3">
            <a:extLst>
              <a:ext uri="{FF2B5EF4-FFF2-40B4-BE49-F238E27FC236}">
                <a16:creationId xmlns:a16="http://schemas.microsoft.com/office/drawing/2014/main" id="{36B59F32-3932-4DD2-B543-F09C0A6761D9}"/>
              </a:ext>
            </a:extLst>
          </p:cNvPr>
          <p:cNvSpPr/>
          <p:nvPr/>
        </p:nvSpPr>
        <p:spPr>
          <a:xfrm>
            <a:off x="10091507" y="5579211"/>
            <a:ext cx="1382154" cy="35837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Enrolment Support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 (as required)</a:t>
            </a: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52" name="Rounded Rectangle 3">
            <a:extLst>
              <a:ext uri="{FF2B5EF4-FFF2-40B4-BE49-F238E27FC236}">
                <a16:creationId xmlns:a16="http://schemas.microsoft.com/office/drawing/2014/main" id="{534FEA28-1450-4A46-9DB9-F1449E9310A2}"/>
              </a:ext>
            </a:extLst>
          </p:cNvPr>
          <p:cNvSpPr/>
          <p:nvPr/>
        </p:nvSpPr>
        <p:spPr>
          <a:xfrm>
            <a:off x="9194657" y="4358969"/>
            <a:ext cx="829038" cy="291428"/>
          </a:xfrm>
          <a:prstGeom prst="roundRect">
            <a:avLst/>
          </a:prstGeom>
          <a:solidFill>
            <a:schemeClr val="bg1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CMIS Closed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60EA1243-0EB0-4EFB-93CD-15FBA8B4FD9E}"/>
              </a:ext>
            </a:extLst>
          </p:cNvPr>
          <p:cNvSpPr/>
          <p:nvPr/>
        </p:nvSpPr>
        <p:spPr>
          <a:xfrm>
            <a:off x="3842556" y="6327059"/>
            <a:ext cx="4377293" cy="306875"/>
          </a:xfrm>
          <a:prstGeom prst="roundRect">
            <a:avLst/>
          </a:prstGeom>
          <a:solidFill>
            <a:srgbClr val="00B0F0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  Staff  C</a:t>
            </a:r>
            <a:r>
              <a:rPr kumimoji="0" lang="en-US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omms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60" name="Rounded Rectangle 3">
            <a:extLst>
              <a:ext uri="{FF2B5EF4-FFF2-40B4-BE49-F238E27FC236}">
                <a16:creationId xmlns:a16="http://schemas.microsoft.com/office/drawing/2014/main" id="{AF625CBD-15C3-4DA2-95D8-AD0810EF6D7E}"/>
              </a:ext>
            </a:extLst>
          </p:cNvPr>
          <p:cNvSpPr/>
          <p:nvPr/>
        </p:nvSpPr>
        <p:spPr>
          <a:xfrm>
            <a:off x="10084354" y="4751656"/>
            <a:ext cx="1851382" cy="319367"/>
          </a:xfrm>
          <a:prstGeom prst="roundRect">
            <a:avLst/>
          </a:prstGeom>
          <a:solidFill>
            <a:schemeClr val="bg1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CTT manage changes  &amp; report on unresolved issues / </a:t>
            </a:r>
            <a:r>
              <a:rPr kumimoji="0" lang="en-US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unroomed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 events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76" name="Rounded Rectangle 3">
            <a:extLst>
              <a:ext uri="{FF2B5EF4-FFF2-40B4-BE49-F238E27FC236}">
                <a16:creationId xmlns:a16="http://schemas.microsoft.com/office/drawing/2014/main" id="{7E78FB8D-6DF6-4782-9BBA-B8C9C23D09AA}"/>
              </a:ext>
            </a:extLst>
          </p:cNvPr>
          <p:cNvSpPr/>
          <p:nvPr/>
        </p:nvSpPr>
        <p:spPr>
          <a:xfrm>
            <a:off x="8306422" y="6008276"/>
            <a:ext cx="2689980" cy="274085"/>
          </a:xfrm>
          <a:prstGeom prst="roundRect">
            <a:avLst/>
          </a:prstGeom>
          <a:solidFill>
            <a:srgbClr val="00B0F0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S</a:t>
            </a:r>
            <a:r>
              <a:rPr kumimoji="0" lang="en-US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tudent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 comms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65" name="Rounded Rectangle 3">
            <a:extLst>
              <a:ext uri="{FF2B5EF4-FFF2-40B4-BE49-F238E27FC236}">
                <a16:creationId xmlns:a16="http://schemas.microsoft.com/office/drawing/2014/main" id="{0B576F1F-D1BA-4A64-A442-FF611C45B651}"/>
              </a:ext>
            </a:extLst>
          </p:cNvPr>
          <p:cNvSpPr/>
          <p:nvPr/>
        </p:nvSpPr>
        <p:spPr>
          <a:xfrm>
            <a:off x="8292778" y="6326481"/>
            <a:ext cx="2717267" cy="297296"/>
          </a:xfrm>
          <a:prstGeom prst="roundRect">
            <a:avLst/>
          </a:prstGeom>
          <a:solidFill>
            <a:srgbClr val="00B0F0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Publish Guidance on managing adjustments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66" name="Rounded Rectangle 3">
            <a:extLst>
              <a:ext uri="{FF2B5EF4-FFF2-40B4-BE49-F238E27FC236}">
                <a16:creationId xmlns:a16="http://schemas.microsoft.com/office/drawing/2014/main" id="{BE0179C9-624A-434F-9027-2982AF6B5B7D}"/>
              </a:ext>
            </a:extLst>
          </p:cNvPr>
          <p:cNvSpPr/>
          <p:nvPr/>
        </p:nvSpPr>
        <p:spPr>
          <a:xfrm>
            <a:off x="5529338" y="3424396"/>
            <a:ext cx="4037286" cy="306875"/>
          </a:xfrm>
          <a:prstGeom prst="roundRect">
            <a:avLst/>
          </a:prstGeom>
          <a:solidFill>
            <a:schemeClr val="bg1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Schools to create additional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complementary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learning-related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 events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67" name="Rounded Rectangle 3">
            <a:extLst>
              <a:ext uri="{FF2B5EF4-FFF2-40B4-BE49-F238E27FC236}">
                <a16:creationId xmlns:a16="http://schemas.microsoft.com/office/drawing/2014/main" id="{200A7872-B909-4FD2-A175-3CBE41EC1F20}"/>
              </a:ext>
            </a:extLst>
          </p:cNvPr>
          <p:cNvSpPr/>
          <p:nvPr/>
        </p:nvSpPr>
        <p:spPr>
          <a:xfrm>
            <a:off x="7400769" y="3835525"/>
            <a:ext cx="2613770" cy="363693"/>
          </a:xfrm>
          <a:prstGeom prst="roundRect">
            <a:avLst/>
          </a:prstGeom>
          <a:solidFill>
            <a:schemeClr val="bg1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Explore options to publish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complementary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learning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Arial"/>
              </a:rPr>
              <a:t> related events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Arial"/>
            </a:endParaRPr>
          </a:p>
        </p:txBody>
      </p:sp>
      <p:sp>
        <p:nvSpPr>
          <p:cNvPr id="45" name="Rounded Rectangle 3">
            <a:extLst>
              <a:ext uri="{FF2B5EF4-FFF2-40B4-BE49-F238E27FC236}">
                <a16:creationId xmlns:a16="http://schemas.microsoft.com/office/drawing/2014/main" id="{69D44C34-3EEB-4C3A-987C-4BB5BD1CD254}"/>
              </a:ext>
            </a:extLst>
          </p:cNvPr>
          <p:cNvSpPr/>
          <p:nvPr/>
        </p:nvSpPr>
        <p:spPr>
          <a:xfrm>
            <a:off x="10065402" y="4342450"/>
            <a:ext cx="1851382" cy="319367"/>
          </a:xfrm>
          <a:prstGeom prst="roundRect">
            <a:avLst/>
          </a:prstGeom>
          <a:solidFill>
            <a:schemeClr val="bg1"/>
          </a:solidFill>
          <a:ln w="3175">
            <a:solidFill>
              <a:srgbClr val="2F559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r>
              <a:rPr lang="en-GB" sz="800" dirty="0">
                <a:solidFill>
                  <a:srgbClr val="203864"/>
                </a:solidFill>
                <a:latin typeface="Calibri" panose="020F0502020204030204"/>
              </a:rPr>
              <a:t>Schools review changes / allocations and make  adjustments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D1EF6B-0076-48DF-A73E-2B4F1276B552}"/>
              </a:ext>
            </a:extLst>
          </p:cNvPr>
          <p:cNvSpPr txBox="1"/>
          <p:nvPr/>
        </p:nvSpPr>
        <p:spPr>
          <a:xfrm>
            <a:off x="9733547" y="80201"/>
            <a:ext cx="2285733" cy="3802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0859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nNzRWuM7zCHA8W6Zljva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CSTAMP" val="0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Jmklsd8E4wB_44q5d5UxQ"/>
</p:tagLst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223</Words>
  <Application>Microsoft Office PowerPoint</Application>
  <PresentationFormat>Widescreen</PresentationFormat>
  <Paragraphs>75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Graphik</vt:lpstr>
      <vt:lpstr>4_Office Theme</vt:lpstr>
      <vt:lpstr>think-cell Slide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Karla Cagney</dc:creator>
  <cp:lastModifiedBy>Louisa Bell</cp:lastModifiedBy>
  <cp:revision>2</cp:revision>
  <dcterms:created xsi:type="dcterms:W3CDTF">2021-11-05T10:28:41Z</dcterms:created>
  <dcterms:modified xsi:type="dcterms:W3CDTF">2021-11-05T14:38:42Z</dcterms:modified>
</cp:coreProperties>
</file>