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99" r:id="rId4"/>
  </p:sldMasterIdLst>
  <p:notesMasterIdLst>
    <p:notesMasterId r:id="rId7"/>
  </p:notesMasterIdLst>
  <p:handoutMasterIdLst>
    <p:handoutMasterId r:id="rId8"/>
  </p:handoutMasterIdLst>
  <p:sldIdLst>
    <p:sldId id="256" r:id="rId5"/>
    <p:sldId id="257" r:id="rId6"/>
  </p:sldIdLst>
  <p:sldSz cx="9144000" cy="8135938"/>
  <p:notesSz cx="6858000" cy="9144000"/>
  <p:defaultTextStyle>
    <a:defPPr>
      <a:defRPr lang="en-US"/>
    </a:defPPr>
    <a:lvl1pPr algn="l" rtl="0" fontAlgn="base">
      <a:spcBef>
        <a:spcPct val="0"/>
      </a:spcBef>
      <a:spcAft>
        <a:spcPct val="0"/>
      </a:spcAft>
      <a:defRPr sz="2400" kern="1200">
        <a:solidFill>
          <a:schemeClr val="tx1"/>
        </a:solidFill>
        <a:latin typeface="Arial" charset="0"/>
        <a:ea typeface="ヒラギノ角ゴ Pro W3" charset="-128"/>
        <a:cs typeface="+mn-cs"/>
      </a:defRPr>
    </a:lvl1pPr>
    <a:lvl2pPr marL="457200" algn="l" rtl="0" fontAlgn="base">
      <a:spcBef>
        <a:spcPct val="0"/>
      </a:spcBef>
      <a:spcAft>
        <a:spcPct val="0"/>
      </a:spcAft>
      <a:defRPr sz="2400" kern="1200">
        <a:solidFill>
          <a:schemeClr val="tx1"/>
        </a:solidFill>
        <a:latin typeface="Arial" charset="0"/>
        <a:ea typeface="ヒラギノ角ゴ Pro W3" charset="-128"/>
        <a:cs typeface="+mn-cs"/>
      </a:defRPr>
    </a:lvl2pPr>
    <a:lvl3pPr marL="914400" algn="l" rtl="0" fontAlgn="base">
      <a:spcBef>
        <a:spcPct val="0"/>
      </a:spcBef>
      <a:spcAft>
        <a:spcPct val="0"/>
      </a:spcAft>
      <a:defRPr sz="2400" kern="1200">
        <a:solidFill>
          <a:schemeClr val="tx1"/>
        </a:solidFill>
        <a:latin typeface="Arial" charset="0"/>
        <a:ea typeface="ヒラギノ角ゴ Pro W3" charset="-128"/>
        <a:cs typeface="+mn-cs"/>
      </a:defRPr>
    </a:lvl3pPr>
    <a:lvl4pPr marL="1371600" algn="l" rtl="0" fontAlgn="base">
      <a:spcBef>
        <a:spcPct val="0"/>
      </a:spcBef>
      <a:spcAft>
        <a:spcPct val="0"/>
      </a:spcAft>
      <a:defRPr sz="2400" kern="1200">
        <a:solidFill>
          <a:schemeClr val="tx1"/>
        </a:solidFill>
        <a:latin typeface="Arial" charset="0"/>
        <a:ea typeface="ヒラギノ角ゴ Pro W3" charset="-128"/>
        <a:cs typeface="+mn-cs"/>
      </a:defRPr>
    </a:lvl4pPr>
    <a:lvl5pPr marL="1828800" algn="l" rtl="0" fontAlgn="base">
      <a:spcBef>
        <a:spcPct val="0"/>
      </a:spcBef>
      <a:spcAft>
        <a:spcPct val="0"/>
      </a:spcAft>
      <a:defRPr sz="2400" kern="1200">
        <a:solidFill>
          <a:schemeClr val="tx1"/>
        </a:solidFill>
        <a:latin typeface="Arial" charset="0"/>
        <a:ea typeface="ヒラギノ角ゴ Pro W3" charset="-128"/>
        <a:cs typeface="+mn-cs"/>
      </a:defRPr>
    </a:lvl5pPr>
    <a:lvl6pPr marL="2286000" algn="l" defTabSz="914400" rtl="0" eaLnBrk="1" latinLnBrk="0" hangingPunct="1">
      <a:defRPr sz="2400" kern="1200">
        <a:solidFill>
          <a:schemeClr val="tx1"/>
        </a:solidFill>
        <a:latin typeface="Arial" charset="0"/>
        <a:ea typeface="ヒラギノ角ゴ Pro W3" charset="-128"/>
        <a:cs typeface="+mn-cs"/>
      </a:defRPr>
    </a:lvl6pPr>
    <a:lvl7pPr marL="2743200" algn="l" defTabSz="914400" rtl="0" eaLnBrk="1" latinLnBrk="0" hangingPunct="1">
      <a:defRPr sz="2400" kern="1200">
        <a:solidFill>
          <a:schemeClr val="tx1"/>
        </a:solidFill>
        <a:latin typeface="Arial" charset="0"/>
        <a:ea typeface="ヒラギノ角ゴ Pro W3" charset="-128"/>
        <a:cs typeface="+mn-cs"/>
      </a:defRPr>
    </a:lvl7pPr>
    <a:lvl8pPr marL="3200400" algn="l" defTabSz="914400" rtl="0" eaLnBrk="1" latinLnBrk="0" hangingPunct="1">
      <a:defRPr sz="2400" kern="1200">
        <a:solidFill>
          <a:schemeClr val="tx1"/>
        </a:solidFill>
        <a:latin typeface="Arial" charset="0"/>
        <a:ea typeface="ヒラギノ角ゴ Pro W3" charset="-128"/>
        <a:cs typeface="+mn-cs"/>
      </a:defRPr>
    </a:lvl8pPr>
    <a:lvl9pPr marL="3657600" algn="l" defTabSz="914400" rtl="0" eaLnBrk="1" latinLnBrk="0" hangingPunct="1">
      <a:defRPr sz="2400" kern="1200">
        <a:solidFill>
          <a:schemeClr val="tx1"/>
        </a:solidFill>
        <a:latin typeface="Arial" charset="0"/>
        <a:ea typeface="ヒラギノ角ゴ Pro W3"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C54520"/>
    <a:srgbClr val="00355F"/>
    <a:srgbClr val="94AABB"/>
    <a:srgbClr val="969696"/>
    <a:srgbClr val="003824"/>
    <a:srgbClr val="3E474E"/>
    <a:srgbClr val="8D0C64"/>
    <a:srgbClr val="005398"/>
    <a:srgbClr val="FFB948"/>
    <a:srgbClr val="0038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357" autoAdjust="0"/>
  </p:normalViewPr>
  <p:slideViewPr>
    <p:cSldViewPr>
      <p:cViewPr varScale="1">
        <p:scale>
          <a:sx n="56" d="100"/>
          <a:sy n="56" d="100"/>
        </p:scale>
        <p:origin x="1684"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4" d="100"/>
        <a:sy n="84" d="100"/>
      </p:scale>
      <p:origin x="0" y="0"/>
    </p:cViewPr>
  </p:sorterViewPr>
  <p:notesViewPr>
    <p:cSldViewPr>
      <p:cViewPr varScale="1">
        <p:scale>
          <a:sx n="87" d="100"/>
          <a:sy n="87" d="100"/>
        </p:scale>
        <p:origin x="298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6AFA94-8008-459B-B619-7005DAAA03F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8FCA601-E63F-4EA3-9E80-E7F1C9C8A89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90436F-CA10-4922-98FE-AE718F3668D2}" type="datetimeFigureOut">
              <a:rPr lang="en-GB" smtClean="0"/>
              <a:t>11/11/2021</a:t>
            </a:fld>
            <a:endParaRPr lang="en-GB"/>
          </a:p>
        </p:txBody>
      </p:sp>
      <p:sp>
        <p:nvSpPr>
          <p:cNvPr id="4" name="Footer Placeholder 3">
            <a:extLst>
              <a:ext uri="{FF2B5EF4-FFF2-40B4-BE49-F238E27FC236}">
                <a16:creationId xmlns:a16="http://schemas.microsoft.com/office/drawing/2014/main" id="{51F81C3C-41D9-4341-ADBD-073EBF56912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8428B3D-BCE8-483B-A6D3-0DFD3F7871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2B86068-6BD8-4B0C-B5E6-0BB712B299F9}" type="slidenum">
              <a:rPr lang="en-GB" smtClean="0"/>
              <a:t>‹#›</a:t>
            </a:fld>
            <a:endParaRPr lang="en-GB"/>
          </a:p>
        </p:txBody>
      </p:sp>
    </p:spTree>
    <p:extLst>
      <p:ext uri="{BB962C8B-B14F-4D97-AF65-F5344CB8AC3E}">
        <p14:creationId xmlns:p14="http://schemas.microsoft.com/office/powerpoint/2010/main" val="3507409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7433B5-D728-E146-B948-C37A5EC05FB8}" type="datetimeFigureOut">
              <a:rPr lang="en-US" smtClean="0"/>
              <a:t>11/11/2021</a:t>
            </a:fld>
            <a:endParaRPr lang="en-US"/>
          </a:p>
        </p:txBody>
      </p:sp>
      <p:sp>
        <p:nvSpPr>
          <p:cNvPr id="4" name="Slide Image Placeholder 3"/>
          <p:cNvSpPr>
            <a:spLocks noGrp="1" noRot="1" noChangeAspect="1"/>
          </p:cNvSpPr>
          <p:nvPr>
            <p:ph type="sldImg" idx="2"/>
          </p:nvPr>
        </p:nvSpPr>
        <p:spPr>
          <a:xfrm>
            <a:off x="1695450" y="1143000"/>
            <a:ext cx="3467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A02F00-C535-204F-B4B5-528FB2DC4FE2}" type="slidenum">
              <a:rPr lang="en-US" smtClean="0"/>
              <a:t>‹#›</a:t>
            </a:fld>
            <a:endParaRPr lang="en-US"/>
          </a:p>
        </p:txBody>
      </p:sp>
    </p:spTree>
    <p:extLst>
      <p:ext uri="{BB962C8B-B14F-4D97-AF65-F5344CB8AC3E}">
        <p14:creationId xmlns:p14="http://schemas.microsoft.com/office/powerpoint/2010/main" val="944561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CGT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38452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8CB292-13F2-4CEA-8B95-8AC6E4E58946}"/>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3"/>
            <a:ext cx="4572000" cy="1443209"/>
          </a:xfrm>
          <a:prstGeom prst="rect">
            <a:avLst/>
          </a:prstGeom>
        </p:spPr>
      </p:pic>
    </p:spTree>
    <p:extLst>
      <p:ext uri="{BB962C8B-B14F-4D97-AF65-F5344CB8AC3E}">
        <p14:creationId xmlns:p14="http://schemas.microsoft.com/office/powerpoint/2010/main" val="2116696295"/>
      </p:ext>
    </p:extLst>
  </p:cSld>
  <p:clrMap bg1="lt1" tx1="dk1" bg2="lt2" tx2="dk2" accent1="accent1" accent2="accent2" accent3="accent3" accent4="accent4" accent5="accent5" accent6="accent6" hlink="hlink" folHlink="folHlink"/>
  <p:sldLayoutIdLst>
    <p:sldLayoutId id="2147483886" r:id="rId1"/>
  </p:sldLayoutIdLst>
  <p:txStyles>
    <p:titleStyle>
      <a:lvl1pPr algn="l" rtl="0" eaLnBrk="1" fontAlgn="base" hangingPunct="1">
        <a:lnSpc>
          <a:spcPct val="90000"/>
        </a:lnSpc>
        <a:spcBef>
          <a:spcPct val="0"/>
        </a:spcBef>
        <a:spcAft>
          <a:spcPct val="0"/>
        </a:spcAft>
        <a:defRPr sz="2800" b="1" spc="-10">
          <a:solidFill>
            <a:srgbClr val="483F6A"/>
          </a:solidFill>
          <a:latin typeface="Times New Roman"/>
          <a:ea typeface="ヒラギノ角ゴ Pro W3" charset="0"/>
          <a:cs typeface="Times New Roman"/>
        </a:defRPr>
      </a:lvl1pPr>
      <a:lvl2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2pPr>
      <a:lvl3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3pPr>
      <a:lvl4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4pPr>
      <a:lvl5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5pPr>
      <a:lvl6pPr marL="457189"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378"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566"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754"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p:titleStyle>
    <p:bodyStyle>
      <a:lvl1pPr marL="342892" indent="-342892" algn="l" rtl="0" eaLnBrk="1" fontAlgn="base" hangingPunct="1">
        <a:spcBef>
          <a:spcPct val="20000"/>
        </a:spcBef>
        <a:spcAft>
          <a:spcPct val="0"/>
        </a:spcAft>
        <a:defRPr sz="1600">
          <a:solidFill>
            <a:srgbClr val="4F5961"/>
          </a:solidFill>
          <a:latin typeface="+mn-lt"/>
          <a:ea typeface="ヒラギノ角ゴ Pro W3" charset="0"/>
          <a:cs typeface="ヒラギノ角ゴ Pro W3" charset="0"/>
        </a:defRPr>
      </a:lvl1pPr>
      <a:lvl2pPr marL="457189" algn="l" rtl="0" eaLnBrk="1" fontAlgn="base" hangingPunct="1">
        <a:spcBef>
          <a:spcPct val="20000"/>
        </a:spcBef>
        <a:spcAft>
          <a:spcPct val="0"/>
        </a:spcAft>
        <a:defRPr sz="1200">
          <a:solidFill>
            <a:srgbClr val="00213B"/>
          </a:solidFill>
          <a:latin typeface="+mn-lt"/>
          <a:ea typeface="ヒラギノ角ゴ Pro W3" charset="0"/>
          <a:cs typeface="ＭＳ Ｐゴシック" charset="0"/>
        </a:defRPr>
      </a:lvl2pPr>
      <a:lvl3pPr marL="914378" algn="l" rtl="0" eaLnBrk="1" fontAlgn="base" hangingPunct="1">
        <a:spcBef>
          <a:spcPct val="20000"/>
        </a:spcBef>
        <a:spcAft>
          <a:spcPct val="0"/>
        </a:spcAft>
        <a:defRPr sz="1200" b="1">
          <a:solidFill>
            <a:srgbClr val="00213B"/>
          </a:solidFill>
          <a:latin typeface="+mn-lt"/>
          <a:ea typeface="ＭＳ Ｐゴシック" charset="0"/>
          <a:cs typeface="ＭＳ Ｐゴシック" charset="0"/>
        </a:defRPr>
      </a:lvl3pPr>
      <a:lvl4pPr marL="1371566" algn="l" rtl="0" eaLnBrk="1" fontAlgn="base" hangingPunct="1">
        <a:spcBef>
          <a:spcPct val="20000"/>
        </a:spcBef>
        <a:spcAft>
          <a:spcPct val="0"/>
        </a:spcAft>
        <a:defRPr sz="1200">
          <a:solidFill>
            <a:srgbClr val="00213B"/>
          </a:solidFill>
          <a:latin typeface="+mn-lt"/>
          <a:ea typeface="ＭＳ Ｐゴシック" charset="0"/>
          <a:cs typeface="ＭＳ Ｐゴシック" charset="0"/>
        </a:defRPr>
      </a:lvl4pPr>
      <a:lvl5pPr marL="1828754" algn="l" rtl="0" eaLnBrk="1" fontAlgn="base" hangingPunct="1">
        <a:spcBef>
          <a:spcPct val="20000"/>
        </a:spcBef>
        <a:spcAft>
          <a:spcPct val="0"/>
        </a:spcAft>
        <a:defRPr sz="1200">
          <a:solidFill>
            <a:srgbClr val="00213B"/>
          </a:solidFill>
          <a:latin typeface="+mn-lt"/>
          <a:ea typeface="ＭＳ Ｐゴシック" charset="0"/>
          <a:cs typeface="ＭＳ Ｐゴシック" charset="0"/>
        </a:defRPr>
      </a:lvl5pPr>
      <a:lvl6pPr marL="2514537" indent="-228594" algn="l" rtl="0" eaLnBrk="1" fontAlgn="base" hangingPunct="1">
        <a:spcBef>
          <a:spcPct val="20000"/>
        </a:spcBef>
        <a:spcAft>
          <a:spcPct val="0"/>
        </a:spcAft>
        <a:buChar char="»"/>
        <a:defRPr sz="1600">
          <a:solidFill>
            <a:srgbClr val="00213B"/>
          </a:solidFill>
          <a:latin typeface="+mn-lt"/>
          <a:ea typeface="+mn-ea"/>
        </a:defRPr>
      </a:lvl6pPr>
      <a:lvl7pPr marL="2971726" indent="-228594" algn="l" rtl="0" eaLnBrk="1" fontAlgn="base" hangingPunct="1">
        <a:spcBef>
          <a:spcPct val="20000"/>
        </a:spcBef>
        <a:spcAft>
          <a:spcPct val="0"/>
        </a:spcAft>
        <a:buChar char="»"/>
        <a:defRPr sz="1600">
          <a:solidFill>
            <a:srgbClr val="00213B"/>
          </a:solidFill>
          <a:latin typeface="+mn-lt"/>
          <a:ea typeface="+mn-ea"/>
        </a:defRPr>
      </a:lvl7pPr>
      <a:lvl8pPr marL="3428915" indent="-228594" algn="l" rtl="0" eaLnBrk="1" fontAlgn="base" hangingPunct="1">
        <a:spcBef>
          <a:spcPct val="20000"/>
        </a:spcBef>
        <a:spcAft>
          <a:spcPct val="0"/>
        </a:spcAft>
        <a:buChar char="»"/>
        <a:defRPr sz="1600">
          <a:solidFill>
            <a:srgbClr val="00213B"/>
          </a:solidFill>
          <a:latin typeface="+mn-lt"/>
          <a:ea typeface="+mn-ea"/>
        </a:defRPr>
      </a:lvl8pPr>
      <a:lvl9pPr marL="3886103" indent="-228594" algn="l" rtl="0" eaLnBrk="1" fontAlgn="base" hangingPunct="1">
        <a:spcBef>
          <a:spcPct val="20000"/>
        </a:spcBef>
        <a:spcAft>
          <a:spcPct val="0"/>
        </a:spcAft>
        <a:buChar char="»"/>
        <a:defRPr sz="1600">
          <a:solidFill>
            <a:srgbClr val="00213B"/>
          </a:solidFill>
          <a:latin typeface="+mn-lt"/>
          <a:ea typeface="+mn-ea"/>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3.svg"/><Relationship Id="rId3" Type="http://schemas.openxmlformats.org/officeDocument/2006/relationships/image" Target="../media/image5.svg"/><Relationship Id="rId7" Type="http://schemas.openxmlformats.org/officeDocument/2006/relationships/image" Target="../media/image9.svg"/><Relationship Id="rId12"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3.svg"/><Relationship Id="rId5" Type="http://schemas.openxmlformats.org/officeDocument/2006/relationships/image" Target="../media/image7.svg"/><Relationship Id="rId10" Type="http://schemas.openxmlformats.org/officeDocument/2006/relationships/image" Target="../media/image2.png"/><Relationship Id="rId4" Type="http://schemas.openxmlformats.org/officeDocument/2006/relationships/image" Target="../media/image6.png"/><Relationship Id="rId9"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F3F5D0-3988-429A-8237-3BCE86739866}"/>
              </a:ext>
            </a:extLst>
          </p:cNvPr>
          <p:cNvSpPr txBox="1">
            <a:spLocks noGrp="1"/>
          </p:cNvSpPr>
          <p:nvPr>
            <p:ph type="title" idx="4294967295"/>
          </p:nvPr>
        </p:nvSpPr>
        <p:spPr>
          <a:xfrm>
            <a:off x="1835696" y="295811"/>
            <a:ext cx="6912768"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Arial" charset="0"/>
                <a:ea typeface="ヒラギノ角ゴ Pro W3" charset="-128"/>
                <a:cs typeface="+mn-cs"/>
              </a:rPr>
              <a:t>Support for Timetabling and Teaching in 2021/22    (Semester 2) </a:t>
            </a:r>
            <a:br>
              <a:rPr kumimoji="0" lang="en-GB" sz="2400" b="0" i="0" u="none" strike="noStrike" kern="1200" cap="none" spc="0" normalizeH="0" baseline="0" noProof="0" dirty="0">
                <a:ln>
                  <a:noFill/>
                </a:ln>
                <a:solidFill>
                  <a:schemeClr val="tx1"/>
                </a:solidFill>
                <a:effectLst/>
                <a:uLnTx/>
                <a:uFillTx/>
                <a:latin typeface="Arial" charset="0"/>
                <a:ea typeface="ヒラギノ角ゴ Pro W3" charset="-128"/>
                <a:cs typeface="+mn-cs"/>
              </a:rPr>
            </a:br>
            <a:r>
              <a:rPr kumimoji="0" lang="en-GB" sz="2400" b="0" i="0" u="none" strike="noStrike" kern="1200" cap="none" spc="0" normalizeH="0" baseline="0" noProof="0" dirty="0">
                <a:ln>
                  <a:noFill/>
                </a:ln>
                <a:solidFill>
                  <a:schemeClr val="tx1"/>
                </a:solidFill>
                <a:effectLst/>
                <a:uLnTx/>
                <a:uFillTx/>
                <a:latin typeface="Arial" charset="0"/>
                <a:ea typeface="ヒラギノ角ゴ Pro W3" charset="-128"/>
                <a:cs typeface="+mn-cs"/>
              </a:rPr>
              <a:t> </a:t>
            </a:r>
            <a:r>
              <a:rPr kumimoji="0" lang="en-GB" sz="2000" b="0" i="0" u="none" strike="noStrike" kern="1200" cap="none" spc="0" normalizeH="0" baseline="0" noProof="0" dirty="0">
                <a:ln>
                  <a:noFill/>
                </a:ln>
                <a:solidFill>
                  <a:schemeClr val="tx1"/>
                </a:solidFill>
                <a:effectLst/>
                <a:uLnTx/>
                <a:uFillTx/>
                <a:latin typeface="Arial" charset="0"/>
                <a:ea typeface="ヒラギノ角ゴ Pro W3" charset="-128"/>
                <a:cs typeface="+mn-cs"/>
              </a:rPr>
              <a:t>Planning Principles (Updated 11</a:t>
            </a:r>
            <a:r>
              <a:rPr kumimoji="0" lang="en-GB" sz="2000" b="0" i="0" u="none" strike="noStrike" kern="1200" cap="none" spc="0" normalizeH="0" baseline="30000" noProof="0" dirty="0">
                <a:ln>
                  <a:noFill/>
                </a:ln>
                <a:solidFill>
                  <a:schemeClr val="tx1"/>
                </a:solidFill>
                <a:effectLst/>
                <a:uLnTx/>
                <a:uFillTx/>
                <a:latin typeface="Arial" charset="0"/>
                <a:ea typeface="ヒラギノ角ゴ Pro W3" charset="-128"/>
                <a:cs typeface="+mn-cs"/>
              </a:rPr>
              <a:t>th</a:t>
            </a:r>
            <a:r>
              <a:rPr kumimoji="0" lang="en-GB" sz="2000" b="0" i="0" u="none" strike="noStrike" kern="1200" cap="none" spc="0" normalizeH="0" baseline="0" noProof="0" dirty="0">
                <a:ln>
                  <a:noFill/>
                </a:ln>
                <a:solidFill>
                  <a:schemeClr val="tx1"/>
                </a:solidFill>
                <a:effectLst/>
                <a:uLnTx/>
                <a:uFillTx/>
                <a:latin typeface="Arial" charset="0"/>
                <a:ea typeface="ヒラギノ角ゴ Pro W3" charset="-128"/>
                <a:cs typeface="+mn-cs"/>
              </a:rPr>
              <a:t> November 2021) </a:t>
            </a:r>
          </a:p>
        </p:txBody>
      </p:sp>
      <p:pic>
        <p:nvPicPr>
          <p:cNvPr id="73" name="Graphic 72">
            <a:extLst>
              <a:ext uri="{FF2B5EF4-FFF2-40B4-BE49-F238E27FC236}">
                <a16:creationId xmlns:a16="http://schemas.microsoft.com/office/drawing/2014/main" id="{0326AF4B-ADBF-4F2C-A364-95795F5F9C04}"/>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875" y="2915841"/>
            <a:ext cx="432048" cy="432048"/>
          </a:xfrm>
          <a:prstGeom prst="rect">
            <a:avLst/>
          </a:prstGeom>
        </p:spPr>
      </p:pic>
      <p:sp>
        <p:nvSpPr>
          <p:cNvPr id="55" name="TextBox 54">
            <a:extLst>
              <a:ext uri="{FF2B5EF4-FFF2-40B4-BE49-F238E27FC236}">
                <a16:creationId xmlns:a16="http://schemas.microsoft.com/office/drawing/2014/main" id="{9DC895BC-B345-404C-BCB0-F17C8CB166F4}"/>
              </a:ext>
            </a:extLst>
          </p:cNvPr>
          <p:cNvSpPr txBox="1"/>
          <p:nvPr/>
        </p:nvSpPr>
        <p:spPr>
          <a:xfrm>
            <a:off x="385173" y="1691705"/>
            <a:ext cx="8352928" cy="5262979"/>
          </a:xfrm>
          <a:prstGeom prst="rect">
            <a:avLst/>
          </a:prstGeom>
          <a:noFill/>
        </p:spPr>
        <p:txBody>
          <a:bodyPr wrap="square">
            <a:spAutoFit/>
          </a:bodyPr>
          <a:lstStyle/>
          <a:p>
            <a:pPr algn="l"/>
            <a:r>
              <a:rPr lang="en-GB" sz="1600" b="0" i="0" dirty="0">
                <a:solidFill>
                  <a:srgbClr val="000000"/>
                </a:solidFill>
                <a:effectLst/>
                <a:latin typeface="Arial" panose="020B0604020202020204" pitchFamily="34" charset="0"/>
                <a:cs typeface="Arial" panose="020B0604020202020204" pitchFamily="34" charset="0"/>
              </a:rPr>
              <a:t>Planning Principles for Semester Two:</a:t>
            </a:r>
          </a:p>
          <a:p>
            <a:pPr algn="l"/>
            <a:endParaRPr lang="en-GB" sz="1600" b="0" i="0" dirty="0">
              <a:solidFill>
                <a:srgbClr val="000000"/>
              </a:solidFill>
              <a:effectLst/>
              <a:latin typeface="Arial" panose="020B0604020202020204" pitchFamily="34" charset="0"/>
              <a:cs typeface="Arial" panose="020B0604020202020204" pitchFamily="34" charset="0"/>
            </a:endParaRPr>
          </a:p>
          <a:p>
            <a:pPr algn="l"/>
            <a:r>
              <a:rPr lang="en-GB" sz="1600" b="0" i="0" dirty="0">
                <a:solidFill>
                  <a:srgbClr val="000000"/>
                </a:solidFill>
                <a:effectLst/>
                <a:latin typeface="Arial" panose="020B0604020202020204" pitchFamily="34" charset="0"/>
                <a:cs typeface="Arial" panose="020B0604020202020204" pitchFamily="34" charset="0"/>
              </a:rPr>
              <a:t>With the restrictions on distancing and group sizes having been lifted by the Scottish Government, the University sector is expected to make more use of campus space and is able to accommodate closer to normal levels of teaching activity on campus. The University has taken the decision at this stage to reflect the 0m distancing planning assumption in preparing for semester two and to increase our maximum group size to 150 which allows for more activity on campus, but for the campus to still be less densely populated than it normally would. The associated planning principles outlined below seek to support closer to normal class sizes allowing a combination of large and small group teaching, whilst noting that students are likely to place a high priority on smaller group sessions.</a:t>
            </a:r>
          </a:p>
          <a:p>
            <a:pPr algn="l"/>
            <a:endParaRPr lang="en-GB" sz="1600" b="0" i="0" dirty="0">
              <a:solidFill>
                <a:srgbClr val="000000"/>
              </a:solidFill>
              <a:effectLst/>
              <a:latin typeface="Arial" panose="020B0604020202020204" pitchFamily="34" charset="0"/>
              <a:cs typeface="Arial" panose="020B0604020202020204" pitchFamily="34" charset="0"/>
            </a:endParaRPr>
          </a:p>
          <a:p>
            <a:pPr algn="l"/>
            <a:r>
              <a:rPr lang="en-GB" sz="1600" dirty="0">
                <a:solidFill>
                  <a:srgbClr val="000000"/>
                </a:solidFill>
                <a:latin typeface="Arial" panose="020B0604020202020204" pitchFamily="34" charset="0"/>
                <a:cs typeface="Arial" panose="020B0604020202020204" pitchFamily="34" charset="0"/>
              </a:rPr>
              <a:t>Following a full review of timetabling the testing and recommendations, the University has agreed to take a targeted approach to re-timetabling for Semester 2, focusing on increasing on-campus experiences for cohorts where they currently have more limited on-campus teaching, in particular PGT and pre-honours courses, and improving the visibility of any planned complementary teaching activities. This is to both maximise the benefit to particular student cohorts where on-campus experiences have been lower, and to minimize the negative effects of a set of global timetable changes, including: significantly disrupting the existing timetable for Semester 2 or impacting student enrolments.</a:t>
            </a:r>
          </a:p>
        </p:txBody>
      </p:sp>
    </p:spTree>
    <p:extLst>
      <p:ext uri="{BB962C8B-B14F-4D97-AF65-F5344CB8AC3E}">
        <p14:creationId xmlns:p14="http://schemas.microsoft.com/office/powerpoint/2010/main" val="2901541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F3F5D0-3988-429A-8237-3BCE86739866}"/>
              </a:ext>
            </a:extLst>
          </p:cNvPr>
          <p:cNvSpPr txBox="1">
            <a:spLocks noGrp="1"/>
          </p:cNvSpPr>
          <p:nvPr>
            <p:ph type="title" idx="4294967295"/>
          </p:nvPr>
        </p:nvSpPr>
        <p:spPr>
          <a:xfrm>
            <a:off x="1835696" y="295811"/>
            <a:ext cx="6912768"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Arial" charset="0"/>
                <a:ea typeface="ヒラギノ角ゴ Pro W3" charset="-128"/>
                <a:cs typeface="+mn-cs"/>
              </a:rPr>
              <a:t>Support for Timetabling and Teaching in 2021/22    (Semester 2) </a:t>
            </a:r>
            <a:br>
              <a:rPr kumimoji="0" lang="en-GB" sz="2400" b="0" i="0" u="none" strike="noStrike" kern="1200" cap="none" spc="0" normalizeH="0" baseline="0" noProof="0" dirty="0">
                <a:ln>
                  <a:noFill/>
                </a:ln>
                <a:solidFill>
                  <a:schemeClr val="tx1"/>
                </a:solidFill>
                <a:effectLst/>
                <a:uLnTx/>
                <a:uFillTx/>
                <a:latin typeface="Arial" charset="0"/>
                <a:ea typeface="ヒラギノ角ゴ Pro W3" charset="-128"/>
                <a:cs typeface="+mn-cs"/>
              </a:rPr>
            </a:br>
            <a:r>
              <a:rPr kumimoji="0" lang="en-GB" sz="2400" b="0" i="0" u="none" strike="noStrike" kern="1200" cap="none" spc="0" normalizeH="0" baseline="0" noProof="0" dirty="0">
                <a:ln>
                  <a:noFill/>
                </a:ln>
                <a:solidFill>
                  <a:schemeClr val="tx1"/>
                </a:solidFill>
                <a:effectLst/>
                <a:uLnTx/>
                <a:uFillTx/>
                <a:latin typeface="Arial" charset="0"/>
                <a:ea typeface="ヒラギノ角ゴ Pro W3" charset="-128"/>
                <a:cs typeface="+mn-cs"/>
              </a:rPr>
              <a:t> </a:t>
            </a:r>
            <a:r>
              <a:rPr kumimoji="0" lang="en-GB" sz="2000" b="0" i="0" u="none" strike="noStrike" kern="1200" cap="none" spc="0" normalizeH="0" baseline="0" noProof="0" dirty="0">
                <a:ln>
                  <a:noFill/>
                </a:ln>
                <a:solidFill>
                  <a:schemeClr val="tx1"/>
                </a:solidFill>
                <a:effectLst/>
                <a:uLnTx/>
                <a:uFillTx/>
                <a:latin typeface="Arial" charset="0"/>
                <a:ea typeface="ヒラギノ角ゴ Pro W3" charset="-128"/>
                <a:cs typeface="+mn-cs"/>
              </a:rPr>
              <a:t>Planning Principles (Updated 11</a:t>
            </a:r>
            <a:r>
              <a:rPr kumimoji="0" lang="en-GB" sz="2000" b="0" i="0" u="none" strike="noStrike" kern="1200" cap="none" spc="0" normalizeH="0" baseline="30000" noProof="0" dirty="0">
                <a:ln>
                  <a:noFill/>
                </a:ln>
                <a:solidFill>
                  <a:schemeClr val="tx1"/>
                </a:solidFill>
                <a:effectLst/>
                <a:uLnTx/>
                <a:uFillTx/>
                <a:latin typeface="Arial" charset="0"/>
                <a:ea typeface="ヒラギノ角ゴ Pro W3" charset="-128"/>
                <a:cs typeface="+mn-cs"/>
              </a:rPr>
              <a:t>th</a:t>
            </a:r>
            <a:r>
              <a:rPr kumimoji="0" lang="en-GB" sz="2000" b="0" i="0" u="none" strike="noStrike" kern="1200" cap="none" spc="0" normalizeH="0" baseline="0" noProof="0" dirty="0">
                <a:ln>
                  <a:noFill/>
                </a:ln>
                <a:solidFill>
                  <a:schemeClr val="tx1"/>
                </a:solidFill>
                <a:effectLst/>
                <a:uLnTx/>
                <a:uFillTx/>
                <a:latin typeface="Arial" charset="0"/>
                <a:ea typeface="ヒラギノ角ゴ Pro W3" charset="-128"/>
                <a:cs typeface="+mn-cs"/>
              </a:rPr>
              <a:t> November 2021) </a:t>
            </a:r>
          </a:p>
        </p:txBody>
      </p:sp>
      <p:grpSp>
        <p:nvGrpSpPr>
          <p:cNvPr id="26" name="Group 25">
            <a:extLst>
              <a:ext uri="{FF2B5EF4-FFF2-40B4-BE49-F238E27FC236}">
                <a16:creationId xmlns:a16="http://schemas.microsoft.com/office/drawing/2014/main" id="{D37C73A9-7038-4FC6-A3F3-3CFE517C69EC}"/>
              </a:ext>
              <a:ext uri="{C183D7F6-B498-43B3-948B-1728B52AA6E4}">
                <adec:decorative xmlns:adec="http://schemas.microsoft.com/office/drawing/2017/decorative" val="1"/>
              </a:ext>
            </a:extLst>
          </p:cNvPr>
          <p:cNvGrpSpPr/>
          <p:nvPr/>
        </p:nvGrpSpPr>
        <p:grpSpPr>
          <a:xfrm>
            <a:off x="179982" y="1422624"/>
            <a:ext cx="576064" cy="576064"/>
            <a:chOff x="107504" y="1328493"/>
            <a:chExt cx="576064" cy="576064"/>
          </a:xfrm>
        </p:grpSpPr>
        <p:sp>
          <p:nvSpPr>
            <p:cNvPr id="6" name="Oval 5">
              <a:extLst>
                <a:ext uri="{FF2B5EF4-FFF2-40B4-BE49-F238E27FC236}">
                  <a16:creationId xmlns:a16="http://schemas.microsoft.com/office/drawing/2014/main" id="{665986B3-9763-422A-BA45-5CCD16E2C898}"/>
                </a:ext>
              </a:extLst>
            </p:cNvPr>
            <p:cNvSpPr/>
            <p:nvPr/>
          </p:nvSpPr>
          <p:spPr bwMode="auto">
            <a:xfrm>
              <a:off x="107504" y="1328493"/>
              <a:ext cx="576064" cy="576064"/>
            </a:xfrm>
            <a:prstGeom prst="ellipse">
              <a:avLst/>
            </a:prstGeom>
            <a:solidFill>
              <a:srgbClr val="00355F"/>
            </a:solidFill>
            <a:ln w="9525" cap="flat" cmpd="sng" algn="ctr">
              <a:solidFill>
                <a:srgbClr val="00355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lang="en-GB">
                <a:ea typeface="ＭＳ Ｐゴシック" charset="-128"/>
                <a:cs typeface="ＭＳ Ｐゴシック" charset="-128"/>
              </a:endParaRPr>
            </a:p>
          </p:txBody>
        </p:sp>
        <p:sp>
          <p:nvSpPr>
            <p:cNvPr id="11" name="TextBox 10">
              <a:extLst>
                <a:ext uri="{FF2B5EF4-FFF2-40B4-BE49-F238E27FC236}">
                  <a16:creationId xmlns:a16="http://schemas.microsoft.com/office/drawing/2014/main" id="{7A8905B3-5617-41E7-8589-418FA06A1D98}"/>
                </a:ext>
              </a:extLst>
            </p:cNvPr>
            <p:cNvSpPr txBox="1"/>
            <p:nvPr/>
          </p:nvSpPr>
          <p:spPr>
            <a:xfrm>
              <a:off x="142392" y="1342296"/>
              <a:ext cx="506288" cy="523220"/>
            </a:xfrm>
            <a:prstGeom prst="rect">
              <a:avLst/>
            </a:prstGeom>
            <a:noFill/>
          </p:spPr>
          <p:txBody>
            <a:bodyPr wrap="square" rtlCol="0">
              <a:spAutoFit/>
            </a:bodyPr>
            <a:lstStyle/>
            <a:p>
              <a:pPr algn="ctr"/>
              <a:r>
                <a:rPr lang="en-GB" sz="1400" b="1" dirty="0">
                  <a:solidFill>
                    <a:schemeClr val="bg1"/>
                  </a:solidFill>
                </a:rPr>
                <a:t>150+</a:t>
              </a:r>
            </a:p>
          </p:txBody>
        </p:sp>
        <p:pic>
          <p:nvPicPr>
            <p:cNvPr id="13" name="Graphic 12" descr="Laptop with solid fill">
              <a:extLst>
                <a:ext uri="{FF2B5EF4-FFF2-40B4-BE49-F238E27FC236}">
                  <a16:creationId xmlns:a16="http://schemas.microsoft.com/office/drawing/2014/main" id="{A536EE22-92DB-439B-AE37-1385544C25C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8944" y="1562068"/>
              <a:ext cx="313184" cy="313184"/>
            </a:xfrm>
            <a:prstGeom prst="rect">
              <a:avLst/>
            </a:prstGeom>
          </p:spPr>
        </p:pic>
      </p:grpSp>
      <p:sp>
        <p:nvSpPr>
          <p:cNvPr id="15" name="TextBox 14">
            <a:extLst>
              <a:ext uri="{FF2B5EF4-FFF2-40B4-BE49-F238E27FC236}">
                <a16:creationId xmlns:a16="http://schemas.microsoft.com/office/drawing/2014/main" id="{D59D451B-90E1-4185-AE4F-7AE16EEA4BB3}"/>
              </a:ext>
            </a:extLst>
          </p:cNvPr>
          <p:cNvSpPr txBox="1"/>
          <p:nvPr/>
        </p:nvSpPr>
        <p:spPr>
          <a:xfrm>
            <a:off x="769449" y="1523829"/>
            <a:ext cx="8180644" cy="276999"/>
          </a:xfrm>
          <a:prstGeom prst="rect">
            <a:avLst/>
          </a:prstGeom>
          <a:noFill/>
        </p:spPr>
        <p:txBody>
          <a:bodyPr wrap="square">
            <a:spAutoFit/>
          </a:bodyPr>
          <a:lstStyle/>
          <a:p>
            <a:r>
              <a:rPr lang="en-GB" sz="1200" b="0" i="0" dirty="0">
                <a:solidFill>
                  <a:srgbClr val="000000"/>
                </a:solidFill>
                <a:effectLst/>
                <a:latin typeface="Arial" panose="020B0604020202020204" pitchFamily="34" charset="0"/>
                <a:cs typeface="Arial" panose="020B0604020202020204" pitchFamily="34" charset="0"/>
              </a:rPr>
              <a:t>Space for classes for groups of up to 150 can be requested. Initial upper limit of 250 reduced on10</a:t>
            </a:r>
            <a:r>
              <a:rPr lang="en-GB" sz="1200" b="0" i="0" baseline="30000" dirty="0">
                <a:solidFill>
                  <a:srgbClr val="000000"/>
                </a:solidFill>
                <a:effectLst/>
                <a:latin typeface="Arial" panose="020B0604020202020204" pitchFamily="34" charset="0"/>
                <a:cs typeface="Arial" panose="020B0604020202020204" pitchFamily="34" charset="0"/>
              </a:rPr>
              <a:t>th</a:t>
            </a:r>
            <a:r>
              <a:rPr lang="en-GB" sz="1200" b="0" i="0" dirty="0">
                <a:solidFill>
                  <a:srgbClr val="000000"/>
                </a:solidFill>
                <a:effectLst/>
                <a:latin typeface="Arial" panose="020B0604020202020204" pitchFamily="34" charset="0"/>
                <a:cs typeface="Arial" panose="020B0604020202020204" pitchFamily="34" charset="0"/>
              </a:rPr>
              <a:t> November 2021</a:t>
            </a:r>
            <a:r>
              <a:rPr lang="en-GB" sz="1050" b="0" i="0" dirty="0">
                <a:solidFill>
                  <a:srgbClr val="000000"/>
                </a:solidFill>
                <a:effectLst/>
                <a:latin typeface="Times New Roman" panose="02020603050405020304" pitchFamily="18" charset="0"/>
              </a:rPr>
              <a:t>.</a:t>
            </a:r>
            <a:endParaRPr lang="en-GB" sz="1200" dirty="0"/>
          </a:p>
        </p:txBody>
      </p:sp>
      <p:grpSp>
        <p:nvGrpSpPr>
          <p:cNvPr id="57" name="Group 56">
            <a:extLst>
              <a:ext uri="{FF2B5EF4-FFF2-40B4-BE49-F238E27FC236}">
                <a16:creationId xmlns:a16="http://schemas.microsoft.com/office/drawing/2014/main" id="{753FCE83-B027-4C62-AD0F-7CA8267909D2}"/>
              </a:ext>
              <a:ext uri="{C183D7F6-B498-43B3-948B-1728B52AA6E4}">
                <adec:decorative xmlns:adec="http://schemas.microsoft.com/office/drawing/2017/decorative" val="1"/>
              </a:ext>
            </a:extLst>
          </p:cNvPr>
          <p:cNvGrpSpPr/>
          <p:nvPr/>
        </p:nvGrpSpPr>
        <p:grpSpPr>
          <a:xfrm>
            <a:off x="157104" y="2200031"/>
            <a:ext cx="576064" cy="576064"/>
            <a:chOff x="135039" y="1888528"/>
            <a:chExt cx="576064" cy="576064"/>
          </a:xfrm>
        </p:grpSpPr>
        <p:sp>
          <p:nvSpPr>
            <p:cNvPr id="7" name="Oval 6">
              <a:extLst>
                <a:ext uri="{FF2B5EF4-FFF2-40B4-BE49-F238E27FC236}">
                  <a16:creationId xmlns:a16="http://schemas.microsoft.com/office/drawing/2014/main" id="{96A52462-74A3-485E-99B2-4944825D4998}"/>
                </a:ext>
              </a:extLst>
            </p:cNvPr>
            <p:cNvSpPr/>
            <p:nvPr/>
          </p:nvSpPr>
          <p:spPr bwMode="auto">
            <a:xfrm>
              <a:off x="135039" y="1888528"/>
              <a:ext cx="576064" cy="576064"/>
            </a:xfrm>
            <a:prstGeom prst="ellipse">
              <a:avLst/>
            </a:prstGeom>
            <a:solidFill>
              <a:schemeClr val="accent2"/>
            </a:solidFill>
            <a:ln w="95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lang="en-GB">
                <a:ea typeface="ＭＳ Ｐゴシック" charset="-128"/>
                <a:cs typeface="ＭＳ Ｐゴシック" charset="-128"/>
              </a:endParaRPr>
            </a:p>
          </p:txBody>
        </p:sp>
        <p:pic>
          <p:nvPicPr>
            <p:cNvPr id="19" name="Graphic 18" descr="Presentation with checklist with solid fill">
              <a:extLst>
                <a:ext uri="{FF2B5EF4-FFF2-40B4-BE49-F238E27FC236}">
                  <a16:creationId xmlns:a16="http://schemas.microsoft.com/office/drawing/2014/main" id="{585094EE-1DEB-4BF3-97A4-9BF6C9C37EC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21881" y="1975991"/>
              <a:ext cx="424679" cy="424679"/>
            </a:xfrm>
            <a:prstGeom prst="rect">
              <a:avLst/>
            </a:prstGeom>
          </p:spPr>
        </p:pic>
      </p:grpSp>
      <p:grpSp>
        <p:nvGrpSpPr>
          <p:cNvPr id="28" name="Group 27">
            <a:extLst>
              <a:ext uri="{FF2B5EF4-FFF2-40B4-BE49-F238E27FC236}">
                <a16:creationId xmlns:a16="http://schemas.microsoft.com/office/drawing/2014/main" id="{D780D764-A705-4637-80CC-789D5834D2A6}"/>
              </a:ext>
              <a:ext uri="{C183D7F6-B498-43B3-948B-1728B52AA6E4}">
                <adec:decorative xmlns:adec="http://schemas.microsoft.com/office/drawing/2017/decorative" val="1"/>
              </a:ext>
            </a:extLst>
          </p:cNvPr>
          <p:cNvGrpSpPr/>
          <p:nvPr/>
        </p:nvGrpSpPr>
        <p:grpSpPr>
          <a:xfrm>
            <a:off x="147138" y="2934721"/>
            <a:ext cx="576064" cy="576064"/>
            <a:chOff x="137384" y="3186236"/>
            <a:chExt cx="576064" cy="576064"/>
          </a:xfrm>
        </p:grpSpPr>
        <p:sp>
          <p:nvSpPr>
            <p:cNvPr id="8" name="Oval 7">
              <a:extLst>
                <a:ext uri="{FF2B5EF4-FFF2-40B4-BE49-F238E27FC236}">
                  <a16:creationId xmlns:a16="http://schemas.microsoft.com/office/drawing/2014/main" id="{AA52335C-E163-45F3-8817-24A816D55F1E}"/>
                </a:ext>
              </a:extLst>
            </p:cNvPr>
            <p:cNvSpPr/>
            <p:nvPr/>
          </p:nvSpPr>
          <p:spPr bwMode="auto">
            <a:xfrm>
              <a:off x="137384" y="3186236"/>
              <a:ext cx="576064" cy="576064"/>
            </a:xfrm>
            <a:prstGeom prst="ellipse">
              <a:avLst/>
            </a:prstGeom>
            <a:solidFill>
              <a:schemeClr val="accent5"/>
            </a:solidFill>
            <a:ln w="9525" cap="flat" cmpd="sng" algn="ctr">
              <a:solidFill>
                <a:schemeClr val="accent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lang="en-GB">
                <a:ea typeface="ＭＳ Ｐゴシック" charset="-128"/>
                <a:cs typeface="ＭＳ Ｐゴシック" charset="-128"/>
              </a:endParaRPr>
            </a:p>
          </p:txBody>
        </p:sp>
        <p:pic>
          <p:nvPicPr>
            <p:cNvPr id="23" name="Graphic 22" descr="Users with solid fill">
              <a:extLst>
                <a:ext uri="{FF2B5EF4-FFF2-40B4-BE49-F238E27FC236}">
                  <a16:creationId xmlns:a16="http://schemas.microsoft.com/office/drawing/2014/main" id="{3DC7BBEB-8939-45DA-888E-0470D087287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06593" y="3254391"/>
              <a:ext cx="439755" cy="439755"/>
            </a:xfrm>
            <a:prstGeom prst="rect">
              <a:avLst/>
            </a:prstGeom>
          </p:spPr>
        </p:pic>
      </p:grpSp>
      <p:sp>
        <p:nvSpPr>
          <p:cNvPr id="30" name="TextBox 29">
            <a:extLst>
              <a:ext uri="{FF2B5EF4-FFF2-40B4-BE49-F238E27FC236}">
                <a16:creationId xmlns:a16="http://schemas.microsoft.com/office/drawing/2014/main" id="{80D6C637-6DF5-49C9-A3CF-6C64D9822E0D}"/>
              </a:ext>
            </a:extLst>
          </p:cNvPr>
          <p:cNvSpPr txBox="1"/>
          <p:nvPr/>
        </p:nvSpPr>
        <p:spPr>
          <a:xfrm>
            <a:off x="778242" y="3829216"/>
            <a:ext cx="8315556" cy="646331"/>
          </a:xfrm>
          <a:prstGeom prst="rect">
            <a:avLst/>
          </a:prstGeom>
          <a:noFill/>
        </p:spPr>
        <p:txBody>
          <a:bodyPr wrap="square">
            <a:spAutoFit/>
          </a:bodyPr>
          <a:lstStyle/>
          <a:p>
            <a:r>
              <a:rPr lang="en-GB" sz="1200" b="0" i="0" dirty="0">
                <a:solidFill>
                  <a:srgbClr val="000000"/>
                </a:solidFill>
                <a:effectLst/>
                <a:latin typeface="Arial" panose="020B0604020202020204" pitchFamily="34" charset="0"/>
                <a:cs typeface="Arial" panose="020B0604020202020204" pitchFamily="34" charset="0"/>
              </a:rPr>
              <a:t>Teaching planning will be based on 0m distancing in teaching spaces for all teaching. </a:t>
            </a:r>
            <a:r>
              <a:rPr lang="en-GB" sz="1200" dirty="0">
                <a:solidFill>
                  <a:srgbClr val="000000"/>
                </a:solidFill>
                <a:latin typeface="Arial" panose="020B0604020202020204" pitchFamily="34" charset="0"/>
                <a:cs typeface="Arial" panose="020B0604020202020204" pitchFamily="34" charset="0"/>
              </a:rPr>
              <a:t>We will continue to adopt an approach of rooming classes in a way that allows for some distancing although it will not be 1m.  </a:t>
            </a:r>
          </a:p>
          <a:p>
            <a:r>
              <a:rPr lang="en-GB" sz="1200" b="0" i="0" dirty="0">
                <a:solidFill>
                  <a:srgbClr val="000000"/>
                </a:solidFill>
                <a:effectLst/>
                <a:latin typeface="Arial" panose="020B0604020202020204" pitchFamily="34" charset="0"/>
                <a:cs typeface="Arial" panose="020B0604020202020204" pitchFamily="34" charset="0"/>
              </a:rPr>
              <a:t> </a:t>
            </a:r>
            <a:endParaRPr lang="en-GB" sz="1200" dirty="0">
              <a:latin typeface="Arial" panose="020B0604020202020204" pitchFamily="34" charset="0"/>
              <a:cs typeface="Arial" panose="020B0604020202020204" pitchFamily="34" charset="0"/>
            </a:endParaRPr>
          </a:p>
        </p:txBody>
      </p:sp>
      <p:grpSp>
        <p:nvGrpSpPr>
          <p:cNvPr id="37" name="Group 36">
            <a:extLst>
              <a:ext uri="{FF2B5EF4-FFF2-40B4-BE49-F238E27FC236}">
                <a16:creationId xmlns:a16="http://schemas.microsoft.com/office/drawing/2014/main" id="{5FD2482B-FE62-4655-B2C1-D4812B5B72C9}"/>
              </a:ext>
              <a:ext uri="{C183D7F6-B498-43B3-948B-1728B52AA6E4}">
                <adec:decorative xmlns:adec="http://schemas.microsoft.com/office/drawing/2017/decorative" val="1"/>
              </a:ext>
            </a:extLst>
          </p:cNvPr>
          <p:cNvGrpSpPr/>
          <p:nvPr/>
        </p:nvGrpSpPr>
        <p:grpSpPr>
          <a:xfrm>
            <a:off x="95574" y="3768687"/>
            <a:ext cx="615367" cy="576064"/>
            <a:chOff x="118510" y="5356706"/>
            <a:chExt cx="615367" cy="576064"/>
          </a:xfrm>
        </p:grpSpPr>
        <p:sp>
          <p:nvSpPr>
            <p:cNvPr id="10" name="Oval 9">
              <a:extLst>
                <a:ext uri="{FF2B5EF4-FFF2-40B4-BE49-F238E27FC236}">
                  <a16:creationId xmlns:a16="http://schemas.microsoft.com/office/drawing/2014/main" id="{CEEE4F03-1604-419B-9FDA-9AF777A144E5}"/>
                </a:ext>
              </a:extLst>
            </p:cNvPr>
            <p:cNvSpPr/>
            <p:nvPr/>
          </p:nvSpPr>
          <p:spPr bwMode="auto">
            <a:xfrm>
              <a:off x="130640" y="5356706"/>
              <a:ext cx="576064" cy="576064"/>
            </a:xfrm>
            <a:prstGeom prst="ellipse">
              <a:avLst/>
            </a:prstGeom>
            <a:solidFill>
              <a:schemeClr val="tx2"/>
            </a:solidFill>
            <a:ln w="95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lang="en-GB">
                <a:ea typeface="ＭＳ Ｐゴシック" charset="-128"/>
                <a:cs typeface="ＭＳ Ｐゴシック" charset="-128"/>
              </a:endParaRPr>
            </a:p>
          </p:txBody>
        </p:sp>
        <p:sp>
          <p:nvSpPr>
            <p:cNvPr id="31" name="TextBox 30">
              <a:extLst>
                <a:ext uri="{FF2B5EF4-FFF2-40B4-BE49-F238E27FC236}">
                  <a16:creationId xmlns:a16="http://schemas.microsoft.com/office/drawing/2014/main" id="{C38CD830-E339-4558-88EC-1201F075CBFC}"/>
                </a:ext>
              </a:extLst>
            </p:cNvPr>
            <p:cNvSpPr txBox="1"/>
            <p:nvPr/>
          </p:nvSpPr>
          <p:spPr>
            <a:xfrm>
              <a:off x="118510" y="5414087"/>
              <a:ext cx="615367" cy="261610"/>
            </a:xfrm>
            <a:prstGeom prst="rect">
              <a:avLst/>
            </a:prstGeom>
            <a:noFill/>
          </p:spPr>
          <p:txBody>
            <a:bodyPr wrap="square" rtlCol="0">
              <a:spAutoFit/>
            </a:bodyPr>
            <a:lstStyle/>
            <a:p>
              <a:pPr algn="ctr"/>
              <a:r>
                <a:rPr lang="en-GB" sz="1100" b="1" dirty="0">
                  <a:solidFill>
                    <a:schemeClr val="bg1"/>
                  </a:solidFill>
                </a:rPr>
                <a:t>0m</a:t>
              </a:r>
            </a:p>
          </p:txBody>
        </p:sp>
        <p:sp>
          <p:nvSpPr>
            <p:cNvPr id="32" name="Arrow: Left-Right 31">
              <a:extLst>
                <a:ext uri="{FF2B5EF4-FFF2-40B4-BE49-F238E27FC236}">
                  <a16:creationId xmlns:a16="http://schemas.microsoft.com/office/drawing/2014/main" id="{23EAF0D4-7A43-4C8D-85F9-5FD6917A9BE5}"/>
                </a:ext>
              </a:extLst>
            </p:cNvPr>
            <p:cNvSpPr/>
            <p:nvPr/>
          </p:nvSpPr>
          <p:spPr bwMode="auto">
            <a:xfrm>
              <a:off x="251560" y="5668003"/>
              <a:ext cx="360000" cy="130442"/>
            </a:xfrm>
            <a:prstGeom prst="leftRightArrow">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lang="en-GB">
                <a:ea typeface="ＭＳ Ｐゴシック" charset="-128"/>
                <a:cs typeface="ＭＳ Ｐゴシック" charset="-128"/>
              </a:endParaRPr>
            </a:p>
          </p:txBody>
        </p:sp>
      </p:grpSp>
      <p:sp>
        <p:nvSpPr>
          <p:cNvPr id="40" name="Oval 39">
            <a:extLst>
              <a:ext uri="{FF2B5EF4-FFF2-40B4-BE49-F238E27FC236}">
                <a16:creationId xmlns:a16="http://schemas.microsoft.com/office/drawing/2014/main" id="{1D055657-ED58-4F5B-BBCE-911876DE8B93}"/>
              </a:ext>
              <a:ext uri="{C183D7F6-B498-43B3-948B-1728B52AA6E4}">
                <adec:decorative xmlns:adec="http://schemas.microsoft.com/office/drawing/2017/decorative" val="1"/>
              </a:ext>
            </a:extLst>
          </p:cNvPr>
          <p:cNvSpPr/>
          <p:nvPr/>
        </p:nvSpPr>
        <p:spPr bwMode="auto">
          <a:xfrm>
            <a:off x="134877" y="4633668"/>
            <a:ext cx="576064" cy="576064"/>
          </a:xfrm>
          <a:prstGeom prst="ellipse">
            <a:avLst/>
          </a:prstGeom>
          <a:solidFill>
            <a:srgbClr val="00355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lang="en-GB">
              <a:ea typeface="ＭＳ Ｐゴシック" charset="-128"/>
              <a:cs typeface="ＭＳ Ｐゴシック" charset="-128"/>
            </a:endParaRPr>
          </a:p>
        </p:txBody>
      </p:sp>
      <p:grpSp>
        <p:nvGrpSpPr>
          <p:cNvPr id="71" name="Group 70">
            <a:extLst>
              <a:ext uri="{FF2B5EF4-FFF2-40B4-BE49-F238E27FC236}">
                <a16:creationId xmlns:a16="http://schemas.microsoft.com/office/drawing/2014/main" id="{D1A34271-27FE-4AC9-978A-6334B4F46D96}"/>
              </a:ext>
              <a:ext uri="{C183D7F6-B498-43B3-948B-1728B52AA6E4}">
                <adec:decorative xmlns:adec="http://schemas.microsoft.com/office/drawing/2017/decorative" val="1"/>
              </a:ext>
            </a:extLst>
          </p:cNvPr>
          <p:cNvGrpSpPr/>
          <p:nvPr/>
        </p:nvGrpSpPr>
        <p:grpSpPr>
          <a:xfrm>
            <a:off x="179982" y="6963800"/>
            <a:ext cx="576064" cy="576064"/>
            <a:chOff x="192112" y="6548302"/>
            <a:chExt cx="576064" cy="576064"/>
          </a:xfrm>
        </p:grpSpPr>
        <p:sp>
          <p:nvSpPr>
            <p:cNvPr id="48" name="Oval 47">
              <a:extLst>
                <a:ext uri="{FF2B5EF4-FFF2-40B4-BE49-F238E27FC236}">
                  <a16:creationId xmlns:a16="http://schemas.microsoft.com/office/drawing/2014/main" id="{3710AE13-E3B1-4D44-9F83-BB5E494CAE32}"/>
                </a:ext>
              </a:extLst>
            </p:cNvPr>
            <p:cNvSpPr/>
            <p:nvPr/>
          </p:nvSpPr>
          <p:spPr bwMode="auto">
            <a:xfrm>
              <a:off x="192112" y="6548302"/>
              <a:ext cx="576064" cy="576064"/>
            </a:xfrm>
            <a:prstGeom prst="ellipse">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lang="en-GB">
                <a:ea typeface="ＭＳ Ｐゴシック" charset="-128"/>
                <a:cs typeface="ＭＳ Ｐゴシック" charset="-128"/>
              </a:endParaRPr>
            </a:p>
          </p:txBody>
        </p:sp>
        <p:pic>
          <p:nvPicPr>
            <p:cNvPr id="69" name="Graphic 68" descr="Cursor with solid fill">
              <a:extLst>
                <a:ext uri="{FF2B5EF4-FFF2-40B4-BE49-F238E27FC236}">
                  <a16:creationId xmlns:a16="http://schemas.microsoft.com/office/drawing/2014/main" id="{49FC4760-100F-434C-911A-B82A3F82081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87861" y="6647872"/>
              <a:ext cx="393451" cy="393451"/>
            </a:xfrm>
            <a:prstGeom prst="rect">
              <a:avLst/>
            </a:prstGeom>
          </p:spPr>
        </p:pic>
      </p:grpSp>
      <p:pic>
        <p:nvPicPr>
          <p:cNvPr id="73" name="Graphic 72">
            <a:extLst>
              <a:ext uri="{FF2B5EF4-FFF2-40B4-BE49-F238E27FC236}">
                <a16:creationId xmlns:a16="http://schemas.microsoft.com/office/drawing/2014/main" id="{0326AF4B-ADBF-4F2C-A364-95795F5F9C04}"/>
              </a:ext>
              <a:ext uri="{C183D7F6-B498-43B3-948B-1728B52AA6E4}">
                <adec:decorative xmlns:adec="http://schemas.microsoft.com/office/drawing/2017/decorative" val="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14870" y="4705424"/>
            <a:ext cx="432048" cy="432048"/>
          </a:xfrm>
          <a:prstGeom prst="rect">
            <a:avLst/>
          </a:prstGeom>
        </p:spPr>
      </p:pic>
      <p:grpSp>
        <p:nvGrpSpPr>
          <p:cNvPr id="76" name="Group 75">
            <a:extLst>
              <a:ext uri="{FF2B5EF4-FFF2-40B4-BE49-F238E27FC236}">
                <a16:creationId xmlns:a16="http://schemas.microsoft.com/office/drawing/2014/main" id="{9FA338BD-1F5E-4CB0-91C4-0E2100A53910}"/>
              </a:ext>
            </a:extLst>
          </p:cNvPr>
          <p:cNvGrpSpPr/>
          <p:nvPr/>
        </p:nvGrpSpPr>
        <p:grpSpPr>
          <a:xfrm>
            <a:off x="145094" y="5877156"/>
            <a:ext cx="576064" cy="576064"/>
            <a:chOff x="192112" y="5796539"/>
            <a:chExt cx="576064" cy="576064"/>
          </a:xfrm>
        </p:grpSpPr>
        <p:sp>
          <p:nvSpPr>
            <p:cNvPr id="44" name="Oval 43">
              <a:extLst>
                <a:ext uri="{FF2B5EF4-FFF2-40B4-BE49-F238E27FC236}">
                  <a16:creationId xmlns:a16="http://schemas.microsoft.com/office/drawing/2014/main" id="{C8FD797D-45F5-4C6B-8515-59F5DBE0716E}"/>
                </a:ext>
                <a:ext uri="{C183D7F6-B498-43B3-948B-1728B52AA6E4}">
                  <adec:decorative xmlns:adec="http://schemas.microsoft.com/office/drawing/2017/decorative" val="1"/>
                </a:ext>
              </a:extLst>
            </p:cNvPr>
            <p:cNvSpPr/>
            <p:nvPr/>
          </p:nvSpPr>
          <p:spPr bwMode="auto">
            <a:xfrm>
              <a:off x="192112" y="5796539"/>
              <a:ext cx="576064" cy="576064"/>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lang="en-GB">
                <a:ea typeface="ＭＳ Ｐゴシック" charset="-128"/>
                <a:cs typeface="ＭＳ Ｐゴシック" charset="-128"/>
              </a:endParaRPr>
            </a:p>
          </p:txBody>
        </p:sp>
        <p:pic>
          <p:nvPicPr>
            <p:cNvPr id="75" name="Graphic 74">
              <a:extLst>
                <a:ext uri="{FF2B5EF4-FFF2-40B4-BE49-F238E27FC236}">
                  <a16:creationId xmlns:a16="http://schemas.microsoft.com/office/drawing/2014/main" id="{18D7DFDC-7BC3-449B-A0CA-C5129D2F3544}"/>
                </a:ext>
                <a:ext uri="{C183D7F6-B498-43B3-948B-1728B52AA6E4}">
                  <adec:decorative xmlns:adec="http://schemas.microsoft.com/office/drawing/2017/decorative" val="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82729" y="5865389"/>
              <a:ext cx="438429" cy="438429"/>
            </a:xfrm>
            <a:prstGeom prst="rect">
              <a:avLst/>
            </a:prstGeom>
          </p:spPr>
        </p:pic>
      </p:grpSp>
      <p:sp>
        <p:nvSpPr>
          <p:cNvPr id="41" name="TextBox 40">
            <a:extLst>
              <a:ext uri="{FF2B5EF4-FFF2-40B4-BE49-F238E27FC236}">
                <a16:creationId xmlns:a16="http://schemas.microsoft.com/office/drawing/2014/main" id="{A371B010-531D-4905-AC49-7CDCC92D6189}"/>
              </a:ext>
            </a:extLst>
          </p:cNvPr>
          <p:cNvSpPr txBox="1"/>
          <p:nvPr/>
        </p:nvSpPr>
        <p:spPr>
          <a:xfrm>
            <a:off x="792411" y="2874884"/>
            <a:ext cx="7913019" cy="1015663"/>
          </a:xfrm>
          <a:prstGeom prst="rect">
            <a:avLst/>
          </a:prstGeom>
          <a:noFill/>
        </p:spPr>
        <p:txBody>
          <a:bodyPr wrap="square">
            <a:spAutoFit/>
          </a:bodyPr>
          <a:lstStyle/>
          <a:p>
            <a:r>
              <a:rPr lang="en-GB" sz="1200" dirty="0">
                <a:solidFill>
                  <a:srgbClr val="000000"/>
                </a:solidFill>
                <a:latin typeface="Arial" panose="020B0604020202020204" pitchFamily="34" charset="0"/>
                <a:cs typeface="Arial" panose="020B0604020202020204" pitchFamily="34" charset="0"/>
              </a:rPr>
              <a:t>Laboratory teaching can proceed on the basis of 1m or 0m distancing given the additional circulation space typically in a lab setting, the wearing of PPE, and the additional cleaning measures that are often in place.  Activity should be risk assessed as normal, and Schools can determine the approach that best allows them to teach safely and to offer students an on-campus experience as well as address key learning outcomes and develop skills.</a:t>
            </a:r>
          </a:p>
          <a:p>
            <a:endParaRPr lang="en-GB" sz="1200" dirty="0">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A81B031D-E34A-44AB-A938-F69EFB6C13A5}"/>
              </a:ext>
            </a:extLst>
          </p:cNvPr>
          <p:cNvSpPr txBox="1"/>
          <p:nvPr/>
        </p:nvSpPr>
        <p:spPr>
          <a:xfrm>
            <a:off x="835444" y="4570440"/>
            <a:ext cx="7913019" cy="830997"/>
          </a:xfrm>
          <a:prstGeom prst="rect">
            <a:avLst/>
          </a:prstGeom>
          <a:noFill/>
        </p:spPr>
        <p:txBody>
          <a:bodyPr wrap="square">
            <a:spAutoFit/>
          </a:bodyPr>
          <a:lstStyle/>
          <a:p>
            <a:r>
              <a:rPr lang="en-GB" sz="1200" b="0" i="0" dirty="0">
                <a:solidFill>
                  <a:srgbClr val="000000"/>
                </a:solidFill>
                <a:effectLst/>
                <a:latin typeface="Arial" panose="020B0604020202020204" pitchFamily="34" charset="0"/>
                <a:cs typeface="Arial" panose="020B0604020202020204" pitchFamily="34" charset="0"/>
              </a:rPr>
              <a:t>Teaching on campus should be planned based on optimal class sizes (up to 150) as determined by the School/Institute and, in the first instance, on the assumption that all students will be on campus. That way we can ensure adequate on campus space is made available at an early stage. If the capacity of the Estate is such that an adjustment to teaching patterns or class sizes is necessary, a further dialogue will take place with academic units.</a:t>
            </a:r>
            <a:endParaRPr lang="en-GB" sz="1200" dirty="0">
              <a:latin typeface="Arial" panose="020B0604020202020204" pitchFamily="34" charset="0"/>
              <a:cs typeface="Arial" panose="020B0604020202020204" pitchFamily="34" charset="0"/>
            </a:endParaRPr>
          </a:p>
        </p:txBody>
      </p:sp>
      <p:sp>
        <p:nvSpPr>
          <p:cNvPr id="49" name="TextBox 48">
            <a:extLst>
              <a:ext uri="{FF2B5EF4-FFF2-40B4-BE49-F238E27FC236}">
                <a16:creationId xmlns:a16="http://schemas.microsoft.com/office/drawing/2014/main" id="{277785B9-0F63-4ED5-97A4-559151F78CA9}"/>
              </a:ext>
            </a:extLst>
          </p:cNvPr>
          <p:cNvSpPr txBox="1"/>
          <p:nvPr/>
        </p:nvSpPr>
        <p:spPr>
          <a:xfrm>
            <a:off x="831860" y="6936929"/>
            <a:ext cx="7772587" cy="646331"/>
          </a:xfrm>
          <a:prstGeom prst="rect">
            <a:avLst/>
          </a:prstGeom>
          <a:noFill/>
        </p:spPr>
        <p:txBody>
          <a:bodyPr wrap="square">
            <a:spAutoFit/>
          </a:bodyPr>
          <a:lstStyle/>
          <a:p>
            <a:r>
              <a:rPr lang="en-GB" sz="1200" b="0" i="0" dirty="0">
                <a:solidFill>
                  <a:srgbClr val="000000"/>
                </a:solidFill>
                <a:effectLst/>
                <a:latin typeface="Arial" panose="020B0604020202020204" pitchFamily="34" charset="0"/>
                <a:cs typeface="Arial" panose="020B0604020202020204" pitchFamily="34" charset="0"/>
              </a:rPr>
              <a:t>Wholly online teaching should only be a temporary measure for those students whose programme of study can accommodate some flexibility in their arrival date. Such online provision need not be equivalent to the on-campus experience, but should be sufficient to support a student to achieve the ILOs.</a:t>
            </a:r>
            <a:endParaRPr lang="en-GB" sz="1200" dirty="0">
              <a:latin typeface="Arial" panose="020B0604020202020204" pitchFamily="34" charset="0"/>
              <a:cs typeface="Arial" panose="020B0604020202020204" pitchFamily="34" charset="0"/>
            </a:endParaRPr>
          </a:p>
        </p:txBody>
      </p:sp>
      <p:sp>
        <p:nvSpPr>
          <p:cNvPr id="51" name="TextBox 50">
            <a:extLst>
              <a:ext uri="{FF2B5EF4-FFF2-40B4-BE49-F238E27FC236}">
                <a16:creationId xmlns:a16="http://schemas.microsoft.com/office/drawing/2014/main" id="{E2C6E723-CA99-4677-93EB-2F780F5DD6D1}"/>
              </a:ext>
            </a:extLst>
          </p:cNvPr>
          <p:cNvSpPr txBox="1"/>
          <p:nvPr/>
        </p:nvSpPr>
        <p:spPr>
          <a:xfrm>
            <a:off x="831860" y="2176667"/>
            <a:ext cx="7873569" cy="461665"/>
          </a:xfrm>
          <a:prstGeom prst="rect">
            <a:avLst/>
          </a:prstGeom>
          <a:noFill/>
        </p:spPr>
        <p:txBody>
          <a:bodyPr wrap="square">
            <a:spAutoFit/>
          </a:bodyPr>
          <a:lstStyle/>
          <a:p>
            <a:r>
              <a:rPr lang="en-GB" sz="1200" b="0" i="0" dirty="0">
                <a:solidFill>
                  <a:srgbClr val="000000"/>
                </a:solidFill>
                <a:effectLst/>
                <a:latin typeface="Arial" panose="020B0604020202020204" pitchFamily="34" charset="0"/>
                <a:cs typeface="Arial" panose="020B0604020202020204" pitchFamily="34" charset="0"/>
              </a:rPr>
              <a:t>All teaching preparation for 2021-22 should continue to include the potential for achieving ILOs online so teaching can continue in the event of future restrictions or support students who need to isolate during teaching.</a:t>
            </a:r>
            <a:endParaRPr lang="en-GB" sz="1200" dirty="0">
              <a:latin typeface="Arial" panose="020B0604020202020204" pitchFamily="34" charset="0"/>
              <a:cs typeface="Arial" panose="020B0604020202020204" pitchFamily="34" charset="0"/>
            </a:endParaRPr>
          </a:p>
        </p:txBody>
      </p:sp>
      <p:sp>
        <p:nvSpPr>
          <p:cNvPr id="53" name="TextBox 52">
            <a:extLst>
              <a:ext uri="{FF2B5EF4-FFF2-40B4-BE49-F238E27FC236}">
                <a16:creationId xmlns:a16="http://schemas.microsoft.com/office/drawing/2014/main" id="{8768852D-BA01-41B9-9943-566E294D5211}"/>
              </a:ext>
            </a:extLst>
          </p:cNvPr>
          <p:cNvSpPr txBox="1"/>
          <p:nvPr/>
        </p:nvSpPr>
        <p:spPr>
          <a:xfrm>
            <a:off x="778242" y="5841093"/>
            <a:ext cx="7164288" cy="830997"/>
          </a:xfrm>
          <a:prstGeom prst="rect">
            <a:avLst/>
          </a:prstGeom>
          <a:noFill/>
        </p:spPr>
        <p:txBody>
          <a:bodyPr wrap="square">
            <a:spAutoFit/>
          </a:bodyPr>
          <a:lstStyle/>
          <a:p>
            <a:pPr algn="l"/>
            <a:r>
              <a:rPr lang="en-GB" sz="1200" b="0" i="0" dirty="0">
                <a:solidFill>
                  <a:srgbClr val="000000"/>
                </a:solidFill>
                <a:effectLst/>
                <a:latin typeface="Arial" panose="020B0604020202020204" pitchFamily="34" charset="0"/>
                <a:cs typeface="Arial" panose="020B0604020202020204" pitchFamily="34" charset="0"/>
              </a:rPr>
              <a:t>The decision about whether assessment will take place wholly online or whether some exams can take place on campus in semester two has yet to made.</a:t>
            </a:r>
          </a:p>
          <a:p>
            <a:pPr algn="l"/>
            <a:r>
              <a:rPr lang="en-GB" sz="1200" b="0" i="0" dirty="0">
                <a:solidFill>
                  <a:srgbClr val="000000"/>
                </a:solidFill>
                <a:effectLst/>
                <a:latin typeface="Arial" panose="020B0604020202020204" pitchFamily="34" charset="0"/>
                <a:cs typeface="Arial" panose="020B0604020202020204" pitchFamily="34" charset="0"/>
              </a:rPr>
              <a:t>[Note that the University is not yet able to routinely support BYOD (Bring Your Own Device) exams on campus.]</a:t>
            </a:r>
          </a:p>
        </p:txBody>
      </p:sp>
    </p:spTree>
    <p:extLst>
      <p:ext uri="{BB962C8B-B14F-4D97-AF65-F5344CB8AC3E}">
        <p14:creationId xmlns:p14="http://schemas.microsoft.com/office/powerpoint/2010/main" val="2553935196"/>
      </p:ext>
    </p:extLst>
  </p:cSld>
  <p:clrMapOvr>
    <a:masterClrMapping/>
  </p:clrMapOvr>
</p:sld>
</file>

<file path=ppt/theme/theme1.xml><?xml version="1.0" encoding="utf-8"?>
<a:theme xmlns:a="http://schemas.openxmlformats.org/drawingml/2006/main" name="3_UoG_PowerPoint_16.9">
  <a:themeElements>
    <a:clrScheme name="Custom 4">
      <a:dk1>
        <a:srgbClr val="002542"/>
      </a:dk1>
      <a:lt1>
        <a:srgbClr val="FFFFFE"/>
      </a:lt1>
      <a:dk2>
        <a:srgbClr val="354047"/>
      </a:dk2>
      <a:lt2>
        <a:srgbClr val="C54520"/>
      </a:lt2>
      <a:accent1>
        <a:srgbClr val="63548B"/>
      </a:accent1>
      <a:accent2>
        <a:srgbClr val="8D0C64"/>
      </a:accent2>
      <a:accent3>
        <a:srgbClr val="CF1C20"/>
      </a:accent3>
      <a:accent4>
        <a:srgbClr val="4B3B7D"/>
      </a:accent4>
      <a:accent5>
        <a:srgbClr val="003824"/>
      </a:accent5>
      <a:accent6>
        <a:srgbClr val="500B29"/>
      </a:accent6>
      <a:hlink>
        <a:srgbClr val="584B3D"/>
      </a:hlink>
      <a:folHlink>
        <a:srgbClr val="0068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766C5C59-31E5-443C-A29B-DDF297EBD9BD}" vid="{CE51EED4-0896-4FFF-ACE8-E0FF01E496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F917B349E4D24CBB059FCDFC67465E" ma:contentTypeVersion="14" ma:contentTypeDescription="Create a new document." ma:contentTypeScope="" ma:versionID="bbf7dceedb8180dc507f36464299fe5c">
  <xsd:schema xmlns:xsd="http://www.w3.org/2001/XMLSchema" xmlns:xs="http://www.w3.org/2001/XMLSchema" xmlns:p="http://schemas.microsoft.com/office/2006/metadata/properties" xmlns:ns2="29761106-d0ad-465b-95fd-333e06a2b458" xmlns:ns3="830d4c1a-d6b1-4b2c-8808-f699b2e70522" targetNamespace="http://schemas.microsoft.com/office/2006/metadata/properties" ma:root="true" ma:fieldsID="49e4775923d8e94b95447413d22108e1" ns2:_="" ns3:_="">
    <xsd:import namespace="29761106-d0ad-465b-95fd-333e06a2b458"/>
    <xsd:import namespace="830d4c1a-d6b1-4b2c-8808-f699b2e705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Tags" minOccurs="0"/>
                <xsd:element ref="ns2:MediaServiceDateTaken" minOccurs="0"/>
                <xsd:element ref="ns2:MediaServiceAutoTags" minOccurs="0"/>
                <xsd:element ref="ns2:MediaServiceLocation" minOccurs="0"/>
                <xsd:element ref="ns2:MediaServiceOCR" minOccurs="0"/>
                <xsd:element ref="ns2:_Flow_SignoffStatu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761106-d0ad-465b-95fd-333e06a2b4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Tags" ma:index="12" nillable="true" ma:displayName="Tags" ma:default="Business Case" ma:internalName="Tags">
      <xsd:complexType>
        <xsd:complexContent>
          <xsd:extension base="dms:MultiChoice">
            <xsd:sequence>
              <xsd:element name="Value" maxOccurs="unbounded" minOccurs="0" nillable="true">
                <xsd:simpleType>
                  <xsd:restriction base="dms:Choice">
                    <xsd:enumeration value="Business Case"/>
                    <xsd:enumeration value="Process Document"/>
                    <xsd:enumeration value="Project Plan"/>
                    <xsd:enumeration value="Strategy Document"/>
                    <xsd:enumeration value="Communications"/>
                    <xsd:enumeration value="PID"/>
                    <xsd:enumeration value="Lessons Learned"/>
                    <xsd:enumeration value="Board Paper"/>
                    <xsd:enumeration value="Report"/>
                  </xsd:restriction>
                </xsd:simpleType>
              </xsd:element>
            </xsd:sequence>
          </xsd:extension>
        </xsd:complexContent>
      </xsd:complex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_Flow_SignoffStatus" ma:index="17" nillable="true" ma:displayName="Sign-off status" ma:internalName="_x0024_Resources_x003a_core_x002c_Signoff_Status_x003b_">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0d4c1a-d6b1-4b2c-8808-f699b2e705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gs xmlns="29761106-d0ad-465b-95fd-333e06a2b458">
      <Value>Business Case</Value>
    </Tags>
    <_Flow_SignoffStatus xmlns="29761106-d0ad-465b-95fd-333e06a2b458" xsi:nil="true"/>
    <SharedWithUsers xmlns="830d4c1a-d6b1-4b2c-8808-f699b2e70522">
      <UserInfo>
        <DisplayName>Nicola Carty</DisplayName>
        <AccountId>373</AccountId>
        <AccountType/>
      </UserInfo>
    </SharedWithUsers>
  </documentManagement>
</p:properties>
</file>

<file path=customXml/itemProps1.xml><?xml version="1.0" encoding="utf-8"?>
<ds:datastoreItem xmlns:ds="http://schemas.openxmlformats.org/officeDocument/2006/customXml" ds:itemID="{B752522C-DAA3-43D0-BE36-D18CF2C29F5C}">
  <ds:schemaRefs>
    <ds:schemaRef ds:uri="http://schemas.microsoft.com/sharepoint/v3/contenttype/forms"/>
  </ds:schemaRefs>
</ds:datastoreItem>
</file>

<file path=customXml/itemProps2.xml><?xml version="1.0" encoding="utf-8"?>
<ds:datastoreItem xmlns:ds="http://schemas.openxmlformats.org/officeDocument/2006/customXml" ds:itemID="{862E106C-E14D-4857-950A-FC170B6BA3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761106-d0ad-465b-95fd-333e06a2b458"/>
    <ds:schemaRef ds:uri="830d4c1a-d6b1-4b2c-8808-f699b2e705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2EF1766-D59A-4C97-910E-BB39E5529553}">
  <ds:schemaRefs>
    <ds:schemaRef ds:uri="29761106-d0ad-465b-95fd-333e06a2b458"/>
    <ds:schemaRef ds:uri="http://schemas.microsoft.com/office/2006/metadata/properties"/>
    <ds:schemaRef ds:uri="http://purl.org/dc/elements/1.1/"/>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documentManagement/types"/>
    <ds:schemaRef ds:uri="830d4c1a-d6b1-4b2c-8808-f699b2e70522"/>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1597</TotalTime>
  <Words>659</Words>
  <Application>Microsoft Office PowerPoint</Application>
  <PresentationFormat>Custom</PresentationFormat>
  <Paragraphs>18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3_UoG_PowerPoint_16.9</vt:lpstr>
      <vt:lpstr>Support for Timetabling and Teaching in 2021/22    (Semester 2)   Planning Principles (Updated 11th November 2021) </vt:lpstr>
      <vt:lpstr>Support for Timetabling and Teaching in 2021/22    (Semester 2)   Planning Principles (Updated 11th November 2021)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Roisin Reilly</dc:creator>
  <cp:keywords/>
  <dc:description/>
  <cp:lastModifiedBy>Louisa Bell</cp:lastModifiedBy>
  <cp:revision>12</cp:revision>
  <dcterms:created xsi:type="dcterms:W3CDTF">2021-04-27T13:32:44Z</dcterms:created>
  <dcterms:modified xsi:type="dcterms:W3CDTF">2021-11-11T12:01:02Z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0x01010040F917B349E4D24CBB059FCDFC67465E</vt:lpwstr>
  </property>
  <property fmtid="{D5CDD505-2E9C-101B-9397-08002B2CF9AE}" pid="3" name="AuthorIds_UIVersion_11776">
    <vt:lpwstr>15</vt:lpwstr>
  </property>
</Properties>
</file>