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89" r:id="rId2"/>
    <p:sldId id="257" r:id="rId3"/>
    <p:sldId id="259" r:id="rId4"/>
    <p:sldId id="260" r:id="rId5"/>
    <p:sldId id="261" r:id="rId6"/>
    <p:sldId id="264" r:id="rId7"/>
    <p:sldId id="262" r:id="rId8"/>
    <p:sldId id="265" r:id="rId9"/>
    <p:sldId id="270" r:id="rId10"/>
    <p:sldId id="266" r:id="rId11"/>
    <p:sldId id="267" r:id="rId12"/>
    <p:sldId id="268" r:id="rId13"/>
    <p:sldId id="269" r:id="rId14"/>
    <p:sldId id="286" r:id="rId15"/>
    <p:sldId id="271" r:id="rId16"/>
    <p:sldId id="272" r:id="rId17"/>
    <p:sldId id="273" r:id="rId18"/>
    <p:sldId id="274" r:id="rId19"/>
    <p:sldId id="287" r:id="rId20"/>
    <p:sldId id="277" r:id="rId21"/>
    <p:sldId id="290" r:id="rId22"/>
    <p:sldId id="291" r:id="rId23"/>
    <p:sldId id="285" r:id="rId24"/>
    <p:sldId id="282" r:id="rId25"/>
    <p:sldId id="279" r:id="rId26"/>
    <p:sldId id="281" r:id="rId27"/>
    <p:sldId id="283" r:id="rId28"/>
    <p:sldId id="284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 Macleod" initials="MM" lastIdx="6" clrIdx="0">
    <p:extLst>
      <p:ext uri="{19B8F6BF-5375-455C-9EA6-DF929625EA0E}">
        <p15:presenceInfo xmlns:p15="http://schemas.microsoft.com/office/powerpoint/2012/main" userId="S::megan.macleod@glasgow.ac.uk::a7ee19a3-f1cf-43ac-855b-31ca5e208d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31"/>
    <a:srgbClr val="FF0607"/>
    <a:srgbClr val="FEEDA9"/>
    <a:srgbClr val="1959B3"/>
    <a:srgbClr val="0432FF"/>
    <a:srgbClr val="E26332"/>
    <a:srgbClr val="3B97E3"/>
    <a:srgbClr val="774D67"/>
    <a:srgbClr val="547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455A46-49E4-6F46-908C-4BCDECED2951}" v="6" dt="2021-11-03T15:29:54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62"/>
    <p:restoredTop sz="94713"/>
  </p:normalViewPr>
  <p:slideViewPr>
    <p:cSldViewPr snapToGrid="0" snapToObjects="1">
      <p:cViewPr varScale="1">
        <p:scale>
          <a:sx n="90" d="100"/>
          <a:sy n="90" d="100"/>
        </p:scale>
        <p:origin x="20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3T15:29:45.494" idx="6">
    <p:pos x="146" y="146"/>
    <p:text>this slide needs a title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97DB-A183-E443-BB2A-AE8CFD98DC7C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61987-220F-B34A-B1B3-519712FD1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4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 up: do you think cells can talk to each other if they are close together?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 up: do you think cells can talk to each other of they are far away from each other?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61987-220F-B34A-B1B3-519712FD16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7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 up: do you think cells can talk to each other if they are close together?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 up: do you think cells can talk to each other of they are far away from each other?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61987-220F-B34A-B1B3-519712FD16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11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61987-220F-B34A-B1B3-519712FD16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2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61987-220F-B34A-B1B3-519712FD16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5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61987-220F-B34A-B1B3-519712FD16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2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5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4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8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7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7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9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8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0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23735-CCFE-EC4A-B901-73230637A64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4BC7F-DC2D-A64B-A6AD-0A644A3CC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3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rus Infected Cells - Free Stock Photo by Pixabay on Stockvault.net">
            <a:extLst>
              <a:ext uri="{FF2B5EF4-FFF2-40B4-BE49-F238E27FC236}">
                <a16:creationId xmlns:a16="http://schemas.microsoft.com/office/drawing/2014/main" id="{884D6F37-1464-4D4B-AAEF-980CDFDD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530" y="886726"/>
            <a:ext cx="6081288" cy="46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D83501-0D0F-6A4E-94A5-047F673C320D}"/>
              </a:ext>
            </a:extLst>
          </p:cNvPr>
          <p:cNvSpPr txBox="1">
            <a:spLocks/>
          </p:cNvSpPr>
          <p:nvPr/>
        </p:nvSpPr>
        <p:spPr>
          <a:xfrm>
            <a:off x="1358410" y="-335376"/>
            <a:ext cx="6427175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Co-</a:t>
            </a:r>
            <a:r>
              <a:rPr lang="en-US" sz="3450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IMMUNnicate</a:t>
            </a:r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 2021</a:t>
            </a:r>
            <a:br>
              <a:rPr lang="en-US" sz="4500" b="1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endParaRPr lang="en-US" sz="45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1865CE-2F7A-4D40-9C95-AC66AC3C6262}"/>
              </a:ext>
            </a:extLst>
          </p:cNvPr>
          <p:cNvSpPr txBox="1">
            <a:spLocks/>
          </p:cNvSpPr>
          <p:nvPr/>
        </p:nvSpPr>
        <p:spPr>
          <a:xfrm>
            <a:off x="1109377" y="5408870"/>
            <a:ext cx="7139593" cy="101273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How do cells communicate?</a:t>
            </a:r>
            <a:br>
              <a:rPr lang="en-US" sz="4500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endParaRPr lang="en-US" sz="45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AE9099-3511-8F47-9860-2153525A58EC}"/>
              </a:ext>
            </a:extLst>
          </p:cNvPr>
          <p:cNvSpPr txBox="1">
            <a:spLocks/>
          </p:cNvSpPr>
          <p:nvPr/>
        </p:nvSpPr>
        <p:spPr>
          <a:xfrm>
            <a:off x="2013435" y="4751002"/>
            <a:ext cx="5117123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Day 1</a:t>
            </a:r>
            <a:endParaRPr lang="en-US" sz="45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296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E21FCF5-CEE9-EB47-8238-8477407C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3250C-F19B-B241-9A23-D43F7D38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36" y="2294906"/>
            <a:ext cx="8104341" cy="226818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>
                <a:latin typeface="American Typewriter" panose="02090604020004020304" pitchFamily="18" charset="77"/>
              </a:rPr>
              <a:t>How do cells send messages?</a:t>
            </a:r>
            <a:br>
              <a:rPr lang="en-US">
                <a:latin typeface="American Typewriter" panose="02090604020004020304" pitchFamily="18" charset="77"/>
              </a:rPr>
            </a:br>
            <a:br>
              <a:rPr lang="en-US">
                <a:latin typeface="American Typewriter" panose="02090604020004020304" pitchFamily="18" charset="77"/>
              </a:rPr>
            </a:br>
            <a:r>
              <a:rPr lang="en-US">
                <a:latin typeface="American Typewriter" panose="02090604020004020304" pitchFamily="18" charset="77"/>
              </a:rPr>
              <a:t>Warning signals given off by cell </a:t>
            </a:r>
          </a:p>
        </p:txBody>
      </p:sp>
    </p:spTree>
    <p:extLst>
      <p:ext uri="{BB962C8B-B14F-4D97-AF65-F5344CB8AC3E}">
        <p14:creationId xmlns:p14="http://schemas.microsoft.com/office/powerpoint/2010/main" val="1737590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660D1176-9AA7-FC41-A69C-26382B973E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3276599"/>
            <a:ext cx="2741221" cy="274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person, holding, hand, indoor&#10;&#10;Description automatically generated">
            <a:extLst>
              <a:ext uri="{FF2B5EF4-FFF2-40B4-BE49-F238E27FC236}">
                <a16:creationId xmlns:a16="http://schemas.microsoft.com/office/drawing/2014/main" id="{19F2BDB4-52EE-BE47-A1A6-AD82BBC97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3116" y="469142"/>
            <a:ext cx="2612499" cy="1959374"/>
          </a:xfrm>
          <a:prstGeom prst="rect">
            <a:avLst/>
          </a:prstGeom>
        </p:spPr>
      </p:pic>
      <p:pic>
        <p:nvPicPr>
          <p:cNvPr id="9" name="Picture 8" descr="A picture containing plate, indoor, white&#10;&#10;Description automatically generated">
            <a:extLst>
              <a:ext uri="{FF2B5EF4-FFF2-40B4-BE49-F238E27FC236}">
                <a16:creationId xmlns:a16="http://schemas.microsoft.com/office/drawing/2014/main" id="{4A0CB5D4-9B51-F444-9B3A-C0ACCC12D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10874" y="469142"/>
            <a:ext cx="2612501" cy="1959376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BEF59FEA-9160-1B45-962C-68FA84FBE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48636" y="472545"/>
            <a:ext cx="2612503" cy="19593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DD6D7A-5CFF-7646-BB6E-DB356C914371}"/>
              </a:ext>
            </a:extLst>
          </p:cNvPr>
          <p:cNvSpPr txBox="1"/>
          <p:nvPr/>
        </p:nvSpPr>
        <p:spPr>
          <a:xfrm>
            <a:off x="673079" y="2755079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Select 5 skittles of different colours. </a:t>
            </a:r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E021FD-A62E-3F48-B8D5-D26C6AF6710F}"/>
              </a:ext>
            </a:extLst>
          </p:cNvPr>
          <p:cNvSpPr txBox="1"/>
          <p:nvPr/>
        </p:nvSpPr>
        <p:spPr>
          <a:xfrm>
            <a:off x="3439912" y="2755079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Arrange your skittles on plate in a design</a:t>
            </a:r>
            <a:endParaRPr lang="en-US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8031E-3E49-864D-852E-5FADD28A0DD1}"/>
              </a:ext>
            </a:extLst>
          </p:cNvPr>
          <p:cNvSpPr txBox="1"/>
          <p:nvPr/>
        </p:nvSpPr>
        <p:spPr>
          <a:xfrm>
            <a:off x="6322032" y="2743463"/>
            <a:ext cx="2265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Pour some lukewarm water into a glass</a:t>
            </a:r>
            <a:endParaRPr lang="en-US" b="1"/>
          </a:p>
        </p:txBody>
      </p:sp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75EE98A6-FFBD-6944-BE1B-9B063491A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979401" y="4189497"/>
            <a:ext cx="2612500" cy="19593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9314C8-4080-B84E-ACB8-1E1B8CB686D6}"/>
              </a:ext>
            </a:extLst>
          </p:cNvPr>
          <p:cNvSpPr txBox="1"/>
          <p:nvPr/>
        </p:nvSpPr>
        <p:spPr>
          <a:xfrm>
            <a:off x="1959428" y="6440455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Add water to plate</a:t>
            </a:r>
            <a:endParaRPr lang="en-US" b="1"/>
          </a:p>
        </p:txBody>
      </p:sp>
      <p:pic>
        <p:nvPicPr>
          <p:cNvPr id="19" name="Picture 18" descr="A picture containing plate, white, close&#10;&#10;Description automatically generated">
            <a:extLst>
              <a:ext uri="{FF2B5EF4-FFF2-40B4-BE49-F238E27FC236}">
                <a16:creationId xmlns:a16="http://schemas.microsoft.com/office/drawing/2014/main" id="{2D3C858B-C31C-954F-87FB-2313D7081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01775" y="4189496"/>
            <a:ext cx="2612501" cy="19593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2F4C38-87E4-4B47-BE6D-974625763C0E}"/>
              </a:ext>
            </a:extLst>
          </p:cNvPr>
          <p:cNvSpPr txBox="1"/>
          <p:nvPr/>
        </p:nvSpPr>
        <p:spPr>
          <a:xfrm>
            <a:off x="4611873" y="6440455"/>
            <a:ext cx="274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Watch what happens…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98A8B-56E7-7B43-A4A0-389E26A606A4}"/>
              </a:ext>
            </a:extLst>
          </p:cNvPr>
          <p:cNvSpPr txBox="1"/>
          <p:nvPr/>
        </p:nvSpPr>
        <p:spPr>
          <a:xfrm>
            <a:off x="480097" y="87399"/>
            <a:ext cx="593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1.</a:t>
            </a:r>
            <a:endParaRPr lang="en-US" sz="22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D49514-C720-A940-A8D2-A9A039311EE8}"/>
              </a:ext>
            </a:extLst>
          </p:cNvPr>
          <p:cNvSpPr txBox="1"/>
          <p:nvPr/>
        </p:nvSpPr>
        <p:spPr>
          <a:xfrm>
            <a:off x="3241608" y="87399"/>
            <a:ext cx="593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2.</a:t>
            </a:r>
            <a:endParaRPr lang="en-US" sz="22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837E92-6333-E741-BF3C-B394BC534B05}"/>
              </a:ext>
            </a:extLst>
          </p:cNvPr>
          <p:cNvSpPr txBox="1"/>
          <p:nvPr/>
        </p:nvSpPr>
        <p:spPr>
          <a:xfrm>
            <a:off x="5978525" y="86126"/>
            <a:ext cx="593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3.</a:t>
            </a:r>
            <a:endParaRPr lang="en-US" sz="22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F5F506-8E43-6D4D-AE60-A2FD667B24BB}"/>
              </a:ext>
            </a:extLst>
          </p:cNvPr>
          <p:cNvSpPr txBox="1"/>
          <p:nvPr/>
        </p:nvSpPr>
        <p:spPr>
          <a:xfrm>
            <a:off x="1754955" y="3729867"/>
            <a:ext cx="593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4.</a:t>
            </a:r>
            <a:endParaRPr lang="en-US" sz="2200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7693F0-96E5-0143-A4AB-51292DC55C80}"/>
              </a:ext>
            </a:extLst>
          </p:cNvPr>
          <p:cNvSpPr txBox="1"/>
          <p:nvPr/>
        </p:nvSpPr>
        <p:spPr>
          <a:xfrm>
            <a:off x="4379479" y="3779425"/>
            <a:ext cx="593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5.</a:t>
            </a:r>
            <a:endParaRPr lang="en-US" sz="2200" b="1"/>
          </a:p>
        </p:txBody>
      </p:sp>
    </p:spTree>
    <p:extLst>
      <p:ext uri="{BB962C8B-B14F-4D97-AF65-F5344CB8AC3E}">
        <p14:creationId xmlns:p14="http://schemas.microsoft.com/office/powerpoint/2010/main" val="299154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plate, close&#10;&#10;Description automatically generated">
            <a:extLst>
              <a:ext uri="{FF2B5EF4-FFF2-40B4-BE49-F238E27FC236}">
                <a16:creationId xmlns:a16="http://schemas.microsoft.com/office/drawing/2014/main" id="{252ED84F-50D3-2441-B74B-FF85C46B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8"/>
          <a:stretch/>
        </p:blipFill>
        <p:spPr>
          <a:xfrm rot="5400000">
            <a:off x="3375098" y="857250"/>
            <a:ext cx="5386387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59E92-67C8-294F-AB5B-96192D075563}"/>
              </a:ext>
            </a:extLst>
          </p:cNvPr>
          <p:cNvSpPr txBox="1"/>
          <p:nvPr/>
        </p:nvSpPr>
        <p:spPr>
          <a:xfrm>
            <a:off x="385205" y="735806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774D67"/>
                </a:solidFill>
              </a:rPr>
              <a:t>Skittles = Infected cells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01C1B9-EEEC-764B-BC57-42905005976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997777" y="920472"/>
            <a:ext cx="3593028" cy="1710578"/>
          </a:xfrm>
          <a:prstGeom prst="straightConnector1">
            <a:avLst/>
          </a:prstGeom>
          <a:ln w="25400">
            <a:solidFill>
              <a:srgbClr val="77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D845921-DEA8-8A47-A2F4-9E8C65BC8F11}"/>
              </a:ext>
            </a:extLst>
          </p:cNvPr>
          <p:cNvSpPr txBox="1"/>
          <p:nvPr/>
        </p:nvSpPr>
        <p:spPr>
          <a:xfrm>
            <a:off x="385205" y="2933504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47225"/>
                </a:solidFill>
              </a:rPr>
              <a:t>Dye = warning signal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1BC18-9DCB-4F40-9092-AF93E5CE434C}"/>
              </a:ext>
            </a:extLst>
          </p:cNvPr>
          <p:cNvSpPr txBox="1"/>
          <p:nvPr/>
        </p:nvSpPr>
        <p:spPr>
          <a:xfrm>
            <a:off x="55863" y="4523283"/>
            <a:ext cx="32712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These signals warn other cells that they are infected and need </a:t>
            </a:r>
            <a:r>
              <a:rPr lang="en-US" sz="2200" b="1" u="sng"/>
              <a:t>HELP!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2A946F-162D-D844-B92B-8BAF2711E4AC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997777" y="3118170"/>
            <a:ext cx="1111085" cy="310831"/>
          </a:xfrm>
          <a:prstGeom prst="straightConnector1">
            <a:avLst/>
          </a:prstGeom>
          <a:ln w="25400">
            <a:solidFill>
              <a:srgbClr val="5472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147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250C-F19B-B241-9A23-D43F7D38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983" y="-472044"/>
            <a:ext cx="5653026" cy="2268187"/>
          </a:xfrm>
          <a:noFill/>
        </p:spPr>
        <p:txBody>
          <a:bodyPr>
            <a:normAutofit/>
          </a:bodyPr>
          <a:lstStyle/>
          <a:p>
            <a:pPr algn="ctr"/>
            <a:r>
              <a:rPr lang="en-US">
                <a:latin typeface="American Typewriter" panose="02090604020004020304" pitchFamily="18" charset="77"/>
              </a:rPr>
              <a:t>Drawing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67F9D-3F71-164D-BAC8-36D44660B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" t="664" b="996"/>
          <a:stretch/>
        </p:blipFill>
        <p:spPr>
          <a:xfrm>
            <a:off x="653142" y="1294411"/>
            <a:ext cx="3669476" cy="5272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5CD31-2B3B-1D42-9127-C907AA8B9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572000" y="1303318"/>
            <a:ext cx="3657842" cy="52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80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B22D-5394-AE46-B55B-D00DEBEA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merican Typewriter" panose="02090604020004020304" pitchFamily="18" charset="77"/>
              </a:rPr>
              <a:t>On your job advert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0B3BC-A57F-D047-A6AA-28C4B1280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latin typeface="American Typewriter" panose="02090604020004020304" pitchFamily="18" charset="77"/>
              </a:rPr>
              <a:t>Draw a lung cell</a:t>
            </a:r>
          </a:p>
          <a:p>
            <a:endParaRPr lang="en-GB">
              <a:latin typeface="American Typewriter" panose="02090604020004020304" pitchFamily="18" charset="77"/>
            </a:endParaRPr>
          </a:p>
          <a:p>
            <a:r>
              <a:rPr lang="en-GB">
                <a:solidFill>
                  <a:srgbClr val="0432FF"/>
                </a:solidFill>
                <a:latin typeface="American Typewriter" panose="02090604020004020304" pitchFamily="18" charset="77"/>
              </a:rPr>
              <a:t>What virus is it infected with?</a:t>
            </a:r>
          </a:p>
          <a:p>
            <a:endParaRPr lang="en-GB">
              <a:latin typeface="American Typewriter" panose="02090604020004020304" pitchFamily="18" charset="77"/>
            </a:endParaRPr>
          </a:p>
          <a:p>
            <a:r>
              <a:rPr lang="en-GB">
                <a:latin typeface="American Typewriter" panose="02090604020004020304" pitchFamily="18" charset="77"/>
              </a:rPr>
              <a:t>Is it infected with a little or a lot of virus?</a:t>
            </a:r>
          </a:p>
          <a:p>
            <a:endParaRPr lang="en-GB">
              <a:latin typeface="American Typewriter" panose="02090604020004020304" pitchFamily="18" charset="77"/>
            </a:endParaRPr>
          </a:p>
          <a:p>
            <a:r>
              <a:rPr lang="en-GB">
                <a:solidFill>
                  <a:srgbClr val="0432FF"/>
                </a:solidFill>
                <a:latin typeface="American Typewriter" panose="02090604020004020304" pitchFamily="18" charset="77"/>
              </a:rPr>
              <a:t>Draw the virus inside your cell</a:t>
            </a:r>
          </a:p>
          <a:p>
            <a:endParaRPr lang="en-GB">
              <a:latin typeface="American Typewriter" panose="02090604020004020304" pitchFamily="18" charset="77"/>
            </a:endParaRPr>
          </a:p>
          <a:p>
            <a:endParaRPr lang="en-GB">
              <a:latin typeface="American Typewriter" panose="02090604020004020304" pitchFamily="18" charset="77"/>
            </a:endParaRPr>
          </a:p>
          <a:p>
            <a:endParaRPr lang="en-GB">
              <a:latin typeface="American Typewriter" panose="02090604020004020304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CC6D0-E6B3-E942-9D12-BF97BC697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0" b="81852" l="16667" r="96111">
                        <a14:foregroundMark x1="24757" y1="27538" x2="19167" y2="35370"/>
                        <a14:foregroundMark x1="19167" y1="35370" x2="16286" y2="50556"/>
                        <a14:foregroundMark x1="51955" y1="83453" x2="61194" y2="82009"/>
                        <a14:foregroundMark x1="77383" y1="64450" x2="78868" y2="60265"/>
                        <a14:foregroundMark x1="79461" y1="55000" x2="80423" y2="44310"/>
                        <a14:foregroundMark x1="70852" y1="25266" x2="66806" y2="21852"/>
                        <a14:foregroundMark x1="66806" y1="21852" x2="52639" y2="16481"/>
                        <a14:foregroundMark x1="52639" y1="16481" x2="36438" y2="17665"/>
                        <a14:foregroundMark x1="20000" y1="32593" x2="16806" y2="43519"/>
                        <a14:foregroundMark x1="17362" y1="50562" x2="17917" y2="57593"/>
                        <a14:foregroundMark x1="16806" y1="43519" x2="17362" y2="50556"/>
                        <a14:foregroundMark x1="17917" y1="57593" x2="21936" y2="67522"/>
                        <a14:foregroundMark x1="79245" y1="44980" x2="80556" y2="49074"/>
                        <a14:foregroundMark x1="80556" y1="49074" x2="80994" y2="53753"/>
                        <a14:foregroundMark x1="71825" y1="71954" x2="59028" y2="81667"/>
                        <a14:foregroundMark x1="59028" y1="81667" x2="52174" y2="82996"/>
                        <a14:foregroundMark x1="80427" y1="54404" x2="80444" y2="55000"/>
                        <a14:foregroundMark x1="80140" y1="44471" x2="80426" y2="54381"/>
                        <a14:foregroundMark x1="79418" y1="44882" x2="80278" y2="50741"/>
                        <a14:foregroundMark x1="80278" y1="50741" x2="79710" y2="55000"/>
                        <a14:foregroundMark x1="70556" y1="25926" x2="74586" y2="29175"/>
                        <a14:foregroundMark x1="77389" y1="34048" x2="80000" y2="44074"/>
                        <a14:foregroundMark x1="78889" y1="43889" x2="79861" y2="44815"/>
                        <a14:foregroundMark x1="44167" y1="34444" x2="36944" y2="34815"/>
                        <a14:foregroundMark x1="36944" y1="34815" x2="34028" y2="41111"/>
                        <a14:foregroundMark x1="34028" y1="41111" x2="38750" y2="47407"/>
                        <a14:foregroundMark x1="38750" y1="47407" x2="47639" y2="50741"/>
                        <a14:foregroundMark x1="47639" y1="50741" x2="54722" y2="45185"/>
                        <a14:foregroundMark x1="54722" y1="45185" x2="53056" y2="36667"/>
                        <a14:foregroundMark x1="53056" y1="36667" x2="45556" y2="31296"/>
                        <a14:foregroundMark x1="45556" y1="31296" x2="39167" y2="32222"/>
                        <a14:foregroundMark x1="39167" y1="32222" x2="38333" y2="33333"/>
                        <a14:foregroundMark x1="36111" y1="34444" x2="41528" y2="33889"/>
                        <a14:foregroundMark x1="41528" y1="33889" x2="42778" y2="38333"/>
                        <a14:foregroundMark x1="38611" y1="37222" x2="40278" y2="29074"/>
                        <a14:foregroundMark x1="40278" y1="29074" x2="47083" y2="29630"/>
                        <a14:foregroundMark x1="47083" y1="29630" x2="45972" y2="37222"/>
                        <a14:foregroundMark x1="45972" y1="37222" x2="38056" y2="38889"/>
                        <a14:foregroundMark x1="50972" y1="36111" x2="39167" y2="34074"/>
                        <a14:foregroundMark x1="39167" y1="34074" x2="34444" y2="38148"/>
                        <a14:foregroundMark x1="34444" y1="38148" x2="38889" y2="46667"/>
                        <a14:foregroundMark x1="38889" y1="46667" x2="53194" y2="48333"/>
                        <a14:foregroundMark x1="53194" y1="48333" x2="58611" y2="42963"/>
                        <a14:foregroundMark x1="58611" y1="42963" x2="53889" y2="35556"/>
                        <a14:foregroundMark x1="53889" y1="35556" x2="46250" y2="35370"/>
                        <a14:foregroundMark x1="46250" y1="35370" x2="44583" y2="36111"/>
                        <a14:foregroundMark x1="35694" y1="38148" x2="46806" y2="38704"/>
                        <a14:foregroundMark x1="46806" y1="38704" x2="44167" y2="47778"/>
                        <a14:foregroundMark x1="44167" y1="47778" x2="35833" y2="47593"/>
                        <a14:foregroundMark x1="35833" y1="47593" x2="33194" y2="41111"/>
                        <a14:foregroundMark x1="33194" y1="41111" x2="38056" y2="37778"/>
                        <a14:foregroundMark x1="38056" y1="37778" x2="38611" y2="38889"/>
                        <a14:foregroundMark x1="34167" y1="38148" x2="40556" y2="38148"/>
                        <a14:foregroundMark x1="40556" y1="38148" x2="44861" y2="44074"/>
                        <a14:foregroundMark x1="44861" y1="44074" x2="40139" y2="50000"/>
                        <a14:foregroundMark x1="40139" y1="50000" x2="33472" y2="47407"/>
                        <a14:foregroundMark x1="33472" y1="47407" x2="35000" y2="39815"/>
                        <a14:foregroundMark x1="35000" y1="39815" x2="38472" y2="38148"/>
                        <a14:foregroundMark x1="34306" y1="38889" x2="42222" y2="38148"/>
                        <a14:foregroundMark x1="42222" y1="38148" x2="45000" y2="46111"/>
                        <a14:foregroundMark x1="45000" y1="46111" x2="36667" y2="48519"/>
                        <a14:foregroundMark x1="36667" y1="48519" x2="34306" y2="41852"/>
                        <a14:foregroundMark x1="34306" y1="41852" x2="35972" y2="38148"/>
                        <a14:foregroundMark x1="36111" y1="39630" x2="41667" y2="40370"/>
                        <a14:foregroundMark x1="41667" y1="40370" x2="37361" y2="44815"/>
                        <a14:foregroundMark x1="37361" y1="44815" x2="36389" y2="39074"/>
                        <a14:foregroundMark x1="30000" y1="46852" x2="29861" y2="54074"/>
                        <a14:foregroundMark x1="29861" y1="54074" x2="34583" y2="50370"/>
                        <a14:foregroundMark x1="34583" y1="50370" x2="29306" y2="47407"/>
                        <a14:foregroundMark x1="29306" y1="47407" x2="29167" y2="47407"/>
                        <a14:foregroundMark x1="30694" y1="62037" x2="33889" y2="56111"/>
                        <a14:foregroundMark x1="33889" y1="56111" x2="36944" y2="66667"/>
                        <a14:foregroundMark x1="36944" y1="66667" x2="31806" y2="64444"/>
                        <a14:foregroundMark x1="31806" y1="64444" x2="29861" y2="62593"/>
                        <a14:foregroundMark x1="40000" y1="69444" x2="40278" y2="62222"/>
                        <a14:foregroundMark x1="40278" y1="62222" x2="45556" y2="65000"/>
                        <a14:foregroundMark x1="45556" y1="65000" x2="40833" y2="69630"/>
                        <a14:foregroundMark x1="40833" y1="69630" x2="38056" y2="71296"/>
                        <a14:foregroundMark x1="44028" y1="53148" x2="44306" y2="62593"/>
                        <a14:foregroundMark x1="44306" y1="62593" x2="49583" y2="60926"/>
                        <a14:foregroundMark x1="49583" y1="60926" x2="50278" y2="52593"/>
                        <a14:foregroundMark x1="50278" y1="52593" x2="42639" y2="53148"/>
                        <a14:foregroundMark x1="42778" y1="53519" x2="49306" y2="53519"/>
                        <a14:foregroundMark x1="49306" y1="53519" x2="50278" y2="63333"/>
                        <a14:foregroundMark x1="50278" y1="63333" x2="44722" y2="63148"/>
                        <a14:foregroundMark x1="44722" y1="63148" x2="43333" y2="53333"/>
                        <a14:foregroundMark x1="48611" y1="65741" x2="52500" y2="58889"/>
                        <a14:foregroundMark x1="52500" y1="58889" x2="59167" y2="59815"/>
                        <a14:foregroundMark x1="59167" y1="59815" x2="56806" y2="71296"/>
                        <a14:foregroundMark x1="56806" y1="71296" x2="46806" y2="66481"/>
                        <a14:foregroundMark x1="51389" y1="63704" x2="56667" y2="57778"/>
                        <a14:foregroundMark x1="56667" y1="57778" x2="58889" y2="64074"/>
                        <a14:foregroundMark x1="58889" y1="64074" x2="56528" y2="72222"/>
                        <a14:foregroundMark x1="56528" y1="72222" x2="50139" y2="67222"/>
                        <a14:foregroundMark x1="50139" y1="67222" x2="52500" y2="61852"/>
                        <a14:foregroundMark x1="52639" y1="61667" x2="53056" y2="68704"/>
                        <a14:foregroundMark x1="53056" y1="68704" x2="54028" y2="62593"/>
                        <a14:foregroundMark x1="60694" y1="58889" x2="65972" y2="60556"/>
                        <a14:foregroundMark x1="65972" y1="60556" x2="62222" y2="67407"/>
                        <a14:foregroundMark x1="62222" y1="67407" x2="60556" y2="60370"/>
                        <a14:foregroundMark x1="60556" y1="60370" x2="61111" y2="57963"/>
                        <a14:foregroundMark x1="45417" y1="62222" x2="43472" y2="54074"/>
                        <a14:foregroundMark x1="43472" y1="54074" x2="47917" y2="50185"/>
                        <a14:foregroundMark x1="47917" y1="50185" x2="53611" y2="52222"/>
                        <a14:foregroundMark x1="53611" y1="52222" x2="44722" y2="62963"/>
                        <a14:foregroundMark x1="21806" y1="30370" x2="24861" y2="24259"/>
                        <a14:foregroundMark x1="24861" y1="24259" x2="37222" y2="17407"/>
                        <a14:foregroundMark x1="37222" y1="17407" x2="47500" y2="15185"/>
                        <a14:foregroundMark x1="80000" y1="55000" x2="71806" y2="74815"/>
                        <a14:foregroundMark x1="71806" y1="74815" x2="63889" y2="80741"/>
                        <a14:foregroundMark x1="16667" y1="43889" x2="18333" y2="35185"/>
                        <a14:foregroundMark x1="18333" y1="35185" x2="33333" y2="19630"/>
                        <a14:foregroundMark x1="33333" y1="19630" x2="38472" y2="17778"/>
                        <a14:foregroundMark x1="38472" y1="17778" x2="38472" y2="17778"/>
                        <a14:foregroundMark x1="21806" y1="31481" x2="31389" y2="20185"/>
                        <a14:foregroundMark x1="31389" y1="20185" x2="39583" y2="18148"/>
                        <a14:foregroundMark x1="96111" y1="35370" x2="96111" y2="35370"/>
                        <a14:backgroundMark x1="15000" y1="50556" x2="15000" y2="57778"/>
                        <a14:backgroundMark x1="15000" y1="57778" x2="17222" y2="65000"/>
                        <a14:backgroundMark x1="17222" y1="65000" x2="17500" y2="65370"/>
                        <a14:backgroundMark x1="16667" y1="62593" x2="19444" y2="68889"/>
                        <a14:backgroundMark x1="19444" y1="68889" x2="28194" y2="77778"/>
                        <a14:backgroundMark x1="28194" y1="77407" x2="38611" y2="84074"/>
                        <a14:backgroundMark x1="38889" y1="84444" x2="51389" y2="84630"/>
                        <a14:backgroundMark x1="36944" y1="82963" x2="39722" y2="83148"/>
                        <a14:backgroundMark x1="61111" y1="82222" x2="63952" y2="80831"/>
                        <a14:backgroundMark x1="74306" y1="29444" x2="77361" y2="34074"/>
                        <a14:backgroundMark x1="80778" y1="55522" x2="80972" y2="55185"/>
                        <a14:backgroundMark x1="80278" y1="60847" x2="80278" y2="62778"/>
                        <a14:backgroundMark x1="80278" y1="62778" x2="79861" y2="62963"/>
                        <a14:backgroundMark x1="72398" y1="75652" x2="72709" y2="75421"/>
                        <a14:backgroundMark x1="67085" y1="81852" x2="67778" y2="81852"/>
                      </a14:backgroundRemoval>
                    </a14:imgEffect>
                  </a14:imgLayer>
                </a14:imgProps>
              </a:ext>
            </a:extLst>
          </a:blip>
          <a:srcRect l="16609" t="14483" r="18908" b="14712"/>
          <a:stretch/>
        </p:blipFill>
        <p:spPr>
          <a:xfrm>
            <a:off x="6816436" y="237261"/>
            <a:ext cx="1799812" cy="14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29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rus Infected Cells - Free Stock Photo by Pixabay on Stockvault.net">
            <a:extLst>
              <a:ext uri="{FF2B5EF4-FFF2-40B4-BE49-F238E27FC236}">
                <a16:creationId xmlns:a16="http://schemas.microsoft.com/office/drawing/2014/main" id="{884D6F37-1464-4D4B-AAEF-980CDFDD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530" y="886726"/>
            <a:ext cx="6081288" cy="46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D83501-0D0F-6A4E-94A5-047F673C320D}"/>
              </a:ext>
            </a:extLst>
          </p:cNvPr>
          <p:cNvSpPr txBox="1">
            <a:spLocks/>
          </p:cNvSpPr>
          <p:nvPr/>
        </p:nvSpPr>
        <p:spPr>
          <a:xfrm>
            <a:off x="1358410" y="-335376"/>
            <a:ext cx="6427175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Co-</a:t>
            </a:r>
            <a:r>
              <a:rPr lang="en-US" sz="3450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IMMUNnicate</a:t>
            </a:r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 2021</a:t>
            </a:r>
            <a:br>
              <a:rPr lang="en-US" sz="4500" b="1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endParaRPr lang="en-US" sz="45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1865CE-2F7A-4D40-9C95-AC66AC3C6262}"/>
              </a:ext>
            </a:extLst>
          </p:cNvPr>
          <p:cNvSpPr txBox="1">
            <a:spLocks/>
          </p:cNvSpPr>
          <p:nvPr/>
        </p:nvSpPr>
        <p:spPr>
          <a:xfrm>
            <a:off x="1109377" y="5408870"/>
            <a:ext cx="7139593" cy="101273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How do cells communicate?</a:t>
            </a:r>
            <a:br>
              <a:rPr lang="en-US" sz="4500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endParaRPr lang="en-US" sz="45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AE9099-3511-8F47-9860-2153525A58EC}"/>
              </a:ext>
            </a:extLst>
          </p:cNvPr>
          <p:cNvSpPr txBox="1">
            <a:spLocks/>
          </p:cNvSpPr>
          <p:nvPr/>
        </p:nvSpPr>
        <p:spPr>
          <a:xfrm>
            <a:off x="2013435" y="5307056"/>
            <a:ext cx="5117123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Day 2</a:t>
            </a:r>
            <a:br>
              <a:rPr lang="en-US" sz="4500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endParaRPr lang="en-US" sz="45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8308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1D49C4-8653-C642-85DC-115F34A0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61" y="15644"/>
            <a:ext cx="7886700" cy="1325563"/>
          </a:xfrm>
        </p:spPr>
        <p:txBody>
          <a:bodyPr/>
          <a:lstStyle/>
          <a:p>
            <a:r>
              <a:rPr lang="en-GB">
                <a:solidFill>
                  <a:srgbClr val="FF0000"/>
                </a:solidFill>
                <a:latin typeface="American Typewriter" panose="02090604020004020304" pitchFamily="18" charset="77"/>
              </a:rPr>
              <a:t>When to call for help!</a:t>
            </a:r>
            <a:endParaRPr lang="en-GB">
              <a:latin typeface="American Typewriter" panose="0209060402000402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E6FF5-5F29-A746-8995-A6131C7D987C}"/>
              </a:ext>
            </a:extLst>
          </p:cNvPr>
          <p:cNvSpPr txBox="1"/>
          <p:nvPr/>
        </p:nvSpPr>
        <p:spPr>
          <a:xfrm>
            <a:off x="3440554" y="1411754"/>
            <a:ext cx="5545985" cy="182614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GB" sz="2400">
                <a:solidFill>
                  <a:srgbClr val="0432FF"/>
                </a:solidFill>
                <a:latin typeface="American Typewriter" panose="02090604020004020304" pitchFamily="18" charset="77"/>
              </a:rPr>
              <a:t>If there is a small fire – you probably don’t need to call the fire brigade</a:t>
            </a:r>
          </a:p>
          <a:p>
            <a:pPr>
              <a:spcBef>
                <a:spcPts val="2000"/>
              </a:spcBef>
            </a:pPr>
            <a:r>
              <a:rPr lang="en-GB" sz="2400">
                <a:solidFill>
                  <a:srgbClr val="0432FF"/>
                </a:solidFill>
                <a:latin typeface="American Typewriter" panose="02090604020004020304" pitchFamily="18" charset="77"/>
              </a:rPr>
              <a:t>But it’s good to have a plan in place if it gets out of hand!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CE35A-C38D-3643-98D3-DFE0EC9243C4}"/>
              </a:ext>
            </a:extLst>
          </p:cNvPr>
          <p:cNvSpPr txBox="1"/>
          <p:nvPr/>
        </p:nvSpPr>
        <p:spPr>
          <a:xfrm>
            <a:off x="78678" y="4261052"/>
            <a:ext cx="4681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7030A0"/>
                </a:solidFill>
                <a:latin typeface="American Typewriter" panose="02090604020004020304" pitchFamily="18" charset="77"/>
              </a:rPr>
              <a:t>For big fires that are out of control – call the fire brigade!</a:t>
            </a:r>
          </a:p>
        </p:txBody>
      </p:sp>
      <p:pic>
        <p:nvPicPr>
          <p:cNvPr id="8194" name="Picture 2" descr="Fire Free Stock Photo - Public Domain Pictures">
            <a:extLst>
              <a:ext uri="{FF2B5EF4-FFF2-40B4-BE49-F238E27FC236}">
                <a16:creationId xmlns:a16="http://schemas.microsoft.com/office/drawing/2014/main" id="{93BDB8A6-889A-9740-9934-AF78C9DA8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5" y="1485750"/>
            <a:ext cx="2800886" cy="18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7A9C4651-DD8D-FD4F-8651-19B7E6F2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07" y="3786147"/>
            <a:ext cx="2909554" cy="218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elephone Receiver Silhouette Free Stock Photo - Public Domain Pictures">
            <a:extLst>
              <a:ext uri="{FF2B5EF4-FFF2-40B4-BE49-F238E27FC236}">
                <a16:creationId xmlns:a16="http://schemas.microsoft.com/office/drawing/2014/main" id="{7B036DC9-463F-FE47-806D-288FBDEF5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87" y="5092049"/>
            <a:ext cx="1328984" cy="13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9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917D4-8B63-994B-BF35-657BA446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71" y="138712"/>
            <a:ext cx="8327460" cy="1119855"/>
          </a:xfrm>
        </p:spPr>
        <p:txBody>
          <a:bodyPr/>
          <a:lstStyle/>
          <a:p>
            <a:r>
              <a:rPr lang="en-GB">
                <a:solidFill>
                  <a:srgbClr val="FF0000"/>
                </a:solidFill>
                <a:latin typeface="American Typewriter" panose="02090604020004020304" pitchFamily="18" charset="77"/>
              </a:rPr>
              <a:t>When to call for help</a:t>
            </a:r>
            <a:endParaRPr lang="en-GB">
              <a:latin typeface="American Typewriter" panose="02090604020004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CB5E3-24CE-BC47-A169-11B48C0A3F51}"/>
              </a:ext>
            </a:extLst>
          </p:cNvPr>
          <p:cNvSpPr txBox="1"/>
          <p:nvPr/>
        </p:nvSpPr>
        <p:spPr>
          <a:xfrm>
            <a:off x="251131" y="1246614"/>
            <a:ext cx="4130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American Typewriter" panose="02090604020004020304" pitchFamily="18" charset="77"/>
              </a:rPr>
              <a:t>Lung cell with a little virus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0A865-7D79-8449-A64B-C2A6BF630D94}"/>
              </a:ext>
            </a:extLst>
          </p:cNvPr>
          <p:cNvSpPr txBox="1"/>
          <p:nvPr/>
        </p:nvSpPr>
        <p:spPr>
          <a:xfrm>
            <a:off x="2701029" y="2108063"/>
            <a:ext cx="5812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432FF"/>
                </a:solidFill>
                <a:latin typeface="American Typewriter" panose="02090604020004020304" pitchFamily="18" charset="77"/>
              </a:rPr>
              <a:t>Warning signals – have some immune cells on hand to manage any problems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6C528A-6B51-7049-957D-49A24244647B}"/>
              </a:ext>
            </a:extLst>
          </p:cNvPr>
          <p:cNvSpPr txBox="1"/>
          <p:nvPr/>
        </p:nvSpPr>
        <p:spPr>
          <a:xfrm>
            <a:off x="4906640" y="3290454"/>
            <a:ext cx="417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American Typewriter" panose="02090604020004020304" pitchFamily="18" charset="77"/>
              </a:rPr>
              <a:t>Lung cell with a lot of virus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967CE-7E83-4747-9421-AD3B00892E15}"/>
              </a:ext>
            </a:extLst>
          </p:cNvPr>
          <p:cNvSpPr txBox="1"/>
          <p:nvPr/>
        </p:nvSpPr>
        <p:spPr>
          <a:xfrm>
            <a:off x="901056" y="5728807"/>
            <a:ext cx="4444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7030A0"/>
                </a:solidFill>
                <a:latin typeface="American Typewriter" panose="02090604020004020304" pitchFamily="18" charset="77"/>
              </a:rPr>
              <a:t>Need to call for lots of help!!</a:t>
            </a: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7EBC4B7C-F7C8-5B41-A513-363881356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3" t="18135" r="64240" b="34265"/>
          <a:stretch/>
        </p:blipFill>
        <p:spPr>
          <a:xfrm>
            <a:off x="318838" y="1630359"/>
            <a:ext cx="2371202" cy="2623423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7F0B567-F190-CE42-9EEB-0085FEF8E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86" t="25742" r="26104" b="29174"/>
          <a:stretch/>
        </p:blipFill>
        <p:spPr>
          <a:xfrm>
            <a:off x="5805660" y="3684194"/>
            <a:ext cx="2707574" cy="2885705"/>
          </a:xfrm>
          <a:prstGeom prst="rect">
            <a:avLst/>
          </a:prstGeom>
        </p:spPr>
      </p:pic>
      <p:pic>
        <p:nvPicPr>
          <p:cNvPr id="10" name="Picture 6" descr="Telephone Receiver Silhouette Free Stock Photo - Public Domain Pictures">
            <a:extLst>
              <a:ext uri="{FF2B5EF4-FFF2-40B4-BE49-F238E27FC236}">
                <a16:creationId xmlns:a16="http://schemas.microsoft.com/office/drawing/2014/main" id="{C4B6766F-4821-984B-A72C-E618FFB6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30" y="4065854"/>
            <a:ext cx="1699788" cy="16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CED080-E10A-6449-8688-B97ED4140571}"/>
              </a:ext>
            </a:extLst>
          </p:cNvPr>
          <p:cNvSpPr txBox="1"/>
          <p:nvPr/>
        </p:nvSpPr>
        <p:spPr>
          <a:xfrm>
            <a:off x="7735329" y="6550223"/>
            <a:ext cx="1841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 render image</a:t>
            </a:r>
          </a:p>
        </p:txBody>
      </p:sp>
    </p:spTree>
    <p:extLst>
      <p:ext uri="{BB962C8B-B14F-4D97-AF65-F5344CB8AC3E}">
        <p14:creationId xmlns:p14="http://schemas.microsoft.com/office/powerpoint/2010/main" val="742996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C12F4-90AB-124B-A293-D6FF378C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52" y="88243"/>
            <a:ext cx="7886700" cy="94598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American Typewriter" panose="02090604020004020304" pitchFamily="18" charset="77"/>
              </a:rPr>
              <a:t>How to call for help!</a:t>
            </a:r>
            <a:endParaRPr lang="en-GB" dirty="0">
              <a:latin typeface="American Typewriter" panose="02090604020004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87E96-F754-6845-8F00-2701BFB259C8}"/>
              </a:ext>
            </a:extLst>
          </p:cNvPr>
          <p:cNvSpPr txBox="1"/>
          <p:nvPr/>
        </p:nvSpPr>
        <p:spPr>
          <a:xfrm>
            <a:off x="1821732" y="1674973"/>
            <a:ext cx="5916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432FF"/>
                </a:solidFill>
                <a:latin typeface="American Typewriter" panose="02090604020004020304" pitchFamily="18" charset="77"/>
              </a:rPr>
              <a:t>Warning signals: Small proteins that tell your immune cells to be prepared!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C173D-540B-CA40-BE7D-4DCF6972239A}"/>
              </a:ext>
            </a:extLst>
          </p:cNvPr>
          <p:cNvSpPr txBox="1"/>
          <p:nvPr/>
        </p:nvSpPr>
        <p:spPr>
          <a:xfrm>
            <a:off x="1302391" y="3347915"/>
            <a:ext cx="7182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432FF"/>
                </a:solidFill>
                <a:latin typeface="American Typewriter" panose="02090604020004020304" pitchFamily="18" charset="77"/>
              </a:rPr>
              <a:t>Warning cells that tell your body to be prepared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0705B-888D-2748-A31D-D414B24B5765}"/>
              </a:ext>
            </a:extLst>
          </p:cNvPr>
          <p:cNvSpPr txBox="1"/>
          <p:nvPr/>
        </p:nvSpPr>
        <p:spPr>
          <a:xfrm>
            <a:off x="4314877" y="4006211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latin typeface="American Typewriter" panose="02090604020004020304" pitchFamily="18" charset="77"/>
              </a:rPr>
              <a:t>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BF26F7-8684-6B40-9DD3-4E1E75675201}"/>
              </a:ext>
            </a:extLst>
          </p:cNvPr>
          <p:cNvSpPr txBox="1"/>
          <p:nvPr/>
        </p:nvSpPr>
        <p:spPr>
          <a:xfrm>
            <a:off x="2184954" y="4632503"/>
            <a:ext cx="5385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7030A0"/>
                </a:solidFill>
                <a:latin typeface="American Typewriter" panose="02090604020004020304" pitchFamily="18" charset="77"/>
              </a:rPr>
              <a:t>A communicating cell to tell your immune cells all about the virus</a:t>
            </a:r>
          </a:p>
        </p:txBody>
      </p:sp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F241BC79-A3C5-0443-AC5C-BE089E819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7" t="20515" r="70779" b="48040"/>
          <a:stretch/>
        </p:blipFill>
        <p:spPr>
          <a:xfrm>
            <a:off x="186852" y="1392874"/>
            <a:ext cx="1614938" cy="1558127"/>
          </a:xfrm>
          <a:prstGeom prst="rect">
            <a:avLst/>
          </a:prstGeom>
        </p:spPr>
      </p:pic>
      <p:pic>
        <p:nvPicPr>
          <p:cNvPr id="32" name="Picture 31" descr="A picture containing shape&#10;&#10;Description automatically generated">
            <a:extLst>
              <a:ext uri="{FF2B5EF4-FFF2-40B4-BE49-F238E27FC236}">
                <a16:creationId xmlns:a16="http://schemas.microsoft.com/office/drawing/2014/main" id="{16D74096-7DFC-B247-879E-BE6970D4E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06" t="20515" r="44325" b="55290"/>
          <a:stretch/>
        </p:blipFill>
        <p:spPr>
          <a:xfrm>
            <a:off x="7570276" y="1272278"/>
            <a:ext cx="1319912" cy="1417604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CE88670D-6E89-F348-993B-825B2AB74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0" t="53022" r="67692" b="6476"/>
          <a:stretch/>
        </p:blipFill>
        <p:spPr>
          <a:xfrm>
            <a:off x="186852" y="3966440"/>
            <a:ext cx="1923803" cy="2006930"/>
          </a:xfrm>
          <a:prstGeom prst="rect">
            <a:avLst/>
          </a:prstGeom>
        </p:spPr>
      </p:pic>
      <p:pic>
        <p:nvPicPr>
          <p:cNvPr id="34" name="Picture 33" descr="A picture containing shape&#10;&#10;Description automatically generated">
            <a:extLst>
              <a:ext uri="{FF2B5EF4-FFF2-40B4-BE49-F238E27FC236}">
                <a16:creationId xmlns:a16="http://schemas.microsoft.com/office/drawing/2014/main" id="{0B14D6B8-82E3-FF40-9574-1EA0D8CC3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06" t="25003" r="44325" b="55290"/>
          <a:stretch/>
        </p:blipFill>
        <p:spPr>
          <a:xfrm>
            <a:off x="7544857" y="3755679"/>
            <a:ext cx="1319912" cy="1154660"/>
          </a:xfrm>
          <a:prstGeom prst="rect">
            <a:avLst/>
          </a:prstGeom>
        </p:spPr>
      </p:pic>
      <p:pic>
        <p:nvPicPr>
          <p:cNvPr id="35" name="Picture 34" descr="A picture containing shape&#10;&#10;Description automatically generated">
            <a:extLst>
              <a:ext uri="{FF2B5EF4-FFF2-40B4-BE49-F238E27FC236}">
                <a16:creationId xmlns:a16="http://schemas.microsoft.com/office/drawing/2014/main" id="{90831796-0DFA-4A41-A3EE-9FDCC64C2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71" t="57678" r="40232" b="10689"/>
          <a:stretch/>
        </p:blipFill>
        <p:spPr>
          <a:xfrm>
            <a:off x="7148945" y="4792580"/>
            <a:ext cx="1569111" cy="1728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619170-C125-4C40-9D60-660D8FEF852B}"/>
              </a:ext>
            </a:extLst>
          </p:cNvPr>
          <p:cNvSpPr txBox="1"/>
          <p:nvPr/>
        </p:nvSpPr>
        <p:spPr>
          <a:xfrm>
            <a:off x="7735329" y="6550223"/>
            <a:ext cx="1841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 render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B39312-6DEB-0C49-87F5-2C7A5B98A241}"/>
              </a:ext>
            </a:extLst>
          </p:cNvPr>
          <p:cNvSpPr txBox="1"/>
          <p:nvPr/>
        </p:nvSpPr>
        <p:spPr>
          <a:xfrm>
            <a:off x="186852" y="1041445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merican Typewriter" panose="02090604020004020304" pitchFamily="18" charset="77"/>
              </a:rPr>
              <a:t>Small amount of virus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97332-2B55-3540-AD0B-944DC7A9EAE3}"/>
              </a:ext>
            </a:extLst>
          </p:cNvPr>
          <p:cNvSpPr txBox="1"/>
          <p:nvPr/>
        </p:nvSpPr>
        <p:spPr>
          <a:xfrm>
            <a:off x="299903" y="5907164"/>
            <a:ext cx="3617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merican Typewriter" panose="02090604020004020304" pitchFamily="18" charset="77"/>
              </a:rPr>
              <a:t>Large amount of virus</a:t>
            </a:r>
          </a:p>
        </p:txBody>
      </p:sp>
    </p:spTree>
    <p:extLst>
      <p:ext uri="{BB962C8B-B14F-4D97-AF65-F5344CB8AC3E}">
        <p14:creationId xmlns:p14="http://schemas.microsoft.com/office/powerpoint/2010/main" val="3004230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B22D-5394-AE46-B55B-D00DEBEA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merican Typewriter" panose="02090604020004020304" pitchFamily="18" charset="77"/>
              </a:rPr>
              <a:t>On your job advert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0B3BC-A57F-D047-A6AA-28C4B1280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825625"/>
            <a:ext cx="7886700" cy="4351338"/>
          </a:xfrm>
        </p:spPr>
        <p:txBody>
          <a:bodyPr/>
          <a:lstStyle/>
          <a:p>
            <a:endParaRPr lang="en-GB" sz="2400" dirty="0">
              <a:latin typeface="American Typewriter" panose="02090604020004020304" pitchFamily="18" charset="77"/>
            </a:endParaRPr>
          </a:p>
          <a:p>
            <a:endParaRPr lang="en-GB" sz="2400" dirty="0">
              <a:latin typeface="American Typewriter" panose="02090604020004020304" pitchFamily="18" charset="77"/>
            </a:endParaRPr>
          </a:p>
          <a:p>
            <a:r>
              <a:rPr lang="en-GB" sz="2400" dirty="0">
                <a:solidFill>
                  <a:srgbClr val="0432FF"/>
                </a:solidFill>
                <a:latin typeface="American Typewriter" panose="02090604020004020304" pitchFamily="18" charset="77"/>
              </a:rPr>
              <a:t>If you have a lot of virus – add in a communicating cell on your job advertisement file</a:t>
            </a:r>
          </a:p>
          <a:p>
            <a:endParaRPr lang="en-GB" dirty="0">
              <a:latin typeface="American Typewriter" panose="02090604020004020304" pitchFamily="18" charset="77"/>
            </a:endParaRPr>
          </a:p>
          <a:p>
            <a:endParaRPr lang="en-GB" dirty="0">
              <a:latin typeface="American Typewriter" panose="02090604020004020304" pitchFamily="18" charset="77"/>
            </a:endParaRPr>
          </a:p>
          <a:p>
            <a:endParaRPr lang="en-GB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797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1C2A-4C4A-C149-BC44-B8A251FC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57" y="127541"/>
            <a:ext cx="91440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merican Typewriter" panose="02090604020004020304" pitchFamily="18" charset="77"/>
              </a:rPr>
              <a:t>The aim of this week of activities is to think about these question: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AAD1-1A94-504D-BF97-833CA0EB9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84" y="1654744"/>
            <a:ext cx="7886700" cy="3263504"/>
          </a:xfrm>
        </p:spPr>
        <p:txBody>
          <a:bodyPr>
            <a:normAutofit/>
          </a:bodyPr>
          <a:lstStyle/>
          <a:p>
            <a:r>
              <a:rPr lang="en-US" sz="1900" dirty="0">
                <a:latin typeface="American Typewriter" panose="02090604020004020304" pitchFamily="18" charset="77"/>
              </a:rPr>
              <a:t>Do cells “talk” with each other? </a:t>
            </a:r>
          </a:p>
          <a:p>
            <a:endParaRPr lang="en-US" sz="1900" dirty="0">
              <a:latin typeface="American Typewriter" panose="02090604020004020304" pitchFamily="18" charset="77"/>
            </a:endParaRPr>
          </a:p>
          <a:p>
            <a:r>
              <a:rPr lang="en-US" sz="1900" dirty="0">
                <a:latin typeface="American Typewriter" panose="02090604020004020304" pitchFamily="18" charset="77"/>
              </a:rPr>
              <a:t>Why would cells want with “speak” to each other?</a:t>
            </a:r>
          </a:p>
          <a:p>
            <a:endParaRPr lang="en-US" sz="1900" dirty="0">
              <a:latin typeface="American Typewriter" panose="02090604020004020304" pitchFamily="18" charset="77"/>
            </a:endParaRPr>
          </a:p>
          <a:p>
            <a:r>
              <a:rPr lang="en-US" sz="1900" dirty="0">
                <a:latin typeface="American Typewriter" panose="02090604020004020304" pitchFamily="18" charset="77"/>
              </a:rPr>
              <a:t>How do they “communicate” with each other…surely, they don’t speak English!</a:t>
            </a:r>
          </a:p>
          <a:p>
            <a:endParaRPr lang="en-US" sz="1900" dirty="0">
              <a:latin typeface="American Typewriter" panose="02090604020004020304" pitchFamily="18" charset="77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Being a biologist..: The Talking Cell">
            <a:extLst>
              <a:ext uri="{FF2B5EF4-FFF2-40B4-BE49-F238E27FC236}">
                <a16:creationId xmlns:a16="http://schemas.microsoft.com/office/drawing/2014/main" id="{5F679863-783E-EB47-9512-28A519E4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7" y="4287233"/>
            <a:ext cx="4446172" cy="22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eing a biologist..: The Talking Cell">
            <a:extLst>
              <a:ext uri="{FF2B5EF4-FFF2-40B4-BE49-F238E27FC236}">
                <a16:creationId xmlns:a16="http://schemas.microsoft.com/office/drawing/2014/main" id="{64B61070-75C3-0E4F-BD99-8AAEEFD4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7233"/>
            <a:ext cx="4446172" cy="22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7D90AA-6162-394B-961C-311F1FD05EED}"/>
              </a:ext>
            </a:extLst>
          </p:cNvPr>
          <p:cNvSpPr/>
          <p:nvPr/>
        </p:nvSpPr>
        <p:spPr>
          <a:xfrm>
            <a:off x="2895599" y="6581001"/>
            <a:ext cx="7631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333333"/>
                </a:solidFill>
                <a:latin typeface="Consolas" panose="020B0609020204030204" pitchFamily="49" charset="0"/>
              </a:rPr>
              <a:t>http://7bigspoons.com/</a:t>
            </a:r>
            <a:r>
              <a:rPr lang="en-GB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wp</a:t>
            </a:r>
            <a:r>
              <a:rPr lang="en-GB" sz="1200" dirty="0">
                <a:solidFill>
                  <a:srgbClr val="333333"/>
                </a:solidFill>
                <a:latin typeface="Consolas" panose="020B0609020204030204" pitchFamily="49" charset="0"/>
              </a:rPr>
              <a:t>-content/uploads/2011/03/cells-</a:t>
            </a:r>
            <a:r>
              <a:rPr lang="en-GB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communicating.png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3371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250C-F19B-B241-9A23-D43F7D38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002" y="204849"/>
            <a:ext cx="6492240" cy="22681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>
                <a:latin typeface="American Typewriter" panose="02090604020004020304" pitchFamily="18" charset="77"/>
              </a:rPr>
              <a:t>Find the infected cell!</a:t>
            </a:r>
          </a:p>
        </p:txBody>
      </p:sp>
      <p:pic>
        <p:nvPicPr>
          <p:cNvPr id="1026" name="Picture 2" descr="Party Game: Murder In The Dark from BestPartyGames.co.uk">
            <a:extLst>
              <a:ext uri="{FF2B5EF4-FFF2-40B4-BE49-F238E27FC236}">
                <a16:creationId xmlns:a16="http://schemas.microsoft.com/office/drawing/2014/main" id="{734FBEDC-3291-AE45-BAD9-A81A38426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6"/>
          <a:stretch/>
        </p:blipFill>
        <p:spPr bwMode="auto">
          <a:xfrm>
            <a:off x="1723242" y="2173185"/>
            <a:ext cx="5232566" cy="36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107A4-B6BD-314E-8271-019733BF3560}"/>
              </a:ext>
            </a:extLst>
          </p:cNvPr>
          <p:cNvSpPr txBox="1"/>
          <p:nvPr/>
        </p:nvSpPr>
        <p:spPr>
          <a:xfrm rot="21093226">
            <a:off x="3638987" y="3159023"/>
            <a:ext cx="182451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3B97E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Infected cell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2D2FF-11BC-E545-8A0D-79D4CFDA2C00}"/>
              </a:ext>
            </a:extLst>
          </p:cNvPr>
          <p:cNvSpPr txBox="1"/>
          <p:nvPr/>
        </p:nvSpPr>
        <p:spPr>
          <a:xfrm rot="1079747">
            <a:off x="2327825" y="4225928"/>
            <a:ext cx="165963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E2633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Immune cell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BBF6A5-898F-CE49-A9B6-B009703938E7}"/>
              </a:ext>
            </a:extLst>
          </p:cNvPr>
          <p:cNvSpPr/>
          <p:nvPr/>
        </p:nvSpPr>
        <p:spPr>
          <a:xfrm rot="1001376">
            <a:off x="2193314" y="3711328"/>
            <a:ext cx="281375" cy="544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31C34-7D17-3944-ADBF-D70961416354}"/>
              </a:ext>
            </a:extLst>
          </p:cNvPr>
          <p:cNvSpPr/>
          <p:nvPr/>
        </p:nvSpPr>
        <p:spPr>
          <a:xfrm rot="6739069">
            <a:off x="2643964" y="3677510"/>
            <a:ext cx="341538" cy="651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CB077-147B-834C-AE05-5FD186DF5C9A}"/>
              </a:ext>
            </a:extLst>
          </p:cNvPr>
          <p:cNvSpPr txBox="1"/>
          <p:nvPr/>
        </p:nvSpPr>
        <p:spPr>
          <a:xfrm rot="21038947">
            <a:off x="4335652" y="4298773"/>
            <a:ext cx="217998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E2633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Communicating cell</a:t>
            </a:r>
          </a:p>
        </p:txBody>
      </p:sp>
    </p:spTree>
    <p:extLst>
      <p:ext uri="{BB962C8B-B14F-4D97-AF65-F5344CB8AC3E}">
        <p14:creationId xmlns:p14="http://schemas.microsoft.com/office/powerpoint/2010/main" val="8480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rus Infected Cells - Free Stock Photo by Pixabay on Stockvault.net">
            <a:extLst>
              <a:ext uri="{FF2B5EF4-FFF2-40B4-BE49-F238E27FC236}">
                <a16:creationId xmlns:a16="http://schemas.microsoft.com/office/drawing/2014/main" id="{884D6F37-1464-4D4B-AAEF-980CDFDD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530" y="886726"/>
            <a:ext cx="6081288" cy="46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D83501-0D0F-6A4E-94A5-047F673C320D}"/>
              </a:ext>
            </a:extLst>
          </p:cNvPr>
          <p:cNvSpPr txBox="1">
            <a:spLocks/>
          </p:cNvSpPr>
          <p:nvPr/>
        </p:nvSpPr>
        <p:spPr>
          <a:xfrm>
            <a:off x="1358410" y="-335376"/>
            <a:ext cx="6427175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Co-</a:t>
            </a:r>
            <a:r>
              <a:rPr lang="en-US" sz="3450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IMMUNnicate</a:t>
            </a:r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 2021</a:t>
            </a:r>
            <a:br>
              <a:rPr lang="en-US" sz="4500" b="1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endParaRPr lang="en-US" sz="45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1865CE-2F7A-4D40-9C95-AC66AC3C6262}"/>
              </a:ext>
            </a:extLst>
          </p:cNvPr>
          <p:cNvSpPr txBox="1">
            <a:spLocks/>
          </p:cNvSpPr>
          <p:nvPr/>
        </p:nvSpPr>
        <p:spPr>
          <a:xfrm>
            <a:off x="1109377" y="5408870"/>
            <a:ext cx="7139593" cy="101273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How do cells communicate?</a:t>
            </a:r>
            <a:br>
              <a:rPr lang="en-US" sz="4500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endParaRPr lang="en-US" sz="45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AE9099-3511-8F47-9860-2153525A58EC}"/>
              </a:ext>
            </a:extLst>
          </p:cNvPr>
          <p:cNvSpPr txBox="1">
            <a:spLocks/>
          </p:cNvSpPr>
          <p:nvPr/>
        </p:nvSpPr>
        <p:spPr>
          <a:xfrm>
            <a:off x="2013435" y="4630909"/>
            <a:ext cx="5117123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Day 3</a:t>
            </a:r>
            <a:endParaRPr lang="en-US" sz="45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5294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nt Arrow 1">
            <a:extLst>
              <a:ext uri="{FF2B5EF4-FFF2-40B4-BE49-F238E27FC236}">
                <a16:creationId xmlns:a16="http://schemas.microsoft.com/office/drawing/2014/main" id="{8BFE9504-3254-AD47-83F3-3566CA2BFF5E}"/>
              </a:ext>
            </a:extLst>
          </p:cNvPr>
          <p:cNvSpPr/>
          <p:nvPr/>
        </p:nvSpPr>
        <p:spPr>
          <a:xfrm>
            <a:off x="935574" y="773894"/>
            <a:ext cx="1712624" cy="1151907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19BD2AD6-5CE4-DF41-8678-9EB77821D0E2}"/>
              </a:ext>
            </a:extLst>
          </p:cNvPr>
          <p:cNvSpPr/>
          <p:nvPr/>
        </p:nvSpPr>
        <p:spPr>
          <a:xfrm rot="5400000">
            <a:off x="6552287" y="674004"/>
            <a:ext cx="1224293" cy="1584068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A9A8B6A6-5EAC-714B-A00E-9DE3C269845B}"/>
              </a:ext>
            </a:extLst>
          </p:cNvPr>
          <p:cNvSpPr/>
          <p:nvPr/>
        </p:nvSpPr>
        <p:spPr>
          <a:xfrm rot="10800000">
            <a:off x="6372399" y="4594397"/>
            <a:ext cx="1494532" cy="1224294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3BFF9258-8E7D-5447-B5CC-3AF89289CF88}"/>
              </a:ext>
            </a:extLst>
          </p:cNvPr>
          <p:cNvSpPr/>
          <p:nvPr/>
        </p:nvSpPr>
        <p:spPr>
          <a:xfrm rot="6737985">
            <a:off x="2306611" y="2674301"/>
            <a:ext cx="1122217" cy="777835"/>
          </a:xfrm>
          <a:prstGeom prst="lightningBol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B0DFFBAD-A537-884E-9B1F-AA2F5B66D4D9}"/>
              </a:ext>
            </a:extLst>
          </p:cNvPr>
          <p:cNvSpPr/>
          <p:nvPr/>
        </p:nvSpPr>
        <p:spPr>
          <a:xfrm rot="4797895">
            <a:off x="2002071" y="2172958"/>
            <a:ext cx="1122217" cy="777835"/>
          </a:xfrm>
          <a:prstGeom prst="lightningBol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Free Images : firefighter, silhouette, fireman, fire, fighter, rescue,  department, action, officers, danger, axe, service, hat, emergency, man,  helmet, water, professional, burning, protection, job 2880x2880 - mohamed  hassan - 1583855 - Free stock ...">
            <a:extLst>
              <a:ext uri="{FF2B5EF4-FFF2-40B4-BE49-F238E27FC236}">
                <a16:creationId xmlns:a16="http://schemas.microsoft.com/office/drawing/2014/main" id="{022D7C26-59A0-E34E-A021-5FC7FD23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10" y="1925800"/>
            <a:ext cx="2529531" cy="252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ee Images : business, discussion, planning, people, silhouette, room,  design, employee, desk, colleague, office, work, advice, composition,  computer, detail, formal, job, concept, idea, role, manager, object, scene,  discuss, sitting, clip art ...">
            <a:extLst>
              <a:ext uri="{FF2B5EF4-FFF2-40B4-BE49-F238E27FC236}">
                <a16:creationId xmlns:a16="http://schemas.microsoft.com/office/drawing/2014/main" id="{F53BE60B-C7D4-4D4C-9C89-30670879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28" y="4232428"/>
            <a:ext cx="2357142" cy="23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Jogging Man Silhouette - Openclipart">
            <a:extLst>
              <a:ext uri="{FF2B5EF4-FFF2-40B4-BE49-F238E27FC236}">
                <a16:creationId xmlns:a16="http://schemas.microsoft.com/office/drawing/2014/main" id="{9FA2902A-0F32-994E-BF16-5990042B7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65" y="268430"/>
            <a:ext cx="95885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ree Images : woman, girl running, silhouette, sprinter, active,  competition, fitness, healthy, jogger, ponytail, run, runner, side, sport,  sprint, sprinting, training, workout, hurry up, footwear, standing, joint,  shoulder, arm, shoe, recreation, knee,">
            <a:extLst>
              <a:ext uri="{FF2B5EF4-FFF2-40B4-BE49-F238E27FC236}">
                <a16:creationId xmlns:a16="http://schemas.microsoft.com/office/drawing/2014/main" id="{068294FF-C0D7-5045-97A5-40A1911B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 bwMode="auto">
          <a:xfrm>
            <a:off x="4463651" y="268430"/>
            <a:ext cx="1485349" cy="210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rawing of fire alarm push button | Free SVG">
            <a:extLst>
              <a:ext uri="{FF2B5EF4-FFF2-40B4-BE49-F238E27FC236}">
                <a16:creationId xmlns:a16="http://schemas.microsoft.com/office/drawing/2014/main" id="{7DC3A85B-AFA6-DA4A-A9BF-925BF714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6" y="2664143"/>
            <a:ext cx="1770623" cy="177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167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A4CA-32E3-3D4C-9758-C4E44EEB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59376"/>
            <a:ext cx="8458200" cy="1325563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merican Typewriter" panose="02090604020004020304" pitchFamily="18" charset="77"/>
              </a:rPr>
              <a:t>Be prepared: warning signals bring immune cells to the infection site in case of problems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A10357F-2B68-0E4A-9ECE-46362DCE0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86" t="25742" r="26104" b="29174"/>
          <a:stretch/>
        </p:blipFill>
        <p:spPr>
          <a:xfrm>
            <a:off x="5805660" y="3684194"/>
            <a:ext cx="2707574" cy="2885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8FA71C-ADCB-9942-BD4C-6E149733C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64" t="8488" r="61818" b="59600"/>
          <a:stretch/>
        </p:blipFill>
        <p:spPr>
          <a:xfrm>
            <a:off x="4179217" y="4768484"/>
            <a:ext cx="1734696" cy="1775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50C2AC-6856-CD40-AF4C-3F761F2EF7DC}"/>
              </a:ext>
            </a:extLst>
          </p:cNvPr>
          <p:cNvSpPr txBox="1"/>
          <p:nvPr/>
        </p:nvSpPr>
        <p:spPr>
          <a:xfrm>
            <a:off x="7735329" y="6550223"/>
            <a:ext cx="1841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 render image</a:t>
            </a:r>
          </a:p>
        </p:txBody>
      </p:sp>
      <p:pic>
        <p:nvPicPr>
          <p:cNvPr id="8" name="Picture 2" descr="Fire Free Stock Photo - Public Domain Pictures">
            <a:extLst>
              <a:ext uri="{FF2B5EF4-FFF2-40B4-BE49-F238E27FC236}">
                <a16:creationId xmlns:a16="http://schemas.microsoft.com/office/drawing/2014/main" id="{DDF5E1BF-4421-1E4C-8273-C3BA83CB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8" y="1992377"/>
            <a:ext cx="2800886" cy="18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ire extinguisher vector graphics | Public domain vectors">
            <a:extLst>
              <a:ext uri="{FF2B5EF4-FFF2-40B4-BE49-F238E27FC236}">
                <a16:creationId xmlns:a16="http://schemas.microsoft.com/office/drawing/2014/main" id="{FB0A9E45-4AE8-9947-8DA6-84EF0CC0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8006" y="2036975"/>
            <a:ext cx="1927654" cy="27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294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7121AC9-DBD8-714D-B62E-5FBC4E753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45"/>
          <a:stretch/>
        </p:blipFill>
        <p:spPr>
          <a:xfrm>
            <a:off x="151646" y="722157"/>
            <a:ext cx="8971808" cy="6076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A94FEF-6586-804C-A33E-F39EA926D94D}"/>
              </a:ext>
            </a:extLst>
          </p:cNvPr>
          <p:cNvSpPr txBox="1"/>
          <p:nvPr/>
        </p:nvSpPr>
        <p:spPr>
          <a:xfrm>
            <a:off x="2065104" y="4494904"/>
            <a:ext cx="8219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</a:rPr>
              <a:t>Lung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A5284-4703-6B42-BBC8-593C729A21BF}"/>
              </a:ext>
            </a:extLst>
          </p:cNvPr>
          <p:cNvSpPr txBox="1"/>
          <p:nvPr/>
        </p:nvSpPr>
        <p:spPr>
          <a:xfrm>
            <a:off x="6256964" y="4503593"/>
            <a:ext cx="28664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</a:rPr>
              <a:t>Immune fire station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72AA6-6B24-5842-9877-A737A5C220DF}"/>
              </a:ext>
            </a:extLst>
          </p:cNvPr>
          <p:cNvSpPr txBox="1"/>
          <p:nvPr/>
        </p:nvSpPr>
        <p:spPr>
          <a:xfrm>
            <a:off x="7735329" y="6550223"/>
            <a:ext cx="1841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 render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F5DBE5-DB55-DD42-8408-F31BFF83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59376"/>
            <a:ext cx="8458200" cy="1325563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merican Typewriter" panose="02090604020004020304" pitchFamily="18" charset="77"/>
              </a:rPr>
              <a:t>Communicating cells travel to immune fire stations to alert immune cells </a:t>
            </a:r>
          </a:p>
        </p:txBody>
      </p:sp>
    </p:spTree>
    <p:extLst>
      <p:ext uri="{BB962C8B-B14F-4D97-AF65-F5344CB8AC3E}">
        <p14:creationId xmlns:p14="http://schemas.microsoft.com/office/powerpoint/2010/main" val="925592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228645-DE17-BF4E-92CA-CB2CEB98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67312"/>
            <a:ext cx="8492490" cy="1325563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0432FF"/>
                </a:solidFill>
                <a:latin typeface="American Typewriter" panose="02090604020004020304" pitchFamily="18" charset="77"/>
              </a:rPr>
              <a:t>Depending on what’s caused the fire, you need a different fire extinguisher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67176D-E630-9143-8234-E2D7051E8283}"/>
              </a:ext>
            </a:extLst>
          </p:cNvPr>
          <p:cNvGrpSpPr/>
          <p:nvPr/>
        </p:nvGrpSpPr>
        <p:grpSpPr>
          <a:xfrm>
            <a:off x="34968" y="1767267"/>
            <a:ext cx="1710654" cy="2714183"/>
            <a:chOff x="133908" y="3280719"/>
            <a:chExt cx="1710654" cy="2714183"/>
          </a:xfrm>
        </p:grpSpPr>
        <p:pic>
          <p:nvPicPr>
            <p:cNvPr id="5" name="Picture 2" descr="Fire extinguisher vector graphics | Public domain vectors">
              <a:extLst>
                <a:ext uri="{FF2B5EF4-FFF2-40B4-BE49-F238E27FC236}">
                  <a16:creationId xmlns:a16="http://schemas.microsoft.com/office/drawing/2014/main" id="{3C1A4387-9B35-2F43-B98F-B9B19518C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3908" y="3280719"/>
              <a:ext cx="1710654" cy="2401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D6E2D5-5E0A-CC41-931F-161DDF848ACF}"/>
                </a:ext>
              </a:extLst>
            </p:cNvPr>
            <p:cNvSpPr/>
            <p:nvPr/>
          </p:nvSpPr>
          <p:spPr>
            <a:xfrm>
              <a:off x="721123" y="4315522"/>
              <a:ext cx="305280" cy="614186"/>
            </a:xfrm>
            <a:prstGeom prst="rect">
              <a:avLst/>
            </a:prstGeom>
            <a:solidFill>
              <a:srgbClr val="FF060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BB7728-4BF8-B64F-A44A-29B283DA620B}"/>
                </a:ext>
              </a:extLst>
            </p:cNvPr>
            <p:cNvSpPr txBox="1"/>
            <p:nvPr/>
          </p:nvSpPr>
          <p:spPr>
            <a:xfrm>
              <a:off x="545594" y="5625570"/>
              <a:ext cx="1246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WATER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EA1290-1F10-9540-A6D0-8BD97B75A2B9}"/>
              </a:ext>
            </a:extLst>
          </p:cNvPr>
          <p:cNvGrpSpPr/>
          <p:nvPr/>
        </p:nvGrpSpPr>
        <p:grpSpPr>
          <a:xfrm>
            <a:off x="1631879" y="1767267"/>
            <a:ext cx="1710654" cy="2714183"/>
            <a:chOff x="1484913" y="3280719"/>
            <a:chExt cx="1710654" cy="2714183"/>
          </a:xfrm>
        </p:grpSpPr>
        <p:pic>
          <p:nvPicPr>
            <p:cNvPr id="6" name="Picture 2" descr="Fire extinguisher vector graphics | Public domain vectors">
              <a:extLst>
                <a:ext uri="{FF2B5EF4-FFF2-40B4-BE49-F238E27FC236}">
                  <a16:creationId xmlns:a16="http://schemas.microsoft.com/office/drawing/2014/main" id="{F3948F06-20AE-C445-BC75-0A8A17C77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84913" y="3280719"/>
              <a:ext cx="1710654" cy="2401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576C14-3D99-4343-B4F9-0D5CE75E09B1}"/>
                </a:ext>
              </a:extLst>
            </p:cNvPr>
            <p:cNvSpPr/>
            <p:nvPr/>
          </p:nvSpPr>
          <p:spPr>
            <a:xfrm>
              <a:off x="2073609" y="4315522"/>
              <a:ext cx="305280" cy="614186"/>
            </a:xfrm>
            <a:prstGeom prst="rect">
              <a:avLst/>
            </a:prstGeom>
            <a:solidFill>
              <a:srgbClr val="FEEDA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ABA40C-B8E9-8D49-9057-02DC19631FFC}"/>
                </a:ext>
              </a:extLst>
            </p:cNvPr>
            <p:cNvSpPr txBox="1"/>
            <p:nvPr/>
          </p:nvSpPr>
          <p:spPr>
            <a:xfrm>
              <a:off x="1928375" y="5625570"/>
              <a:ext cx="1246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FOAM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ACA1A8-89FB-5949-8DC3-9BDA69348258}"/>
              </a:ext>
            </a:extLst>
          </p:cNvPr>
          <p:cNvGrpSpPr/>
          <p:nvPr/>
        </p:nvGrpSpPr>
        <p:grpSpPr>
          <a:xfrm>
            <a:off x="3316191" y="1767267"/>
            <a:ext cx="1710654" cy="2714183"/>
            <a:chOff x="2861346" y="3280719"/>
            <a:chExt cx="1710654" cy="2714183"/>
          </a:xfrm>
        </p:grpSpPr>
        <p:pic>
          <p:nvPicPr>
            <p:cNvPr id="8" name="Picture 2" descr="Fire extinguisher vector graphics | Public domain vectors">
              <a:extLst>
                <a:ext uri="{FF2B5EF4-FFF2-40B4-BE49-F238E27FC236}">
                  <a16:creationId xmlns:a16="http://schemas.microsoft.com/office/drawing/2014/main" id="{34F23F4D-1258-7245-8C75-9CFE13273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61346" y="3280719"/>
              <a:ext cx="1710654" cy="2401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8BA627-8FE2-0847-A087-D85F9C6EE91C}"/>
                </a:ext>
              </a:extLst>
            </p:cNvPr>
            <p:cNvSpPr/>
            <p:nvPr/>
          </p:nvSpPr>
          <p:spPr>
            <a:xfrm>
              <a:off x="3450042" y="4315522"/>
              <a:ext cx="305280" cy="614186"/>
            </a:xfrm>
            <a:prstGeom prst="rect">
              <a:avLst/>
            </a:prstGeom>
            <a:solidFill>
              <a:srgbClr val="1959B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7AE1A3-03B3-1F4C-9950-F35A136E02DC}"/>
                </a:ext>
              </a:extLst>
            </p:cNvPr>
            <p:cNvSpPr txBox="1"/>
            <p:nvPr/>
          </p:nvSpPr>
          <p:spPr>
            <a:xfrm>
              <a:off x="3133030" y="5625570"/>
              <a:ext cx="1246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POWDER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AB0EBD-E3D1-4E4C-8A57-7D491489E1CE}"/>
              </a:ext>
            </a:extLst>
          </p:cNvPr>
          <p:cNvGrpSpPr/>
          <p:nvPr/>
        </p:nvGrpSpPr>
        <p:grpSpPr>
          <a:xfrm>
            <a:off x="5079128" y="1755728"/>
            <a:ext cx="1785031" cy="2706870"/>
            <a:chOff x="4290793" y="3280719"/>
            <a:chExt cx="1785031" cy="2706870"/>
          </a:xfrm>
        </p:grpSpPr>
        <p:pic>
          <p:nvPicPr>
            <p:cNvPr id="9" name="Picture 2" descr="Fire extinguisher vector graphics | Public domain vectors">
              <a:extLst>
                <a:ext uri="{FF2B5EF4-FFF2-40B4-BE49-F238E27FC236}">
                  <a16:creationId xmlns:a16="http://schemas.microsoft.com/office/drawing/2014/main" id="{49E77E8C-83D3-5D43-97C1-1E765FCCA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90793" y="3280719"/>
              <a:ext cx="1710654" cy="2401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E9861B-D796-5D4B-9716-3CCE4DCAE01A}"/>
                </a:ext>
              </a:extLst>
            </p:cNvPr>
            <p:cNvSpPr/>
            <p:nvPr/>
          </p:nvSpPr>
          <p:spPr>
            <a:xfrm>
              <a:off x="4883016" y="4315522"/>
              <a:ext cx="305280" cy="6141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B86908-85F0-EF44-8E7F-1ECE977D9389}"/>
                </a:ext>
              </a:extLst>
            </p:cNvPr>
            <p:cNvSpPr txBox="1"/>
            <p:nvPr/>
          </p:nvSpPr>
          <p:spPr>
            <a:xfrm>
              <a:off x="4829139" y="5618257"/>
              <a:ext cx="1246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C5AEF9-3663-8149-8AC9-D2190CF83BD7}"/>
              </a:ext>
            </a:extLst>
          </p:cNvPr>
          <p:cNvGrpSpPr/>
          <p:nvPr/>
        </p:nvGrpSpPr>
        <p:grpSpPr>
          <a:xfrm>
            <a:off x="6911201" y="1767267"/>
            <a:ext cx="1831428" cy="2718593"/>
            <a:chOff x="5714118" y="3280719"/>
            <a:chExt cx="1831428" cy="2718593"/>
          </a:xfrm>
        </p:grpSpPr>
        <p:pic>
          <p:nvPicPr>
            <p:cNvPr id="10" name="Picture 2" descr="Fire extinguisher vector graphics | Public domain vectors">
              <a:extLst>
                <a:ext uri="{FF2B5EF4-FFF2-40B4-BE49-F238E27FC236}">
                  <a16:creationId xmlns:a16="http://schemas.microsoft.com/office/drawing/2014/main" id="{9CF1728E-7764-0540-BDE4-E472D42AE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14118" y="3280719"/>
              <a:ext cx="1710654" cy="2401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C66B79-3ECE-AB4D-AE34-4E94737D0F9F}"/>
                </a:ext>
              </a:extLst>
            </p:cNvPr>
            <p:cNvSpPr/>
            <p:nvPr/>
          </p:nvSpPr>
          <p:spPr>
            <a:xfrm>
              <a:off x="6304750" y="4315522"/>
              <a:ext cx="305280" cy="614186"/>
            </a:xfrm>
            <a:prstGeom prst="rect">
              <a:avLst/>
            </a:prstGeom>
            <a:solidFill>
              <a:srgbClr val="FFDE3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DCFB7E-64FD-D041-BF20-491259CEA3B1}"/>
                </a:ext>
              </a:extLst>
            </p:cNvPr>
            <p:cNvSpPr txBox="1"/>
            <p:nvPr/>
          </p:nvSpPr>
          <p:spPr>
            <a:xfrm>
              <a:off x="5838816" y="5629980"/>
              <a:ext cx="1706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WET CHEMICAL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D1480ED-5FD8-494B-8F74-D7B1335E5C3C}"/>
              </a:ext>
            </a:extLst>
          </p:cNvPr>
          <p:cNvSpPr txBox="1"/>
          <p:nvPr/>
        </p:nvSpPr>
        <p:spPr>
          <a:xfrm>
            <a:off x="304120" y="4637612"/>
            <a:ext cx="1565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Used on paper, wood, and other solid fuel fires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7BE55E-3794-E147-B547-6671C73C614C}"/>
              </a:ext>
            </a:extLst>
          </p:cNvPr>
          <p:cNvSpPr txBox="1"/>
          <p:nvPr/>
        </p:nvSpPr>
        <p:spPr>
          <a:xfrm>
            <a:off x="3639310" y="4637608"/>
            <a:ext cx="1246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Used on solid fuel fires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55B155-BD00-4E45-B6EB-ED8BF6E1FED5}"/>
              </a:ext>
            </a:extLst>
          </p:cNvPr>
          <p:cNvSpPr txBox="1"/>
          <p:nvPr/>
        </p:nvSpPr>
        <p:spPr>
          <a:xfrm>
            <a:off x="1899132" y="4637610"/>
            <a:ext cx="1565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Used on any kind of fire except for cooking oils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33118D-A57E-8946-AC3F-3B4727AB311F}"/>
              </a:ext>
            </a:extLst>
          </p:cNvPr>
          <p:cNvSpPr txBox="1"/>
          <p:nvPr/>
        </p:nvSpPr>
        <p:spPr>
          <a:xfrm>
            <a:off x="5409468" y="4637608"/>
            <a:ext cx="1380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Used on flammable liquids and electrical fires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C879C2-0C5F-C549-B039-6CCB0FF32281}"/>
              </a:ext>
            </a:extLst>
          </p:cNvPr>
          <p:cNvSpPr txBox="1"/>
          <p:nvPr/>
        </p:nvSpPr>
        <p:spPr>
          <a:xfrm>
            <a:off x="7035899" y="4637608"/>
            <a:ext cx="1690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Used on cooking oil fires</a:t>
            </a:r>
          </a:p>
        </p:txBody>
      </p:sp>
    </p:spTree>
    <p:extLst>
      <p:ext uri="{BB962C8B-B14F-4D97-AF65-F5344CB8AC3E}">
        <p14:creationId xmlns:p14="http://schemas.microsoft.com/office/powerpoint/2010/main" val="381713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bubble chart&#10;&#10;Description automatically generated">
            <a:extLst>
              <a:ext uri="{FF2B5EF4-FFF2-40B4-BE49-F238E27FC236}">
                <a16:creationId xmlns:a16="http://schemas.microsoft.com/office/drawing/2014/main" id="{A1743AFA-8BEA-E64C-85DD-06948FFB6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28" t="13111" r="21781" b="54050"/>
          <a:stretch/>
        </p:blipFill>
        <p:spPr>
          <a:xfrm>
            <a:off x="5023890" y="4047687"/>
            <a:ext cx="3463547" cy="2420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EECCAB-4594-9D46-8E10-1A1A36D5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9" y="138865"/>
            <a:ext cx="8583930" cy="1325563"/>
          </a:xfrm>
        </p:spPr>
        <p:txBody>
          <a:bodyPr>
            <a:normAutofit/>
          </a:bodyPr>
          <a:lstStyle/>
          <a:p>
            <a:r>
              <a:rPr lang="en-GB" sz="3600">
                <a:latin typeface="American Typewriter" panose="02090604020004020304" pitchFamily="18" charset="77"/>
              </a:rPr>
              <a:t>The communicating cell matches the virus up to the right immune cell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161224-5701-8642-BDB9-DA9505126A18}"/>
              </a:ext>
            </a:extLst>
          </p:cNvPr>
          <p:cNvSpPr txBox="1"/>
          <p:nvPr/>
        </p:nvSpPr>
        <p:spPr>
          <a:xfrm>
            <a:off x="1601311" y="1820978"/>
            <a:ext cx="2776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American Typewriter" panose="02090604020004020304" pitchFamily="18" charset="77"/>
              </a:rPr>
              <a:t>I’ve here to tell you there are lots of </a:t>
            </a:r>
            <a:r>
              <a:rPr lang="en-GB" sz="1600" b="1">
                <a:latin typeface="American Typewriter" panose="02090604020004020304" pitchFamily="18" charset="77"/>
              </a:rPr>
              <a:t>influenza</a:t>
            </a:r>
            <a:r>
              <a:rPr lang="en-GB" sz="1600">
                <a:latin typeface="American Typewriter" panose="02090604020004020304" pitchFamily="18" charset="77"/>
              </a:rPr>
              <a:t> viruses in the lung!!</a:t>
            </a:r>
          </a:p>
          <a:p>
            <a:r>
              <a:rPr lang="en-GB" sz="1600">
                <a:latin typeface="American Typewriter" panose="02090604020004020304" pitchFamily="18" charset="77"/>
              </a:rPr>
              <a:t>Can you come and help! </a:t>
            </a:r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6E860A6B-0471-B344-AC93-3E57630BCFC7}"/>
              </a:ext>
            </a:extLst>
          </p:cNvPr>
          <p:cNvSpPr/>
          <p:nvPr/>
        </p:nvSpPr>
        <p:spPr>
          <a:xfrm>
            <a:off x="5601828" y="2633964"/>
            <a:ext cx="3330458" cy="1574866"/>
          </a:xfrm>
          <a:prstGeom prst="wedgeEllipseCallou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0A2E4-2C9D-AE4C-811D-C6A95A3518AD}"/>
              </a:ext>
            </a:extLst>
          </p:cNvPr>
          <p:cNvSpPr txBox="1"/>
          <p:nvPr/>
        </p:nvSpPr>
        <p:spPr>
          <a:xfrm>
            <a:off x="5961597" y="2879285"/>
            <a:ext cx="2776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American Typewriter" panose="02090604020004020304" pitchFamily="18" charset="77"/>
              </a:rPr>
              <a:t>I’ve here to tell you there are lots of </a:t>
            </a:r>
            <a:r>
              <a:rPr lang="en-GB" sz="1600" b="1">
                <a:latin typeface="American Typewriter" panose="02090604020004020304" pitchFamily="18" charset="77"/>
              </a:rPr>
              <a:t>SARS-CoV-2 </a:t>
            </a:r>
            <a:r>
              <a:rPr lang="en-GB" sz="1600">
                <a:latin typeface="American Typewriter" panose="02090604020004020304" pitchFamily="18" charset="77"/>
              </a:rPr>
              <a:t>viruses in the lung!!</a:t>
            </a:r>
          </a:p>
          <a:p>
            <a:r>
              <a:rPr lang="en-GB" sz="1600">
                <a:latin typeface="American Typewriter" panose="02090604020004020304" pitchFamily="18" charset="77"/>
              </a:rPr>
              <a:t>Can you come and help! </a:t>
            </a:r>
          </a:p>
        </p:txBody>
      </p:sp>
      <p:pic>
        <p:nvPicPr>
          <p:cNvPr id="19" name="Picture 18" descr="Chart, bubble chart&#10;&#10;Description automatically generated">
            <a:extLst>
              <a:ext uri="{FF2B5EF4-FFF2-40B4-BE49-F238E27FC236}">
                <a16:creationId xmlns:a16="http://schemas.microsoft.com/office/drawing/2014/main" id="{5B2810CA-593D-9F43-B6BE-293926D68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2" t="14239" r="59447" b="52922"/>
          <a:stretch/>
        </p:blipFill>
        <p:spPr>
          <a:xfrm>
            <a:off x="293762" y="2837375"/>
            <a:ext cx="3463547" cy="2420624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A9C55610-D843-C849-B46D-6D2E62144482}"/>
              </a:ext>
            </a:extLst>
          </p:cNvPr>
          <p:cNvSpPr/>
          <p:nvPr/>
        </p:nvSpPr>
        <p:spPr>
          <a:xfrm>
            <a:off x="1241542" y="1575657"/>
            <a:ext cx="3330458" cy="1574866"/>
          </a:xfrm>
          <a:prstGeom prst="wedgeEllipseCallou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EB8D0-DC15-CA47-8582-27ADB5A44130}"/>
              </a:ext>
            </a:extLst>
          </p:cNvPr>
          <p:cNvSpPr txBox="1"/>
          <p:nvPr/>
        </p:nvSpPr>
        <p:spPr>
          <a:xfrm>
            <a:off x="7735329" y="6550223"/>
            <a:ext cx="1841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 render image</a:t>
            </a:r>
          </a:p>
        </p:txBody>
      </p:sp>
    </p:spTree>
    <p:extLst>
      <p:ext uri="{BB962C8B-B14F-4D97-AF65-F5344CB8AC3E}">
        <p14:creationId xmlns:p14="http://schemas.microsoft.com/office/powerpoint/2010/main" val="1520087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250C-F19B-B241-9A23-D43F7D38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1885950"/>
            <a:ext cx="6915900" cy="30861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spcBef>
                <a:spcPts val="1000"/>
              </a:spcBef>
              <a:spcAft>
                <a:spcPts val="1000"/>
              </a:spcAft>
            </a:pPr>
            <a:r>
              <a:rPr lang="en-US" sz="3200" b="1">
                <a:latin typeface="American Typewriter"/>
              </a:rPr>
              <a:t>Co-</a:t>
            </a:r>
            <a:r>
              <a:rPr lang="en-US" sz="3200" b="1" err="1">
                <a:latin typeface="American Typewriter"/>
              </a:rPr>
              <a:t>IMMUNicate</a:t>
            </a:r>
            <a:r>
              <a:rPr lang="en-US" sz="3200">
                <a:latin typeface="American Typewriter"/>
              </a:rPr>
              <a:t> – can you match up the virus, the size of the response, and the immune cell?</a:t>
            </a:r>
          </a:p>
        </p:txBody>
      </p:sp>
      <p:pic>
        <p:nvPicPr>
          <p:cNvPr id="4" name="Picture 3" descr="A close up of a toy&#10;&#10;Description automatically generated with medium confidence">
            <a:extLst>
              <a:ext uri="{FF2B5EF4-FFF2-40B4-BE49-F238E27FC236}">
                <a16:creationId xmlns:a16="http://schemas.microsoft.com/office/drawing/2014/main" id="{F83F56E7-FA74-3845-8608-BAB598F6F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2060" y="292058"/>
            <a:ext cx="2336471" cy="1752353"/>
          </a:xfrm>
          <a:prstGeom prst="rect">
            <a:avLst/>
          </a:prstGeom>
        </p:spPr>
      </p:pic>
      <p:pic>
        <p:nvPicPr>
          <p:cNvPr id="6" name="Picture 5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F8153DAC-9376-3848-9B09-CB3D53A0F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99588" y="292059"/>
            <a:ext cx="2336471" cy="1752353"/>
          </a:xfrm>
          <a:prstGeom prst="rect">
            <a:avLst/>
          </a:prstGeom>
        </p:spPr>
      </p:pic>
      <p:pic>
        <p:nvPicPr>
          <p:cNvPr id="8" name="Picture 7" descr="A stuffed animal on a table&#10;&#10;Description automatically generated with low confidence">
            <a:extLst>
              <a:ext uri="{FF2B5EF4-FFF2-40B4-BE49-F238E27FC236}">
                <a16:creationId xmlns:a16="http://schemas.microsoft.com/office/drawing/2014/main" id="{1D8B70A4-D3ED-8045-AC7D-9D6297788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92059" y="4813588"/>
            <a:ext cx="2336471" cy="1752353"/>
          </a:xfrm>
          <a:prstGeom prst="rect">
            <a:avLst/>
          </a:prstGeom>
        </p:spPr>
      </p:pic>
      <p:pic>
        <p:nvPicPr>
          <p:cNvPr id="10" name="Picture 9" descr="A stuffed animal on a table&#10;&#10;Description automatically generated with medium confidence">
            <a:extLst>
              <a:ext uri="{FF2B5EF4-FFF2-40B4-BE49-F238E27FC236}">
                <a16:creationId xmlns:a16="http://schemas.microsoft.com/office/drawing/2014/main" id="{E4CF3DEE-E1E8-264D-B31F-C8FB7A7E8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99587" y="4809877"/>
            <a:ext cx="2336471" cy="1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51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EBC8FE-12D9-DC49-98B0-A43574A8C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" y="104257"/>
            <a:ext cx="7886700" cy="1325563"/>
          </a:xfrm>
        </p:spPr>
        <p:txBody>
          <a:bodyPr/>
          <a:lstStyle/>
          <a:p>
            <a:r>
              <a:rPr lang="en-GB">
                <a:latin typeface="American Typewriter" panose="02090604020004020304" pitchFamily="18" charset="77"/>
              </a:rPr>
              <a:t>Co-</a:t>
            </a:r>
            <a:r>
              <a:rPr lang="en-GB" err="1">
                <a:latin typeface="American Typewriter" panose="02090604020004020304" pitchFamily="18" charset="77"/>
              </a:rPr>
              <a:t>IMMUNicate</a:t>
            </a:r>
            <a:r>
              <a:rPr lang="en-GB">
                <a:latin typeface="American Typewriter" panose="02090604020004020304" pitchFamily="18" charset="77"/>
              </a:rPr>
              <a:t> game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DC354-790B-1C4D-A0AC-DF3FD2BE1151}"/>
              </a:ext>
            </a:extLst>
          </p:cNvPr>
          <p:cNvSpPr txBox="1"/>
          <p:nvPr/>
        </p:nvSpPr>
        <p:spPr>
          <a:xfrm>
            <a:off x="209106" y="1549358"/>
            <a:ext cx="891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merican Typewriter" panose="02090604020004020304" pitchFamily="18" charset="77"/>
              </a:rPr>
              <a:t>5 pupils will get a virus – is it </a:t>
            </a:r>
            <a:r>
              <a:rPr lang="en-GB" sz="2400" b="1">
                <a:latin typeface="American Typewriter" panose="02090604020004020304" pitchFamily="18" charset="77"/>
              </a:rPr>
              <a:t>BIG</a:t>
            </a:r>
            <a:r>
              <a:rPr lang="en-GB" sz="2000">
                <a:latin typeface="American Typewriter" panose="02090604020004020304" pitchFamily="18" charset="77"/>
              </a:rPr>
              <a:t> (lots of virus) or </a:t>
            </a:r>
            <a:r>
              <a:rPr lang="en-GB" sz="1600">
                <a:latin typeface="American Typewriter" panose="02090604020004020304" pitchFamily="18" charset="77"/>
              </a:rPr>
              <a:t>small</a:t>
            </a:r>
            <a:r>
              <a:rPr lang="en-GB" sz="2000">
                <a:latin typeface="American Typewriter" panose="02090604020004020304" pitchFamily="18" charset="77"/>
              </a:rPr>
              <a:t> (little virus)?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35E2B-A71D-BA40-B373-6F6F96E7A938}"/>
              </a:ext>
            </a:extLst>
          </p:cNvPr>
          <p:cNvSpPr txBox="1"/>
          <p:nvPr/>
        </p:nvSpPr>
        <p:spPr>
          <a:xfrm>
            <a:off x="209106" y="2570916"/>
            <a:ext cx="8268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432FF"/>
                </a:solidFill>
                <a:latin typeface="American Typewriter" panose="02090604020004020304" pitchFamily="18" charset="77"/>
              </a:rPr>
              <a:t>5 pupils will get warning signals – they need to match with a virus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E43B1-919C-A149-930D-17C4D8968C2D}"/>
              </a:ext>
            </a:extLst>
          </p:cNvPr>
          <p:cNvSpPr txBox="1"/>
          <p:nvPr/>
        </p:nvSpPr>
        <p:spPr>
          <a:xfrm>
            <a:off x="209107" y="3536158"/>
            <a:ext cx="791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American Typewriter" panose="02090604020004020304" pitchFamily="18" charset="77"/>
              </a:rPr>
              <a:t>Only a few pupils will get a communicating cell – who do they need to match up with?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30EBC-708C-DC4B-ABFA-BBAC4102960C}"/>
              </a:ext>
            </a:extLst>
          </p:cNvPr>
          <p:cNvSpPr txBox="1"/>
          <p:nvPr/>
        </p:nvSpPr>
        <p:spPr>
          <a:xfrm>
            <a:off x="209106" y="4784530"/>
            <a:ext cx="8431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74D67"/>
                </a:solidFill>
                <a:latin typeface="American Typewriter" panose="02090604020004020304" pitchFamily="18" charset="77"/>
              </a:rPr>
              <a:t>5 pupils will have a ‘be prepared’ immune cell or an immune cells that is trained to find the particular virus</a:t>
            </a:r>
          </a:p>
        </p:txBody>
      </p:sp>
    </p:spTree>
    <p:extLst>
      <p:ext uri="{BB962C8B-B14F-4D97-AF65-F5344CB8AC3E}">
        <p14:creationId xmlns:p14="http://schemas.microsoft.com/office/powerpoint/2010/main" val="484687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147E-E579-B94D-9CF2-74C2C3B0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merican Typewriter" panose="02090604020004020304" pitchFamily="18" charset="77"/>
              </a:rPr>
              <a:t>On your job advert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2E7F9-1BA6-F14F-B442-A638B6339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American Typewriter" panose="02090604020004020304" pitchFamily="18" charset="77"/>
              </a:rPr>
              <a:t>Draw an immune cell to come to the lung to fight the infection</a:t>
            </a:r>
          </a:p>
          <a:p>
            <a:endParaRPr lang="en-GB" dirty="0">
              <a:latin typeface="American Typewriter" panose="02090604020004020304" pitchFamily="18" charset="77"/>
            </a:endParaRPr>
          </a:p>
          <a:p>
            <a:pPr lvl="1"/>
            <a:r>
              <a:rPr lang="en-GB" dirty="0">
                <a:solidFill>
                  <a:srgbClr val="0432FF"/>
                </a:solidFill>
                <a:latin typeface="American Typewriter" panose="02090604020004020304" pitchFamily="18" charset="77"/>
              </a:rPr>
              <a:t>Did you have a little virus – you need a ‘be prepared </a:t>
            </a:r>
            <a:r>
              <a:rPr lang="en-GB">
                <a:solidFill>
                  <a:srgbClr val="0432FF"/>
                </a:solidFill>
                <a:latin typeface="American Typewriter" panose="02090604020004020304" pitchFamily="18" charset="77"/>
              </a:rPr>
              <a:t>cell’?</a:t>
            </a:r>
            <a:endParaRPr lang="en-GB" dirty="0">
              <a:solidFill>
                <a:srgbClr val="0432FF"/>
              </a:solidFill>
              <a:latin typeface="American Typewriter" panose="02090604020004020304" pitchFamily="18" charset="77"/>
            </a:endParaRPr>
          </a:p>
          <a:p>
            <a:pPr lvl="1"/>
            <a:endParaRPr lang="en-GB" dirty="0">
              <a:latin typeface="American Typewriter" panose="02090604020004020304" pitchFamily="18" charset="77"/>
            </a:endParaRPr>
          </a:p>
          <a:p>
            <a:pPr lvl="1"/>
            <a:r>
              <a:rPr lang="en-GB" dirty="0">
                <a:solidFill>
                  <a:srgbClr val="7030A0"/>
                </a:solidFill>
                <a:latin typeface="American Typewriter" panose="02090604020004020304" pitchFamily="18" charset="77"/>
              </a:rPr>
              <a:t>Did you have a lot of virus – you need a specially trained cells?</a:t>
            </a:r>
          </a:p>
        </p:txBody>
      </p:sp>
    </p:spTree>
    <p:extLst>
      <p:ext uri="{BB962C8B-B14F-4D97-AF65-F5344CB8AC3E}">
        <p14:creationId xmlns:p14="http://schemas.microsoft.com/office/powerpoint/2010/main" val="316000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824866F-621F-2846-AFBD-A3999AA53031}"/>
              </a:ext>
            </a:extLst>
          </p:cNvPr>
          <p:cNvSpPr txBox="1">
            <a:spLocks/>
          </p:cNvSpPr>
          <p:nvPr/>
        </p:nvSpPr>
        <p:spPr>
          <a:xfrm>
            <a:off x="1349718" y="1801311"/>
            <a:ext cx="59917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merican Typewriter" panose="02090604020004020304" pitchFamily="18" charset="77"/>
              </a:rPr>
              <a:t>Let’s first think about how you communicate?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C8790C-E24A-3240-BFC0-F102189914CC}"/>
              </a:ext>
            </a:extLst>
          </p:cNvPr>
          <p:cNvSpPr txBox="1">
            <a:spLocks/>
          </p:cNvSpPr>
          <p:nvPr/>
        </p:nvSpPr>
        <p:spPr>
          <a:xfrm>
            <a:off x="0" y="313289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>
              <a:latin typeface="American Typewriter" panose="02090604020004020304" pitchFamily="18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DCB8B26-EA13-BF4C-A5D1-442BA7A88512}"/>
              </a:ext>
            </a:extLst>
          </p:cNvPr>
          <p:cNvSpPr txBox="1">
            <a:spLocks/>
          </p:cNvSpPr>
          <p:nvPr/>
        </p:nvSpPr>
        <p:spPr>
          <a:xfrm>
            <a:off x="1349718" y="3252948"/>
            <a:ext cx="7663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  <a:latin typeface="American Typewriter" panose="02090604020004020304" pitchFamily="18" charset="77"/>
              </a:rPr>
              <a:t>Write down a list of ways people communicate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150453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7C8790C-E24A-3240-BFC0-F102189914CC}"/>
              </a:ext>
            </a:extLst>
          </p:cNvPr>
          <p:cNvSpPr txBox="1">
            <a:spLocks/>
          </p:cNvSpPr>
          <p:nvPr/>
        </p:nvSpPr>
        <p:spPr>
          <a:xfrm>
            <a:off x="0" y="313289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>
              <a:latin typeface="American Typewriter" panose="02090604020004020304" pitchFamily="18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DCB8B26-EA13-BF4C-A5D1-442BA7A88512}"/>
              </a:ext>
            </a:extLst>
          </p:cNvPr>
          <p:cNvSpPr txBox="1">
            <a:spLocks/>
          </p:cNvSpPr>
          <p:nvPr/>
        </p:nvSpPr>
        <p:spPr>
          <a:xfrm>
            <a:off x="1315467" y="1522975"/>
            <a:ext cx="6152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432FF"/>
                </a:solidFill>
                <a:latin typeface="American Typewriter" panose="02090604020004020304" pitchFamily="18" charset="77"/>
              </a:rPr>
              <a:t>With one </a:t>
            </a:r>
            <a:r>
              <a:rPr lang="en-US" sz="3200" dirty="0" err="1">
                <a:solidFill>
                  <a:srgbClr val="0432FF"/>
                </a:solidFill>
                <a:latin typeface="American Typewriter" panose="02090604020004020304" pitchFamily="18" charset="77"/>
              </a:rPr>
              <a:t>colour</a:t>
            </a:r>
            <a:r>
              <a:rPr lang="en-US" sz="3200" dirty="0">
                <a:solidFill>
                  <a:srgbClr val="0432FF"/>
                </a:solidFill>
                <a:latin typeface="American Typewriter" panose="02090604020004020304" pitchFamily="18" charset="77"/>
              </a:rPr>
              <a:t> pen/pencil, underline the types of communication that need people to </a:t>
            </a:r>
            <a:r>
              <a:rPr lang="en-US" sz="3200" b="1" dirty="0">
                <a:solidFill>
                  <a:srgbClr val="0432FF"/>
                </a:solidFill>
                <a:latin typeface="American Typewriter" panose="02090604020004020304" pitchFamily="18" charset="77"/>
              </a:rPr>
              <a:t>be close together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3C8BF5-FC16-B941-8148-FE270C7EB78F}"/>
              </a:ext>
            </a:extLst>
          </p:cNvPr>
          <p:cNvSpPr txBox="1">
            <a:spLocks/>
          </p:cNvSpPr>
          <p:nvPr/>
        </p:nvSpPr>
        <p:spPr>
          <a:xfrm>
            <a:off x="1026821" y="4009462"/>
            <a:ext cx="7277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7030A0"/>
                </a:solidFill>
                <a:latin typeface="American Typewriter" panose="02090604020004020304" pitchFamily="18" charset="77"/>
              </a:rPr>
              <a:t>With a different </a:t>
            </a:r>
            <a:r>
              <a:rPr lang="en-US" sz="3200" dirty="0" err="1">
                <a:solidFill>
                  <a:srgbClr val="7030A0"/>
                </a:solidFill>
                <a:latin typeface="American Typewriter" panose="02090604020004020304" pitchFamily="18" charset="77"/>
              </a:rPr>
              <a:t>colour</a:t>
            </a:r>
            <a:r>
              <a:rPr lang="en-US" sz="3200" dirty="0">
                <a:solidFill>
                  <a:srgbClr val="7030A0"/>
                </a:solidFill>
                <a:latin typeface="American Typewriter" panose="02090604020004020304" pitchFamily="18" charset="77"/>
              </a:rPr>
              <a:t> pen underline those that work even if people are </a:t>
            </a:r>
            <a:r>
              <a:rPr lang="en-US" sz="3200" b="1" dirty="0">
                <a:solidFill>
                  <a:srgbClr val="7030A0"/>
                </a:solidFill>
                <a:latin typeface="American Typewriter" panose="02090604020004020304" pitchFamily="18" charset="77"/>
              </a:rPr>
              <a:t>far way from each other</a:t>
            </a:r>
          </a:p>
        </p:txBody>
      </p:sp>
    </p:spTree>
    <p:extLst>
      <p:ext uri="{BB962C8B-B14F-4D97-AF65-F5344CB8AC3E}">
        <p14:creationId xmlns:p14="http://schemas.microsoft.com/office/powerpoint/2010/main" val="3740581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7C8790C-E24A-3240-BFC0-F102189914CC}"/>
              </a:ext>
            </a:extLst>
          </p:cNvPr>
          <p:cNvSpPr txBox="1">
            <a:spLocks/>
          </p:cNvSpPr>
          <p:nvPr/>
        </p:nvSpPr>
        <p:spPr>
          <a:xfrm>
            <a:off x="4316681" y="3733485"/>
            <a:ext cx="4571998" cy="492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>
              <a:latin typeface="American Typewriter" panose="02090604020004020304" pitchFamily="18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DCB8B26-EA13-BF4C-A5D1-442BA7A88512}"/>
              </a:ext>
            </a:extLst>
          </p:cNvPr>
          <p:cNvSpPr txBox="1">
            <a:spLocks/>
          </p:cNvSpPr>
          <p:nvPr/>
        </p:nvSpPr>
        <p:spPr>
          <a:xfrm>
            <a:off x="1414134" y="1176471"/>
            <a:ext cx="63157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merican Typewriter" panose="02090604020004020304" pitchFamily="18" charset="77"/>
              </a:rPr>
              <a:t>Do you think cells can communicate in similar ways?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3C8BF5-FC16-B941-8148-FE270C7EB78F}"/>
              </a:ext>
            </a:extLst>
          </p:cNvPr>
          <p:cNvSpPr txBox="1">
            <a:spLocks/>
          </p:cNvSpPr>
          <p:nvPr/>
        </p:nvSpPr>
        <p:spPr>
          <a:xfrm>
            <a:off x="255319" y="3795671"/>
            <a:ext cx="86333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>
              <a:solidFill>
                <a:srgbClr val="7030A0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15BC419-36A9-2846-87A8-7CCDB66F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0" y="2957012"/>
            <a:ext cx="4062140" cy="30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22F188-8C95-A04B-B088-F30618D43B32}"/>
              </a:ext>
            </a:extLst>
          </p:cNvPr>
          <p:cNvSpPr txBox="1">
            <a:spLocks/>
          </p:cNvSpPr>
          <p:nvPr/>
        </p:nvSpPr>
        <p:spPr>
          <a:xfrm>
            <a:off x="2814452" y="16003"/>
            <a:ext cx="33409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merican Typewriter" panose="02090604020004020304" pitchFamily="18" charset="77"/>
              </a:rPr>
              <a:t>Hands Up</a:t>
            </a:r>
          </a:p>
        </p:txBody>
      </p:sp>
      <p:pic>
        <p:nvPicPr>
          <p:cNvPr id="7170" name="Picture 2" descr="Cartoon showing cell communication">
            <a:extLst>
              <a:ext uri="{FF2B5EF4-FFF2-40B4-BE49-F238E27FC236}">
                <a16:creationId xmlns:a16="http://schemas.microsoft.com/office/drawing/2014/main" id="{10F546E5-3E11-6144-AEDB-4117C917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81" y="3195908"/>
            <a:ext cx="4571998" cy="26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019C5F-234B-944F-9B60-0A6006CB0263}"/>
              </a:ext>
            </a:extLst>
          </p:cNvPr>
          <p:cNvSpPr/>
          <p:nvPr/>
        </p:nvSpPr>
        <p:spPr>
          <a:xfrm>
            <a:off x="7111141" y="6018366"/>
            <a:ext cx="1777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54585A"/>
                </a:solidFill>
                <a:latin typeface="IBM Plex Sans"/>
              </a:rPr>
              <a:t>Credit: EMBL/P. Riedinger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5A54ED-918F-3341-A26F-75DBB63085CD}"/>
              </a:ext>
            </a:extLst>
          </p:cNvPr>
          <p:cNvSpPr/>
          <p:nvPr/>
        </p:nvSpPr>
        <p:spPr>
          <a:xfrm>
            <a:off x="508462" y="5954659"/>
            <a:ext cx="1891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54585A"/>
                </a:solidFill>
                <a:latin typeface="IBM Plex Sans"/>
              </a:rPr>
              <a:t>Credit: irene.kim@yale.edu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125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3C8BF5-FC16-B941-8148-FE270C7EB78F}"/>
              </a:ext>
            </a:extLst>
          </p:cNvPr>
          <p:cNvSpPr txBox="1">
            <a:spLocks/>
          </p:cNvSpPr>
          <p:nvPr/>
        </p:nvSpPr>
        <p:spPr>
          <a:xfrm>
            <a:off x="255319" y="3795671"/>
            <a:ext cx="86333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>
              <a:solidFill>
                <a:srgbClr val="7030A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22F188-8C95-A04B-B088-F30618D43B32}"/>
              </a:ext>
            </a:extLst>
          </p:cNvPr>
          <p:cNvSpPr txBox="1">
            <a:spLocks/>
          </p:cNvSpPr>
          <p:nvPr/>
        </p:nvSpPr>
        <p:spPr>
          <a:xfrm>
            <a:off x="1301329" y="1857676"/>
            <a:ext cx="6832141" cy="2883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>
                <a:latin typeface="American Typewriter" panose="02090604020004020304" pitchFamily="18" charset="77"/>
              </a:rPr>
              <a:t>Being able to communicate is essential in everyday life but can help us deal with dangers! </a:t>
            </a:r>
          </a:p>
        </p:txBody>
      </p:sp>
      <p:pic>
        <p:nvPicPr>
          <p:cNvPr id="1026" name="Picture 2" descr="Page 2 | Royalty-free conversation photos free download | Pxfuel">
            <a:extLst>
              <a:ext uri="{FF2B5EF4-FFF2-40B4-BE49-F238E27FC236}">
                <a16:creationId xmlns:a16="http://schemas.microsoft.com/office/drawing/2014/main" id="{016B0E19-425D-BB47-BC5C-5A653CC0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42" y="282136"/>
            <a:ext cx="3082114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lcome, class, classroom, teacher, pupils, students, education, room,  screen, board | Pxfuel">
            <a:extLst>
              <a:ext uri="{FF2B5EF4-FFF2-40B4-BE49-F238E27FC236}">
                <a16:creationId xmlns:a16="http://schemas.microsoft.com/office/drawing/2014/main" id="{D9EC5CD1-EC41-3240-83F9-2F4070CC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61" y="4338239"/>
            <a:ext cx="3082114" cy="20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photo: person, smile, phone, trouble, consultation, resolution, call  center | Hippopx">
            <a:extLst>
              <a:ext uri="{FF2B5EF4-FFF2-40B4-BE49-F238E27FC236}">
                <a16:creationId xmlns:a16="http://schemas.microsoft.com/office/drawing/2014/main" id="{318FFBBE-3ACF-7D4A-8506-8C51994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13" y="4349605"/>
            <a:ext cx="3090950" cy="20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08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re Open Hot - Free photo on Pixabay">
            <a:extLst>
              <a:ext uri="{FF2B5EF4-FFF2-40B4-BE49-F238E27FC236}">
                <a16:creationId xmlns:a16="http://schemas.microsoft.com/office/drawing/2014/main" id="{136A3494-A9EC-6846-BD11-7BE27C26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7AC9E1-77F8-6C4B-8528-63CC96E2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904" y="4560126"/>
            <a:ext cx="7386452" cy="198318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500" b="1">
                <a:latin typeface="American Typewriter" panose="02090604020004020304" pitchFamily="18" charset="77"/>
              </a:rPr>
              <a:t>What would you do if you found a raging fire?</a:t>
            </a:r>
            <a:br>
              <a:rPr lang="en-US" sz="2500" b="1">
                <a:latin typeface="American Typewriter" panose="02090604020004020304" pitchFamily="18" charset="77"/>
              </a:rPr>
            </a:br>
            <a:br>
              <a:rPr lang="en-US" sz="2500" b="1">
                <a:latin typeface="American Typewriter" panose="02090604020004020304" pitchFamily="18" charset="77"/>
              </a:rPr>
            </a:br>
            <a:r>
              <a:rPr lang="en-US" sz="2500" b="1">
                <a:latin typeface="American Typewriter" panose="02090604020004020304" pitchFamily="18" charset="77"/>
              </a:rPr>
              <a:t>(A) Walk away</a:t>
            </a:r>
            <a:br>
              <a:rPr lang="en-US" sz="2500" b="1">
                <a:latin typeface="American Typewriter" panose="02090604020004020304" pitchFamily="18" charset="77"/>
              </a:rPr>
            </a:br>
            <a:r>
              <a:rPr lang="en-US" sz="2500" b="1">
                <a:latin typeface="American Typewriter" panose="02090604020004020304" pitchFamily="18" charset="77"/>
              </a:rPr>
              <a:t>(B) Try and extinguish it yourself</a:t>
            </a:r>
            <a:br>
              <a:rPr lang="en-US" sz="2500" b="1">
                <a:latin typeface="American Typewriter" panose="02090604020004020304" pitchFamily="18" charset="77"/>
              </a:rPr>
            </a:br>
            <a:r>
              <a:rPr lang="en-US" sz="2500" b="1">
                <a:latin typeface="American Typewriter" panose="02090604020004020304" pitchFamily="18" charset="77"/>
              </a:rPr>
              <a:t>(C) Tell someone and raise the fire alarm</a:t>
            </a:r>
          </a:p>
        </p:txBody>
      </p:sp>
    </p:spTree>
    <p:extLst>
      <p:ext uri="{BB962C8B-B14F-4D97-AF65-F5344CB8AC3E}">
        <p14:creationId xmlns:p14="http://schemas.microsoft.com/office/powerpoint/2010/main" val="3173832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nt Arrow 1">
            <a:extLst>
              <a:ext uri="{FF2B5EF4-FFF2-40B4-BE49-F238E27FC236}">
                <a16:creationId xmlns:a16="http://schemas.microsoft.com/office/drawing/2014/main" id="{8BFE9504-3254-AD47-83F3-3566CA2BFF5E}"/>
              </a:ext>
            </a:extLst>
          </p:cNvPr>
          <p:cNvSpPr/>
          <p:nvPr/>
        </p:nvSpPr>
        <p:spPr>
          <a:xfrm>
            <a:off x="935574" y="773894"/>
            <a:ext cx="1712624" cy="1151907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19BD2AD6-5CE4-DF41-8678-9EB77821D0E2}"/>
              </a:ext>
            </a:extLst>
          </p:cNvPr>
          <p:cNvSpPr/>
          <p:nvPr/>
        </p:nvSpPr>
        <p:spPr>
          <a:xfrm rot="5400000">
            <a:off x="6552287" y="674004"/>
            <a:ext cx="1224293" cy="1584068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A9A8B6A6-5EAC-714B-A00E-9DE3C269845B}"/>
              </a:ext>
            </a:extLst>
          </p:cNvPr>
          <p:cNvSpPr/>
          <p:nvPr/>
        </p:nvSpPr>
        <p:spPr>
          <a:xfrm rot="10800000">
            <a:off x="6372399" y="4594397"/>
            <a:ext cx="1494532" cy="1224294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3BFF9258-8E7D-5447-B5CC-3AF89289CF88}"/>
              </a:ext>
            </a:extLst>
          </p:cNvPr>
          <p:cNvSpPr/>
          <p:nvPr/>
        </p:nvSpPr>
        <p:spPr>
          <a:xfrm rot="6737985">
            <a:off x="2306611" y="2674301"/>
            <a:ext cx="1122217" cy="777835"/>
          </a:xfrm>
          <a:prstGeom prst="lightningBol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B0DFFBAD-A537-884E-9B1F-AA2F5B66D4D9}"/>
              </a:ext>
            </a:extLst>
          </p:cNvPr>
          <p:cNvSpPr/>
          <p:nvPr/>
        </p:nvSpPr>
        <p:spPr>
          <a:xfrm rot="4797895">
            <a:off x="2002071" y="2172958"/>
            <a:ext cx="1122217" cy="777835"/>
          </a:xfrm>
          <a:prstGeom prst="lightningBol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Free Images : firefighter, silhouette, fireman, fire, fighter, rescue,  department, action, officers, danger, axe, service, hat, emergency, man,  helmet, water, professional, burning, protection, job 2880x2880 - mohamed  hassan - 1583855 - Free stock ...">
            <a:extLst>
              <a:ext uri="{FF2B5EF4-FFF2-40B4-BE49-F238E27FC236}">
                <a16:creationId xmlns:a16="http://schemas.microsoft.com/office/drawing/2014/main" id="{022D7C26-59A0-E34E-A021-5FC7FD23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10" y="1925800"/>
            <a:ext cx="2529531" cy="252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ee Images : business, discussion, planning, people, silhouette, room,  design, employee, desk, colleague, office, work, advice, composition,  computer, detail, formal, job, concept, idea, role, manager, object, scene,  discuss, sitting, clip art ...">
            <a:extLst>
              <a:ext uri="{FF2B5EF4-FFF2-40B4-BE49-F238E27FC236}">
                <a16:creationId xmlns:a16="http://schemas.microsoft.com/office/drawing/2014/main" id="{F53BE60B-C7D4-4D4C-9C89-30670879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28" y="4232428"/>
            <a:ext cx="2357142" cy="23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Jogging Man Silhouette - Openclipart">
            <a:extLst>
              <a:ext uri="{FF2B5EF4-FFF2-40B4-BE49-F238E27FC236}">
                <a16:creationId xmlns:a16="http://schemas.microsoft.com/office/drawing/2014/main" id="{9FA2902A-0F32-994E-BF16-5990042B7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65" y="268430"/>
            <a:ext cx="95885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ree Images : woman, girl running, silhouette, sprinter, active,  competition, fitness, healthy, jogger, ponytail, run, runner, side, sport,  sprint, sprinting, training, workout, hurry up, footwear, standing, joint,  shoulder, arm, shoe, recreation, knee,">
            <a:extLst>
              <a:ext uri="{FF2B5EF4-FFF2-40B4-BE49-F238E27FC236}">
                <a16:creationId xmlns:a16="http://schemas.microsoft.com/office/drawing/2014/main" id="{068294FF-C0D7-5045-97A5-40A1911B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 bwMode="auto">
          <a:xfrm>
            <a:off x="4463651" y="268430"/>
            <a:ext cx="1485349" cy="210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rawing of fire alarm push button | Free SVG">
            <a:extLst>
              <a:ext uri="{FF2B5EF4-FFF2-40B4-BE49-F238E27FC236}">
                <a16:creationId xmlns:a16="http://schemas.microsoft.com/office/drawing/2014/main" id="{7DC3A85B-AFA6-DA4A-A9BF-925BF714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6" y="2664143"/>
            <a:ext cx="1770623" cy="177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454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F0E4E904-D0CB-4E4D-B01B-D76756D41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30"/>
          <a:stretch/>
        </p:blipFill>
        <p:spPr>
          <a:xfrm>
            <a:off x="0" y="1078691"/>
            <a:ext cx="9144000" cy="4209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4EDD44-1764-EA4F-A35D-FC5C8CC94153}"/>
              </a:ext>
            </a:extLst>
          </p:cNvPr>
          <p:cNvSpPr txBox="1"/>
          <p:nvPr/>
        </p:nvSpPr>
        <p:spPr>
          <a:xfrm>
            <a:off x="729276" y="5534560"/>
            <a:ext cx="3842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merican Typewriter" panose="02090604020004020304" pitchFamily="18" charset="77"/>
              </a:rPr>
              <a:t>1. Infected lung cells make signals that warn the immune system about the virus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658E5-F7C8-AA43-B1CB-47C43E63778B}"/>
              </a:ext>
            </a:extLst>
          </p:cNvPr>
          <p:cNvSpPr txBox="1"/>
          <p:nvPr/>
        </p:nvSpPr>
        <p:spPr>
          <a:xfrm>
            <a:off x="5085078" y="5534560"/>
            <a:ext cx="3667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American Typewriter" panose="02090604020004020304" pitchFamily="18" charset="77"/>
              </a:rPr>
              <a:t>2. Immune cells rush to the scene to recognise and respond to the threat!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CDE7D-9B51-3D48-972D-80B604F6D77C}"/>
              </a:ext>
            </a:extLst>
          </p:cNvPr>
          <p:cNvSpPr txBox="1"/>
          <p:nvPr/>
        </p:nvSpPr>
        <p:spPr>
          <a:xfrm>
            <a:off x="635491" y="4919162"/>
            <a:ext cx="17677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Infected cell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B4347-CAA3-EC48-A466-DAEDDAF6B88E}"/>
              </a:ext>
            </a:extLst>
          </p:cNvPr>
          <p:cNvSpPr txBox="1"/>
          <p:nvPr/>
        </p:nvSpPr>
        <p:spPr>
          <a:xfrm>
            <a:off x="5512290" y="4836406"/>
            <a:ext cx="17677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Immune cells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798F7-04C4-0240-899F-BCA9A491F640}"/>
              </a:ext>
            </a:extLst>
          </p:cNvPr>
          <p:cNvSpPr txBox="1"/>
          <p:nvPr/>
        </p:nvSpPr>
        <p:spPr>
          <a:xfrm>
            <a:off x="7735329" y="6550223"/>
            <a:ext cx="1841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 render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ED9956-7E8B-FD49-802C-AF3A85DF7D4B}"/>
              </a:ext>
            </a:extLst>
          </p:cNvPr>
          <p:cNvSpPr txBox="1">
            <a:spLocks/>
          </p:cNvSpPr>
          <p:nvPr/>
        </p:nvSpPr>
        <p:spPr>
          <a:xfrm>
            <a:off x="448518" y="-47839"/>
            <a:ext cx="79668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American Typewriter" panose="02090604020004020304" pitchFamily="18" charset="77"/>
              </a:rPr>
              <a:t>Cells communicate with each other by making warning signals </a:t>
            </a:r>
          </a:p>
        </p:txBody>
      </p:sp>
    </p:spTree>
    <p:extLst>
      <p:ext uri="{BB962C8B-B14F-4D97-AF65-F5344CB8AC3E}">
        <p14:creationId xmlns:p14="http://schemas.microsoft.com/office/powerpoint/2010/main" val="2712609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957</Words>
  <Application>Microsoft Macintosh PowerPoint</Application>
  <PresentationFormat>On-screen Show (4:3)</PresentationFormat>
  <Paragraphs>127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American Typewriter</vt:lpstr>
      <vt:lpstr>APPLE CHANCERY</vt:lpstr>
      <vt:lpstr>Arial</vt:lpstr>
      <vt:lpstr>Calibri</vt:lpstr>
      <vt:lpstr>Calibri Light</vt:lpstr>
      <vt:lpstr>Consolas</vt:lpstr>
      <vt:lpstr>IBM Plex Sans</vt:lpstr>
      <vt:lpstr>Office Theme</vt:lpstr>
      <vt:lpstr>PowerPoint Presentation</vt:lpstr>
      <vt:lpstr>The aim of this week of activities is to think about these question: </vt:lpstr>
      <vt:lpstr>PowerPoint Presentation</vt:lpstr>
      <vt:lpstr>PowerPoint Presentation</vt:lpstr>
      <vt:lpstr>PowerPoint Presentation</vt:lpstr>
      <vt:lpstr>PowerPoint Presentation</vt:lpstr>
      <vt:lpstr>What would you do if you found a raging fire?  (A) Walk away (B) Try and extinguish it yourself (C) Tell someone and raise the fire alarm</vt:lpstr>
      <vt:lpstr>PowerPoint Presentation</vt:lpstr>
      <vt:lpstr>PowerPoint Presentation</vt:lpstr>
      <vt:lpstr>How do cells send messages?  Warning signals given off by cell </vt:lpstr>
      <vt:lpstr>PowerPoint Presentation</vt:lpstr>
      <vt:lpstr>PowerPoint Presentation</vt:lpstr>
      <vt:lpstr>Drawing activity</vt:lpstr>
      <vt:lpstr>On your job advert</vt:lpstr>
      <vt:lpstr>PowerPoint Presentation</vt:lpstr>
      <vt:lpstr>When to call for help!</vt:lpstr>
      <vt:lpstr>When to call for help</vt:lpstr>
      <vt:lpstr>How to call for help!</vt:lpstr>
      <vt:lpstr>On your job advert</vt:lpstr>
      <vt:lpstr>Find the infected cell!</vt:lpstr>
      <vt:lpstr>PowerPoint Presentation</vt:lpstr>
      <vt:lpstr>PowerPoint Presentation</vt:lpstr>
      <vt:lpstr>Be prepared: warning signals bring immune cells to the infection site in case of problems</vt:lpstr>
      <vt:lpstr>Communicating cells travel to immune fire stations to alert immune cells </vt:lpstr>
      <vt:lpstr>Depending on what’s caused the fire, you need a different fire extinguisher</vt:lpstr>
      <vt:lpstr>The communicating cell matches the virus up to the right immune cell</vt:lpstr>
      <vt:lpstr>Co-IMMUNicate – can you match up the virus, the size of the response, and the immune cell?</vt:lpstr>
      <vt:lpstr>Co-IMMUNicate game</vt:lpstr>
      <vt:lpstr>On your job advert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Kerrie Hargrave</dc:creator>
  <cp:lastModifiedBy>Kerrie Hargrave</cp:lastModifiedBy>
  <cp:revision>5</cp:revision>
  <dcterms:created xsi:type="dcterms:W3CDTF">2021-05-11T14:30:49Z</dcterms:created>
  <dcterms:modified xsi:type="dcterms:W3CDTF">2021-11-03T19:47:15Z</dcterms:modified>
</cp:coreProperties>
</file>