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09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59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08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99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7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47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38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4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97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1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5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04F5-30D5-4FF5-BC16-0416F746F4D4}" type="datetimeFigureOut">
              <a:rPr lang="en-GB" smtClean="0"/>
              <a:t>15/12/2021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7101D-B88B-46E6-B143-5F04C0C4E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1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ciencecouncil.org/scientists-science-technicians/?gclid=Cj0KCQiAweaNBhDEARIsAJ5hwbes-a_GiQI4XfApwm7oOrYHWby-VISHIKo1nfEnIYRWlFEVxOQx330aAp3jEALw_wcB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uestion Problem Think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130" y="3473959"/>
            <a:ext cx="1514475" cy="10695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Free vector graphic: Bubble, Speech, Thinking - Free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010" y="248305"/>
            <a:ext cx="3395497" cy="17790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1896" y="756674"/>
            <a:ext cx="2225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Validation of skills</a:t>
            </a:r>
          </a:p>
        </p:txBody>
      </p:sp>
      <p:pic>
        <p:nvPicPr>
          <p:cNvPr id="7" name="Picture 6" descr="Free vector graphic: Bubble, Speech, Thinking - Free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324">
            <a:off x="5005269" y="183161"/>
            <a:ext cx="2323955" cy="288272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62739" y="845555"/>
            <a:ext cx="17670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Career</a:t>
            </a:r>
          </a:p>
          <a:p>
            <a:pPr algn="ctr"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Development</a:t>
            </a:r>
          </a:p>
          <a:p>
            <a:pPr algn="ctr"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CPD</a:t>
            </a:r>
          </a:p>
        </p:txBody>
      </p:sp>
      <p:pic>
        <p:nvPicPr>
          <p:cNvPr id="9" name="Picture 8" descr="Free vector graphic: Bubble, Speech, Thinking - Free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2797">
            <a:off x="7483123" y="-138017"/>
            <a:ext cx="2295821" cy="390533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56547" y="1386724"/>
            <a:ext cx="2153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Peer Recognition</a:t>
            </a:r>
          </a:p>
        </p:txBody>
      </p:sp>
      <p:pic>
        <p:nvPicPr>
          <p:cNvPr id="11" name="Picture 10" descr="Free vector graphic: Bubble, Speech, Thinking - Free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01243">
            <a:off x="7674049" y="2674387"/>
            <a:ext cx="2476980" cy="31800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4567" y="4104214"/>
            <a:ext cx="12955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Job </a:t>
            </a:r>
          </a:p>
          <a:p>
            <a:pPr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prospects</a:t>
            </a:r>
          </a:p>
        </p:txBody>
      </p:sp>
      <p:pic>
        <p:nvPicPr>
          <p:cNvPr id="17" name="Picture 16" descr="Free vector graphic: Bubble, Speech, Thinking - Free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53139" y="3896986"/>
            <a:ext cx="2461254" cy="320953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532742" y="5201136"/>
            <a:ext cx="1483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Confidence</a:t>
            </a:r>
          </a:p>
          <a:p>
            <a:pPr algn="ctr"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building</a:t>
            </a:r>
          </a:p>
        </p:txBody>
      </p:sp>
      <p:pic>
        <p:nvPicPr>
          <p:cNvPr id="19" name="Picture 18" descr="Free vector graphic: Bubble, Speech, Thinking - Free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15434">
            <a:off x="5403840" y="5094508"/>
            <a:ext cx="3707495" cy="163586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 rot="655473">
            <a:off x="5932544" y="5684332"/>
            <a:ext cx="26500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Outside</a:t>
            </a:r>
            <a:r>
              <a:rPr lang="en-GB" sz="105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</a:t>
            </a: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prospects</a:t>
            </a:r>
          </a:p>
          <a:p>
            <a:pPr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Society engagements</a:t>
            </a:r>
          </a:p>
        </p:txBody>
      </p:sp>
      <p:pic>
        <p:nvPicPr>
          <p:cNvPr id="21" name="Picture 20" descr="Free vector graphic: Bubble, Speech, Thinking - Free Image ...">
            <a:extLst>
              <a:ext uri="{FF2B5EF4-FFF2-40B4-BE49-F238E27FC236}">
                <a16:creationId xmlns:a16="http://schemas.microsoft.com/office/drawing/2014/main" id="{CCF8BE8E-9556-4BF9-A39A-8F979EB56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57607">
            <a:off x="2255418" y="1788350"/>
            <a:ext cx="2418413" cy="276144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768B0D1-D6C1-4580-AF54-AA990511D326}"/>
              </a:ext>
            </a:extLst>
          </p:cNvPr>
          <p:cNvSpPr txBox="1"/>
          <p:nvPr/>
        </p:nvSpPr>
        <p:spPr>
          <a:xfrm>
            <a:off x="2520713" y="2678776"/>
            <a:ext cx="1468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buClr>
                <a:srgbClr val="000000"/>
              </a:buClr>
              <a:defRPr/>
            </a:pPr>
            <a:r>
              <a:rPr lang="en-GB" sz="20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Networking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6238935-7165-1C42-A8FE-37A5BF7A41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628" y="5554964"/>
            <a:ext cx="1298672" cy="129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39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8" grpId="0"/>
      <p:bldP spid="20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924" y="496332"/>
            <a:ext cx="1171207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b="1" u="sng" dirty="0" smtClean="0"/>
              <a:t>Validation of skills: </a:t>
            </a:r>
            <a:r>
              <a:rPr lang="en-GB" sz="1600" dirty="0" smtClean="0"/>
              <a:t>The competency report looks at and accredits all aspects of working practice not just technical </a:t>
            </a:r>
          </a:p>
          <a:p>
            <a:r>
              <a:rPr lang="en-GB" sz="1600" dirty="0" smtClean="0"/>
              <a:t>      proficiency and this validation is reflected in post nominal or “letters after your name”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b="1" u="sng" dirty="0" smtClean="0"/>
              <a:t>Confidence Building: </a:t>
            </a:r>
            <a:r>
              <a:rPr lang="en-GB" sz="1600" dirty="0" smtClean="0"/>
              <a:t>The competency report is typically 3000 words or so long and completion of this and registration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culminating in post nominal can spur registrants to go on and try other things, including other certifications based on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the mind set that they now think they can do it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b="1" u="sng" dirty="0" smtClean="0"/>
              <a:t>Networking and outside opportunities: </a:t>
            </a:r>
            <a:r>
              <a:rPr lang="en-GB" sz="1600" dirty="0" smtClean="0"/>
              <a:t>Joining a Licenced body and subsequently becoming professionally registered links</a:t>
            </a:r>
          </a:p>
          <a:p>
            <a:r>
              <a:rPr lang="en-GB" sz="1600" dirty="0" smtClean="0"/>
              <a:t>      you to other registrants and exec members associated with the Licenced body and Science Council. This can result in other</a:t>
            </a:r>
          </a:p>
          <a:p>
            <a:r>
              <a:rPr lang="en-GB" sz="1600" dirty="0" smtClean="0"/>
              <a:t>      out of work opportunities that are, at the very least, interesting and count towards your CPD (when for example you renew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your registration each year). In my case for example I became an assessor for the IST and then began to run registration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workshops at their annual conferences and trade shows. As a result I was awarded a Fellowship and subsequently in the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3 years I have become an exec member of the IST and “Assistant Registrar”; Special Registration Advisor to the NTDC and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Applicant support member for the Science Council. This has resulted in opportunities to speak and travel, paid for by these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bodies and in the case of the ASM role, remuneration for the actual workshops as well as travel. Furthermore, a big part of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my CPD I have submitted to retain my </a:t>
            </a:r>
            <a:r>
              <a:rPr lang="en-GB" sz="1600" dirty="0" err="1" smtClean="0"/>
              <a:t>CSci</a:t>
            </a:r>
            <a:r>
              <a:rPr lang="en-GB" sz="1600" dirty="0" smtClean="0"/>
              <a:t> award over the past 4 years has been based on these “extracurricular activities”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(in my case) at least as much as activities within my day job workplace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b="1" u="sng" dirty="0" smtClean="0"/>
              <a:t>Networking and in house opportunities:  </a:t>
            </a:r>
            <a:r>
              <a:rPr lang="en-GB" sz="1600" dirty="0" smtClean="0"/>
              <a:t> My persons who become registered have gone on to involve themselves in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technician commitment initiatives within their workplaces. In my case for example I now have a new job description (from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 December 1</a:t>
            </a:r>
            <a:r>
              <a:rPr lang="en-GB" sz="1600" baseline="30000" dirty="0" smtClean="0"/>
              <a:t>st</a:t>
            </a:r>
            <a:r>
              <a:rPr lang="en-GB" sz="1600" dirty="0"/>
              <a:t> </a:t>
            </a:r>
            <a:r>
              <a:rPr lang="en-GB" sz="1600" dirty="0" smtClean="0"/>
              <a:t>) that gives over 10% of my working day to registration duties Associated with Leicester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dirty="0" smtClean="0"/>
              <a:t> </a:t>
            </a:r>
            <a:r>
              <a:rPr lang="en-GB" sz="1600" b="1" u="sng" dirty="0" smtClean="0"/>
              <a:t>Improved Job prospects at selective institutions: </a:t>
            </a:r>
            <a:r>
              <a:rPr lang="en-GB" sz="1600" dirty="0" smtClean="0"/>
              <a:t>Possession of post </a:t>
            </a:r>
            <a:r>
              <a:rPr lang="en-GB" sz="1600" dirty="0" err="1" smtClean="0"/>
              <a:t>nominals</a:t>
            </a:r>
            <a:r>
              <a:rPr lang="en-GB" sz="1600" dirty="0" smtClean="0"/>
              <a:t> is taken as a sign in general of commitment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and improves your chances of getting to interview. I know of one line manager who will always take the candidate who is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registered over those that are not. What is more, I know of another manager who will take technicians with registration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even over those with a PhD (but no registration) as registration accredits your proficiency as a practicing technician. Some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   jobs even specify registration in the desirable or Essential spec (true of Government institutes like MRC Harwell or LMB)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600" b="1" u="sng" dirty="0" smtClean="0"/>
              <a:t>Exercise in CPD and PPD: </a:t>
            </a:r>
            <a:r>
              <a:rPr lang="en-GB" sz="1600" dirty="0" smtClean="0"/>
              <a:t>The act of compiling evidence of reflective practice is useful for CPD and also PPD as part of an annual appraisal   </a:t>
            </a:r>
            <a:endParaRPr lang="en-GB" sz="16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4593221" y="0"/>
            <a:ext cx="2324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2"/>
              </a:rPr>
              <a:t>Benefits of registration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49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808" y="1797355"/>
            <a:ext cx="6067643" cy="376388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Google Shape;386;p18"/>
          <p:cNvSpPr/>
          <p:nvPr/>
        </p:nvSpPr>
        <p:spPr>
          <a:xfrm>
            <a:off x="3999320" y="664578"/>
            <a:ext cx="4532617" cy="646941"/>
          </a:xfrm>
          <a:prstGeom prst="roundRect">
            <a:avLst>
              <a:gd name="adj" fmla="val 16667"/>
            </a:avLst>
          </a:prstGeom>
          <a:solidFill>
            <a:srgbClr val="6F2C90"/>
          </a:solidFill>
          <a:ln w="381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Registration Impacts</a:t>
            </a:r>
            <a:endParaRPr sz="3200" b="1" dirty="0">
              <a:solidFill>
                <a:schemeClr val="bg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" name="Right Arrow 10"/>
          <p:cNvSpPr/>
          <p:nvPr/>
        </p:nvSpPr>
        <p:spPr>
          <a:xfrm rot="10800000">
            <a:off x="8255863" y="4526045"/>
            <a:ext cx="481379" cy="2531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Date Placeholder 3"/>
          <p:cNvSpPr txBox="1">
            <a:spLocks noGrp="1"/>
          </p:cNvSpPr>
          <p:nvPr/>
        </p:nvSpPr>
        <p:spPr bwMode="auto">
          <a:xfrm>
            <a:off x="5215183" y="6047076"/>
            <a:ext cx="2100890" cy="389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rgbClr val="01449C"/>
              </a:buClr>
              <a:buChar char="•"/>
              <a:defRPr sz="32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1449C"/>
              </a:buClr>
              <a:buChar char="–"/>
              <a:defRPr sz="28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1449C"/>
              </a:buClr>
              <a:buChar char="•"/>
              <a:defRPr sz="24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1449C"/>
              </a:buClr>
              <a:buChar char="–"/>
              <a:defRPr sz="20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1449C"/>
              </a:buClr>
              <a:buChar char="»"/>
              <a:defRPr sz="20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1449C"/>
              </a:buClr>
              <a:buChar char="»"/>
              <a:defRPr sz="20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1449C"/>
              </a:buClr>
              <a:buChar char="»"/>
              <a:defRPr sz="20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1449C"/>
              </a:buClr>
              <a:buChar char="»"/>
              <a:defRPr sz="20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1449C"/>
              </a:buClr>
              <a:buChar char="»"/>
              <a:defRPr sz="2000">
                <a:solidFill>
                  <a:srgbClr val="12324F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GB" altLang="en-US" sz="1875" b="1" baseline="-25000" dirty="0">
                <a:solidFill>
                  <a:srgbClr val="085EA9"/>
                </a:solidFill>
              </a:rPr>
              <a:t>www.sciencecouncil.org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9B5EDC-DDAD-C444-8183-A7DC4D3882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328" y="5565378"/>
            <a:ext cx="1298672" cy="129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25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536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Dawkins-Hall, Laurence S.</dc:creator>
  <cp:lastModifiedBy>Dawkins-Hall, Laurence S.</cp:lastModifiedBy>
  <cp:revision>6</cp:revision>
  <dcterms:created xsi:type="dcterms:W3CDTF">2021-12-15T12:08:17Z</dcterms:created>
  <dcterms:modified xsi:type="dcterms:W3CDTF">2021-12-15T12:30:43Z</dcterms:modified>
</cp:coreProperties>
</file>