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14217650"/>
  <p:notesSz cx="20104100" cy="142176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58" d="100"/>
          <a:sy n="58" d="100"/>
        </p:scale>
        <p:origin x="1784" y="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"/>
            <a:ext cx="20104100" cy="14211935"/>
          </a:xfrm>
          <a:custGeom>
            <a:avLst/>
            <a:gdLst/>
            <a:ahLst/>
            <a:cxnLst/>
            <a:rect l="l" t="t" r="r" b="b"/>
            <a:pathLst>
              <a:path w="20104100" h="14211935">
                <a:moveTo>
                  <a:pt x="20104099" y="14211672"/>
                </a:moveTo>
                <a:lnTo>
                  <a:pt x="0" y="14211672"/>
                </a:lnTo>
                <a:lnTo>
                  <a:pt x="0" y="0"/>
                </a:lnTo>
                <a:lnTo>
                  <a:pt x="20104099" y="0"/>
                </a:lnTo>
                <a:lnTo>
                  <a:pt x="20104099" y="1421167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158900" y="0"/>
            <a:ext cx="16945610" cy="2257425"/>
          </a:xfrm>
          <a:custGeom>
            <a:avLst/>
            <a:gdLst/>
            <a:ahLst/>
            <a:cxnLst/>
            <a:rect l="l" t="t" r="r" b="b"/>
            <a:pathLst>
              <a:path w="16945610" h="2257425">
                <a:moveTo>
                  <a:pt x="16945437" y="2257008"/>
                </a:moveTo>
                <a:lnTo>
                  <a:pt x="0" y="2257008"/>
                </a:lnTo>
                <a:lnTo>
                  <a:pt x="0" y="0"/>
                </a:lnTo>
                <a:lnTo>
                  <a:pt x="16945437" y="0"/>
                </a:lnTo>
                <a:lnTo>
                  <a:pt x="16945437" y="2257008"/>
                </a:lnTo>
                <a:close/>
              </a:path>
            </a:pathLst>
          </a:custGeom>
          <a:solidFill>
            <a:srgbClr val="0334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66853" y="-17417"/>
            <a:ext cx="8908415" cy="655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s://doi.org/10.1080/00207411.2015.1035084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hyperlink" Target="http://doi.org/10.5944/openpraxis.13.2.126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s://doi.org/10.3389/fpsyt.2019.00361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s://doi.org/10.1080/02680513.2015.1055719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westga.edu/~distance/ojdla/summer172/barr17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355" dirty="0"/>
              <a:t>Mental</a:t>
            </a:r>
            <a:r>
              <a:rPr spc="-90" dirty="0"/>
              <a:t> </a:t>
            </a:r>
            <a:r>
              <a:rPr spc="290" dirty="0"/>
              <a:t>Health</a:t>
            </a:r>
            <a:r>
              <a:rPr spc="-85" dirty="0"/>
              <a:t> </a:t>
            </a:r>
            <a:r>
              <a:rPr spc="235" dirty="0"/>
              <a:t>and</a:t>
            </a:r>
            <a:r>
              <a:rPr spc="-85" dirty="0"/>
              <a:t> </a:t>
            </a:r>
            <a:r>
              <a:rPr spc="195" dirty="0"/>
              <a:t>Employability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686" y="601828"/>
            <a:ext cx="16732250" cy="162877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930"/>
              </a:spcBef>
            </a:pPr>
            <a:r>
              <a:rPr sz="3650" b="1" spc="2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65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75" dirty="0">
                <a:solidFill>
                  <a:srgbClr val="FFFFFF"/>
                </a:solidFill>
                <a:latin typeface="Arial"/>
                <a:cs typeface="Arial"/>
              </a:rPr>
              <a:t>Psychology</a:t>
            </a:r>
            <a:r>
              <a:rPr sz="365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185" dirty="0">
                <a:solidFill>
                  <a:srgbClr val="FFFFFF"/>
                </a:solidFill>
                <a:latin typeface="Arial"/>
                <a:cs typeface="Arial"/>
              </a:rPr>
              <a:t>Online</a:t>
            </a:r>
            <a:r>
              <a:rPr sz="365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160" dirty="0">
                <a:solidFill>
                  <a:srgbClr val="FFFFFF"/>
                </a:solidFill>
                <a:latin typeface="Arial"/>
                <a:cs typeface="Arial"/>
              </a:rPr>
              <a:t>Distance</a:t>
            </a:r>
            <a:r>
              <a:rPr sz="365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165" dirty="0">
                <a:solidFill>
                  <a:srgbClr val="FFFFFF"/>
                </a:solidFill>
                <a:latin typeface="Arial"/>
                <a:cs typeface="Arial"/>
              </a:rPr>
              <a:t>Learning</a:t>
            </a:r>
            <a:r>
              <a:rPr sz="365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50" b="1" spc="170" dirty="0">
                <a:solidFill>
                  <a:srgbClr val="FFFFFF"/>
                </a:solidFill>
                <a:latin typeface="Arial"/>
                <a:cs typeface="Arial"/>
              </a:rPr>
              <a:t>Students</a:t>
            </a:r>
            <a:endParaRPr sz="3650" dirty="0">
              <a:latin typeface="Arial"/>
              <a:cs typeface="Arial"/>
            </a:endParaRPr>
          </a:p>
          <a:p>
            <a:pPr marL="12700" marR="5080" indent="5034280">
              <a:lnSpc>
                <a:spcPct val="117500"/>
              </a:lnSpc>
              <a:spcBef>
                <a:spcPts val="70"/>
              </a:spcBef>
              <a:tabLst>
                <a:tab pos="11549380" algn="l"/>
              </a:tabLst>
            </a:pPr>
            <a:r>
              <a:rPr sz="2600" b="1" spc="100" dirty="0">
                <a:solidFill>
                  <a:srgbClr val="FFFFFF"/>
                </a:solidFill>
                <a:latin typeface="Arial"/>
                <a:cs typeface="Arial"/>
              </a:rPr>
              <a:t>Dr. </a:t>
            </a:r>
            <a:r>
              <a:rPr sz="2600" b="1" spc="130" dirty="0">
                <a:solidFill>
                  <a:srgbClr val="FFFFFF"/>
                </a:solidFill>
                <a:latin typeface="Arial"/>
                <a:cs typeface="Arial"/>
              </a:rPr>
              <a:t>Steven </a:t>
            </a:r>
            <a:r>
              <a:rPr sz="2600" b="1" spc="200" dirty="0">
                <a:solidFill>
                  <a:srgbClr val="FFFFFF"/>
                </a:solidFill>
                <a:latin typeface="Arial"/>
                <a:cs typeface="Arial"/>
              </a:rPr>
              <a:t>McNair </a:t>
            </a:r>
            <a:r>
              <a:rPr sz="2600" b="1" spc="225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2600" b="1" spc="100" dirty="0">
                <a:solidFill>
                  <a:srgbClr val="FFFFFF"/>
                </a:solidFill>
                <a:latin typeface="Arial"/>
                <a:cs typeface="Arial"/>
              </a:rPr>
              <a:t>Dr. </a:t>
            </a:r>
            <a:r>
              <a:rPr sz="2600" b="1" spc="135" dirty="0">
                <a:solidFill>
                  <a:srgbClr val="FFFFFF"/>
                </a:solidFill>
                <a:latin typeface="Arial"/>
                <a:cs typeface="Arial"/>
              </a:rPr>
              <a:t>Kieran </a:t>
            </a:r>
            <a:r>
              <a:rPr sz="2600" b="1" spc="90" dirty="0">
                <a:solidFill>
                  <a:srgbClr val="FFFFFF"/>
                </a:solidFill>
                <a:latin typeface="Arial"/>
                <a:cs typeface="Arial"/>
              </a:rPr>
              <a:t>O'Shea </a:t>
            </a:r>
            <a:r>
              <a:rPr sz="26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spc="120" dirty="0">
                <a:solidFill>
                  <a:srgbClr val="FFFFFF"/>
                </a:solidFill>
                <a:latin typeface="Arial"/>
                <a:cs typeface="Arial"/>
              </a:rPr>
              <a:t>Steven.McNair@glasgow.ac.uk	</a:t>
            </a:r>
            <a:r>
              <a:rPr sz="2600" b="1" spc="95" dirty="0">
                <a:solidFill>
                  <a:srgbClr val="FFFFFF"/>
                </a:solidFill>
                <a:latin typeface="Arial"/>
                <a:cs typeface="Arial"/>
              </a:rPr>
              <a:t>Kieran.O'Shea@glasgow.ac.uk</a:t>
            </a:r>
            <a:endParaRPr sz="26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116821" cy="2257008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93548" y="3618844"/>
            <a:ext cx="5336929" cy="445547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9729448" y="5266569"/>
            <a:ext cx="1244600" cy="979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3180" marR="5080" indent="-31115">
              <a:lnSpc>
                <a:spcPct val="115900"/>
              </a:lnSpc>
              <a:spcBef>
                <a:spcPts val="95"/>
              </a:spcBef>
            </a:pPr>
            <a:r>
              <a:rPr sz="2700" b="1" spc="30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700" b="1" spc="9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700" b="1" spc="13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700" b="1" spc="27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700" b="1" spc="13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700" b="1" spc="75" dirty="0">
                <a:solidFill>
                  <a:srgbClr val="FFFFFF"/>
                </a:solidFill>
                <a:latin typeface="Arial"/>
                <a:cs typeface="Arial"/>
              </a:rPr>
              <a:t>l  </a:t>
            </a:r>
            <a:r>
              <a:rPr sz="2700" b="1" spc="140" dirty="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endParaRPr sz="2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08093" y="4196325"/>
            <a:ext cx="1728470" cy="760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7950" marR="5080" indent="-95885">
              <a:lnSpc>
                <a:spcPct val="117500"/>
              </a:lnSpc>
              <a:spcBef>
                <a:spcPts val="95"/>
              </a:spcBef>
            </a:pPr>
            <a:r>
              <a:rPr sz="2050" b="1" spc="-75" dirty="0">
                <a:latin typeface="Arial"/>
                <a:cs typeface="Arial"/>
              </a:rPr>
              <a:t>P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135" dirty="0">
                <a:latin typeface="Arial"/>
                <a:cs typeface="Arial"/>
              </a:rPr>
              <a:t>r</a:t>
            </a:r>
            <a:r>
              <a:rPr sz="2050" b="1" spc="110" dirty="0">
                <a:latin typeface="Arial"/>
                <a:cs typeface="Arial"/>
              </a:rPr>
              <a:t>f</a:t>
            </a:r>
            <a:r>
              <a:rPr sz="2050" b="1" spc="20" dirty="0">
                <a:latin typeface="Arial"/>
                <a:cs typeface="Arial"/>
              </a:rPr>
              <a:t>o</a:t>
            </a:r>
            <a:r>
              <a:rPr sz="2050" b="1" spc="135" dirty="0">
                <a:latin typeface="Arial"/>
                <a:cs typeface="Arial"/>
              </a:rPr>
              <a:t>r</a:t>
            </a:r>
            <a:r>
              <a:rPr sz="2050" b="1" spc="200" dirty="0">
                <a:latin typeface="Arial"/>
                <a:cs typeface="Arial"/>
              </a:rPr>
              <a:t>m</a:t>
            </a:r>
            <a:r>
              <a:rPr sz="2050" b="1" spc="100" dirty="0">
                <a:latin typeface="Arial"/>
                <a:cs typeface="Arial"/>
              </a:rPr>
              <a:t>an</a:t>
            </a:r>
            <a:r>
              <a:rPr sz="2050" b="1" spc="-85" dirty="0">
                <a:latin typeface="Arial"/>
                <a:cs typeface="Arial"/>
              </a:rPr>
              <a:t>c</a:t>
            </a:r>
            <a:r>
              <a:rPr sz="2050" b="1" spc="50" dirty="0">
                <a:latin typeface="Arial"/>
                <a:cs typeface="Arial"/>
              </a:rPr>
              <a:t>e  </a:t>
            </a:r>
            <a:r>
              <a:rPr sz="2050" b="1" spc="70" dirty="0">
                <a:latin typeface="Arial"/>
                <a:cs typeface="Arial"/>
              </a:rPr>
              <a:t>&amp;</a:t>
            </a:r>
            <a:r>
              <a:rPr sz="2050" b="1" spc="-70" dirty="0">
                <a:latin typeface="Arial"/>
                <a:cs typeface="Arial"/>
              </a:rPr>
              <a:t> </a:t>
            </a:r>
            <a:r>
              <a:rPr sz="2050" b="1" spc="110" dirty="0">
                <a:latin typeface="Arial"/>
                <a:cs typeface="Arial"/>
              </a:rPr>
              <a:t>retention</a:t>
            </a:r>
            <a:endParaRPr sz="2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21434" y="4444470"/>
            <a:ext cx="1446530" cy="3409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50" b="1" spc="20" dirty="0">
                <a:latin typeface="Arial"/>
                <a:cs typeface="Arial"/>
              </a:rPr>
              <a:t>Challenges</a:t>
            </a:r>
            <a:endParaRPr sz="2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38286" y="6590827"/>
            <a:ext cx="1212850" cy="760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0485">
              <a:lnSpc>
                <a:spcPct val="117500"/>
              </a:lnSpc>
              <a:spcBef>
                <a:spcPts val="95"/>
              </a:spcBef>
            </a:pPr>
            <a:r>
              <a:rPr sz="2050" b="1" spc="45" dirty="0">
                <a:latin typeface="Arial"/>
                <a:cs typeface="Arial"/>
              </a:rPr>
              <a:t>Support </a:t>
            </a:r>
            <a:r>
              <a:rPr sz="2050" b="1" spc="-555" dirty="0">
                <a:latin typeface="Arial"/>
                <a:cs typeface="Arial"/>
              </a:rPr>
              <a:t> </a:t>
            </a:r>
            <a:r>
              <a:rPr sz="2050" b="1" spc="100" dirty="0">
                <a:latin typeface="Arial"/>
                <a:cs typeface="Arial"/>
              </a:rPr>
              <a:t>a</a:t>
            </a:r>
            <a:r>
              <a:rPr sz="2050" b="1" spc="30" dirty="0">
                <a:latin typeface="Arial"/>
                <a:cs typeface="Arial"/>
              </a:rPr>
              <a:t>v</a:t>
            </a:r>
            <a:r>
              <a:rPr sz="2050" b="1" spc="100" dirty="0">
                <a:latin typeface="Arial"/>
                <a:cs typeface="Arial"/>
              </a:rPr>
              <a:t>a</a:t>
            </a:r>
            <a:r>
              <a:rPr sz="2050" b="1" spc="60" dirty="0">
                <a:latin typeface="Arial"/>
                <a:cs typeface="Arial"/>
              </a:rPr>
              <a:t>il</a:t>
            </a:r>
            <a:r>
              <a:rPr sz="2050" b="1" spc="100" dirty="0">
                <a:latin typeface="Arial"/>
                <a:cs typeface="Arial"/>
              </a:rPr>
              <a:t>a</a:t>
            </a:r>
            <a:r>
              <a:rPr sz="2050" b="1" spc="50" dirty="0">
                <a:latin typeface="Arial"/>
                <a:cs typeface="Arial"/>
              </a:rPr>
              <a:t>b</a:t>
            </a:r>
            <a:r>
              <a:rPr sz="2050" b="1" spc="60" dirty="0">
                <a:latin typeface="Arial"/>
                <a:cs typeface="Arial"/>
              </a:rPr>
              <a:t>l</a:t>
            </a:r>
            <a:r>
              <a:rPr sz="2050" b="1" spc="80" dirty="0">
                <a:latin typeface="Arial"/>
                <a:cs typeface="Arial"/>
              </a:rPr>
              <a:t>e</a:t>
            </a:r>
            <a:endParaRPr sz="2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06273" y="6631213"/>
            <a:ext cx="1331595" cy="760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03835">
              <a:lnSpc>
                <a:spcPct val="117500"/>
              </a:lnSpc>
              <a:spcBef>
                <a:spcPts val="95"/>
              </a:spcBef>
            </a:pPr>
            <a:r>
              <a:rPr sz="2050" b="1" spc="-5" dirty="0">
                <a:latin typeface="Arial"/>
                <a:cs typeface="Arial"/>
              </a:rPr>
              <a:t>Coping </a:t>
            </a:r>
            <a:r>
              <a:rPr sz="2050" b="1" dirty="0">
                <a:latin typeface="Arial"/>
                <a:cs typeface="Arial"/>
              </a:rPr>
              <a:t> </a:t>
            </a:r>
            <a:r>
              <a:rPr sz="2050" b="1" spc="-120" dirty="0">
                <a:latin typeface="Arial"/>
                <a:cs typeface="Arial"/>
              </a:rPr>
              <a:t>s</a:t>
            </a:r>
            <a:r>
              <a:rPr sz="2050" b="1" spc="210" dirty="0">
                <a:latin typeface="Arial"/>
                <a:cs typeface="Arial"/>
              </a:rPr>
              <a:t>t</a:t>
            </a:r>
            <a:r>
              <a:rPr sz="2050" b="1" spc="135" dirty="0">
                <a:latin typeface="Arial"/>
                <a:cs typeface="Arial"/>
              </a:rPr>
              <a:t>r</a:t>
            </a:r>
            <a:r>
              <a:rPr sz="2050" b="1" spc="100" dirty="0">
                <a:latin typeface="Arial"/>
                <a:cs typeface="Arial"/>
              </a:rPr>
              <a:t>a</a:t>
            </a:r>
            <a:r>
              <a:rPr sz="2050" b="1" spc="210" dirty="0">
                <a:latin typeface="Arial"/>
                <a:cs typeface="Arial"/>
              </a:rPr>
              <a:t>t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-90" dirty="0">
                <a:latin typeface="Arial"/>
                <a:cs typeface="Arial"/>
              </a:rPr>
              <a:t>g</a:t>
            </a:r>
            <a:r>
              <a:rPr sz="2050" b="1" spc="60" dirty="0">
                <a:latin typeface="Arial"/>
                <a:cs typeface="Arial"/>
              </a:rPr>
              <a:t>i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-114" dirty="0">
                <a:latin typeface="Arial"/>
                <a:cs typeface="Arial"/>
              </a:rPr>
              <a:t>s</a:t>
            </a:r>
            <a:endParaRPr sz="205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40483" y="8808712"/>
            <a:ext cx="5338173" cy="447826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9064597" y="10782159"/>
            <a:ext cx="2379345" cy="4400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700" b="1" spc="70" dirty="0">
                <a:solidFill>
                  <a:srgbClr val="FFFFFF"/>
                </a:solidFill>
                <a:latin typeface="Arial"/>
                <a:cs typeface="Arial"/>
              </a:rPr>
              <a:t>Employability</a:t>
            </a:r>
            <a:endParaRPr sz="27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3730870" y="13562823"/>
            <a:ext cx="537845" cy="537845"/>
            <a:chOff x="13730870" y="13562823"/>
            <a:chExt cx="537845" cy="537845"/>
          </a:xfrm>
        </p:grpSpPr>
        <p:sp>
          <p:nvSpPr>
            <p:cNvPr id="14" name="object 14"/>
            <p:cNvSpPr/>
            <p:nvPr/>
          </p:nvSpPr>
          <p:spPr>
            <a:xfrm>
              <a:off x="13730870" y="13562823"/>
              <a:ext cx="537845" cy="537845"/>
            </a:xfrm>
            <a:custGeom>
              <a:avLst/>
              <a:gdLst/>
              <a:ahLst/>
              <a:cxnLst/>
              <a:rect l="l" t="t" r="r" b="b"/>
              <a:pathLst>
                <a:path w="537844" h="537844">
                  <a:moveTo>
                    <a:pt x="470210" y="537383"/>
                  </a:moveTo>
                  <a:lnTo>
                    <a:pt x="67172" y="537383"/>
                  </a:lnTo>
                  <a:lnTo>
                    <a:pt x="41034" y="532101"/>
                  </a:lnTo>
                  <a:lnTo>
                    <a:pt x="19681" y="517701"/>
                  </a:lnTo>
                  <a:lnTo>
                    <a:pt x="5281" y="496348"/>
                  </a:lnTo>
                  <a:lnTo>
                    <a:pt x="0" y="470210"/>
                  </a:lnTo>
                  <a:lnTo>
                    <a:pt x="0" y="67172"/>
                  </a:lnTo>
                  <a:lnTo>
                    <a:pt x="5281" y="41034"/>
                  </a:lnTo>
                  <a:lnTo>
                    <a:pt x="19681" y="19681"/>
                  </a:lnTo>
                  <a:lnTo>
                    <a:pt x="41034" y="5281"/>
                  </a:lnTo>
                  <a:lnTo>
                    <a:pt x="67172" y="0"/>
                  </a:lnTo>
                  <a:lnTo>
                    <a:pt x="470210" y="0"/>
                  </a:lnTo>
                  <a:lnTo>
                    <a:pt x="496348" y="5281"/>
                  </a:lnTo>
                  <a:lnTo>
                    <a:pt x="517701" y="19681"/>
                  </a:lnTo>
                  <a:lnTo>
                    <a:pt x="532101" y="41034"/>
                  </a:lnTo>
                  <a:lnTo>
                    <a:pt x="537383" y="67172"/>
                  </a:lnTo>
                  <a:lnTo>
                    <a:pt x="537383" y="470210"/>
                  </a:lnTo>
                  <a:lnTo>
                    <a:pt x="532101" y="496348"/>
                  </a:lnTo>
                  <a:lnTo>
                    <a:pt x="517701" y="517701"/>
                  </a:lnTo>
                  <a:lnTo>
                    <a:pt x="496348" y="532101"/>
                  </a:lnTo>
                  <a:lnTo>
                    <a:pt x="470210" y="537383"/>
                  </a:lnTo>
                  <a:close/>
                </a:path>
              </a:pathLst>
            </a:custGeom>
            <a:solidFill>
              <a:srgbClr val="1C9A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831764" y="13695019"/>
              <a:ext cx="335915" cy="273050"/>
            </a:xfrm>
            <a:custGeom>
              <a:avLst/>
              <a:gdLst/>
              <a:ahLst/>
              <a:cxnLst/>
              <a:rect l="l" t="t" r="r" b="b"/>
              <a:pathLst>
                <a:path w="335915" h="273050">
                  <a:moveTo>
                    <a:pt x="105461" y="272990"/>
                  </a:moveTo>
                  <a:lnTo>
                    <a:pt x="76873" y="270904"/>
                  </a:lnTo>
                  <a:lnTo>
                    <a:pt x="49556" y="264862"/>
                  </a:lnTo>
                  <a:lnTo>
                    <a:pt x="23827" y="255193"/>
                  </a:lnTo>
                  <a:lnTo>
                    <a:pt x="0" y="242225"/>
                  </a:lnTo>
                  <a:lnTo>
                    <a:pt x="5373" y="242897"/>
                  </a:lnTo>
                  <a:lnTo>
                    <a:pt x="10882" y="243165"/>
                  </a:lnTo>
                  <a:lnTo>
                    <a:pt x="16390" y="243165"/>
                  </a:lnTo>
                  <a:lnTo>
                    <a:pt x="40039" y="241154"/>
                  </a:lnTo>
                  <a:lnTo>
                    <a:pt x="62403" y="235340"/>
                  </a:lnTo>
                  <a:lnTo>
                    <a:pt x="83155" y="226049"/>
                  </a:lnTo>
                  <a:lnTo>
                    <a:pt x="101968" y="213609"/>
                  </a:lnTo>
                  <a:lnTo>
                    <a:pt x="80445" y="209764"/>
                  </a:lnTo>
                  <a:lnTo>
                    <a:pt x="61782" y="199772"/>
                  </a:lnTo>
                  <a:lnTo>
                    <a:pt x="47123" y="184742"/>
                  </a:lnTo>
                  <a:lnTo>
                    <a:pt x="37616" y="165782"/>
                  </a:lnTo>
                  <a:lnTo>
                    <a:pt x="41781" y="166588"/>
                  </a:lnTo>
                  <a:lnTo>
                    <a:pt x="46080" y="166991"/>
                  </a:lnTo>
                  <a:lnTo>
                    <a:pt x="56828" y="166991"/>
                  </a:lnTo>
                  <a:lnTo>
                    <a:pt x="62873" y="166185"/>
                  </a:lnTo>
                  <a:lnTo>
                    <a:pt x="68650" y="164573"/>
                  </a:lnTo>
                  <a:lnTo>
                    <a:pt x="46760" y="156036"/>
                  </a:lnTo>
                  <a:lnTo>
                    <a:pt x="29253" y="140911"/>
                  </a:lnTo>
                  <a:lnTo>
                    <a:pt x="17641" y="120724"/>
                  </a:lnTo>
                  <a:lnTo>
                    <a:pt x="13434" y="96997"/>
                  </a:lnTo>
                  <a:lnTo>
                    <a:pt x="13434" y="96057"/>
                  </a:lnTo>
                  <a:lnTo>
                    <a:pt x="20628" y="99497"/>
                  </a:lnTo>
                  <a:lnTo>
                    <a:pt x="28262" y="102119"/>
                  </a:lnTo>
                  <a:lnTo>
                    <a:pt x="36275" y="103859"/>
                  </a:lnTo>
                  <a:lnTo>
                    <a:pt x="44602" y="104655"/>
                  </a:lnTo>
                  <a:lnTo>
                    <a:pt x="32051" y="93840"/>
                  </a:lnTo>
                  <a:lnTo>
                    <a:pt x="22385" y="80305"/>
                  </a:lnTo>
                  <a:lnTo>
                    <a:pt x="16169" y="64603"/>
                  </a:lnTo>
                  <a:lnTo>
                    <a:pt x="13971" y="47289"/>
                  </a:lnTo>
                  <a:lnTo>
                    <a:pt x="14589" y="37982"/>
                  </a:lnTo>
                  <a:lnTo>
                    <a:pt x="16390" y="29052"/>
                  </a:lnTo>
                  <a:lnTo>
                    <a:pt x="19299" y="20575"/>
                  </a:lnTo>
                  <a:lnTo>
                    <a:pt x="23241" y="12628"/>
                  </a:lnTo>
                  <a:lnTo>
                    <a:pt x="51721" y="41053"/>
                  </a:lnTo>
                  <a:lnTo>
                    <a:pt x="85527" y="63192"/>
                  </a:lnTo>
                  <a:lnTo>
                    <a:pt x="123692" y="78052"/>
                  </a:lnTo>
                  <a:lnTo>
                    <a:pt x="165245" y="84637"/>
                  </a:lnTo>
                  <a:lnTo>
                    <a:pt x="164170" y="79532"/>
                  </a:lnTo>
                  <a:lnTo>
                    <a:pt x="163498" y="74293"/>
                  </a:lnTo>
                  <a:lnTo>
                    <a:pt x="163498" y="68919"/>
                  </a:lnTo>
                  <a:lnTo>
                    <a:pt x="168920" y="42111"/>
                  </a:lnTo>
                  <a:lnTo>
                    <a:pt x="183701" y="20202"/>
                  </a:lnTo>
                  <a:lnTo>
                    <a:pt x="205609" y="5422"/>
                  </a:lnTo>
                  <a:lnTo>
                    <a:pt x="232418" y="0"/>
                  </a:lnTo>
                  <a:lnTo>
                    <a:pt x="246824" y="1511"/>
                  </a:lnTo>
                  <a:lnTo>
                    <a:pt x="260210" y="5844"/>
                  </a:lnTo>
                  <a:lnTo>
                    <a:pt x="272262" y="12695"/>
                  </a:lnTo>
                  <a:lnTo>
                    <a:pt x="282663" y="21764"/>
                  </a:lnTo>
                  <a:lnTo>
                    <a:pt x="294267" y="18972"/>
                  </a:lnTo>
                  <a:lnTo>
                    <a:pt x="305468" y="15248"/>
                  </a:lnTo>
                  <a:lnTo>
                    <a:pt x="316216" y="10617"/>
                  </a:lnTo>
                  <a:lnTo>
                    <a:pt x="326460" y="5105"/>
                  </a:lnTo>
                  <a:lnTo>
                    <a:pt x="321508" y="16677"/>
                  </a:lnTo>
                  <a:lnTo>
                    <a:pt x="314654" y="27053"/>
                  </a:lnTo>
                  <a:lnTo>
                    <a:pt x="306113" y="35994"/>
                  </a:lnTo>
                  <a:lnTo>
                    <a:pt x="296098" y="43259"/>
                  </a:lnTo>
                  <a:lnTo>
                    <a:pt x="306446" y="41596"/>
                  </a:lnTo>
                  <a:lnTo>
                    <a:pt x="316518" y="39228"/>
                  </a:lnTo>
                  <a:lnTo>
                    <a:pt x="326288" y="36155"/>
                  </a:lnTo>
                  <a:lnTo>
                    <a:pt x="335730" y="32377"/>
                  </a:lnTo>
                  <a:lnTo>
                    <a:pt x="328334" y="42438"/>
                  </a:lnTo>
                  <a:lnTo>
                    <a:pt x="320095" y="51807"/>
                  </a:lnTo>
                  <a:lnTo>
                    <a:pt x="311075" y="60394"/>
                  </a:lnTo>
                  <a:lnTo>
                    <a:pt x="301337" y="68113"/>
                  </a:lnTo>
                  <a:lnTo>
                    <a:pt x="301471" y="71068"/>
                  </a:lnTo>
                  <a:lnTo>
                    <a:pt x="301471" y="76980"/>
                  </a:lnTo>
                  <a:lnTo>
                    <a:pt x="297262" y="116475"/>
                  </a:lnTo>
                  <a:lnTo>
                    <a:pt x="284773" y="155614"/>
                  </a:lnTo>
                  <a:lnTo>
                    <a:pt x="264215" y="192311"/>
                  </a:lnTo>
                  <a:lnTo>
                    <a:pt x="235795" y="224481"/>
                  </a:lnTo>
                  <a:lnTo>
                    <a:pt x="199723" y="250041"/>
                  </a:lnTo>
                  <a:lnTo>
                    <a:pt x="156209" y="266905"/>
                  </a:lnTo>
                  <a:lnTo>
                    <a:pt x="105461" y="27299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6515" y="3318909"/>
            <a:ext cx="89563" cy="89563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591998" y="2472629"/>
            <a:ext cx="6633845" cy="174243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710055">
              <a:lnSpc>
                <a:spcPct val="100000"/>
              </a:lnSpc>
              <a:spcBef>
                <a:spcPts val="120"/>
              </a:spcBef>
            </a:pPr>
            <a:r>
              <a:rPr sz="2800" b="1" spc="95" dirty="0">
                <a:latin typeface="Arial"/>
                <a:cs typeface="Arial"/>
              </a:rPr>
              <a:t>Rationale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7500"/>
              </a:lnSpc>
              <a:spcBef>
                <a:spcPts val="1880"/>
              </a:spcBef>
            </a:pPr>
            <a:r>
              <a:rPr sz="1950" spc="-30" dirty="0">
                <a:latin typeface="Arial"/>
                <a:cs typeface="Arial"/>
              </a:rPr>
              <a:t>The </a:t>
            </a:r>
            <a:r>
              <a:rPr sz="1950" spc="-65" dirty="0">
                <a:latin typeface="Arial"/>
                <a:cs typeface="Arial"/>
              </a:rPr>
              <a:t>MSc </a:t>
            </a:r>
            <a:r>
              <a:rPr sz="1950" spc="-25" dirty="0">
                <a:latin typeface="Arial"/>
                <a:cs typeface="Arial"/>
              </a:rPr>
              <a:t>Psychology </a:t>
            </a:r>
            <a:r>
              <a:rPr sz="1950" spc="5" dirty="0">
                <a:latin typeface="Arial"/>
                <a:cs typeface="Arial"/>
              </a:rPr>
              <a:t>Conversion </a:t>
            </a:r>
            <a:r>
              <a:rPr sz="1950" spc="-35" dirty="0">
                <a:latin typeface="Arial"/>
                <a:cs typeface="Arial"/>
              </a:rPr>
              <a:t>ODL </a:t>
            </a:r>
            <a:r>
              <a:rPr sz="1950" spc="-75" dirty="0">
                <a:latin typeface="Arial"/>
                <a:cs typeface="Arial"/>
              </a:rPr>
              <a:t>: </a:t>
            </a:r>
            <a:r>
              <a:rPr sz="1950" spc="35" dirty="0">
                <a:latin typeface="Arial"/>
                <a:cs typeface="Arial"/>
              </a:rPr>
              <a:t>30 </a:t>
            </a:r>
            <a:r>
              <a:rPr sz="1950" spc="50" dirty="0">
                <a:latin typeface="Arial"/>
                <a:cs typeface="Arial"/>
              </a:rPr>
              <a:t>month, part-time </a:t>
            </a:r>
            <a:r>
              <a:rPr sz="1950" spc="-530" dirty="0">
                <a:latin typeface="Arial"/>
                <a:cs typeface="Arial"/>
              </a:rPr>
              <a:t> </a:t>
            </a:r>
            <a:r>
              <a:rPr sz="1950" dirty="0">
                <a:latin typeface="Arial"/>
                <a:cs typeface="Arial"/>
              </a:rPr>
              <a:t>course, </a:t>
            </a:r>
            <a:r>
              <a:rPr sz="1950" spc="-25" dirty="0">
                <a:latin typeface="Arial"/>
                <a:cs typeface="Arial"/>
              </a:rPr>
              <a:t>is </a:t>
            </a:r>
            <a:r>
              <a:rPr sz="1950" spc="45" dirty="0">
                <a:latin typeface="Arial"/>
                <a:cs typeface="Arial"/>
              </a:rPr>
              <a:t>taught </a:t>
            </a:r>
            <a:r>
              <a:rPr sz="1950" spc="30" dirty="0">
                <a:latin typeface="Arial"/>
                <a:cs typeface="Arial"/>
              </a:rPr>
              <a:t>jointly </a:t>
            </a:r>
            <a:r>
              <a:rPr sz="1950" spc="5" dirty="0">
                <a:latin typeface="Arial"/>
                <a:cs typeface="Arial"/>
              </a:rPr>
              <a:t>by </a:t>
            </a:r>
            <a:r>
              <a:rPr sz="1950" spc="60" dirty="0">
                <a:latin typeface="Arial"/>
                <a:cs typeface="Arial"/>
              </a:rPr>
              <a:t>the </a:t>
            </a:r>
            <a:r>
              <a:rPr sz="1950" spc="-10" dirty="0">
                <a:latin typeface="Arial"/>
                <a:cs typeface="Arial"/>
              </a:rPr>
              <a:t>School </a:t>
            </a:r>
            <a:r>
              <a:rPr sz="1950" spc="55" dirty="0">
                <a:latin typeface="Arial"/>
                <a:cs typeface="Arial"/>
              </a:rPr>
              <a:t>of </a:t>
            </a:r>
            <a:r>
              <a:rPr sz="1950" spc="-25" dirty="0">
                <a:latin typeface="Arial"/>
                <a:cs typeface="Arial"/>
              </a:rPr>
              <a:t>Psychology </a:t>
            </a:r>
            <a:r>
              <a:rPr sz="1950" spc="105" dirty="0">
                <a:latin typeface="Arial"/>
                <a:cs typeface="Arial"/>
              </a:rPr>
              <a:t>&amp; </a:t>
            </a:r>
            <a:r>
              <a:rPr sz="1950" spc="11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Neuroscience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and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60" dirty="0">
                <a:latin typeface="Arial"/>
                <a:cs typeface="Arial"/>
              </a:rPr>
              <a:t>the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School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55" dirty="0">
                <a:latin typeface="Arial"/>
                <a:cs typeface="Arial"/>
              </a:rPr>
              <a:t>of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Education.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18" name="object 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66515" y="4716105"/>
            <a:ext cx="89563" cy="89563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591998" y="4538590"/>
            <a:ext cx="6545580" cy="1073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spc="-35" dirty="0">
                <a:latin typeface="Arial"/>
                <a:cs typeface="Arial"/>
              </a:rPr>
              <a:t>ODL </a:t>
            </a:r>
            <a:r>
              <a:rPr sz="1950" spc="5" dirty="0">
                <a:latin typeface="Arial"/>
                <a:cs typeface="Arial"/>
              </a:rPr>
              <a:t>Conversion </a:t>
            </a:r>
            <a:r>
              <a:rPr sz="1950" spc="30" dirty="0">
                <a:latin typeface="Arial"/>
                <a:cs typeface="Arial"/>
              </a:rPr>
              <a:t>continues </a:t>
            </a:r>
            <a:r>
              <a:rPr sz="1950" spc="90" dirty="0">
                <a:latin typeface="Arial"/>
                <a:cs typeface="Arial"/>
              </a:rPr>
              <a:t>to </a:t>
            </a:r>
            <a:r>
              <a:rPr sz="1950" spc="-25" dirty="0">
                <a:latin typeface="Arial"/>
                <a:cs typeface="Arial"/>
              </a:rPr>
              <a:t>see </a:t>
            </a:r>
            <a:r>
              <a:rPr sz="1950" spc="-40" dirty="0">
                <a:latin typeface="Arial"/>
                <a:cs typeface="Arial"/>
              </a:rPr>
              <a:t>a </a:t>
            </a:r>
            <a:r>
              <a:rPr sz="1950" spc="15" dirty="0">
                <a:latin typeface="Arial"/>
                <a:cs typeface="Arial"/>
              </a:rPr>
              <a:t>rise </a:t>
            </a:r>
            <a:r>
              <a:rPr sz="1950" spc="40" dirty="0">
                <a:latin typeface="Arial"/>
                <a:cs typeface="Arial"/>
              </a:rPr>
              <a:t>in </a:t>
            </a:r>
            <a:r>
              <a:rPr sz="1950" spc="55" dirty="0">
                <a:latin typeface="Arial"/>
                <a:cs typeface="Arial"/>
              </a:rPr>
              <a:t>student </a:t>
            </a:r>
            <a:r>
              <a:rPr sz="1950" spc="60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numbers: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50" dirty="0">
                <a:latin typeface="Arial"/>
                <a:cs typeface="Arial"/>
              </a:rPr>
              <a:t>Year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55" dirty="0">
                <a:latin typeface="Arial"/>
                <a:cs typeface="Arial"/>
              </a:rPr>
              <a:t>19/20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15" dirty="0">
                <a:latin typeface="Arial"/>
                <a:cs typeface="Arial"/>
              </a:rPr>
              <a:t>=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5" dirty="0">
                <a:latin typeface="Arial"/>
                <a:cs typeface="Arial"/>
              </a:rPr>
              <a:t>15,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50" dirty="0">
                <a:latin typeface="Arial"/>
                <a:cs typeface="Arial"/>
              </a:rPr>
              <a:t>Year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55" dirty="0">
                <a:latin typeface="Arial"/>
                <a:cs typeface="Arial"/>
              </a:rPr>
              <a:t>20/21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15" dirty="0">
                <a:latin typeface="Arial"/>
                <a:cs typeface="Arial"/>
              </a:rPr>
              <a:t>=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5" dirty="0">
                <a:latin typeface="Arial"/>
                <a:cs typeface="Arial"/>
              </a:rPr>
              <a:t>115,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50" dirty="0">
                <a:latin typeface="Arial"/>
                <a:cs typeface="Arial"/>
              </a:rPr>
              <a:t>Year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55" dirty="0">
                <a:latin typeface="Arial"/>
                <a:cs typeface="Arial"/>
              </a:rPr>
              <a:t>21/22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15" dirty="0">
                <a:latin typeface="Arial"/>
                <a:cs typeface="Arial"/>
              </a:rPr>
              <a:t>= </a:t>
            </a:r>
            <a:r>
              <a:rPr sz="1950" spc="-52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146.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6515" y="6113301"/>
            <a:ext cx="89563" cy="89563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591998" y="5935786"/>
            <a:ext cx="5502275" cy="724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spc="-35" dirty="0">
                <a:latin typeface="Arial"/>
                <a:cs typeface="Arial"/>
              </a:rPr>
              <a:t>ODL </a:t>
            </a:r>
            <a:r>
              <a:rPr sz="1950" spc="30" dirty="0">
                <a:latin typeface="Arial"/>
                <a:cs typeface="Arial"/>
              </a:rPr>
              <a:t>attracts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a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60" dirty="0">
                <a:latin typeface="Arial"/>
                <a:cs typeface="Arial"/>
              </a:rPr>
              <a:t>broader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35" dirty="0">
                <a:latin typeface="Arial"/>
                <a:cs typeface="Arial"/>
              </a:rPr>
              <a:t>demographic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55" dirty="0">
                <a:latin typeface="Arial"/>
                <a:cs typeface="Arial"/>
              </a:rPr>
              <a:t>of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students </a:t>
            </a:r>
            <a:r>
              <a:rPr sz="1950" spc="-525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compared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90" dirty="0">
                <a:latin typeface="Arial"/>
                <a:cs typeface="Arial"/>
              </a:rPr>
              <a:t>to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traditional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on-campus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learners.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6515" y="7161198"/>
            <a:ext cx="89563" cy="89563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591998" y="6983683"/>
            <a:ext cx="6564630" cy="1772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spc="-35" dirty="0">
                <a:latin typeface="Arial"/>
                <a:cs typeface="Arial"/>
              </a:rPr>
              <a:t>ODL </a:t>
            </a:r>
            <a:r>
              <a:rPr sz="1950" spc="40" dirty="0">
                <a:latin typeface="Arial"/>
                <a:cs typeface="Arial"/>
              </a:rPr>
              <a:t>students </a:t>
            </a:r>
            <a:r>
              <a:rPr sz="1950" spc="20" dirty="0">
                <a:latin typeface="Arial"/>
                <a:cs typeface="Arial"/>
              </a:rPr>
              <a:t>are </a:t>
            </a:r>
            <a:r>
              <a:rPr sz="1950" spc="-50" dirty="0">
                <a:latin typeface="Arial"/>
                <a:cs typeface="Arial"/>
              </a:rPr>
              <a:t>as </a:t>
            </a:r>
            <a:r>
              <a:rPr sz="1950" spc="-15" dirty="0">
                <a:latin typeface="Arial"/>
                <a:cs typeface="Arial"/>
              </a:rPr>
              <a:t>likely </a:t>
            </a:r>
            <a:r>
              <a:rPr sz="1950" spc="90" dirty="0">
                <a:latin typeface="Arial"/>
                <a:cs typeface="Arial"/>
              </a:rPr>
              <a:t>to </a:t>
            </a:r>
            <a:r>
              <a:rPr sz="1950" spc="50" dirty="0">
                <a:latin typeface="Arial"/>
                <a:cs typeface="Arial"/>
              </a:rPr>
              <a:t>encounter </a:t>
            </a:r>
            <a:r>
              <a:rPr sz="1950" spc="40" dirty="0">
                <a:latin typeface="Arial"/>
                <a:cs typeface="Arial"/>
              </a:rPr>
              <a:t>mental </a:t>
            </a:r>
            <a:r>
              <a:rPr sz="1950" spc="35" dirty="0">
                <a:latin typeface="Arial"/>
                <a:cs typeface="Arial"/>
              </a:rPr>
              <a:t>health </a:t>
            </a:r>
            <a:r>
              <a:rPr sz="1950" spc="40" dirty="0">
                <a:latin typeface="Arial"/>
                <a:cs typeface="Arial"/>
              </a:rPr>
              <a:t> </a:t>
            </a:r>
            <a:r>
              <a:rPr sz="1950" spc="20" dirty="0">
                <a:latin typeface="Arial"/>
                <a:cs typeface="Arial"/>
              </a:rPr>
              <a:t>difficulties </a:t>
            </a:r>
            <a:r>
              <a:rPr sz="1950" spc="-50" dirty="0">
                <a:latin typeface="Arial"/>
                <a:cs typeface="Arial"/>
              </a:rPr>
              <a:t>as </a:t>
            </a:r>
            <a:r>
              <a:rPr sz="1950" spc="25" dirty="0">
                <a:latin typeface="Arial"/>
                <a:cs typeface="Arial"/>
              </a:rPr>
              <a:t>on-campus </a:t>
            </a:r>
            <a:r>
              <a:rPr sz="1950" spc="40" dirty="0">
                <a:latin typeface="Arial"/>
                <a:cs typeface="Arial"/>
              </a:rPr>
              <a:t>students </a:t>
            </a:r>
            <a:r>
              <a:rPr sz="1950" spc="-20" dirty="0">
                <a:latin typeface="Arial"/>
                <a:cs typeface="Arial"/>
              </a:rPr>
              <a:t>(Barr, </a:t>
            </a:r>
            <a:r>
              <a:rPr sz="1950" spc="15" dirty="0">
                <a:latin typeface="Arial"/>
                <a:cs typeface="Arial"/>
              </a:rPr>
              <a:t>2014; </a:t>
            </a:r>
            <a:r>
              <a:rPr sz="1950" spc="50" dirty="0">
                <a:latin typeface="Arial"/>
                <a:cs typeface="Arial"/>
              </a:rPr>
              <a:t>Harrer </a:t>
            </a:r>
            <a:r>
              <a:rPr sz="1950" spc="55" dirty="0">
                <a:latin typeface="Arial"/>
                <a:cs typeface="Arial"/>
              </a:rPr>
              <a:t>et </a:t>
            </a:r>
            <a:r>
              <a:rPr sz="1950" spc="60" dirty="0">
                <a:latin typeface="Arial"/>
                <a:cs typeface="Arial"/>
              </a:rPr>
              <a:t> </a:t>
            </a:r>
            <a:r>
              <a:rPr sz="1950" spc="-60" dirty="0">
                <a:latin typeface="Arial"/>
                <a:cs typeface="Arial"/>
              </a:rPr>
              <a:t>al.,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2019;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Richardson,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2015)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90" dirty="0">
                <a:latin typeface="Arial"/>
                <a:cs typeface="Arial"/>
              </a:rPr>
              <a:t>but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20" dirty="0">
                <a:latin typeface="Arial"/>
                <a:cs typeface="Arial"/>
              </a:rPr>
              <a:t>are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60" dirty="0">
                <a:latin typeface="Arial"/>
                <a:cs typeface="Arial"/>
              </a:rPr>
              <a:t>often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30" dirty="0">
                <a:latin typeface="Arial"/>
                <a:cs typeface="Arial"/>
              </a:rPr>
              <a:t>unable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90" dirty="0">
                <a:latin typeface="Arial"/>
                <a:cs typeface="Arial"/>
              </a:rPr>
              <a:t>to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50" dirty="0">
                <a:latin typeface="Arial"/>
                <a:cs typeface="Arial"/>
              </a:rPr>
              <a:t>obtain </a:t>
            </a:r>
            <a:r>
              <a:rPr sz="1950" spc="-530" dirty="0">
                <a:latin typeface="Arial"/>
                <a:cs typeface="Arial"/>
              </a:rPr>
              <a:t> </a:t>
            </a:r>
            <a:r>
              <a:rPr sz="1950" spc="60" dirty="0">
                <a:latin typeface="Arial"/>
                <a:cs typeface="Arial"/>
              </a:rPr>
              <a:t>the </a:t>
            </a:r>
            <a:r>
              <a:rPr sz="1950" dirty="0">
                <a:latin typeface="Arial"/>
                <a:cs typeface="Arial"/>
              </a:rPr>
              <a:t>same </a:t>
            </a:r>
            <a:r>
              <a:rPr sz="1950" spc="-25" dirty="0">
                <a:latin typeface="Arial"/>
                <a:cs typeface="Arial"/>
              </a:rPr>
              <a:t>levels </a:t>
            </a:r>
            <a:r>
              <a:rPr sz="1950" spc="55" dirty="0">
                <a:latin typeface="Arial"/>
                <a:cs typeface="Arial"/>
              </a:rPr>
              <a:t>of </a:t>
            </a:r>
            <a:r>
              <a:rPr sz="1950" spc="65" dirty="0">
                <a:latin typeface="Arial"/>
                <a:cs typeface="Arial"/>
              </a:rPr>
              <a:t>support </a:t>
            </a:r>
            <a:r>
              <a:rPr sz="1950" spc="-50" dirty="0">
                <a:latin typeface="Arial"/>
                <a:cs typeface="Arial"/>
              </a:rPr>
              <a:t>as </a:t>
            </a:r>
            <a:r>
              <a:rPr sz="1950" spc="25" dirty="0">
                <a:latin typeface="Arial"/>
                <a:cs typeface="Arial"/>
              </a:rPr>
              <a:t>on-campus </a:t>
            </a:r>
            <a:r>
              <a:rPr sz="1950" spc="20" dirty="0">
                <a:latin typeface="Arial"/>
                <a:cs typeface="Arial"/>
              </a:rPr>
              <a:t>learners </a:t>
            </a:r>
            <a:r>
              <a:rPr sz="1950" spc="-20" dirty="0">
                <a:latin typeface="Arial"/>
                <a:cs typeface="Arial"/>
              </a:rPr>
              <a:t>(Barr, </a:t>
            </a:r>
            <a:r>
              <a:rPr sz="1950" spc="-15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2014;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Lister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05" dirty="0">
                <a:latin typeface="Arial"/>
                <a:cs typeface="Arial"/>
              </a:rPr>
              <a:t>&amp;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20" dirty="0">
                <a:latin typeface="Arial"/>
                <a:cs typeface="Arial"/>
              </a:rPr>
              <a:t>McFarlane,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2021).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24" name="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6515" y="9256992"/>
            <a:ext cx="89563" cy="89563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591998" y="9079476"/>
            <a:ext cx="6451600" cy="724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spc="-35" dirty="0">
                <a:latin typeface="Arial"/>
                <a:cs typeface="Arial"/>
              </a:rPr>
              <a:t>ODL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and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on-campus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students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differ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in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60" dirty="0">
                <a:latin typeface="Arial"/>
                <a:cs typeface="Arial"/>
              </a:rPr>
              <a:t>their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20" dirty="0">
                <a:latin typeface="Arial"/>
                <a:cs typeface="Arial"/>
              </a:rPr>
              <a:t>employability </a:t>
            </a:r>
            <a:r>
              <a:rPr sz="1950" spc="-525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priorities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(Butcher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05" dirty="0">
                <a:latin typeface="Arial"/>
                <a:cs typeface="Arial"/>
              </a:rPr>
              <a:t>&amp;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75" dirty="0">
                <a:latin typeface="Arial"/>
                <a:cs typeface="Arial"/>
              </a:rPr>
              <a:t>Rose,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2014).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26" name="object 2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6515" y="10304888"/>
            <a:ext cx="89563" cy="89563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591998" y="10127374"/>
            <a:ext cx="6503034" cy="1073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spc="45" dirty="0">
                <a:latin typeface="Arial"/>
                <a:cs typeface="Arial"/>
              </a:rPr>
              <a:t>Much </a:t>
            </a:r>
            <a:r>
              <a:rPr sz="1950" spc="55" dirty="0">
                <a:latin typeface="Arial"/>
                <a:cs typeface="Arial"/>
              </a:rPr>
              <a:t>of </a:t>
            </a:r>
            <a:r>
              <a:rPr sz="1950" spc="60" dirty="0">
                <a:latin typeface="Arial"/>
                <a:cs typeface="Arial"/>
              </a:rPr>
              <a:t>the </a:t>
            </a:r>
            <a:r>
              <a:rPr sz="1950" spc="20" dirty="0">
                <a:latin typeface="Arial"/>
                <a:cs typeface="Arial"/>
              </a:rPr>
              <a:t>scholarship </a:t>
            </a:r>
            <a:r>
              <a:rPr sz="1950" spc="40" dirty="0">
                <a:latin typeface="Arial"/>
                <a:cs typeface="Arial"/>
              </a:rPr>
              <a:t>work </a:t>
            </a:r>
            <a:r>
              <a:rPr sz="1950" spc="55" dirty="0">
                <a:latin typeface="Arial"/>
                <a:cs typeface="Arial"/>
              </a:rPr>
              <a:t>done </a:t>
            </a:r>
            <a:r>
              <a:rPr sz="1950" spc="45" dirty="0">
                <a:latin typeface="Arial"/>
                <a:cs typeface="Arial"/>
              </a:rPr>
              <a:t>within </a:t>
            </a:r>
            <a:r>
              <a:rPr sz="1950" spc="60" dirty="0">
                <a:latin typeface="Arial"/>
                <a:cs typeface="Arial"/>
              </a:rPr>
              <a:t>the </a:t>
            </a:r>
            <a:r>
              <a:rPr sz="1950" spc="10" dirty="0">
                <a:latin typeface="Arial"/>
                <a:cs typeface="Arial"/>
              </a:rPr>
              <a:t>University </a:t>
            </a:r>
            <a:r>
              <a:rPr sz="1950" spc="15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f</a:t>
            </a:r>
            <a:r>
              <a:rPr sz="1950" spc="65" dirty="0">
                <a:latin typeface="Arial"/>
                <a:cs typeface="Arial"/>
              </a:rPr>
              <a:t>o</a:t>
            </a:r>
            <a:r>
              <a:rPr sz="1950" spc="-45" dirty="0">
                <a:latin typeface="Arial"/>
                <a:cs typeface="Arial"/>
              </a:rPr>
              <a:t>c</a:t>
            </a:r>
            <a:r>
              <a:rPr sz="1950" spc="70" dirty="0">
                <a:latin typeface="Arial"/>
                <a:cs typeface="Arial"/>
              </a:rPr>
              <a:t>u</a:t>
            </a:r>
            <a:r>
              <a:rPr sz="1950" spc="-65" dirty="0">
                <a:latin typeface="Arial"/>
                <a:cs typeface="Arial"/>
              </a:rPr>
              <a:t>s</a:t>
            </a:r>
            <a:r>
              <a:rPr sz="1950" spc="-10" dirty="0">
                <a:latin typeface="Arial"/>
                <a:cs typeface="Arial"/>
              </a:rPr>
              <a:t>e</a:t>
            </a:r>
            <a:r>
              <a:rPr sz="1950" spc="-60" dirty="0">
                <a:latin typeface="Arial"/>
                <a:cs typeface="Arial"/>
              </a:rPr>
              <a:t>s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65" dirty="0">
                <a:latin typeface="Arial"/>
                <a:cs typeface="Arial"/>
              </a:rPr>
              <a:t>o</a:t>
            </a:r>
            <a:r>
              <a:rPr sz="1950" spc="75" dirty="0">
                <a:latin typeface="Arial"/>
                <a:cs typeface="Arial"/>
              </a:rPr>
              <a:t>n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210" dirty="0">
                <a:latin typeface="Arial"/>
                <a:cs typeface="Arial"/>
              </a:rPr>
              <a:t>F</a:t>
            </a:r>
            <a:r>
              <a:rPr sz="1950" spc="35" dirty="0">
                <a:latin typeface="Arial"/>
                <a:cs typeface="Arial"/>
              </a:rPr>
              <a:t>2</a:t>
            </a:r>
            <a:r>
              <a:rPr sz="1950" spc="-204" dirty="0">
                <a:latin typeface="Arial"/>
                <a:cs typeface="Arial"/>
              </a:rPr>
              <a:t>F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l</a:t>
            </a:r>
            <a:r>
              <a:rPr sz="1950" spc="-10" dirty="0">
                <a:latin typeface="Arial"/>
                <a:cs typeface="Arial"/>
              </a:rPr>
              <a:t>e</a:t>
            </a:r>
            <a:r>
              <a:rPr sz="1950" spc="-45" dirty="0">
                <a:latin typeface="Arial"/>
                <a:cs typeface="Arial"/>
              </a:rPr>
              <a:t>a</a:t>
            </a:r>
            <a:r>
              <a:rPr sz="1950" spc="110" dirty="0">
                <a:latin typeface="Arial"/>
                <a:cs typeface="Arial"/>
              </a:rPr>
              <a:t>r</a:t>
            </a:r>
            <a:r>
              <a:rPr sz="1950" spc="70" dirty="0">
                <a:latin typeface="Arial"/>
                <a:cs typeface="Arial"/>
              </a:rPr>
              <a:t>n</a:t>
            </a:r>
            <a:r>
              <a:rPr sz="1950" spc="5" dirty="0">
                <a:latin typeface="Arial"/>
                <a:cs typeface="Arial"/>
              </a:rPr>
              <a:t>i</a:t>
            </a:r>
            <a:r>
              <a:rPr sz="1950" spc="70" dirty="0">
                <a:latin typeface="Arial"/>
                <a:cs typeface="Arial"/>
              </a:rPr>
              <a:t>n</a:t>
            </a:r>
            <a:r>
              <a:rPr sz="1950" spc="-60" dirty="0">
                <a:latin typeface="Arial"/>
                <a:cs typeface="Arial"/>
              </a:rPr>
              <a:t>g</a:t>
            </a:r>
            <a:r>
              <a:rPr sz="1950" spc="-120" dirty="0">
                <a:latin typeface="Arial"/>
                <a:cs typeface="Arial"/>
              </a:rPr>
              <a:t>,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w</a:t>
            </a:r>
            <a:r>
              <a:rPr sz="1950" spc="70" dirty="0">
                <a:latin typeface="Arial"/>
                <a:cs typeface="Arial"/>
              </a:rPr>
              <a:t>h</a:t>
            </a:r>
            <a:r>
              <a:rPr sz="1950" spc="5" dirty="0">
                <a:latin typeface="Arial"/>
                <a:cs typeface="Arial"/>
              </a:rPr>
              <a:t>i</a:t>
            </a:r>
            <a:r>
              <a:rPr sz="1950" spc="-45" dirty="0">
                <a:latin typeface="Arial"/>
                <a:cs typeface="Arial"/>
              </a:rPr>
              <a:t>c</a:t>
            </a:r>
            <a:r>
              <a:rPr sz="1950" spc="75" dirty="0">
                <a:latin typeface="Arial"/>
                <a:cs typeface="Arial"/>
              </a:rPr>
              <a:t>h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10" dirty="0">
                <a:latin typeface="Arial"/>
                <a:cs typeface="Arial"/>
              </a:rPr>
              <a:t>m</a:t>
            </a:r>
            <a:r>
              <a:rPr sz="1950" spc="-45" dirty="0">
                <a:latin typeface="Arial"/>
                <a:cs typeface="Arial"/>
              </a:rPr>
              <a:t>a</a:t>
            </a:r>
            <a:r>
              <a:rPr sz="1950" spc="-70" dirty="0">
                <a:latin typeface="Arial"/>
                <a:cs typeface="Arial"/>
              </a:rPr>
              <a:t>y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70" dirty="0">
                <a:latin typeface="Arial"/>
                <a:cs typeface="Arial"/>
              </a:rPr>
              <a:t>n</a:t>
            </a:r>
            <a:r>
              <a:rPr sz="1950" spc="65" dirty="0">
                <a:latin typeface="Arial"/>
                <a:cs typeface="Arial"/>
              </a:rPr>
              <a:t>o</a:t>
            </a:r>
            <a:r>
              <a:rPr sz="1950" spc="114" dirty="0">
                <a:latin typeface="Arial"/>
                <a:cs typeface="Arial"/>
              </a:rPr>
              <a:t>t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60" dirty="0">
                <a:latin typeface="Arial"/>
                <a:cs typeface="Arial"/>
              </a:rPr>
              <a:t>g</a:t>
            </a:r>
            <a:r>
              <a:rPr sz="1950" spc="-10" dirty="0">
                <a:latin typeface="Arial"/>
                <a:cs typeface="Arial"/>
              </a:rPr>
              <a:t>e</a:t>
            </a:r>
            <a:r>
              <a:rPr sz="1950" spc="70" dirty="0">
                <a:latin typeface="Arial"/>
                <a:cs typeface="Arial"/>
              </a:rPr>
              <a:t>n</a:t>
            </a:r>
            <a:r>
              <a:rPr sz="1950" spc="-10" dirty="0">
                <a:latin typeface="Arial"/>
                <a:cs typeface="Arial"/>
              </a:rPr>
              <a:t>e</a:t>
            </a:r>
            <a:r>
              <a:rPr sz="1950" spc="110" dirty="0">
                <a:latin typeface="Arial"/>
                <a:cs typeface="Arial"/>
              </a:rPr>
              <a:t>r</a:t>
            </a:r>
            <a:r>
              <a:rPr sz="1950" spc="-45" dirty="0">
                <a:latin typeface="Arial"/>
                <a:cs typeface="Arial"/>
              </a:rPr>
              <a:t>a</a:t>
            </a:r>
            <a:r>
              <a:rPr sz="1950" spc="5" dirty="0">
                <a:latin typeface="Arial"/>
                <a:cs typeface="Arial"/>
              </a:rPr>
              <a:t>li</a:t>
            </a:r>
            <a:r>
              <a:rPr sz="1950" spc="-65" dirty="0">
                <a:latin typeface="Arial"/>
                <a:cs typeface="Arial"/>
              </a:rPr>
              <a:t>s</a:t>
            </a:r>
            <a:r>
              <a:rPr sz="1950" spc="-5" dirty="0">
                <a:latin typeface="Arial"/>
                <a:cs typeface="Arial"/>
              </a:rPr>
              <a:t>e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10" dirty="0">
                <a:latin typeface="Arial"/>
                <a:cs typeface="Arial"/>
              </a:rPr>
              <a:t>t</a:t>
            </a:r>
            <a:r>
              <a:rPr sz="1950" spc="70" dirty="0">
                <a:latin typeface="Arial"/>
                <a:cs typeface="Arial"/>
              </a:rPr>
              <a:t>o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5" dirty="0">
                <a:latin typeface="Arial"/>
                <a:cs typeface="Arial"/>
              </a:rPr>
              <a:t>O</a:t>
            </a:r>
            <a:r>
              <a:rPr sz="1950" spc="-20" dirty="0">
                <a:latin typeface="Arial"/>
                <a:cs typeface="Arial"/>
              </a:rPr>
              <a:t>D</a:t>
            </a:r>
            <a:r>
              <a:rPr sz="1950" spc="-50" dirty="0">
                <a:latin typeface="Arial"/>
                <a:cs typeface="Arial"/>
              </a:rPr>
              <a:t>L  </a:t>
            </a:r>
            <a:r>
              <a:rPr sz="1950" spc="25" dirty="0">
                <a:latin typeface="Arial"/>
                <a:cs typeface="Arial"/>
              </a:rPr>
              <a:t>students.</a:t>
            </a:r>
            <a:endParaRPr sz="19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715281" y="2472629"/>
            <a:ext cx="3151505" cy="4559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800" b="1" spc="30" dirty="0">
                <a:latin typeface="Arial"/>
                <a:cs typeface="Arial"/>
              </a:rPr>
              <a:t>Research</a:t>
            </a:r>
            <a:r>
              <a:rPr sz="2800" b="1" spc="-90" dirty="0">
                <a:latin typeface="Arial"/>
                <a:cs typeface="Arial"/>
              </a:rPr>
              <a:t> </a:t>
            </a:r>
            <a:r>
              <a:rPr sz="2800" b="1" spc="65" dirty="0">
                <a:latin typeface="Arial"/>
                <a:cs typeface="Arial"/>
              </a:rPr>
              <a:t>Themes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29" name="object 2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918955" y="3346488"/>
            <a:ext cx="89563" cy="89563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14144437" y="2472629"/>
            <a:ext cx="4961890" cy="14204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26060" algn="ctr">
              <a:lnSpc>
                <a:spcPct val="100000"/>
              </a:lnSpc>
              <a:spcBef>
                <a:spcPts val="120"/>
              </a:spcBef>
            </a:pPr>
            <a:r>
              <a:rPr sz="2800" b="1" spc="85" dirty="0">
                <a:latin typeface="Arial"/>
                <a:cs typeface="Arial"/>
              </a:rPr>
              <a:t>Student-led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65" dirty="0">
                <a:latin typeface="Arial"/>
                <a:cs typeface="Arial"/>
              </a:rPr>
              <a:t>projects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7500"/>
              </a:lnSpc>
              <a:spcBef>
                <a:spcPts val="2100"/>
              </a:spcBef>
            </a:pPr>
            <a:r>
              <a:rPr sz="1950" spc="15" dirty="0">
                <a:latin typeface="Arial"/>
                <a:cs typeface="Arial"/>
              </a:rPr>
              <a:t>Work-life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balance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and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self-help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strategies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60" dirty="0">
                <a:latin typeface="Arial"/>
                <a:cs typeface="Arial"/>
              </a:rPr>
              <a:t>(Li </a:t>
            </a:r>
            <a:r>
              <a:rPr sz="1950" spc="-525" dirty="0">
                <a:latin typeface="Arial"/>
                <a:cs typeface="Arial"/>
              </a:rPr>
              <a:t> </a:t>
            </a:r>
            <a:r>
              <a:rPr sz="1950" spc="-35" dirty="0">
                <a:latin typeface="Arial"/>
                <a:cs typeface="Arial"/>
              </a:rPr>
              <a:t>Fangnan).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31" name="object 3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918955" y="4394385"/>
            <a:ext cx="89563" cy="89563"/>
          </a:xfrm>
          <a:prstGeom prst="rect">
            <a:avLst/>
          </a:prstGeom>
        </p:spPr>
      </p:pic>
      <p:sp>
        <p:nvSpPr>
          <p:cNvPr id="32" name="object 32"/>
          <p:cNvSpPr txBox="1"/>
          <p:nvPr/>
        </p:nvSpPr>
        <p:spPr>
          <a:xfrm>
            <a:off x="14144437" y="4216888"/>
            <a:ext cx="5582920" cy="724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spc="15" dirty="0">
                <a:latin typeface="Arial"/>
                <a:cs typeface="Arial"/>
              </a:rPr>
              <a:t>Perfectionism,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0" dirty="0">
                <a:latin typeface="Arial"/>
                <a:cs typeface="Arial"/>
              </a:rPr>
              <a:t>engagement,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and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wellbeing</a:t>
            </a:r>
            <a:r>
              <a:rPr sz="1950" spc="-25" dirty="0">
                <a:latin typeface="Arial"/>
                <a:cs typeface="Arial"/>
              </a:rPr>
              <a:t> (Xuejin </a:t>
            </a:r>
            <a:r>
              <a:rPr sz="1950" spc="-525" dirty="0">
                <a:latin typeface="Arial"/>
                <a:cs typeface="Arial"/>
              </a:rPr>
              <a:t> </a:t>
            </a:r>
            <a:r>
              <a:rPr sz="1950" spc="-55" dirty="0">
                <a:latin typeface="Arial"/>
                <a:cs typeface="Arial"/>
              </a:rPr>
              <a:t>Peng).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33" name="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918955" y="5442282"/>
            <a:ext cx="89563" cy="89563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14144437" y="5313150"/>
            <a:ext cx="5857240" cy="3263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50" spc="-70" dirty="0">
                <a:latin typeface="Arial"/>
                <a:cs typeface="Arial"/>
              </a:rPr>
              <a:t>LGBTQ+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students'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35" dirty="0">
                <a:latin typeface="Arial"/>
                <a:cs typeface="Arial"/>
              </a:rPr>
              <a:t>gender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expression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20" dirty="0">
                <a:latin typeface="Arial"/>
                <a:cs typeface="Arial"/>
              </a:rPr>
              <a:t>(Xuqing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60" dirty="0">
                <a:latin typeface="Arial"/>
                <a:cs typeface="Arial"/>
              </a:rPr>
              <a:t>Feng).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35" name="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918955" y="6140880"/>
            <a:ext cx="89563" cy="89563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14144437" y="5963383"/>
            <a:ext cx="5304155" cy="724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spc="-70" dirty="0">
                <a:latin typeface="Arial"/>
                <a:cs typeface="Arial"/>
              </a:rPr>
              <a:t>LGBTQ+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students'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mental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health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and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academic </a:t>
            </a:r>
            <a:r>
              <a:rPr sz="1950" spc="-525" dirty="0">
                <a:latin typeface="Arial"/>
                <a:cs typeface="Arial"/>
              </a:rPr>
              <a:t> </a:t>
            </a:r>
            <a:r>
              <a:rPr sz="1950" spc="70" dirty="0">
                <a:latin typeface="Arial"/>
                <a:cs typeface="Arial"/>
              </a:rPr>
              <a:t>support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55" dirty="0">
                <a:latin typeface="Arial"/>
                <a:cs typeface="Arial"/>
              </a:rPr>
              <a:t>(Ewan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Steel).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37" name="object 3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918955" y="7188777"/>
            <a:ext cx="89563" cy="89563"/>
          </a:xfrm>
          <a:prstGeom prst="rect">
            <a:avLst/>
          </a:prstGeom>
        </p:spPr>
      </p:pic>
      <p:sp>
        <p:nvSpPr>
          <p:cNvPr id="38" name="object 38"/>
          <p:cNvSpPr txBox="1"/>
          <p:nvPr/>
        </p:nvSpPr>
        <p:spPr>
          <a:xfrm>
            <a:off x="14144437" y="7011280"/>
            <a:ext cx="5664835" cy="724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spc="-70" dirty="0">
                <a:latin typeface="Arial"/>
                <a:cs typeface="Arial"/>
              </a:rPr>
              <a:t>LGBTQ+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international</a:t>
            </a:r>
            <a:r>
              <a:rPr sz="1950" spc="-20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students'</a:t>
            </a:r>
            <a:r>
              <a:rPr sz="1950" spc="-20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mental</a:t>
            </a:r>
            <a:r>
              <a:rPr sz="1950" spc="-20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health</a:t>
            </a:r>
            <a:r>
              <a:rPr sz="1950" spc="-20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and </a:t>
            </a:r>
            <a:r>
              <a:rPr sz="1950" spc="-530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online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social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70" dirty="0">
                <a:latin typeface="Arial"/>
                <a:cs typeface="Arial"/>
              </a:rPr>
              <a:t>support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95" dirty="0">
                <a:latin typeface="Arial"/>
                <a:cs typeface="Arial"/>
              </a:rPr>
              <a:t>(Jinyi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"Iris"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35" dirty="0">
                <a:latin typeface="Arial"/>
                <a:cs typeface="Arial"/>
              </a:rPr>
              <a:t>Chen).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39" name="object 3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918955" y="8236673"/>
            <a:ext cx="89563" cy="89563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14144437" y="8059176"/>
            <a:ext cx="4528820" cy="724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spc="30" dirty="0">
                <a:latin typeface="Arial"/>
                <a:cs typeface="Arial"/>
              </a:rPr>
              <a:t>Gender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representation,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self-efficacy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and </a:t>
            </a:r>
            <a:r>
              <a:rPr sz="1950" spc="-530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employability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outcomes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55" dirty="0">
                <a:latin typeface="Arial"/>
                <a:cs typeface="Arial"/>
              </a:rPr>
              <a:t>(Suzie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5" dirty="0">
                <a:latin typeface="Arial"/>
                <a:cs typeface="Arial"/>
              </a:rPr>
              <a:t>Green).</a:t>
            </a:r>
            <a:endParaRPr sz="1950">
              <a:latin typeface="Arial"/>
              <a:cs typeface="Arial"/>
            </a:endParaRPr>
          </a:p>
        </p:txBody>
      </p:sp>
      <p:pic>
        <p:nvPicPr>
          <p:cNvPr id="41" name="object 4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918955" y="9284571"/>
            <a:ext cx="89563" cy="89563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14144437" y="9107073"/>
            <a:ext cx="5354955" cy="724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5"/>
              </a:spcBef>
            </a:pPr>
            <a:r>
              <a:rPr sz="1950" dirty="0">
                <a:latin typeface="Arial"/>
                <a:cs typeface="Arial"/>
              </a:rPr>
              <a:t>Strategies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in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20" dirty="0">
                <a:latin typeface="Arial"/>
                <a:cs typeface="Arial"/>
              </a:rPr>
              <a:t>developing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employability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and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work </a:t>
            </a:r>
            <a:r>
              <a:rPr sz="1950" spc="-53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readiness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-5" dirty="0">
                <a:latin typeface="Arial"/>
                <a:cs typeface="Arial"/>
              </a:rPr>
              <a:t>(Audrey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40" dirty="0">
                <a:latin typeface="Arial"/>
                <a:cs typeface="Arial"/>
              </a:rPr>
              <a:t>Dee).</a:t>
            </a:r>
            <a:endParaRPr sz="19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915792" y="9386195"/>
            <a:ext cx="1760855" cy="760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65100">
              <a:lnSpc>
                <a:spcPct val="117500"/>
              </a:lnSpc>
              <a:spcBef>
                <a:spcPts val="95"/>
              </a:spcBef>
            </a:pPr>
            <a:r>
              <a:rPr sz="2050" b="1" spc="55" dirty="0">
                <a:latin typeface="Arial"/>
                <a:cs typeface="Arial"/>
              </a:rPr>
              <a:t>Barriers </a:t>
            </a:r>
            <a:r>
              <a:rPr sz="2050" b="1" spc="114" dirty="0">
                <a:latin typeface="Arial"/>
                <a:cs typeface="Arial"/>
              </a:rPr>
              <a:t>to </a:t>
            </a:r>
            <a:r>
              <a:rPr sz="2050" b="1" spc="120" dirty="0">
                <a:latin typeface="Arial"/>
                <a:cs typeface="Arial"/>
              </a:rPr>
              <a:t> </a:t>
            </a:r>
            <a:r>
              <a:rPr sz="2050" b="1" spc="50" dirty="0">
                <a:latin typeface="Arial"/>
                <a:cs typeface="Arial"/>
              </a:rPr>
              <a:t>d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30" dirty="0">
                <a:latin typeface="Arial"/>
                <a:cs typeface="Arial"/>
              </a:rPr>
              <a:t>v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60" dirty="0">
                <a:latin typeface="Arial"/>
                <a:cs typeface="Arial"/>
              </a:rPr>
              <a:t>l</a:t>
            </a:r>
            <a:r>
              <a:rPr sz="2050" b="1" spc="20" dirty="0">
                <a:latin typeface="Arial"/>
                <a:cs typeface="Arial"/>
              </a:rPr>
              <a:t>o</a:t>
            </a:r>
            <a:r>
              <a:rPr sz="2050" b="1" spc="50" dirty="0">
                <a:latin typeface="Arial"/>
                <a:cs typeface="Arial"/>
              </a:rPr>
              <a:t>p</a:t>
            </a:r>
            <a:r>
              <a:rPr sz="2050" b="1" spc="200" dirty="0">
                <a:latin typeface="Arial"/>
                <a:cs typeface="Arial"/>
              </a:rPr>
              <a:t>m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100" dirty="0">
                <a:latin typeface="Arial"/>
                <a:cs typeface="Arial"/>
              </a:rPr>
              <a:t>n</a:t>
            </a:r>
            <a:r>
              <a:rPr sz="2050" b="1" spc="215" dirty="0">
                <a:latin typeface="Arial"/>
                <a:cs typeface="Arial"/>
              </a:rPr>
              <a:t>t</a:t>
            </a:r>
            <a:endParaRPr sz="20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942989" y="9234767"/>
            <a:ext cx="1450975" cy="1127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17500"/>
              </a:lnSpc>
              <a:spcBef>
                <a:spcPts val="95"/>
              </a:spcBef>
            </a:pPr>
            <a:r>
              <a:rPr sz="2050" b="1" spc="-75" dirty="0">
                <a:latin typeface="Arial"/>
                <a:cs typeface="Arial"/>
              </a:rPr>
              <a:t>P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135" dirty="0">
                <a:latin typeface="Arial"/>
                <a:cs typeface="Arial"/>
              </a:rPr>
              <a:t>r</a:t>
            </a:r>
            <a:r>
              <a:rPr sz="2050" b="1" spc="-85" dirty="0">
                <a:latin typeface="Arial"/>
                <a:cs typeface="Arial"/>
              </a:rPr>
              <a:t>c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50" dirty="0">
                <a:latin typeface="Arial"/>
                <a:cs typeface="Arial"/>
              </a:rPr>
              <a:t>p</a:t>
            </a:r>
            <a:r>
              <a:rPr sz="2050" b="1" spc="210" dirty="0">
                <a:latin typeface="Arial"/>
                <a:cs typeface="Arial"/>
              </a:rPr>
              <a:t>t</a:t>
            </a:r>
            <a:r>
              <a:rPr sz="2050" b="1" spc="60" dirty="0">
                <a:latin typeface="Arial"/>
                <a:cs typeface="Arial"/>
              </a:rPr>
              <a:t>i</a:t>
            </a:r>
            <a:r>
              <a:rPr sz="2050" b="1" spc="20" dirty="0">
                <a:latin typeface="Arial"/>
                <a:cs typeface="Arial"/>
              </a:rPr>
              <a:t>o</a:t>
            </a:r>
            <a:r>
              <a:rPr sz="2050" b="1" spc="65" dirty="0">
                <a:latin typeface="Arial"/>
                <a:cs typeface="Arial"/>
              </a:rPr>
              <a:t>n  </a:t>
            </a:r>
            <a:r>
              <a:rPr sz="2050" b="1" spc="70" dirty="0">
                <a:latin typeface="Arial"/>
                <a:cs typeface="Arial"/>
              </a:rPr>
              <a:t>of </a:t>
            </a:r>
            <a:r>
              <a:rPr sz="2050" b="1" spc="114" dirty="0">
                <a:latin typeface="Arial"/>
                <a:cs typeface="Arial"/>
              </a:rPr>
              <a:t>work </a:t>
            </a:r>
            <a:r>
              <a:rPr sz="2050" b="1" spc="120" dirty="0">
                <a:latin typeface="Arial"/>
                <a:cs typeface="Arial"/>
              </a:rPr>
              <a:t> </a:t>
            </a:r>
            <a:r>
              <a:rPr sz="2050" b="1" spc="40" dirty="0">
                <a:latin typeface="Arial"/>
                <a:cs typeface="Arial"/>
              </a:rPr>
              <a:t>readiness</a:t>
            </a:r>
            <a:endParaRPr sz="20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0957158" y="11662014"/>
            <a:ext cx="1471930" cy="1127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17500"/>
              </a:lnSpc>
              <a:spcBef>
                <a:spcPts val="95"/>
              </a:spcBef>
            </a:pPr>
            <a:r>
              <a:rPr sz="2050" b="1" spc="55" dirty="0">
                <a:latin typeface="Arial"/>
                <a:cs typeface="Arial"/>
              </a:rPr>
              <a:t>Prior </a:t>
            </a:r>
            <a:r>
              <a:rPr sz="2050" b="1" spc="60" dirty="0">
                <a:latin typeface="Arial"/>
                <a:cs typeface="Arial"/>
              </a:rPr>
              <a:t> 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50" dirty="0">
                <a:latin typeface="Arial"/>
                <a:cs typeface="Arial"/>
              </a:rPr>
              <a:t>xp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135" dirty="0">
                <a:latin typeface="Arial"/>
                <a:cs typeface="Arial"/>
              </a:rPr>
              <a:t>r</a:t>
            </a:r>
            <a:r>
              <a:rPr sz="2050" b="1" spc="60" dirty="0">
                <a:latin typeface="Arial"/>
                <a:cs typeface="Arial"/>
              </a:rPr>
              <a:t>i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100" dirty="0">
                <a:latin typeface="Arial"/>
                <a:cs typeface="Arial"/>
              </a:rPr>
              <a:t>n</a:t>
            </a:r>
            <a:r>
              <a:rPr sz="2050" b="1" spc="-85" dirty="0">
                <a:latin typeface="Arial"/>
                <a:cs typeface="Arial"/>
              </a:rPr>
              <a:t>c</a:t>
            </a:r>
            <a:r>
              <a:rPr sz="2050" b="1" spc="50" dirty="0">
                <a:latin typeface="Arial"/>
                <a:cs typeface="Arial"/>
              </a:rPr>
              <a:t>e  </a:t>
            </a:r>
            <a:r>
              <a:rPr sz="2050" b="1" spc="70" dirty="0">
                <a:latin typeface="Arial"/>
                <a:cs typeface="Arial"/>
              </a:rPr>
              <a:t>benefits</a:t>
            </a:r>
            <a:endParaRPr sz="20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832666" y="11845621"/>
            <a:ext cx="1788795" cy="760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9079" marR="5080" indent="-247015">
              <a:lnSpc>
                <a:spcPct val="117500"/>
              </a:lnSpc>
              <a:spcBef>
                <a:spcPts val="95"/>
              </a:spcBef>
            </a:pPr>
            <a:r>
              <a:rPr sz="2050" b="1" spc="45" dirty="0">
                <a:latin typeface="Arial"/>
                <a:cs typeface="Arial"/>
              </a:rPr>
              <a:t>D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30" dirty="0">
                <a:latin typeface="Arial"/>
                <a:cs typeface="Arial"/>
              </a:rPr>
              <a:t>v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60" dirty="0">
                <a:latin typeface="Arial"/>
                <a:cs typeface="Arial"/>
              </a:rPr>
              <a:t>l</a:t>
            </a:r>
            <a:r>
              <a:rPr sz="2050" b="1" spc="20" dirty="0">
                <a:latin typeface="Arial"/>
                <a:cs typeface="Arial"/>
              </a:rPr>
              <a:t>o</a:t>
            </a:r>
            <a:r>
              <a:rPr sz="2050" b="1" spc="50" dirty="0">
                <a:latin typeface="Arial"/>
                <a:cs typeface="Arial"/>
              </a:rPr>
              <a:t>p</a:t>
            </a:r>
            <a:r>
              <a:rPr sz="2050" b="1" spc="200" dirty="0">
                <a:latin typeface="Arial"/>
                <a:cs typeface="Arial"/>
              </a:rPr>
              <a:t>m</a:t>
            </a:r>
            <a:r>
              <a:rPr sz="2050" b="1" spc="75" dirty="0">
                <a:latin typeface="Arial"/>
                <a:cs typeface="Arial"/>
              </a:rPr>
              <a:t>e</a:t>
            </a:r>
            <a:r>
              <a:rPr sz="2050" b="1" spc="100" dirty="0">
                <a:latin typeface="Arial"/>
                <a:cs typeface="Arial"/>
              </a:rPr>
              <a:t>n</a:t>
            </a:r>
            <a:r>
              <a:rPr sz="2050" b="1" spc="190" dirty="0">
                <a:latin typeface="Arial"/>
                <a:cs typeface="Arial"/>
              </a:rPr>
              <a:t>t  </a:t>
            </a:r>
            <a:r>
              <a:rPr sz="2050" b="1" spc="55" dirty="0">
                <a:latin typeface="Arial"/>
                <a:cs typeface="Arial"/>
              </a:rPr>
              <a:t>strategies</a:t>
            </a:r>
            <a:endParaRPr sz="20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718170" y="10741799"/>
            <a:ext cx="6320790" cy="237172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274955" algn="ctr">
              <a:lnSpc>
                <a:spcPct val="100000"/>
              </a:lnSpc>
              <a:spcBef>
                <a:spcPts val="120"/>
              </a:spcBef>
            </a:pPr>
            <a:r>
              <a:rPr sz="2800" b="1" spc="125" dirty="0">
                <a:latin typeface="Arial"/>
                <a:cs typeface="Arial"/>
              </a:rPr>
              <a:t>Further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150" dirty="0">
                <a:latin typeface="Arial"/>
                <a:cs typeface="Arial"/>
              </a:rPr>
              <a:t>Information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17500"/>
              </a:lnSpc>
              <a:spcBef>
                <a:spcPts val="1335"/>
              </a:spcBef>
            </a:pPr>
            <a:r>
              <a:rPr sz="1950" spc="-40" dirty="0">
                <a:latin typeface="Arial"/>
                <a:cs typeface="Arial"/>
              </a:rPr>
              <a:t>We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welcome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30" dirty="0">
                <a:latin typeface="Arial"/>
                <a:cs typeface="Arial"/>
              </a:rPr>
              <a:t>comments,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5" dirty="0">
                <a:latin typeface="Arial"/>
                <a:cs typeface="Arial"/>
              </a:rPr>
              <a:t>suggestions,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75" dirty="0">
                <a:latin typeface="Arial"/>
                <a:cs typeface="Arial"/>
              </a:rPr>
              <a:t>and/or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75" dirty="0">
                <a:latin typeface="Arial"/>
                <a:cs typeface="Arial"/>
              </a:rPr>
              <a:t>input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90" dirty="0">
                <a:latin typeface="Arial"/>
                <a:cs typeface="Arial"/>
              </a:rPr>
              <a:t>from </a:t>
            </a:r>
            <a:r>
              <a:rPr sz="1950" spc="-530" dirty="0">
                <a:latin typeface="Arial"/>
                <a:cs typeface="Arial"/>
              </a:rPr>
              <a:t> </a:t>
            </a:r>
            <a:r>
              <a:rPr sz="1950" spc="40" dirty="0">
                <a:latin typeface="Arial"/>
                <a:cs typeface="Arial"/>
              </a:rPr>
              <a:t>those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55" dirty="0">
                <a:latin typeface="Arial"/>
                <a:cs typeface="Arial"/>
              </a:rPr>
              <a:t>with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experience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45" dirty="0">
                <a:latin typeface="Arial"/>
                <a:cs typeface="Arial"/>
              </a:rPr>
              <a:t>in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35" dirty="0">
                <a:latin typeface="Arial"/>
                <a:cs typeface="Arial"/>
              </a:rPr>
              <a:t>this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area.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There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25" dirty="0">
                <a:latin typeface="Arial"/>
                <a:cs typeface="Arial"/>
              </a:rPr>
              <a:t>are</a:t>
            </a:r>
            <a:r>
              <a:rPr sz="1950" spc="-25" dirty="0">
                <a:latin typeface="Arial"/>
                <a:cs typeface="Arial"/>
              </a:rPr>
              <a:t> </a:t>
            </a:r>
            <a:r>
              <a:rPr sz="1950" spc="20" dirty="0">
                <a:latin typeface="Arial"/>
                <a:cs typeface="Arial"/>
              </a:rPr>
              <a:t>many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55" dirty="0">
                <a:latin typeface="Arial"/>
                <a:cs typeface="Arial"/>
              </a:rPr>
              <a:t>ODL, </a:t>
            </a:r>
            <a:r>
              <a:rPr sz="1950" spc="-525" dirty="0">
                <a:latin typeface="Arial"/>
                <a:cs typeface="Arial"/>
              </a:rPr>
              <a:t> </a:t>
            </a:r>
            <a:r>
              <a:rPr sz="1950" spc="-50" dirty="0">
                <a:latin typeface="Arial"/>
                <a:cs typeface="Arial"/>
              </a:rPr>
              <a:t>MOOC, </a:t>
            </a:r>
            <a:r>
              <a:rPr sz="1950" spc="40" dirty="0">
                <a:latin typeface="Arial"/>
                <a:cs typeface="Arial"/>
              </a:rPr>
              <a:t>and online </a:t>
            </a:r>
            <a:r>
              <a:rPr sz="1950" spc="35" dirty="0">
                <a:latin typeface="Arial"/>
                <a:cs typeface="Arial"/>
              </a:rPr>
              <a:t>micro-credential </a:t>
            </a:r>
            <a:r>
              <a:rPr sz="1950" spc="15" dirty="0">
                <a:latin typeface="Arial"/>
                <a:cs typeface="Arial"/>
              </a:rPr>
              <a:t>courses </a:t>
            </a:r>
            <a:r>
              <a:rPr sz="1950" spc="50" dirty="0">
                <a:latin typeface="Arial"/>
                <a:cs typeface="Arial"/>
              </a:rPr>
              <a:t>within </a:t>
            </a:r>
            <a:r>
              <a:rPr sz="1950" spc="65" dirty="0">
                <a:latin typeface="Arial"/>
                <a:cs typeface="Arial"/>
              </a:rPr>
              <a:t>the </a:t>
            </a:r>
            <a:r>
              <a:rPr sz="1950" spc="70" dirty="0">
                <a:latin typeface="Arial"/>
                <a:cs typeface="Arial"/>
              </a:rPr>
              <a:t> </a:t>
            </a:r>
            <a:r>
              <a:rPr sz="1950" spc="15" dirty="0">
                <a:latin typeface="Arial"/>
                <a:cs typeface="Arial"/>
              </a:rPr>
              <a:t>University </a:t>
            </a:r>
            <a:r>
              <a:rPr sz="1950" spc="40" dirty="0">
                <a:latin typeface="Arial"/>
                <a:cs typeface="Arial"/>
              </a:rPr>
              <a:t>and </a:t>
            </a:r>
            <a:r>
              <a:rPr sz="1950" spc="5" dirty="0">
                <a:latin typeface="Arial"/>
                <a:cs typeface="Arial"/>
              </a:rPr>
              <a:t>we </a:t>
            </a:r>
            <a:r>
              <a:rPr sz="1950" spc="55" dirty="0">
                <a:latin typeface="Arial"/>
                <a:cs typeface="Arial"/>
              </a:rPr>
              <a:t>would </a:t>
            </a:r>
            <a:r>
              <a:rPr sz="1950" spc="45" dirty="0">
                <a:latin typeface="Arial"/>
                <a:cs typeface="Arial"/>
              </a:rPr>
              <a:t>be </a:t>
            </a:r>
            <a:r>
              <a:rPr sz="1950" spc="35" dirty="0">
                <a:latin typeface="Arial"/>
                <a:cs typeface="Arial"/>
              </a:rPr>
              <a:t>delighted </a:t>
            </a:r>
            <a:r>
              <a:rPr sz="1950" spc="95" dirty="0">
                <a:latin typeface="Arial"/>
                <a:cs typeface="Arial"/>
              </a:rPr>
              <a:t>to </a:t>
            </a:r>
            <a:r>
              <a:rPr sz="1950" spc="40" dirty="0">
                <a:latin typeface="Arial"/>
                <a:cs typeface="Arial"/>
              </a:rPr>
              <a:t>explore </a:t>
            </a:r>
            <a:r>
              <a:rPr sz="1950" spc="65" dirty="0">
                <a:latin typeface="Arial"/>
                <a:cs typeface="Arial"/>
              </a:rPr>
              <a:t>the </a:t>
            </a:r>
            <a:r>
              <a:rPr sz="1950" spc="70" dirty="0">
                <a:latin typeface="Arial"/>
                <a:cs typeface="Arial"/>
              </a:rPr>
              <a:t> </a:t>
            </a:r>
            <a:r>
              <a:rPr sz="1950" spc="20" dirty="0">
                <a:latin typeface="Arial"/>
                <a:cs typeface="Arial"/>
              </a:rPr>
              <a:t>possibility</a:t>
            </a:r>
            <a:r>
              <a:rPr sz="1950" spc="-35" dirty="0">
                <a:latin typeface="Arial"/>
                <a:cs typeface="Arial"/>
              </a:rPr>
              <a:t> </a:t>
            </a:r>
            <a:r>
              <a:rPr sz="1950" spc="60" dirty="0">
                <a:latin typeface="Arial"/>
                <a:cs typeface="Arial"/>
              </a:rPr>
              <a:t>of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20" dirty="0">
                <a:latin typeface="Arial"/>
                <a:cs typeface="Arial"/>
              </a:rPr>
              <a:t>an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35" dirty="0">
                <a:latin typeface="Arial"/>
                <a:cs typeface="Arial"/>
              </a:rPr>
              <a:t>ODL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5" dirty="0">
                <a:latin typeface="Arial"/>
                <a:cs typeface="Arial"/>
              </a:rPr>
              <a:t>pedagogical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35" dirty="0">
                <a:latin typeface="Arial"/>
                <a:cs typeface="Arial"/>
              </a:rPr>
              <a:t>network.</a:t>
            </a:r>
            <a:endParaRPr sz="195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51396" y="12159264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4">
                <a:moveTo>
                  <a:pt x="25360" y="44781"/>
                </a:moveTo>
                <a:lnTo>
                  <a:pt x="19421" y="44781"/>
                </a:lnTo>
                <a:lnTo>
                  <a:pt x="16565" y="44213"/>
                </a:lnTo>
                <a:lnTo>
                  <a:pt x="0" y="25360"/>
                </a:lnTo>
                <a:lnTo>
                  <a:pt x="0" y="19421"/>
                </a:lnTo>
                <a:lnTo>
                  <a:pt x="19421" y="0"/>
                </a:lnTo>
                <a:lnTo>
                  <a:pt x="25360" y="0"/>
                </a:lnTo>
                <a:lnTo>
                  <a:pt x="44781" y="22390"/>
                </a:lnTo>
                <a:lnTo>
                  <a:pt x="44781" y="25360"/>
                </a:lnTo>
                <a:lnTo>
                  <a:pt x="25360" y="447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51396" y="12481693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4">
                <a:moveTo>
                  <a:pt x="25360" y="44781"/>
                </a:moveTo>
                <a:lnTo>
                  <a:pt x="19421" y="44781"/>
                </a:lnTo>
                <a:lnTo>
                  <a:pt x="16565" y="44213"/>
                </a:lnTo>
                <a:lnTo>
                  <a:pt x="0" y="25360"/>
                </a:lnTo>
                <a:lnTo>
                  <a:pt x="0" y="19421"/>
                </a:lnTo>
                <a:lnTo>
                  <a:pt x="19421" y="0"/>
                </a:lnTo>
                <a:lnTo>
                  <a:pt x="25360" y="0"/>
                </a:lnTo>
                <a:lnTo>
                  <a:pt x="44781" y="22390"/>
                </a:lnTo>
                <a:lnTo>
                  <a:pt x="44781" y="25360"/>
                </a:lnTo>
                <a:lnTo>
                  <a:pt x="25360" y="447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1396" y="12804123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4">
                <a:moveTo>
                  <a:pt x="25360" y="44781"/>
                </a:moveTo>
                <a:lnTo>
                  <a:pt x="19421" y="44781"/>
                </a:lnTo>
                <a:lnTo>
                  <a:pt x="16565" y="44213"/>
                </a:lnTo>
                <a:lnTo>
                  <a:pt x="0" y="25360"/>
                </a:lnTo>
                <a:lnTo>
                  <a:pt x="0" y="19421"/>
                </a:lnTo>
                <a:lnTo>
                  <a:pt x="19421" y="0"/>
                </a:lnTo>
                <a:lnTo>
                  <a:pt x="25360" y="0"/>
                </a:lnTo>
                <a:lnTo>
                  <a:pt x="44781" y="22390"/>
                </a:lnTo>
                <a:lnTo>
                  <a:pt x="44781" y="25360"/>
                </a:lnTo>
                <a:lnTo>
                  <a:pt x="25360" y="447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51396" y="13287768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4">
                <a:moveTo>
                  <a:pt x="25360" y="44781"/>
                </a:moveTo>
                <a:lnTo>
                  <a:pt x="19421" y="44781"/>
                </a:lnTo>
                <a:lnTo>
                  <a:pt x="16565" y="44213"/>
                </a:lnTo>
                <a:lnTo>
                  <a:pt x="0" y="25360"/>
                </a:lnTo>
                <a:lnTo>
                  <a:pt x="0" y="19421"/>
                </a:lnTo>
                <a:lnTo>
                  <a:pt x="19421" y="0"/>
                </a:lnTo>
                <a:lnTo>
                  <a:pt x="25360" y="0"/>
                </a:lnTo>
                <a:lnTo>
                  <a:pt x="44781" y="22390"/>
                </a:lnTo>
                <a:lnTo>
                  <a:pt x="44781" y="25360"/>
                </a:lnTo>
                <a:lnTo>
                  <a:pt x="25360" y="447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51396" y="13610198"/>
            <a:ext cx="45085" cy="45085"/>
          </a:xfrm>
          <a:custGeom>
            <a:avLst/>
            <a:gdLst/>
            <a:ahLst/>
            <a:cxnLst/>
            <a:rect l="l" t="t" r="r" b="b"/>
            <a:pathLst>
              <a:path w="45085" h="45084">
                <a:moveTo>
                  <a:pt x="25360" y="44781"/>
                </a:moveTo>
                <a:lnTo>
                  <a:pt x="19421" y="44781"/>
                </a:lnTo>
                <a:lnTo>
                  <a:pt x="16565" y="44213"/>
                </a:lnTo>
                <a:lnTo>
                  <a:pt x="0" y="25360"/>
                </a:lnTo>
                <a:lnTo>
                  <a:pt x="0" y="19421"/>
                </a:lnTo>
                <a:lnTo>
                  <a:pt x="19421" y="0"/>
                </a:lnTo>
                <a:lnTo>
                  <a:pt x="25360" y="0"/>
                </a:lnTo>
                <a:lnTo>
                  <a:pt x="44781" y="22390"/>
                </a:lnTo>
                <a:lnTo>
                  <a:pt x="44781" y="25360"/>
                </a:lnTo>
                <a:lnTo>
                  <a:pt x="25360" y="447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66010" y="11715478"/>
            <a:ext cx="6971665" cy="2155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b="1" spc="15" dirty="0">
                <a:latin typeface="Arial"/>
                <a:cs typeface="Arial"/>
              </a:rPr>
              <a:t>References</a:t>
            </a:r>
            <a:endParaRPr sz="1350">
              <a:latin typeface="Arial"/>
              <a:cs typeface="Arial"/>
            </a:endParaRPr>
          </a:p>
          <a:p>
            <a:pPr marL="125095" marR="227965">
              <a:lnSpc>
                <a:spcPct val="111400"/>
              </a:lnSpc>
              <a:spcBef>
                <a:spcPts val="1185"/>
              </a:spcBef>
            </a:pPr>
            <a:r>
              <a:rPr sz="950" spc="-15" dirty="0">
                <a:latin typeface="Arial"/>
                <a:cs typeface="Arial"/>
              </a:rPr>
              <a:t>Barr, </a:t>
            </a:r>
            <a:r>
              <a:rPr sz="950" spc="-45" dirty="0">
                <a:latin typeface="Arial"/>
                <a:cs typeface="Arial"/>
              </a:rPr>
              <a:t>B. </a:t>
            </a:r>
            <a:r>
              <a:rPr sz="950" spc="-25" dirty="0">
                <a:latin typeface="Arial"/>
                <a:cs typeface="Arial"/>
              </a:rPr>
              <a:t>(2014). </a:t>
            </a:r>
            <a:r>
              <a:rPr sz="950" dirty="0">
                <a:latin typeface="Arial"/>
                <a:cs typeface="Arial"/>
              </a:rPr>
              <a:t>Identifying </a:t>
            </a:r>
            <a:r>
              <a:rPr sz="950" spc="5" dirty="0">
                <a:latin typeface="Arial"/>
                <a:cs typeface="Arial"/>
              </a:rPr>
              <a:t>and </a:t>
            </a:r>
            <a:r>
              <a:rPr sz="950" spc="-10" dirty="0">
                <a:latin typeface="Arial"/>
                <a:cs typeface="Arial"/>
              </a:rPr>
              <a:t>Addressing </a:t>
            </a:r>
            <a:r>
              <a:rPr sz="950" spc="15" dirty="0">
                <a:latin typeface="Arial"/>
                <a:cs typeface="Arial"/>
              </a:rPr>
              <a:t>the </a:t>
            </a:r>
            <a:r>
              <a:rPr sz="950" spc="5" dirty="0">
                <a:latin typeface="Arial"/>
                <a:cs typeface="Arial"/>
              </a:rPr>
              <a:t>Mental </a:t>
            </a:r>
            <a:r>
              <a:rPr sz="950" dirty="0">
                <a:latin typeface="Arial"/>
                <a:cs typeface="Arial"/>
              </a:rPr>
              <a:t>Health </a:t>
            </a:r>
            <a:r>
              <a:rPr sz="950" spc="-15" dirty="0">
                <a:latin typeface="Arial"/>
                <a:cs typeface="Arial"/>
              </a:rPr>
              <a:t>Needs </a:t>
            </a:r>
            <a:r>
              <a:rPr sz="950" spc="15" dirty="0">
                <a:latin typeface="Arial"/>
                <a:cs typeface="Arial"/>
              </a:rPr>
              <a:t>of </a:t>
            </a:r>
            <a:r>
              <a:rPr sz="950" dirty="0">
                <a:latin typeface="Arial"/>
                <a:cs typeface="Arial"/>
              </a:rPr>
              <a:t>Online </a:t>
            </a:r>
            <a:r>
              <a:rPr sz="950" spc="-5" dirty="0">
                <a:latin typeface="Arial"/>
                <a:cs typeface="Arial"/>
              </a:rPr>
              <a:t>Students </a:t>
            </a:r>
            <a:r>
              <a:rPr sz="950" spc="10" dirty="0">
                <a:latin typeface="Arial"/>
                <a:cs typeface="Arial"/>
              </a:rPr>
              <a:t>in </a:t>
            </a:r>
            <a:r>
              <a:rPr sz="950" spc="-5" dirty="0">
                <a:latin typeface="Arial"/>
                <a:cs typeface="Arial"/>
              </a:rPr>
              <a:t>Higher </a:t>
            </a:r>
            <a:r>
              <a:rPr sz="950" spc="-10" dirty="0">
                <a:latin typeface="Arial"/>
                <a:cs typeface="Arial"/>
              </a:rPr>
              <a:t>Education. </a:t>
            </a:r>
            <a:r>
              <a:rPr sz="950" i="1" spc="-30" dirty="0">
                <a:latin typeface="Arial"/>
                <a:cs typeface="Arial"/>
              </a:rPr>
              <a:t>Online </a:t>
            </a:r>
            <a:r>
              <a:rPr sz="950" i="1" spc="-40" dirty="0">
                <a:latin typeface="Arial"/>
                <a:cs typeface="Arial"/>
              </a:rPr>
              <a:t>Journal </a:t>
            </a:r>
            <a:r>
              <a:rPr sz="950" i="1" spc="-10" dirty="0">
                <a:latin typeface="Arial"/>
                <a:cs typeface="Arial"/>
              </a:rPr>
              <a:t>of </a:t>
            </a:r>
            <a:r>
              <a:rPr sz="950" i="1" spc="-250" dirty="0">
                <a:latin typeface="Arial"/>
                <a:cs typeface="Arial"/>
              </a:rPr>
              <a:t> </a:t>
            </a:r>
            <a:r>
              <a:rPr sz="950" i="1" spc="-45" dirty="0">
                <a:latin typeface="Arial"/>
                <a:cs typeface="Arial"/>
              </a:rPr>
              <a:t>Distance</a:t>
            </a:r>
            <a:r>
              <a:rPr sz="950" i="1" spc="-20" dirty="0">
                <a:latin typeface="Arial"/>
                <a:cs typeface="Arial"/>
              </a:rPr>
              <a:t> </a:t>
            </a:r>
            <a:r>
              <a:rPr sz="950" i="1" spc="-35" dirty="0">
                <a:latin typeface="Arial"/>
                <a:cs typeface="Arial"/>
              </a:rPr>
              <a:t>Learning</a:t>
            </a:r>
            <a:r>
              <a:rPr sz="950" i="1" spc="-15" dirty="0">
                <a:latin typeface="Arial"/>
                <a:cs typeface="Arial"/>
              </a:rPr>
              <a:t> </a:t>
            </a:r>
            <a:r>
              <a:rPr sz="950" i="1" spc="-20" dirty="0">
                <a:latin typeface="Arial"/>
                <a:cs typeface="Arial"/>
              </a:rPr>
              <a:t>Administration</a:t>
            </a:r>
            <a:r>
              <a:rPr sz="950" spc="-20" dirty="0">
                <a:latin typeface="Arial"/>
                <a:cs typeface="Arial"/>
              </a:rPr>
              <a:t>,</a:t>
            </a:r>
            <a:r>
              <a:rPr sz="950" spc="-15" dirty="0">
                <a:latin typeface="Arial"/>
                <a:cs typeface="Arial"/>
              </a:rPr>
              <a:t> </a:t>
            </a:r>
            <a:r>
              <a:rPr sz="950" spc="-30" dirty="0">
                <a:latin typeface="Arial"/>
                <a:cs typeface="Arial"/>
              </a:rPr>
              <a:t>17(2).</a:t>
            </a:r>
            <a:r>
              <a:rPr sz="950" spc="-145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  <a:hlinkClick r:id="rId9"/>
              </a:rPr>
              <a:t>http://www.westga.edu/~distance/ojdla/summer172/barr172.html</a:t>
            </a:r>
            <a:endParaRPr sz="950">
              <a:latin typeface="Arial"/>
              <a:cs typeface="Arial"/>
            </a:endParaRPr>
          </a:p>
          <a:p>
            <a:pPr marL="125095" marR="5080">
              <a:lnSpc>
                <a:spcPct val="111400"/>
              </a:lnSpc>
            </a:pPr>
            <a:r>
              <a:rPr sz="950" spc="-5" dirty="0">
                <a:latin typeface="Arial"/>
                <a:cs typeface="Arial"/>
              </a:rPr>
              <a:t>Butcher, </a:t>
            </a:r>
            <a:r>
              <a:rPr sz="950" spc="-114" dirty="0">
                <a:latin typeface="Arial"/>
                <a:cs typeface="Arial"/>
              </a:rPr>
              <a:t>J., </a:t>
            </a:r>
            <a:r>
              <a:rPr sz="950" spc="35" dirty="0">
                <a:latin typeface="Arial"/>
                <a:cs typeface="Arial"/>
              </a:rPr>
              <a:t>&amp; </a:t>
            </a:r>
            <a:r>
              <a:rPr sz="950" spc="-35" dirty="0">
                <a:latin typeface="Arial"/>
                <a:cs typeface="Arial"/>
              </a:rPr>
              <a:t>Rose-Adams, </a:t>
            </a:r>
            <a:r>
              <a:rPr sz="950" spc="-145" dirty="0">
                <a:latin typeface="Arial"/>
                <a:cs typeface="Arial"/>
              </a:rPr>
              <a:t>J.</a:t>
            </a:r>
            <a:r>
              <a:rPr sz="950" spc="-140" dirty="0">
                <a:latin typeface="Arial"/>
                <a:cs typeface="Arial"/>
              </a:rPr>
              <a:t> </a:t>
            </a:r>
            <a:r>
              <a:rPr sz="950" spc="-25" dirty="0">
                <a:latin typeface="Arial"/>
                <a:cs typeface="Arial"/>
              </a:rPr>
              <a:t>(2015). </a:t>
            </a:r>
            <a:r>
              <a:rPr sz="950" dirty="0">
                <a:latin typeface="Arial"/>
                <a:cs typeface="Arial"/>
              </a:rPr>
              <a:t>Part-time learners </a:t>
            </a:r>
            <a:r>
              <a:rPr sz="950" spc="10" dirty="0">
                <a:latin typeface="Arial"/>
                <a:cs typeface="Arial"/>
              </a:rPr>
              <a:t>in open </a:t>
            </a:r>
            <a:r>
              <a:rPr sz="950" spc="5" dirty="0">
                <a:latin typeface="Arial"/>
                <a:cs typeface="Arial"/>
              </a:rPr>
              <a:t>and </a:t>
            </a:r>
            <a:r>
              <a:rPr sz="950" spc="-5" dirty="0">
                <a:latin typeface="Arial"/>
                <a:cs typeface="Arial"/>
              </a:rPr>
              <a:t>distance learning: </a:t>
            </a:r>
            <a:r>
              <a:rPr sz="950" spc="-25" dirty="0">
                <a:latin typeface="Arial"/>
                <a:cs typeface="Arial"/>
              </a:rPr>
              <a:t>Revisiting </a:t>
            </a:r>
            <a:r>
              <a:rPr sz="950" spc="15" dirty="0">
                <a:latin typeface="Arial"/>
                <a:cs typeface="Arial"/>
              </a:rPr>
              <a:t>the </a:t>
            </a:r>
            <a:r>
              <a:rPr sz="950" spc="-5" dirty="0">
                <a:latin typeface="Arial"/>
                <a:cs typeface="Arial"/>
              </a:rPr>
              <a:t>critical </a:t>
            </a:r>
            <a:r>
              <a:rPr sz="950" spc="10" dirty="0">
                <a:latin typeface="Arial"/>
                <a:cs typeface="Arial"/>
              </a:rPr>
              <a:t>importance </a:t>
            </a:r>
            <a:r>
              <a:rPr sz="950" spc="15" dirty="0">
                <a:latin typeface="Arial"/>
                <a:cs typeface="Arial"/>
              </a:rPr>
              <a:t>of </a:t>
            </a:r>
            <a:r>
              <a:rPr sz="950" spc="-20" dirty="0">
                <a:latin typeface="Arial"/>
                <a:cs typeface="Arial"/>
              </a:rPr>
              <a:t>choice, </a:t>
            </a:r>
            <a:r>
              <a:rPr sz="950" spc="-15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flexibility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</a:rPr>
              <a:t>and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employability.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Open</a:t>
            </a:r>
            <a:r>
              <a:rPr sz="950" spc="-15" dirty="0">
                <a:latin typeface="Arial"/>
                <a:cs typeface="Arial"/>
              </a:rPr>
              <a:t> Learning,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-30" dirty="0">
                <a:latin typeface="Arial"/>
                <a:cs typeface="Arial"/>
              </a:rPr>
              <a:t>30(2),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127-137.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  <a:hlinkClick r:id="rId10"/>
              </a:rPr>
              <a:t>https://doi.org/10.1080/02680513.2015.1055719</a:t>
            </a:r>
            <a:endParaRPr sz="950">
              <a:latin typeface="Arial"/>
              <a:cs typeface="Arial"/>
            </a:endParaRPr>
          </a:p>
          <a:p>
            <a:pPr marL="125095" marR="207010" algn="just">
              <a:lnSpc>
                <a:spcPct val="111400"/>
              </a:lnSpc>
            </a:pPr>
            <a:r>
              <a:rPr sz="950" dirty="0">
                <a:latin typeface="Arial"/>
                <a:cs typeface="Arial"/>
              </a:rPr>
              <a:t>Harrer, </a:t>
            </a:r>
            <a:r>
              <a:rPr sz="950" spc="-30" dirty="0">
                <a:latin typeface="Arial"/>
                <a:cs typeface="Arial"/>
              </a:rPr>
              <a:t>M., </a:t>
            </a:r>
            <a:r>
              <a:rPr sz="950" spc="-10" dirty="0">
                <a:latin typeface="Arial"/>
                <a:cs typeface="Arial"/>
              </a:rPr>
              <a:t>Apolinário-Hagen, </a:t>
            </a:r>
            <a:r>
              <a:rPr sz="950" spc="-114" dirty="0">
                <a:latin typeface="Arial"/>
                <a:cs typeface="Arial"/>
              </a:rPr>
              <a:t>J., </a:t>
            </a:r>
            <a:r>
              <a:rPr sz="950" spc="-20" dirty="0">
                <a:latin typeface="Arial"/>
                <a:cs typeface="Arial"/>
              </a:rPr>
              <a:t>Fritsche, </a:t>
            </a:r>
            <a:r>
              <a:rPr sz="950" spc="-55" dirty="0">
                <a:latin typeface="Arial"/>
                <a:cs typeface="Arial"/>
              </a:rPr>
              <a:t>L., </a:t>
            </a:r>
            <a:r>
              <a:rPr sz="950" spc="-15" dirty="0">
                <a:latin typeface="Arial"/>
                <a:cs typeface="Arial"/>
              </a:rPr>
              <a:t>Drüge, </a:t>
            </a:r>
            <a:r>
              <a:rPr sz="950" spc="-30" dirty="0">
                <a:latin typeface="Arial"/>
                <a:cs typeface="Arial"/>
              </a:rPr>
              <a:t>M., </a:t>
            </a:r>
            <a:r>
              <a:rPr sz="950" spc="-25" dirty="0">
                <a:latin typeface="Arial"/>
                <a:cs typeface="Arial"/>
              </a:rPr>
              <a:t>Krings, </a:t>
            </a:r>
            <a:r>
              <a:rPr sz="950" spc="-55" dirty="0">
                <a:latin typeface="Arial"/>
                <a:cs typeface="Arial"/>
              </a:rPr>
              <a:t>L., </a:t>
            </a:r>
            <a:r>
              <a:rPr sz="950" spc="-40" dirty="0">
                <a:latin typeface="Arial"/>
                <a:cs typeface="Arial"/>
              </a:rPr>
              <a:t>Beck, </a:t>
            </a:r>
            <a:r>
              <a:rPr sz="950" spc="-65" dirty="0">
                <a:latin typeface="Arial"/>
                <a:cs typeface="Arial"/>
              </a:rPr>
              <a:t>K., </a:t>
            </a:r>
            <a:r>
              <a:rPr sz="950" spc="-40" dirty="0">
                <a:latin typeface="Arial"/>
                <a:cs typeface="Arial"/>
              </a:rPr>
              <a:t>Salewski, </a:t>
            </a:r>
            <a:r>
              <a:rPr sz="950" spc="-70" dirty="0">
                <a:latin typeface="Arial"/>
                <a:cs typeface="Arial"/>
              </a:rPr>
              <a:t>C., </a:t>
            </a:r>
            <a:r>
              <a:rPr sz="950" spc="-25" dirty="0">
                <a:latin typeface="Arial"/>
                <a:cs typeface="Arial"/>
              </a:rPr>
              <a:t>Zarski, </a:t>
            </a:r>
            <a:r>
              <a:rPr sz="950" spc="-60" dirty="0">
                <a:latin typeface="Arial"/>
                <a:cs typeface="Arial"/>
              </a:rPr>
              <a:t>A.-C., </a:t>
            </a:r>
            <a:r>
              <a:rPr sz="950" spc="-15" dirty="0">
                <a:latin typeface="Arial"/>
                <a:cs typeface="Arial"/>
              </a:rPr>
              <a:t>Lehr, </a:t>
            </a:r>
            <a:r>
              <a:rPr sz="950" spc="-45" dirty="0">
                <a:latin typeface="Arial"/>
                <a:cs typeface="Arial"/>
              </a:rPr>
              <a:t>D., </a:t>
            </a:r>
            <a:r>
              <a:rPr sz="950" spc="-10" dirty="0">
                <a:latin typeface="Arial"/>
                <a:cs typeface="Arial"/>
              </a:rPr>
              <a:t>Baumeister, </a:t>
            </a:r>
            <a:r>
              <a:rPr sz="950" spc="-40" dirty="0">
                <a:latin typeface="Arial"/>
                <a:cs typeface="Arial"/>
              </a:rPr>
              <a:t>H., </a:t>
            </a:r>
            <a:r>
              <a:rPr sz="950" spc="35" dirty="0">
                <a:latin typeface="Arial"/>
                <a:cs typeface="Arial"/>
              </a:rPr>
              <a:t>&amp; </a:t>
            </a:r>
            <a:r>
              <a:rPr sz="950" spc="40" dirty="0">
                <a:latin typeface="Arial"/>
                <a:cs typeface="Arial"/>
              </a:rPr>
              <a:t> </a:t>
            </a:r>
            <a:r>
              <a:rPr sz="950" spc="-15" dirty="0">
                <a:latin typeface="Arial"/>
                <a:cs typeface="Arial"/>
              </a:rPr>
              <a:t>Ebert, </a:t>
            </a:r>
            <a:r>
              <a:rPr sz="950" spc="-35" dirty="0">
                <a:latin typeface="Arial"/>
                <a:cs typeface="Arial"/>
              </a:rPr>
              <a:t>D. D. </a:t>
            </a:r>
            <a:r>
              <a:rPr sz="950" spc="-25" dirty="0">
                <a:latin typeface="Arial"/>
                <a:cs typeface="Arial"/>
              </a:rPr>
              <a:t>(2019). </a:t>
            </a:r>
            <a:r>
              <a:rPr sz="950" spc="10" dirty="0">
                <a:latin typeface="Arial"/>
                <a:cs typeface="Arial"/>
              </a:rPr>
              <a:t>Internet- </a:t>
            </a:r>
            <a:r>
              <a:rPr sz="950" spc="5" dirty="0">
                <a:latin typeface="Arial"/>
                <a:cs typeface="Arial"/>
              </a:rPr>
              <a:t>and </a:t>
            </a:r>
            <a:r>
              <a:rPr sz="950" spc="-20" dirty="0">
                <a:latin typeface="Arial"/>
                <a:cs typeface="Arial"/>
              </a:rPr>
              <a:t>App-Based </a:t>
            </a:r>
            <a:r>
              <a:rPr sz="950" spc="-25" dirty="0">
                <a:latin typeface="Arial"/>
                <a:cs typeface="Arial"/>
              </a:rPr>
              <a:t>Stress </a:t>
            </a:r>
            <a:r>
              <a:rPr sz="950" spc="10" dirty="0">
                <a:latin typeface="Arial"/>
                <a:cs typeface="Arial"/>
              </a:rPr>
              <a:t>Intervention </a:t>
            </a:r>
            <a:r>
              <a:rPr sz="950" spc="25" dirty="0">
                <a:latin typeface="Arial"/>
                <a:cs typeface="Arial"/>
              </a:rPr>
              <a:t>for </a:t>
            </a:r>
            <a:r>
              <a:rPr sz="950" spc="-10" dirty="0">
                <a:latin typeface="Arial"/>
                <a:cs typeface="Arial"/>
              </a:rPr>
              <a:t>Distance-Learning </a:t>
            </a:r>
            <a:r>
              <a:rPr sz="950" spc="-5" dirty="0">
                <a:latin typeface="Arial"/>
                <a:cs typeface="Arial"/>
              </a:rPr>
              <a:t>Students </a:t>
            </a:r>
            <a:r>
              <a:rPr sz="950" dirty="0">
                <a:latin typeface="Arial"/>
                <a:cs typeface="Arial"/>
              </a:rPr>
              <a:t>With </a:t>
            </a:r>
            <a:r>
              <a:rPr sz="950" spc="-15" dirty="0">
                <a:latin typeface="Arial"/>
                <a:cs typeface="Arial"/>
              </a:rPr>
              <a:t>Depressive Symptoms: </a:t>
            </a:r>
            <a:r>
              <a:rPr sz="950" spc="-1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Protocol</a:t>
            </a:r>
            <a:r>
              <a:rPr sz="950" spc="-15" dirty="0">
                <a:latin typeface="Arial"/>
                <a:cs typeface="Arial"/>
              </a:rPr>
              <a:t> </a:t>
            </a:r>
            <a:r>
              <a:rPr sz="950" spc="15" dirty="0">
                <a:latin typeface="Arial"/>
                <a:cs typeface="Arial"/>
              </a:rPr>
              <a:t>of</a:t>
            </a:r>
            <a:r>
              <a:rPr sz="950" spc="-15" dirty="0">
                <a:latin typeface="Arial"/>
                <a:cs typeface="Arial"/>
              </a:rPr>
              <a:t> </a:t>
            </a:r>
            <a:r>
              <a:rPr sz="950" spc="-35" dirty="0">
                <a:latin typeface="Arial"/>
                <a:cs typeface="Arial"/>
              </a:rPr>
              <a:t>a</a:t>
            </a:r>
            <a:r>
              <a:rPr sz="950" spc="-15" dirty="0">
                <a:latin typeface="Arial"/>
                <a:cs typeface="Arial"/>
              </a:rPr>
              <a:t> Randomized </a:t>
            </a:r>
            <a:r>
              <a:rPr sz="950" spc="5" dirty="0">
                <a:latin typeface="Arial"/>
                <a:cs typeface="Arial"/>
              </a:rPr>
              <a:t>Controlled</a:t>
            </a:r>
            <a:r>
              <a:rPr sz="950" spc="-15" dirty="0">
                <a:latin typeface="Arial"/>
                <a:cs typeface="Arial"/>
              </a:rPr>
              <a:t> </a:t>
            </a:r>
            <a:r>
              <a:rPr sz="950" spc="-25" dirty="0">
                <a:latin typeface="Arial"/>
                <a:cs typeface="Arial"/>
              </a:rPr>
              <a:t>Trial.</a:t>
            </a:r>
            <a:r>
              <a:rPr sz="950" spc="-140" dirty="0">
                <a:latin typeface="Arial"/>
                <a:cs typeface="Arial"/>
              </a:rPr>
              <a:t> </a:t>
            </a:r>
            <a:r>
              <a:rPr sz="950" i="1" spc="-35" dirty="0">
                <a:latin typeface="Arial"/>
                <a:cs typeface="Arial"/>
              </a:rPr>
              <a:t>Frontiers</a:t>
            </a:r>
            <a:r>
              <a:rPr sz="950" i="1" spc="-15" dirty="0">
                <a:latin typeface="Arial"/>
                <a:cs typeface="Arial"/>
              </a:rPr>
              <a:t> </a:t>
            </a:r>
            <a:r>
              <a:rPr sz="950" i="1" dirty="0">
                <a:latin typeface="Arial"/>
                <a:cs typeface="Arial"/>
              </a:rPr>
              <a:t>in</a:t>
            </a:r>
            <a:r>
              <a:rPr sz="950" i="1" spc="-15" dirty="0">
                <a:latin typeface="Arial"/>
                <a:cs typeface="Arial"/>
              </a:rPr>
              <a:t> </a:t>
            </a:r>
            <a:r>
              <a:rPr sz="950" i="1" spc="-40" dirty="0">
                <a:latin typeface="Arial"/>
                <a:cs typeface="Arial"/>
              </a:rPr>
              <a:t>Psychiatry</a:t>
            </a:r>
            <a:r>
              <a:rPr sz="950" spc="-40" dirty="0">
                <a:latin typeface="Arial"/>
                <a:cs typeface="Arial"/>
              </a:rPr>
              <a:t>,</a:t>
            </a:r>
            <a:r>
              <a:rPr sz="950" spc="-15" dirty="0">
                <a:latin typeface="Arial"/>
                <a:cs typeface="Arial"/>
              </a:rPr>
              <a:t> 10. </a:t>
            </a:r>
            <a:r>
              <a:rPr sz="950" spc="-35" dirty="0">
                <a:latin typeface="Arial"/>
                <a:cs typeface="Arial"/>
              </a:rPr>
              <a:t>DOI:</a:t>
            </a:r>
            <a:r>
              <a:rPr sz="950" spc="-140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  <a:hlinkClick r:id="rId11"/>
              </a:rPr>
              <a:t>https://doi.org/10.3389/fpsyt.2019.00361</a:t>
            </a:r>
            <a:endParaRPr sz="950">
              <a:latin typeface="Arial"/>
              <a:cs typeface="Arial"/>
            </a:endParaRPr>
          </a:p>
          <a:p>
            <a:pPr marL="125095" marR="288290">
              <a:lnSpc>
                <a:spcPct val="111400"/>
              </a:lnSpc>
            </a:pPr>
            <a:r>
              <a:rPr sz="950" spc="-15" dirty="0">
                <a:latin typeface="Arial"/>
                <a:cs typeface="Arial"/>
              </a:rPr>
              <a:t>Lister, </a:t>
            </a:r>
            <a:r>
              <a:rPr sz="950" spc="-65" dirty="0">
                <a:latin typeface="Arial"/>
                <a:cs typeface="Arial"/>
              </a:rPr>
              <a:t>K., </a:t>
            </a:r>
            <a:r>
              <a:rPr sz="950" spc="35" dirty="0">
                <a:latin typeface="Arial"/>
                <a:cs typeface="Arial"/>
              </a:rPr>
              <a:t>&amp; </a:t>
            </a:r>
            <a:r>
              <a:rPr sz="950" spc="-25" dirty="0">
                <a:latin typeface="Arial"/>
                <a:cs typeface="Arial"/>
              </a:rPr>
              <a:t>McFarlane, </a:t>
            </a:r>
            <a:r>
              <a:rPr sz="950" spc="-90" dirty="0">
                <a:latin typeface="Arial"/>
                <a:cs typeface="Arial"/>
              </a:rPr>
              <a:t>R. </a:t>
            </a:r>
            <a:r>
              <a:rPr sz="950" spc="-25" dirty="0">
                <a:latin typeface="Arial"/>
                <a:cs typeface="Arial"/>
              </a:rPr>
              <a:t>(2021). </a:t>
            </a:r>
            <a:r>
              <a:rPr sz="950" spc="-15" dirty="0">
                <a:latin typeface="Arial"/>
                <a:cs typeface="Arial"/>
              </a:rPr>
              <a:t>Designing </a:t>
            </a:r>
            <a:r>
              <a:rPr sz="950" spc="25" dirty="0">
                <a:latin typeface="Arial"/>
                <a:cs typeface="Arial"/>
              </a:rPr>
              <a:t>for </a:t>
            </a:r>
            <a:r>
              <a:rPr sz="950" spc="-10" dirty="0">
                <a:latin typeface="Arial"/>
                <a:cs typeface="Arial"/>
              </a:rPr>
              <a:t>wellbeing: </a:t>
            </a:r>
            <a:r>
              <a:rPr sz="950" spc="-25" dirty="0">
                <a:latin typeface="Arial"/>
                <a:cs typeface="Arial"/>
              </a:rPr>
              <a:t>An </a:t>
            </a:r>
            <a:r>
              <a:rPr sz="950" spc="-10" dirty="0">
                <a:latin typeface="Arial"/>
                <a:cs typeface="Arial"/>
              </a:rPr>
              <a:t>inclusive </a:t>
            </a:r>
            <a:r>
              <a:rPr sz="950" dirty="0">
                <a:latin typeface="Arial"/>
                <a:cs typeface="Arial"/>
              </a:rPr>
              <a:t>learning </a:t>
            </a:r>
            <a:r>
              <a:rPr sz="950" spc="-10" dirty="0">
                <a:latin typeface="Arial"/>
                <a:cs typeface="Arial"/>
              </a:rPr>
              <a:t>design </a:t>
            </a:r>
            <a:r>
              <a:rPr sz="950" dirty="0">
                <a:latin typeface="Arial"/>
                <a:cs typeface="Arial"/>
              </a:rPr>
              <a:t>approach </a:t>
            </a:r>
            <a:r>
              <a:rPr sz="950" spc="15" dirty="0">
                <a:latin typeface="Arial"/>
                <a:cs typeface="Arial"/>
              </a:rPr>
              <a:t>with student </a:t>
            </a:r>
            <a:r>
              <a:rPr sz="950" spc="5" dirty="0">
                <a:latin typeface="Arial"/>
                <a:cs typeface="Arial"/>
              </a:rPr>
              <a:t>mental health </a:t>
            </a:r>
            <a:r>
              <a:rPr sz="950" spc="1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vignettes.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dirty="0">
                <a:latin typeface="Arial"/>
                <a:cs typeface="Arial"/>
              </a:rPr>
              <a:t>Open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-30" dirty="0">
                <a:latin typeface="Arial"/>
                <a:cs typeface="Arial"/>
              </a:rPr>
              <a:t>Praxis,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-30" dirty="0">
                <a:latin typeface="Arial"/>
                <a:cs typeface="Arial"/>
              </a:rPr>
              <a:t>13(2),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-5" dirty="0">
                <a:latin typeface="Arial"/>
                <a:cs typeface="Arial"/>
              </a:rPr>
              <a:t>184-200.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  <a:hlinkClick r:id="rId12"/>
              </a:rPr>
              <a:t>http://doi.org/10.5944/openpraxis.13.2.126</a:t>
            </a:r>
            <a:endParaRPr sz="950">
              <a:latin typeface="Arial"/>
              <a:cs typeface="Arial"/>
            </a:endParaRPr>
          </a:p>
          <a:p>
            <a:pPr marL="125095" marR="162560">
              <a:lnSpc>
                <a:spcPct val="111400"/>
              </a:lnSpc>
            </a:pPr>
            <a:r>
              <a:rPr sz="950" spc="-20" dirty="0">
                <a:latin typeface="Arial"/>
                <a:cs typeface="Arial"/>
              </a:rPr>
              <a:t>Richardson, </a:t>
            </a:r>
            <a:r>
              <a:rPr sz="950" spc="-145" dirty="0">
                <a:latin typeface="Arial"/>
                <a:cs typeface="Arial"/>
              </a:rPr>
              <a:t>J.</a:t>
            </a:r>
            <a:r>
              <a:rPr sz="950" spc="-140" dirty="0">
                <a:latin typeface="Arial"/>
                <a:cs typeface="Arial"/>
              </a:rPr>
              <a:t> </a:t>
            </a:r>
            <a:r>
              <a:rPr sz="950" spc="-70" dirty="0">
                <a:latin typeface="Arial"/>
                <a:cs typeface="Arial"/>
              </a:rPr>
              <a:t>T. </a:t>
            </a:r>
            <a:r>
              <a:rPr sz="950" spc="-85" dirty="0">
                <a:latin typeface="Arial"/>
                <a:cs typeface="Arial"/>
              </a:rPr>
              <a:t>E. </a:t>
            </a:r>
            <a:r>
              <a:rPr sz="950" spc="-25" dirty="0">
                <a:latin typeface="Arial"/>
                <a:cs typeface="Arial"/>
              </a:rPr>
              <a:t>(2015). </a:t>
            </a:r>
            <a:r>
              <a:rPr sz="950" spc="-20" dirty="0">
                <a:latin typeface="Arial"/>
                <a:cs typeface="Arial"/>
              </a:rPr>
              <a:t>Academic </a:t>
            </a:r>
            <a:r>
              <a:rPr sz="950" spc="10" dirty="0">
                <a:latin typeface="Arial"/>
                <a:cs typeface="Arial"/>
              </a:rPr>
              <a:t>Attainment in </a:t>
            </a:r>
            <a:r>
              <a:rPr sz="950" spc="-5" dirty="0">
                <a:latin typeface="Arial"/>
                <a:cs typeface="Arial"/>
              </a:rPr>
              <a:t>Students </a:t>
            </a:r>
            <a:r>
              <a:rPr sz="950" spc="15" dirty="0">
                <a:latin typeface="Arial"/>
                <a:cs typeface="Arial"/>
              </a:rPr>
              <a:t>with </a:t>
            </a:r>
            <a:r>
              <a:rPr sz="950" spc="5" dirty="0">
                <a:latin typeface="Arial"/>
                <a:cs typeface="Arial"/>
              </a:rPr>
              <a:t>Mental </a:t>
            </a:r>
            <a:r>
              <a:rPr sz="950" dirty="0">
                <a:latin typeface="Arial"/>
                <a:cs typeface="Arial"/>
              </a:rPr>
              <a:t>Health </a:t>
            </a:r>
            <a:r>
              <a:rPr sz="950" spc="-5" dirty="0">
                <a:latin typeface="Arial"/>
                <a:cs typeface="Arial"/>
              </a:rPr>
              <a:t>Difficulties </a:t>
            </a:r>
            <a:r>
              <a:rPr sz="950" spc="10" dirty="0">
                <a:latin typeface="Arial"/>
                <a:cs typeface="Arial"/>
              </a:rPr>
              <a:t>in </a:t>
            </a:r>
            <a:r>
              <a:rPr sz="950" spc="-10" dirty="0">
                <a:latin typeface="Arial"/>
                <a:cs typeface="Arial"/>
              </a:rPr>
              <a:t>Distance Education. </a:t>
            </a:r>
            <a:r>
              <a:rPr sz="950" i="1" spc="-10" dirty="0">
                <a:latin typeface="Arial"/>
                <a:cs typeface="Arial"/>
              </a:rPr>
              <a:t>International </a:t>
            </a:r>
            <a:r>
              <a:rPr sz="950" i="1" spc="-5" dirty="0">
                <a:latin typeface="Arial"/>
                <a:cs typeface="Arial"/>
              </a:rPr>
              <a:t> </a:t>
            </a:r>
            <a:r>
              <a:rPr sz="950" i="1" spc="-40" dirty="0">
                <a:latin typeface="Arial"/>
                <a:cs typeface="Arial"/>
              </a:rPr>
              <a:t>Journal</a:t>
            </a:r>
            <a:r>
              <a:rPr sz="950" i="1" spc="-20" dirty="0">
                <a:latin typeface="Arial"/>
                <a:cs typeface="Arial"/>
              </a:rPr>
              <a:t> </a:t>
            </a:r>
            <a:r>
              <a:rPr sz="950" i="1" spc="-10" dirty="0">
                <a:latin typeface="Arial"/>
                <a:cs typeface="Arial"/>
              </a:rPr>
              <a:t>of</a:t>
            </a:r>
            <a:r>
              <a:rPr sz="950" i="1" spc="-20" dirty="0">
                <a:latin typeface="Arial"/>
                <a:cs typeface="Arial"/>
              </a:rPr>
              <a:t> </a:t>
            </a:r>
            <a:r>
              <a:rPr sz="950" i="1" spc="-25" dirty="0">
                <a:latin typeface="Arial"/>
                <a:cs typeface="Arial"/>
              </a:rPr>
              <a:t>Mental</a:t>
            </a:r>
            <a:r>
              <a:rPr sz="950" i="1" spc="-20" dirty="0">
                <a:latin typeface="Arial"/>
                <a:cs typeface="Arial"/>
              </a:rPr>
              <a:t> </a:t>
            </a:r>
            <a:r>
              <a:rPr sz="950" i="1" spc="-35" dirty="0">
                <a:latin typeface="Arial"/>
                <a:cs typeface="Arial"/>
              </a:rPr>
              <a:t>Health</a:t>
            </a:r>
            <a:r>
              <a:rPr sz="950" spc="-35" dirty="0">
                <a:latin typeface="Arial"/>
                <a:cs typeface="Arial"/>
              </a:rPr>
              <a:t>,</a:t>
            </a:r>
            <a:r>
              <a:rPr sz="950" spc="-20" dirty="0">
                <a:latin typeface="Arial"/>
                <a:cs typeface="Arial"/>
              </a:rPr>
              <a:t> 44, </a:t>
            </a:r>
            <a:r>
              <a:rPr sz="950" spc="-15" dirty="0">
                <a:latin typeface="Arial"/>
                <a:cs typeface="Arial"/>
              </a:rPr>
              <a:t>231–</a:t>
            </a:r>
            <a:r>
              <a:rPr sz="950" spc="-20" dirty="0">
                <a:latin typeface="Arial"/>
                <a:cs typeface="Arial"/>
              </a:rPr>
              <a:t> </a:t>
            </a:r>
            <a:r>
              <a:rPr sz="950" spc="-10" dirty="0">
                <a:latin typeface="Arial"/>
                <a:cs typeface="Arial"/>
              </a:rPr>
              <a:t>240.</a:t>
            </a:r>
            <a:r>
              <a:rPr sz="950" spc="-25" dirty="0">
                <a:latin typeface="Arial"/>
                <a:cs typeface="Arial"/>
              </a:rPr>
              <a:t> </a:t>
            </a:r>
            <a:r>
              <a:rPr sz="950" spc="5" dirty="0">
                <a:latin typeface="Arial"/>
                <a:cs typeface="Arial"/>
                <a:hlinkClick r:id="rId13"/>
              </a:rPr>
              <a:t>https://doi.org/10.1080/00207411.2015.1035084</a:t>
            </a:r>
            <a:endParaRPr sz="9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4353362" y="13661426"/>
            <a:ext cx="5413375" cy="3263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50" spc="5" dirty="0">
                <a:latin typeface="Arial"/>
                <a:cs typeface="Arial"/>
              </a:rPr>
              <a:t>@stevenwmcnair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35" dirty="0">
                <a:latin typeface="Arial"/>
                <a:cs typeface="Arial"/>
              </a:rPr>
              <a:t>@OSheaKJ</a:t>
            </a:r>
            <a:r>
              <a:rPr sz="1950" spc="-30" dirty="0">
                <a:latin typeface="Arial"/>
                <a:cs typeface="Arial"/>
              </a:rPr>
              <a:t> </a:t>
            </a:r>
            <a:r>
              <a:rPr sz="1950" spc="-10" dirty="0">
                <a:latin typeface="Arial"/>
                <a:cs typeface="Arial"/>
              </a:rPr>
              <a:t>@UofGPsychNeuro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631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Mental Health and Employability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MSc Psychology Conversion ODL programmes at the University of Glasgow is a 30-month, part-time, programme that enables students to pursue a career in psychology and related disciplines on completion of their degree. Jointly taught by the Schools of</dc:title>
  <dc:creator>steven.mcnair</dc:creator>
  <cp:keywords>DAE7tw6carA,BADhw8yZI8w</cp:keywords>
  <cp:lastModifiedBy>Steven McNair</cp:lastModifiedBy>
  <cp:revision>1</cp:revision>
  <dcterms:created xsi:type="dcterms:W3CDTF">2022-03-23T16:13:47Z</dcterms:created>
  <dcterms:modified xsi:type="dcterms:W3CDTF">2022-03-23T16:15:10Z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2022-03-23T00:00:00Z</vt:filetime>
  </property>
  <property fmtid="{D5CDD505-2E9C-101B-9397-08002B2CF9AE}" pid="3" name="Creator">
    <vt:lpwstr>Canva</vt:lpwstr>
  </property>
  <property fmtid="{D5CDD505-2E9C-101B-9397-08002B2CF9AE}" pid="4" name="LastSaved">
    <vt:filetime>2022-03-23T00:00:00Z</vt:filetime>
  </property>
</Properties>
</file>