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70" r:id="rId2"/>
    <p:sldId id="445" r:id="rId3"/>
    <p:sldId id="406" r:id="rId4"/>
    <p:sldId id="469" r:id="rId5"/>
    <p:sldId id="464" r:id="rId6"/>
    <p:sldId id="461" r:id="rId7"/>
    <p:sldId id="462" r:id="rId8"/>
    <p:sldId id="260" r:id="rId9"/>
    <p:sldId id="465" r:id="rId10"/>
    <p:sldId id="466" r:id="rId11"/>
    <p:sldId id="467" r:id="rId12"/>
    <p:sldId id="470" r:id="rId13"/>
    <p:sldId id="471" r:id="rId14"/>
    <p:sldId id="472" r:id="rId15"/>
    <p:sldId id="468" r:id="rId16"/>
    <p:sldId id="436" r:id="rId17"/>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560"/>
    <a:srgbClr val="5B5361"/>
    <a:srgbClr val="0067A7"/>
    <a:srgbClr val="003865"/>
    <a:srgbClr val="284F76"/>
    <a:srgbClr val="3E474E"/>
    <a:srgbClr val="032952"/>
    <a:srgbClr val="00213B"/>
    <a:srgbClr val="394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57"/>
    <p:restoredTop sz="94078"/>
  </p:normalViewPr>
  <p:slideViewPr>
    <p:cSldViewPr>
      <p:cViewPr varScale="1">
        <p:scale>
          <a:sx n="146" d="100"/>
          <a:sy n="146" d="100"/>
        </p:scale>
        <p:origin x="114" y="2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340BB1-B5A6-4B4C-8CFB-E766BB65BB9B}"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GB"/>
        </a:p>
      </dgm:t>
    </dgm:pt>
    <dgm:pt modelId="{79797A6E-E12F-E04D-A883-AD8F987DBA34}">
      <dgm:prSet/>
      <dgm:spPr/>
      <dgm:t>
        <a:bodyPr/>
        <a:lstStyle/>
        <a:p>
          <a:r>
            <a:rPr lang="en-US" b="1"/>
            <a:t>Evolving Approach to Student-Centred Active Learning</a:t>
          </a:r>
          <a:endParaRPr lang="en-GB"/>
        </a:p>
      </dgm:t>
    </dgm:pt>
    <dgm:pt modelId="{8A990701-FC72-0E40-BBE2-4633AA67F0F5}" type="parTrans" cxnId="{92E4FCC8-AC66-AE4A-B562-3A4C5C50A02F}">
      <dgm:prSet/>
      <dgm:spPr/>
      <dgm:t>
        <a:bodyPr/>
        <a:lstStyle/>
        <a:p>
          <a:endParaRPr lang="en-GB"/>
        </a:p>
      </dgm:t>
    </dgm:pt>
    <dgm:pt modelId="{D259587B-9D26-F04A-9ADE-FB0FB61943F0}" type="sibTrans" cxnId="{92E4FCC8-AC66-AE4A-B562-3A4C5C50A02F}">
      <dgm:prSet/>
      <dgm:spPr/>
      <dgm:t>
        <a:bodyPr/>
        <a:lstStyle/>
        <a:p>
          <a:endParaRPr lang="en-GB"/>
        </a:p>
      </dgm:t>
    </dgm:pt>
    <dgm:pt modelId="{BB3D7544-1E63-9340-B4AD-B5B0789C3757}">
      <dgm:prSet/>
      <dgm:spPr/>
      <dgm:t>
        <a:bodyPr/>
        <a:lstStyle/>
        <a:p>
          <a:r>
            <a:rPr lang="en-US" b="1"/>
            <a:t>Transforming curricula and assessment</a:t>
          </a:r>
          <a:endParaRPr lang="en-GB"/>
        </a:p>
      </dgm:t>
    </dgm:pt>
    <dgm:pt modelId="{4DA6DF6B-A30C-8546-B618-956BA2BFBA20}" type="parTrans" cxnId="{E7C28C98-3190-0442-9056-33EE7458723A}">
      <dgm:prSet/>
      <dgm:spPr/>
      <dgm:t>
        <a:bodyPr/>
        <a:lstStyle/>
        <a:p>
          <a:endParaRPr lang="en-GB"/>
        </a:p>
      </dgm:t>
    </dgm:pt>
    <dgm:pt modelId="{FC94D173-A5C9-8349-90AC-79795FB73DE5}" type="sibTrans" cxnId="{E7C28C98-3190-0442-9056-33EE7458723A}">
      <dgm:prSet/>
      <dgm:spPr/>
      <dgm:t>
        <a:bodyPr/>
        <a:lstStyle/>
        <a:p>
          <a:endParaRPr lang="en-GB"/>
        </a:p>
      </dgm:t>
    </dgm:pt>
    <dgm:pt modelId="{B8DE4D87-41B5-684C-A330-5842DAAC04E9}">
      <dgm:prSet/>
      <dgm:spPr/>
      <dgm:t>
        <a:bodyPr/>
        <a:lstStyle/>
        <a:p>
          <a:r>
            <a:rPr lang="en-US" b="1" dirty="0"/>
            <a:t>Students’ Professional &amp; Skills Development</a:t>
          </a:r>
          <a:endParaRPr lang="en-GB" dirty="0"/>
        </a:p>
      </dgm:t>
    </dgm:pt>
    <dgm:pt modelId="{2D7E0516-4282-3740-B9A2-DB411354EA4B}" type="parTrans" cxnId="{C6FD4B11-71DC-6C4C-A4D3-EE90D3F7FD9F}">
      <dgm:prSet/>
      <dgm:spPr/>
      <dgm:t>
        <a:bodyPr/>
        <a:lstStyle/>
        <a:p>
          <a:endParaRPr lang="en-GB"/>
        </a:p>
      </dgm:t>
    </dgm:pt>
    <dgm:pt modelId="{E8B837D0-906A-6842-9A78-A5610FEB0E2C}" type="sibTrans" cxnId="{C6FD4B11-71DC-6C4C-A4D3-EE90D3F7FD9F}">
      <dgm:prSet/>
      <dgm:spPr/>
      <dgm:t>
        <a:bodyPr/>
        <a:lstStyle/>
        <a:p>
          <a:endParaRPr lang="en-GB"/>
        </a:p>
      </dgm:t>
    </dgm:pt>
    <dgm:pt modelId="{98219990-155B-6F43-AD09-98348D10968C}" type="pres">
      <dgm:prSet presAssocID="{80340BB1-B5A6-4B4C-8CFB-E766BB65BB9B}" presName="Name0" presStyleCnt="0">
        <dgm:presLayoutVars>
          <dgm:chMax val="7"/>
          <dgm:dir/>
          <dgm:animLvl val="lvl"/>
          <dgm:resizeHandles val="exact"/>
        </dgm:presLayoutVars>
      </dgm:prSet>
      <dgm:spPr/>
    </dgm:pt>
    <dgm:pt modelId="{5B04C8BE-A7F9-2343-9B75-7F10ED5F4C9C}" type="pres">
      <dgm:prSet presAssocID="{79797A6E-E12F-E04D-A883-AD8F987DBA34}" presName="circle1" presStyleLbl="node1" presStyleIdx="0" presStyleCnt="3"/>
      <dgm:spPr/>
    </dgm:pt>
    <dgm:pt modelId="{696E86A5-B065-7E4E-A9AF-D778A9C7B8E0}" type="pres">
      <dgm:prSet presAssocID="{79797A6E-E12F-E04D-A883-AD8F987DBA34}" presName="space" presStyleCnt="0"/>
      <dgm:spPr/>
    </dgm:pt>
    <dgm:pt modelId="{DCAEDE9F-913A-254A-AD73-A7122CE56F4D}" type="pres">
      <dgm:prSet presAssocID="{79797A6E-E12F-E04D-A883-AD8F987DBA34}" presName="rect1" presStyleLbl="alignAcc1" presStyleIdx="0" presStyleCnt="3" custLinFactNeighborY="-490"/>
      <dgm:spPr/>
    </dgm:pt>
    <dgm:pt modelId="{7536027C-FB00-9D4D-AFBB-62C41A5CD7F0}" type="pres">
      <dgm:prSet presAssocID="{BB3D7544-1E63-9340-B4AD-B5B0789C3757}" presName="vertSpace2" presStyleLbl="node1" presStyleIdx="0" presStyleCnt="3"/>
      <dgm:spPr/>
    </dgm:pt>
    <dgm:pt modelId="{4321ED66-4924-0E49-A096-2D03EEC360F1}" type="pres">
      <dgm:prSet presAssocID="{BB3D7544-1E63-9340-B4AD-B5B0789C3757}" presName="circle2" presStyleLbl="node1" presStyleIdx="1" presStyleCnt="3"/>
      <dgm:spPr/>
    </dgm:pt>
    <dgm:pt modelId="{E2B54BF0-8D0B-1844-829F-671E1A7F0592}" type="pres">
      <dgm:prSet presAssocID="{BB3D7544-1E63-9340-B4AD-B5B0789C3757}" presName="rect2" presStyleLbl="alignAcc1" presStyleIdx="1" presStyleCnt="3"/>
      <dgm:spPr/>
    </dgm:pt>
    <dgm:pt modelId="{1BFAD7C6-9F8D-3B43-A4EC-5B294969B3CC}" type="pres">
      <dgm:prSet presAssocID="{B8DE4D87-41B5-684C-A330-5842DAAC04E9}" presName="vertSpace3" presStyleLbl="node1" presStyleIdx="1" presStyleCnt="3"/>
      <dgm:spPr/>
    </dgm:pt>
    <dgm:pt modelId="{1F8A6DDD-2D46-7C46-A40E-4B7250202559}" type="pres">
      <dgm:prSet presAssocID="{B8DE4D87-41B5-684C-A330-5842DAAC04E9}" presName="circle3" presStyleLbl="node1" presStyleIdx="2" presStyleCnt="3"/>
      <dgm:spPr/>
    </dgm:pt>
    <dgm:pt modelId="{5485AC12-3669-544C-A782-525E25423D67}" type="pres">
      <dgm:prSet presAssocID="{B8DE4D87-41B5-684C-A330-5842DAAC04E9}" presName="rect3" presStyleLbl="alignAcc1" presStyleIdx="2" presStyleCnt="3"/>
      <dgm:spPr/>
    </dgm:pt>
    <dgm:pt modelId="{BA38EF43-55B0-BB47-9A7F-6D0C832BF356}" type="pres">
      <dgm:prSet presAssocID="{79797A6E-E12F-E04D-A883-AD8F987DBA34}" presName="rect1ParTxNoCh" presStyleLbl="alignAcc1" presStyleIdx="2" presStyleCnt="3">
        <dgm:presLayoutVars>
          <dgm:chMax val="1"/>
          <dgm:bulletEnabled val="1"/>
        </dgm:presLayoutVars>
      </dgm:prSet>
      <dgm:spPr/>
    </dgm:pt>
    <dgm:pt modelId="{9A20A2FB-7312-0E4A-AAC5-B70B6EBE7D95}" type="pres">
      <dgm:prSet presAssocID="{BB3D7544-1E63-9340-B4AD-B5B0789C3757}" presName="rect2ParTxNoCh" presStyleLbl="alignAcc1" presStyleIdx="2" presStyleCnt="3">
        <dgm:presLayoutVars>
          <dgm:chMax val="1"/>
          <dgm:bulletEnabled val="1"/>
        </dgm:presLayoutVars>
      </dgm:prSet>
      <dgm:spPr/>
    </dgm:pt>
    <dgm:pt modelId="{84E4CB9A-3FC3-D54A-8766-FBB68E0343D4}" type="pres">
      <dgm:prSet presAssocID="{B8DE4D87-41B5-684C-A330-5842DAAC04E9}" presName="rect3ParTxNoCh" presStyleLbl="alignAcc1" presStyleIdx="2" presStyleCnt="3">
        <dgm:presLayoutVars>
          <dgm:chMax val="1"/>
          <dgm:bulletEnabled val="1"/>
        </dgm:presLayoutVars>
      </dgm:prSet>
      <dgm:spPr/>
    </dgm:pt>
  </dgm:ptLst>
  <dgm:cxnLst>
    <dgm:cxn modelId="{E3DC9106-C728-E24E-9207-70C390C5F635}" type="presOf" srcId="{79797A6E-E12F-E04D-A883-AD8F987DBA34}" destId="{BA38EF43-55B0-BB47-9A7F-6D0C832BF356}" srcOrd="1" destOrd="0" presId="urn:microsoft.com/office/officeart/2005/8/layout/target3"/>
    <dgm:cxn modelId="{27CA9608-BAB0-5545-B9C6-47A895C7AEFF}" type="presOf" srcId="{80340BB1-B5A6-4B4C-8CFB-E766BB65BB9B}" destId="{98219990-155B-6F43-AD09-98348D10968C}" srcOrd="0" destOrd="0" presId="urn:microsoft.com/office/officeart/2005/8/layout/target3"/>
    <dgm:cxn modelId="{C6FD4B11-71DC-6C4C-A4D3-EE90D3F7FD9F}" srcId="{80340BB1-B5A6-4B4C-8CFB-E766BB65BB9B}" destId="{B8DE4D87-41B5-684C-A330-5842DAAC04E9}" srcOrd="2" destOrd="0" parTransId="{2D7E0516-4282-3740-B9A2-DB411354EA4B}" sibTransId="{E8B837D0-906A-6842-9A78-A5610FEB0E2C}"/>
    <dgm:cxn modelId="{0E456647-342D-8D4D-BFF0-DF94A859F4EA}" type="presOf" srcId="{B8DE4D87-41B5-684C-A330-5842DAAC04E9}" destId="{5485AC12-3669-544C-A782-525E25423D67}" srcOrd="0" destOrd="0" presId="urn:microsoft.com/office/officeart/2005/8/layout/target3"/>
    <dgm:cxn modelId="{B193F784-B7FB-414E-92D7-368B123238F1}" type="presOf" srcId="{BB3D7544-1E63-9340-B4AD-B5B0789C3757}" destId="{E2B54BF0-8D0B-1844-829F-671E1A7F0592}" srcOrd="0" destOrd="0" presId="urn:microsoft.com/office/officeart/2005/8/layout/target3"/>
    <dgm:cxn modelId="{76E00E85-CE50-3646-AD08-9E4FBA106A23}" type="presOf" srcId="{B8DE4D87-41B5-684C-A330-5842DAAC04E9}" destId="{84E4CB9A-3FC3-D54A-8766-FBB68E0343D4}" srcOrd="1" destOrd="0" presId="urn:microsoft.com/office/officeart/2005/8/layout/target3"/>
    <dgm:cxn modelId="{E7C28C98-3190-0442-9056-33EE7458723A}" srcId="{80340BB1-B5A6-4B4C-8CFB-E766BB65BB9B}" destId="{BB3D7544-1E63-9340-B4AD-B5B0789C3757}" srcOrd="1" destOrd="0" parTransId="{4DA6DF6B-A30C-8546-B618-956BA2BFBA20}" sibTransId="{FC94D173-A5C9-8349-90AC-79795FB73DE5}"/>
    <dgm:cxn modelId="{92E4FCC8-AC66-AE4A-B562-3A4C5C50A02F}" srcId="{80340BB1-B5A6-4B4C-8CFB-E766BB65BB9B}" destId="{79797A6E-E12F-E04D-A883-AD8F987DBA34}" srcOrd="0" destOrd="0" parTransId="{8A990701-FC72-0E40-BBE2-4633AA67F0F5}" sibTransId="{D259587B-9D26-F04A-9ADE-FB0FB61943F0}"/>
    <dgm:cxn modelId="{BCEF35E2-30EE-0C48-8310-AC88BF80858D}" type="presOf" srcId="{79797A6E-E12F-E04D-A883-AD8F987DBA34}" destId="{DCAEDE9F-913A-254A-AD73-A7122CE56F4D}" srcOrd="0" destOrd="0" presId="urn:microsoft.com/office/officeart/2005/8/layout/target3"/>
    <dgm:cxn modelId="{812354E7-FF76-0843-9318-88E2407F4A14}" type="presOf" srcId="{BB3D7544-1E63-9340-B4AD-B5B0789C3757}" destId="{9A20A2FB-7312-0E4A-AAC5-B70B6EBE7D95}" srcOrd="1" destOrd="0" presId="urn:microsoft.com/office/officeart/2005/8/layout/target3"/>
    <dgm:cxn modelId="{3C4EB4D7-F202-564C-8D7D-77560392F148}" type="presParOf" srcId="{98219990-155B-6F43-AD09-98348D10968C}" destId="{5B04C8BE-A7F9-2343-9B75-7F10ED5F4C9C}" srcOrd="0" destOrd="0" presId="urn:microsoft.com/office/officeart/2005/8/layout/target3"/>
    <dgm:cxn modelId="{01073F93-E220-534E-8246-BA8E54AE727F}" type="presParOf" srcId="{98219990-155B-6F43-AD09-98348D10968C}" destId="{696E86A5-B065-7E4E-A9AF-D778A9C7B8E0}" srcOrd="1" destOrd="0" presId="urn:microsoft.com/office/officeart/2005/8/layout/target3"/>
    <dgm:cxn modelId="{F4B8DE21-D740-8641-885C-7A8FB2B21623}" type="presParOf" srcId="{98219990-155B-6F43-AD09-98348D10968C}" destId="{DCAEDE9F-913A-254A-AD73-A7122CE56F4D}" srcOrd="2" destOrd="0" presId="urn:microsoft.com/office/officeart/2005/8/layout/target3"/>
    <dgm:cxn modelId="{8710F262-986C-874F-A17D-9C055322D8BE}" type="presParOf" srcId="{98219990-155B-6F43-AD09-98348D10968C}" destId="{7536027C-FB00-9D4D-AFBB-62C41A5CD7F0}" srcOrd="3" destOrd="0" presId="urn:microsoft.com/office/officeart/2005/8/layout/target3"/>
    <dgm:cxn modelId="{FD137672-1732-874F-9967-34DD5938CB78}" type="presParOf" srcId="{98219990-155B-6F43-AD09-98348D10968C}" destId="{4321ED66-4924-0E49-A096-2D03EEC360F1}" srcOrd="4" destOrd="0" presId="urn:microsoft.com/office/officeart/2005/8/layout/target3"/>
    <dgm:cxn modelId="{6C338C49-72B7-8A46-AE95-CB8A8EEB42E5}" type="presParOf" srcId="{98219990-155B-6F43-AD09-98348D10968C}" destId="{E2B54BF0-8D0B-1844-829F-671E1A7F0592}" srcOrd="5" destOrd="0" presId="urn:microsoft.com/office/officeart/2005/8/layout/target3"/>
    <dgm:cxn modelId="{5307F7CA-B3D6-0A4F-B276-8F5F37AF0348}" type="presParOf" srcId="{98219990-155B-6F43-AD09-98348D10968C}" destId="{1BFAD7C6-9F8D-3B43-A4EC-5B294969B3CC}" srcOrd="6" destOrd="0" presId="urn:microsoft.com/office/officeart/2005/8/layout/target3"/>
    <dgm:cxn modelId="{299D65BD-7FC5-114A-B7A5-363715BFAD05}" type="presParOf" srcId="{98219990-155B-6F43-AD09-98348D10968C}" destId="{1F8A6DDD-2D46-7C46-A40E-4B7250202559}" srcOrd="7" destOrd="0" presId="urn:microsoft.com/office/officeart/2005/8/layout/target3"/>
    <dgm:cxn modelId="{7190F57C-EECD-2D49-A1C2-BA8A2041F6D1}" type="presParOf" srcId="{98219990-155B-6F43-AD09-98348D10968C}" destId="{5485AC12-3669-544C-A782-525E25423D67}" srcOrd="8" destOrd="0" presId="urn:microsoft.com/office/officeart/2005/8/layout/target3"/>
    <dgm:cxn modelId="{D8103A96-376F-8448-8ECD-CAA0C92FAD48}" type="presParOf" srcId="{98219990-155B-6F43-AD09-98348D10968C}" destId="{BA38EF43-55B0-BB47-9A7F-6D0C832BF356}" srcOrd="9" destOrd="0" presId="urn:microsoft.com/office/officeart/2005/8/layout/target3"/>
    <dgm:cxn modelId="{09AD4617-2FE2-6842-9A0D-BEF743640002}" type="presParOf" srcId="{98219990-155B-6F43-AD09-98348D10968C}" destId="{9A20A2FB-7312-0E4A-AAC5-B70B6EBE7D95}" srcOrd="10" destOrd="0" presId="urn:microsoft.com/office/officeart/2005/8/layout/target3"/>
    <dgm:cxn modelId="{7A731F27-A2AF-5548-ABFB-4760925B0CEA}" type="presParOf" srcId="{98219990-155B-6F43-AD09-98348D10968C}" destId="{84E4CB9A-3FC3-D54A-8766-FBB68E0343D4}"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E2E16-9F0B-4115-BAB3-CDF327BB3A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BA8D24D-B44F-4ADA-B2D9-C2FA2E883429}">
      <dgm:prSet/>
      <dgm:spPr/>
      <dgm:t>
        <a:bodyPr/>
        <a:lstStyle/>
        <a:p>
          <a:r>
            <a:rPr kumimoji="0" lang="en-US" altLang="en-US"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Redesigning teaching to support interaction</a:t>
          </a:r>
          <a:endParaRPr lang="en-US" dirty="0">
            <a:solidFill>
              <a:schemeClr val="bg1"/>
            </a:solidFill>
          </a:endParaRPr>
        </a:p>
      </dgm:t>
    </dgm:pt>
    <dgm:pt modelId="{63287ADC-6E60-4DA4-91A7-3048266BCAB9}" type="parTrans" cxnId="{F3C3B0E5-9757-4224-8C6D-1D0E3737D843}">
      <dgm:prSet/>
      <dgm:spPr/>
      <dgm:t>
        <a:bodyPr/>
        <a:lstStyle/>
        <a:p>
          <a:endParaRPr lang="en-US"/>
        </a:p>
      </dgm:t>
    </dgm:pt>
    <dgm:pt modelId="{55DD3E87-9B32-469E-9A19-A3D8F79D1447}" type="sibTrans" cxnId="{F3C3B0E5-9757-4224-8C6D-1D0E3737D843}">
      <dgm:prSet/>
      <dgm:spPr/>
      <dgm:t>
        <a:bodyPr/>
        <a:lstStyle/>
        <a:p>
          <a:endParaRPr lang="en-US"/>
        </a:p>
      </dgm:t>
    </dgm:pt>
    <dgm:pt modelId="{C89D47C1-2854-4125-9054-9A754A1753F0}">
      <dgm:prSet/>
      <dgm:spPr/>
      <dgm:t>
        <a:bodyPr/>
        <a:lstStyle/>
        <a:p>
          <a:r>
            <a:rPr lang="en-US" altLang="en-US" dirty="0" err="1">
              <a:latin typeface="Calibri" panose="020F0502020204030204" pitchFamily="34" charset="0"/>
              <a:ea typeface="Times New Roman" panose="02020603050405020304" pitchFamily="18" charset="0"/>
              <a:cs typeface="Times New Roman" panose="02020603050405020304" pitchFamily="18" charset="0"/>
            </a:rPr>
            <a:t>Maximising</a:t>
          </a:r>
          <a:r>
            <a:rPr lang="en-US" altLang="en-US" dirty="0">
              <a:latin typeface="Calibri" panose="020F0502020204030204" pitchFamily="34" charset="0"/>
              <a:ea typeface="Times New Roman" panose="02020603050405020304" pitchFamily="18" charset="0"/>
              <a:cs typeface="Times New Roman" panose="02020603050405020304" pitchFamily="18" charset="0"/>
            </a:rPr>
            <a:t>, and supporting engagement with, blended learning opportunities</a:t>
          </a:r>
          <a:endParaRPr lang="en-US" dirty="0"/>
        </a:p>
      </dgm:t>
    </dgm:pt>
    <dgm:pt modelId="{E093D761-0CD0-4790-ACBC-610881840B45}" type="parTrans" cxnId="{817B34B6-3745-44D4-8AAC-7B597CDA5513}">
      <dgm:prSet/>
      <dgm:spPr/>
      <dgm:t>
        <a:bodyPr/>
        <a:lstStyle/>
        <a:p>
          <a:endParaRPr lang="en-US"/>
        </a:p>
      </dgm:t>
    </dgm:pt>
    <dgm:pt modelId="{0973D2C6-A815-4E89-96C7-04CA4CC4ED93}" type="sibTrans" cxnId="{817B34B6-3745-44D4-8AAC-7B597CDA5513}">
      <dgm:prSet/>
      <dgm:spPr/>
      <dgm:t>
        <a:bodyPr/>
        <a:lstStyle/>
        <a:p>
          <a:endParaRPr lang="en-US"/>
        </a:p>
      </dgm:t>
    </dgm:pt>
    <dgm:pt modelId="{2251458B-59A0-4820-A3F0-68053429EAFC}">
      <dgm:prSet/>
      <dgm:spPr/>
      <dgm:t>
        <a:bodyPr/>
        <a:lstStyle/>
        <a:p>
          <a:r>
            <a:rPr kumimoji="0" lang="en-US" altLang="en-US"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Developing team approaches to design and delivery of teaching</a:t>
          </a:r>
          <a:endParaRPr lang="en-US" dirty="0">
            <a:solidFill>
              <a:schemeClr val="bg1"/>
            </a:solidFill>
          </a:endParaRPr>
        </a:p>
      </dgm:t>
    </dgm:pt>
    <dgm:pt modelId="{46AE442E-6BE8-40B0-8A5D-C251A2988332}" type="parTrans" cxnId="{B28DF0D7-AE6D-4E85-93E8-794640ACC1FD}">
      <dgm:prSet/>
      <dgm:spPr/>
      <dgm:t>
        <a:bodyPr/>
        <a:lstStyle/>
        <a:p>
          <a:endParaRPr lang="en-US"/>
        </a:p>
      </dgm:t>
    </dgm:pt>
    <dgm:pt modelId="{B6E14067-93AD-4205-B8FC-BD72FBDA60C5}" type="sibTrans" cxnId="{B28DF0D7-AE6D-4E85-93E8-794640ACC1FD}">
      <dgm:prSet/>
      <dgm:spPr/>
      <dgm:t>
        <a:bodyPr/>
        <a:lstStyle/>
        <a:p>
          <a:endParaRPr lang="en-US"/>
        </a:p>
      </dgm:t>
    </dgm:pt>
    <dgm:pt modelId="{8B07ED31-35DF-47B1-9AE4-F6563057E0A2}">
      <dgm:prSet/>
      <dgm:spPr/>
      <dgm:t>
        <a:bodyPr/>
        <a:lstStyle/>
        <a:p>
          <a:r>
            <a:rPr lang="en-US" altLang="en-US" dirty="0">
              <a:latin typeface="Calibri" panose="020F0502020204030204" pitchFamily="34" charset="0"/>
              <a:ea typeface="Times New Roman" panose="02020603050405020304" pitchFamily="18" charset="0"/>
              <a:cs typeface="Times New Roman" panose="02020603050405020304" pitchFamily="18" charset="0"/>
            </a:rPr>
            <a:t>Redesigning formative and summative assessment to connect to real world challenges</a:t>
          </a:r>
          <a:endParaRPr lang="en-US" dirty="0"/>
        </a:p>
      </dgm:t>
    </dgm:pt>
    <dgm:pt modelId="{20DD83A0-1EDD-4665-B19F-F214668A50C6}" type="parTrans" cxnId="{2C30FF63-1C60-41AC-961E-AAF90631421D}">
      <dgm:prSet/>
      <dgm:spPr/>
      <dgm:t>
        <a:bodyPr/>
        <a:lstStyle/>
        <a:p>
          <a:endParaRPr lang="en-US"/>
        </a:p>
      </dgm:t>
    </dgm:pt>
    <dgm:pt modelId="{47C64569-8786-4759-9E81-ACAAEDA49576}" type="sibTrans" cxnId="{2C30FF63-1C60-41AC-961E-AAF90631421D}">
      <dgm:prSet/>
      <dgm:spPr/>
      <dgm:t>
        <a:bodyPr/>
        <a:lstStyle/>
        <a:p>
          <a:endParaRPr lang="en-US"/>
        </a:p>
      </dgm:t>
    </dgm:pt>
    <dgm:pt modelId="{BABC01F5-D20E-4D72-987A-0822EA98FA57}">
      <dgm:prSet/>
      <dgm:spPr/>
      <dgm:t>
        <a:bodyPr/>
        <a:lstStyle/>
        <a:p>
          <a:r>
            <a:rPr lang="en-US"/>
            <a:t>Flexibility to support relevant course combinations and multidisciplinarity</a:t>
          </a:r>
        </a:p>
      </dgm:t>
    </dgm:pt>
    <dgm:pt modelId="{418FDA70-07A9-4D1E-80D3-854E0F150B5E}" type="parTrans" cxnId="{00A9E10A-20CF-4764-8E72-0453139DDFED}">
      <dgm:prSet/>
      <dgm:spPr/>
      <dgm:t>
        <a:bodyPr/>
        <a:lstStyle/>
        <a:p>
          <a:endParaRPr lang="en-US"/>
        </a:p>
      </dgm:t>
    </dgm:pt>
    <dgm:pt modelId="{7D623D4C-F870-40FB-AD5E-4D6D12CB22E5}" type="sibTrans" cxnId="{00A9E10A-20CF-4764-8E72-0453139DDFED}">
      <dgm:prSet/>
      <dgm:spPr/>
      <dgm:t>
        <a:bodyPr/>
        <a:lstStyle/>
        <a:p>
          <a:endParaRPr lang="en-US"/>
        </a:p>
      </dgm:t>
    </dgm:pt>
    <dgm:pt modelId="{36ADD6A7-9651-44AA-9FBB-5E15E135C780}">
      <dgm:prSet/>
      <dgm:spPr/>
      <dgm:t>
        <a:bodyPr/>
        <a:lstStyle/>
        <a:p>
          <a:r>
            <a:rPr lang="en-US"/>
            <a:t>Easier transition through routes to study</a:t>
          </a:r>
        </a:p>
      </dgm:t>
    </dgm:pt>
    <dgm:pt modelId="{885DEC8A-5E62-4D35-BA08-54897B6813A6}" type="parTrans" cxnId="{59851EC1-DFD2-485B-9F66-83F6048DDB7C}">
      <dgm:prSet/>
      <dgm:spPr/>
      <dgm:t>
        <a:bodyPr/>
        <a:lstStyle/>
        <a:p>
          <a:endParaRPr lang="en-US"/>
        </a:p>
      </dgm:t>
    </dgm:pt>
    <dgm:pt modelId="{D60AECED-3B25-418C-B810-EFEF00FD4573}" type="sibTrans" cxnId="{59851EC1-DFD2-485B-9F66-83F6048DDB7C}">
      <dgm:prSet/>
      <dgm:spPr/>
      <dgm:t>
        <a:bodyPr/>
        <a:lstStyle/>
        <a:p>
          <a:endParaRPr lang="en-US"/>
        </a:p>
      </dgm:t>
    </dgm:pt>
    <dgm:pt modelId="{7741F2D7-1176-7548-A030-9077C4E8961C}" type="pres">
      <dgm:prSet presAssocID="{5A4E2E16-9F0B-4115-BAB3-CDF327BB3AC9}" presName="diagram" presStyleCnt="0">
        <dgm:presLayoutVars>
          <dgm:dir/>
          <dgm:resizeHandles val="exact"/>
        </dgm:presLayoutVars>
      </dgm:prSet>
      <dgm:spPr/>
    </dgm:pt>
    <dgm:pt modelId="{21F937ED-0BB2-A043-8EAF-1E88F0944575}" type="pres">
      <dgm:prSet presAssocID="{2BA8D24D-B44F-4ADA-B2D9-C2FA2E883429}" presName="node" presStyleLbl="node1" presStyleIdx="0" presStyleCnt="6">
        <dgm:presLayoutVars>
          <dgm:bulletEnabled val="1"/>
        </dgm:presLayoutVars>
      </dgm:prSet>
      <dgm:spPr/>
    </dgm:pt>
    <dgm:pt modelId="{D9C730BB-69CA-9B49-815D-24232A833C74}" type="pres">
      <dgm:prSet presAssocID="{55DD3E87-9B32-469E-9A19-A3D8F79D1447}" presName="sibTrans" presStyleCnt="0"/>
      <dgm:spPr/>
    </dgm:pt>
    <dgm:pt modelId="{74C52ED9-47D8-5F46-BA2A-40E79B4A49C2}" type="pres">
      <dgm:prSet presAssocID="{C89D47C1-2854-4125-9054-9A754A1753F0}" presName="node" presStyleLbl="node1" presStyleIdx="1" presStyleCnt="6">
        <dgm:presLayoutVars>
          <dgm:bulletEnabled val="1"/>
        </dgm:presLayoutVars>
      </dgm:prSet>
      <dgm:spPr/>
    </dgm:pt>
    <dgm:pt modelId="{3228307B-0E21-BE42-99F5-0D15FE20AED7}" type="pres">
      <dgm:prSet presAssocID="{0973D2C6-A815-4E89-96C7-04CA4CC4ED93}" presName="sibTrans" presStyleCnt="0"/>
      <dgm:spPr/>
    </dgm:pt>
    <dgm:pt modelId="{52E8FA6A-6305-1F44-8F0B-103C8BB8E041}" type="pres">
      <dgm:prSet presAssocID="{2251458B-59A0-4820-A3F0-68053429EAFC}" presName="node" presStyleLbl="node1" presStyleIdx="2" presStyleCnt="6">
        <dgm:presLayoutVars>
          <dgm:bulletEnabled val="1"/>
        </dgm:presLayoutVars>
      </dgm:prSet>
      <dgm:spPr/>
    </dgm:pt>
    <dgm:pt modelId="{F9C14630-2135-7E4C-AF7D-66B0CEDCA98D}" type="pres">
      <dgm:prSet presAssocID="{B6E14067-93AD-4205-B8FC-BD72FBDA60C5}" presName="sibTrans" presStyleCnt="0"/>
      <dgm:spPr/>
    </dgm:pt>
    <dgm:pt modelId="{76C085AC-001D-4749-9AC3-D0D2A4937515}" type="pres">
      <dgm:prSet presAssocID="{8B07ED31-35DF-47B1-9AE4-F6563057E0A2}" presName="node" presStyleLbl="node1" presStyleIdx="3" presStyleCnt="6">
        <dgm:presLayoutVars>
          <dgm:bulletEnabled val="1"/>
        </dgm:presLayoutVars>
      </dgm:prSet>
      <dgm:spPr/>
    </dgm:pt>
    <dgm:pt modelId="{34F31A56-37AD-724E-91DC-91DE1058D336}" type="pres">
      <dgm:prSet presAssocID="{47C64569-8786-4759-9E81-ACAAEDA49576}" presName="sibTrans" presStyleCnt="0"/>
      <dgm:spPr/>
    </dgm:pt>
    <dgm:pt modelId="{8AD8B359-2A9A-2949-AA4A-C01BC219A3E9}" type="pres">
      <dgm:prSet presAssocID="{BABC01F5-D20E-4D72-987A-0822EA98FA57}" presName="node" presStyleLbl="node1" presStyleIdx="4" presStyleCnt="6">
        <dgm:presLayoutVars>
          <dgm:bulletEnabled val="1"/>
        </dgm:presLayoutVars>
      </dgm:prSet>
      <dgm:spPr/>
    </dgm:pt>
    <dgm:pt modelId="{6E5FB75E-A2EB-1048-97BA-BBBEC134E743}" type="pres">
      <dgm:prSet presAssocID="{7D623D4C-F870-40FB-AD5E-4D6D12CB22E5}" presName="sibTrans" presStyleCnt="0"/>
      <dgm:spPr/>
    </dgm:pt>
    <dgm:pt modelId="{BEA51D61-0219-DA48-B110-B0A95AD88933}" type="pres">
      <dgm:prSet presAssocID="{36ADD6A7-9651-44AA-9FBB-5E15E135C780}" presName="node" presStyleLbl="node1" presStyleIdx="5" presStyleCnt="6">
        <dgm:presLayoutVars>
          <dgm:bulletEnabled val="1"/>
        </dgm:presLayoutVars>
      </dgm:prSet>
      <dgm:spPr/>
    </dgm:pt>
  </dgm:ptLst>
  <dgm:cxnLst>
    <dgm:cxn modelId="{00A9E10A-20CF-4764-8E72-0453139DDFED}" srcId="{5A4E2E16-9F0B-4115-BAB3-CDF327BB3AC9}" destId="{BABC01F5-D20E-4D72-987A-0822EA98FA57}" srcOrd="4" destOrd="0" parTransId="{418FDA70-07A9-4D1E-80D3-854E0F150B5E}" sibTransId="{7D623D4C-F870-40FB-AD5E-4D6D12CB22E5}"/>
    <dgm:cxn modelId="{0774DC0B-3F42-EA4D-8F3B-2DCB13BAF2E6}" type="presOf" srcId="{BABC01F5-D20E-4D72-987A-0822EA98FA57}" destId="{8AD8B359-2A9A-2949-AA4A-C01BC219A3E9}" srcOrd="0" destOrd="0" presId="urn:microsoft.com/office/officeart/2005/8/layout/default"/>
    <dgm:cxn modelId="{77AA9B22-E6E1-EE41-824A-28620BCFC8A0}" type="presOf" srcId="{36ADD6A7-9651-44AA-9FBB-5E15E135C780}" destId="{BEA51D61-0219-DA48-B110-B0A95AD88933}" srcOrd="0" destOrd="0" presId="urn:microsoft.com/office/officeart/2005/8/layout/default"/>
    <dgm:cxn modelId="{55444B5F-C49E-5B4C-93A5-DFA76A028037}" type="presOf" srcId="{C89D47C1-2854-4125-9054-9A754A1753F0}" destId="{74C52ED9-47D8-5F46-BA2A-40E79B4A49C2}" srcOrd="0" destOrd="0" presId="urn:microsoft.com/office/officeart/2005/8/layout/default"/>
    <dgm:cxn modelId="{2C30FF63-1C60-41AC-961E-AAF90631421D}" srcId="{5A4E2E16-9F0B-4115-BAB3-CDF327BB3AC9}" destId="{8B07ED31-35DF-47B1-9AE4-F6563057E0A2}" srcOrd="3" destOrd="0" parTransId="{20DD83A0-1EDD-4665-B19F-F214668A50C6}" sibTransId="{47C64569-8786-4759-9E81-ACAAEDA49576}"/>
    <dgm:cxn modelId="{DF3C036C-F4F4-7B48-BE7D-D040B0ACD75E}" type="presOf" srcId="{2BA8D24D-B44F-4ADA-B2D9-C2FA2E883429}" destId="{21F937ED-0BB2-A043-8EAF-1E88F0944575}" srcOrd="0" destOrd="0" presId="urn:microsoft.com/office/officeart/2005/8/layout/default"/>
    <dgm:cxn modelId="{B799C4AA-1E90-9B4A-8AF6-CB1D66380E56}" type="presOf" srcId="{2251458B-59A0-4820-A3F0-68053429EAFC}" destId="{52E8FA6A-6305-1F44-8F0B-103C8BB8E041}" srcOrd="0" destOrd="0" presId="urn:microsoft.com/office/officeart/2005/8/layout/default"/>
    <dgm:cxn modelId="{817B34B6-3745-44D4-8AAC-7B597CDA5513}" srcId="{5A4E2E16-9F0B-4115-BAB3-CDF327BB3AC9}" destId="{C89D47C1-2854-4125-9054-9A754A1753F0}" srcOrd="1" destOrd="0" parTransId="{E093D761-0CD0-4790-ACBC-610881840B45}" sibTransId="{0973D2C6-A815-4E89-96C7-04CA4CC4ED93}"/>
    <dgm:cxn modelId="{59851EC1-DFD2-485B-9F66-83F6048DDB7C}" srcId="{5A4E2E16-9F0B-4115-BAB3-CDF327BB3AC9}" destId="{36ADD6A7-9651-44AA-9FBB-5E15E135C780}" srcOrd="5" destOrd="0" parTransId="{885DEC8A-5E62-4D35-BA08-54897B6813A6}" sibTransId="{D60AECED-3B25-418C-B810-EFEF00FD4573}"/>
    <dgm:cxn modelId="{707D35CA-6AD6-5642-AEA3-C1D6153B067A}" type="presOf" srcId="{5A4E2E16-9F0B-4115-BAB3-CDF327BB3AC9}" destId="{7741F2D7-1176-7548-A030-9077C4E8961C}" srcOrd="0" destOrd="0" presId="urn:microsoft.com/office/officeart/2005/8/layout/default"/>
    <dgm:cxn modelId="{B28DF0D7-AE6D-4E85-93E8-794640ACC1FD}" srcId="{5A4E2E16-9F0B-4115-BAB3-CDF327BB3AC9}" destId="{2251458B-59A0-4820-A3F0-68053429EAFC}" srcOrd="2" destOrd="0" parTransId="{46AE442E-6BE8-40B0-8A5D-C251A2988332}" sibTransId="{B6E14067-93AD-4205-B8FC-BD72FBDA60C5}"/>
    <dgm:cxn modelId="{BAB58AD9-656C-E34B-ADB6-CFCD0DCF5F87}" type="presOf" srcId="{8B07ED31-35DF-47B1-9AE4-F6563057E0A2}" destId="{76C085AC-001D-4749-9AC3-D0D2A4937515}" srcOrd="0" destOrd="0" presId="urn:microsoft.com/office/officeart/2005/8/layout/default"/>
    <dgm:cxn modelId="{F3C3B0E5-9757-4224-8C6D-1D0E3737D843}" srcId="{5A4E2E16-9F0B-4115-BAB3-CDF327BB3AC9}" destId="{2BA8D24D-B44F-4ADA-B2D9-C2FA2E883429}" srcOrd="0" destOrd="0" parTransId="{63287ADC-6E60-4DA4-91A7-3048266BCAB9}" sibTransId="{55DD3E87-9B32-469E-9A19-A3D8F79D1447}"/>
    <dgm:cxn modelId="{0ED78D2C-012C-3542-AE05-BFEC9C79E7B8}" type="presParOf" srcId="{7741F2D7-1176-7548-A030-9077C4E8961C}" destId="{21F937ED-0BB2-A043-8EAF-1E88F0944575}" srcOrd="0" destOrd="0" presId="urn:microsoft.com/office/officeart/2005/8/layout/default"/>
    <dgm:cxn modelId="{68AA6F87-61B3-6E49-A26A-07DE25B40964}" type="presParOf" srcId="{7741F2D7-1176-7548-A030-9077C4E8961C}" destId="{D9C730BB-69CA-9B49-815D-24232A833C74}" srcOrd="1" destOrd="0" presId="urn:microsoft.com/office/officeart/2005/8/layout/default"/>
    <dgm:cxn modelId="{04E1B78E-FF40-0841-910B-AAB9DBA82040}" type="presParOf" srcId="{7741F2D7-1176-7548-A030-9077C4E8961C}" destId="{74C52ED9-47D8-5F46-BA2A-40E79B4A49C2}" srcOrd="2" destOrd="0" presId="urn:microsoft.com/office/officeart/2005/8/layout/default"/>
    <dgm:cxn modelId="{5209D0C5-3EC7-D849-96D8-256450430B84}" type="presParOf" srcId="{7741F2D7-1176-7548-A030-9077C4E8961C}" destId="{3228307B-0E21-BE42-99F5-0D15FE20AED7}" srcOrd="3" destOrd="0" presId="urn:microsoft.com/office/officeart/2005/8/layout/default"/>
    <dgm:cxn modelId="{97CDE1A8-ED91-C945-93F9-F779E920EBAE}" type="presParOf" srcId="{7741F2D7-1176-7548-A030-9077C4E8961C}" destId="{52E8FA6A-6305-1F44-8F0B-103C8BB8E041}" srcOrd="4" destOrd="0" presId="urn:microsoft.com/office/officeart/2005/8/layout/default"/>
    <dgm:cxn modelId="{E1CC3E7F-ABF0-8B45-8A6E-4CA87907109C}" type="presParOf" srcId="{7741F2D7-1176-7548-A030-9077C4E8961C}" destId="{F9C14630-2135-7E4C-AF7D-66B0CEDCA98D}" srcOrd="5" destOrd="0" presId="urn:microsoft.com/office/officeart/2005/8/layout/default"/>
    <dgm:cxn modelId="{E414F0B8-E169-D84A-92ED-38CCA1643C4C}" type="presParOf" srcId="{7741F2D7-1176-7548-A030-9077C4E8961C}" destId="{76C085AC-001D-4749-9AC3-D0D2A4937515}" srcOrd="6" destOrd="0" presId="urn:microsoft.com/office/officeart/2005/8/layout/default"/>
    <dgm:cxn modelId="{62C28252-711E-494B-9E60-30B6D76DBBB2}" type="presParOf" srcId="{7741F2D7-1176-7548-A030-9077C4E8961C}" destId="{34F31A56-37AD-724E-91DC-91DE1058D336}" srcOrd="7" destOrd="0" presId="urn:microsoft.com/office/officeart/2005/8/layout/default"/>
    <dgm:cxn modelId="{67888FBD-9D40-9F4E-BFB8-04A601257A7B}" type="presParOf" srcId="{7741F2D7-1176-7548-A030-9077C4E8961C}" destId="{8AD8B359-2A9A-2949-AA4A-C01BC219A3E9}" srcOrd="8" destOrd="0" presId="urn:microsoft.com/office/officeart/2005/8/layout/default"/>
    <dgm:cxn modelId="{5226C0CB-B4F0-5142-9539-0253D85BD5A1}" type="presParOf" srcId="{7741F2D7-1176-7548-A030-9077C4E8961C}" destId="{6E5FB75E-A2EB-1048-97BA-BBBEC134E743}" srcOrd="9" destOrd="0" presId="urn:microsoft.com/office/officeart/2005/8/layout/default"/>
    <dgm:cxn modelId="{D7293D93-28BD-0B40-BD79-CCB188993E56}" type="presParOf" srcId="{7741F2D7-1176-7548-A030-9077C4E8961C}" destId="{BEA51D61-0219-DA48-B110-B0A95AD8893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4E2E16-9F0B-4115-BAB3-CDF327BB3A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BA8D24D-B44F-4ADA-B2D9-C2FA2E883429}">
      <dgm:prSet/>
      <dgm:spPr/>
      <dgm:t>
        <a:bodyPr/>
        <a:lstStyle/>
        <a:p>
          <a:r>
            <a:rPr lang="en-US" dirty="0"/>
            <a:t>Connecting with real-world challenges</a:t>
          </a:r>
        </a:p>
      </dgm:t>
    </dgm:pt>
    <dgm:pt modelId="{63287ADC-6E60-4DA4-91A7-3048266BCAB9}" type="parTrans" cxnId="{F3C3B0E5-9757-4224-8C6D-1D0E3737D843}">
      <dgm:prSet/>
      <dgm:spPr/>
      <dgm:t>
        <a:bodyPr/>
        <a:lstStyle/>
        <a:p>
          <a:endParaRPr lang="en-US"/>
        </a:p>
      </dgm:t>
    </dgm:pt>
    <dgm:pt modelId="{55DD3E87-9B32-469E-9A19-A3D8F79D1447}" type="sibTrans" cxnId="{F3C3B0E5-9757-4224-8C6D-1D0E3737D843}">
      <dgm:prSet/>
      <dgm:spPr/>
      <dgm:t>
        <a:bodyPr/>
        <a:lstStyle/>
        <a:p>
          <a:endParaRPr lang="en-US"/>
        </a:p>
      </dgm:t>
    </dgm:pt>
    <dgm:pt modelId="{C89D47C1-2854-4125-9054-9A754A1753F0}">
      <dgm:prSet/>
      <dgm:spPr/>
      <dgm:t>
        <a:bodyPr/>
        <a:lstStyle/>
        <a:p>
          <a:r>
            <a:rPr lang="en-US"/>
            <a:t>Programmes and assessment that foster creativity and problem solving</a:t>
          </a:r>
        </a:p>
      </dgm:t>
    </dgm:pt>
    <dgm:pt modelId="{E093D761-0CD0-4790-ACBC-610881840B45}" type="parTrans" cxnId="{817B34B6-3745-44D4-8AAC-7B597CDA5513}">
      <dgm:prSet/>
      <dgm:spPr/>
      <dgm:t>
        <a:bodyPr/>
        <a:lstStyle/>
        <a:p>
          <a:endParaRPr lang="en-US"/>
        </a:p>
      </dgm:t>
    </dgm:pt>
    <dgm:pt modelId="{0973D2C6-A815-4E89-96C7-04CA4CC4ED93}" type="sibTrans" cxnId="{817B34B6-3745-44D4-8AAC-7B597CDA5513}">
      <dgm:prSet/>
      <dgm:spPr/>
      <dgm:t>
        <a:bodyPr/>
        <a:lstStyle/>
        <a:p>
          <a:endParaRPr lang="en-US"/>
        </a:p>
      </dgm:t>
    </dgm:pt>
    <dgm:pt modelId="{2251458B-59A0-4820-A3F0-68053429EAFC}">
      <dgm:prSet/>
      <dgm:spPr/>
      <dgm:t>
        <a:bodyPr/>
        <a:lstStyle/>
        <a:p>
          <a:r>
            <a:rPr lang="en-US" dirty="0"/>
            <a:t>Programmatic and inclusive curriculum design and assessment</a:t>
          </a:r>
        </a:p>
      </dgm:t>
    </dgm:pt>
    <dgm:pt modelId="{46AE442E-6BE8-40B0-8A5D-C251A2988332}" type="parTrans" cxnId="{B28DF0D7-AE6D-4E85-93E8-794640ACC1FD}">
      <dgm:prSet/>
      <dgm:spPr/>
      <dgm:t>
        <a:bodyPr/>
        <a:lstStyle/>
        <a:p>
          <a:endParaRPr lang="en-US"/>
        </a:p>
      </dgm:t>
    </dgm:pt>
    <dgm:pt modelId="{B6E14067-93AD-4205-B8FC-BD72FBDA60C5}" type="sibTrans" cxnId="{B28DF0D7-AE6D-4E85-93E8-794640ACC1FD}">
      <dgm:prSet/>
      <dgm:spPr/>
      <dgm:t>
        <a:bodyPr/>
        <a:lstStyle/>
        <a:p>
          <a:endParaRPr lang="en-US"/>
        </a:p>
      </dgm:t>
    </dgm:pt>
    <dgm:pt modelId="{8B07ED31-35DF-47B1-9AE4-F6563057E0A2}">
      <dgm:prSet/>
      <dgm:spPr/>
      <dgm:t>
        <a:bodyPr/>
        <a:lstStyle/>
        <a:p>
          <a:r>
            <a:rPr lang="en-US" dirty="0"/>
            <a:t>Work-based learning, employer engagement and student-led practice engagement</a:t>
          </a:r>
        </a:p>
      </dgm:t>
    </dgm:pt>
    <dgm:pt modelId="{20DD83A0-1EDD-4665-B19F-F214668A50C6}" type="parTrans" cxnId="{2C30FF63-1C60-41AC-961E-AAF90631421D}">
      <dgm:prSet/>
      <dgm:spPr/>
      <dgm:t>
        <a:bodyPr/>
        <a:lstStyle/>
        <a:p>
          <a:endParaRPr lang="en-US"/>
        </a:p>
      </dgm:t>
    </dgm:pt>
    <dgm:pt modelId="{47C64569-8786-4759-9E81-ACAAEDA49576}" type="sibTrans" cxnId="{2C30FF63-1C60-41AC-961E-AAF90631421D}">
      <dgm:prSet/>
      <dgm:spPr/>
      <dgm:t>
        <a:bodyPr/>
        <a:lstStyle/>
        <a:p>
          <a:endParaRPr lang="en-US"/>
        </a:p>
      </dgm:t>
    </dgm:pt>
    <dgm:pt modelId="{BABC01F5-D20E-4D72-987A-0822EA98FA57}">
      <dgm:prSet/>
      <dgm:spPr/>
      <dgm:t>
        <a:bodyPr/>
        <a:lstStyle/>
        <a:p>
          <a:r>
            <a:rPr kumimoji="0" lang="en-US" altLang="en-US"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Developing students’ independent learning and </a:t>
          </a:r>
          <a:r>
            <a:rPr kumimoji="0" lang="en-US" altLang="en-US" b="0" i="0" u="none" strike="noStrike" cap="none" normalizeH="0" baseline="0" dirty="0" err="1">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groupworking</a:t>
          </a:r>
          <a:r>
            <a:rPr kumimoji="0" lang="en-US" altLang="en-US"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skills</a:t>
          </a:r>
          <a:endParaRPr lang="en-US" dirty="0">
            <a:solidFill>
              <a:schemeClr val="bg1"/>
            </a:solidFill>
          </a:endParaRPr>
        </a:p>
      </dgm:t>
    </dgm:pt>
    <dgm:pt modelId="{418FDA70-07A9-4D1E-80D3-854E0F150B5E}" type="parTrans" cxnId="{00A9E10A-20CF-4764-8E72-0453139DDFED}">
      <dgm:prSet/>
      <dgm:spPr/>
      <dgm:t>
        <a:bodyPr/>
        <a:lstStyle/>
        <a:p>
          <a:endParaRPr lang="en-US"/>
        </a:p>
      </dgm:t>
    </dgm:pt>
    <dgm:pt modelId="{7D623D4C-F870-40FB-AD5E-4D6D12CB22E5}" type="sibTrans" cxnId="{00A9E10A-20CF-4764-8E72-0453139DDFED}">
      <dgm:prSet/>
      <dgm:spPr/>
      <dgm:t>
        <a:bodyPr/>
        <a:lstStyle/>
        <a:p>
          <a:endParaRPr lang="en-US"/>
        </a:p>
      </dgm:t>
    </dgm:pt>
    <dgm:pt modelId="{36ADD6A7-9651-44AA-9FBB-5E15E135C780}">
      <dgm:prSet/>
      <dgm:spPr/>
      <dgm:t>
        <a:bodyPr/>
        <a:lstStyle/>
        <a:p>
          <a:r>
            <a:rPr lang="en-US" altLang="en-US" dirty="0">
              <a:latin typeface="Calibri" panose="020F0502020204030204" pitchFamily="34" charset="0"/>
              <a:ea typeface="Times New Roman" panose="02020603050405020304" pitchFamily="18" charset="0"/>
              <a:cs typeface="Times New Roman" panose="02020603050405020304" pitchFamily="18" charset="0"/>
            </a:rPr>
            <a:t>Enabling relationship building to support wellbeing and retention</a:t>
          </a:r>
          <a:endParaRPr lang="en-US" dirty="0"/>
        </a:p>
      </dgm:t>
    </dgm:pt>
    <dgm:pt modelId="{885DEC8A-5E62-4D35-BA08-54897B6813A6}" type="parTrans" cxnId="{59851EC1-DFD2-485B-9F66-83F6048DDB7C}">
      <dgm:prSet/>
      <dgm:spPr/>
      <dgm:t>
        <a:bodyPr/>
        <a:lstStyle/>
        <a:p>
          <a:endParaRPr lang="en-US"/>
        </a:p>
      </dgm:t>
    </dgm:pt>
    <dgm:pt modelId="{D60AECED-3B25-418C-B810-EFEF00FD4573}" type="sibTrans" cxnId="{59851EC1-DFD2-485B-9F66-83F6048DDB7C}">
      <dgm:prSet/>
      <dgm:spPr/>
      <dgm:t>
        <a:bodyPr/>
        <a:lstStyle/>
        <a:p>
          <a:endParaRPr lang="en-US"/>
        </a:p>
      </dgm:t>
    </dgm:pt>
    <dgm:pt modelId="{7741F2D7-1176-7548-A030-9077C4E8961C}" type="pres">
      <dgm:prSet presAssocID="{5A4E2E16-9F0B-4115-BAB3-CDF327BB3AC9}" presName="diagram" presStyleCnt="0">
        <dgm:presLayoutVars>
          <dgm:dir/>
          <dgm:resizeHandles val="exact"/>
        </dgm:presLayoutVars>
      </dgm:prSet>
      <dgm:spPr/>
    </dgm:pt>
    <dgm:pt modelId="{21F937ED-0BB2-A043-8EAF-1E88F0944575}" type="pres">
      <dgm:prSet presAssocID="{2BA8D24D-B44F-4ADA-B2D9-C2FA2E883429}" presName="node" presStyleLbl="node1" presStyleIdx="0" presStyleCnt="6">
        <dgm:presLayoutVars>
          <dgm:bulletEnabled val="1"/>
        </dgm:presLayoutVars>
      </dgm:prSet>
      <dgm:spPr/>
    </dgm:pt>
    <dgm:pt modelId="{D9C730BB-69CA-9B49-815D-24232A833C74}" type="pres">
      <dgm:prSet presAssocID="{55DD3E87-9B32-469E-9A19-A3D8F79D1447}" presName="sibTrans" presStyleCnt="0"/>
      <dgm:spPr/>
    </dgm:pt>
    <dgm:pt modelId="{74C52ED9-47D8-5F46-BA2A-40E79B4A49C2}" type="pres">
      <dgm:prSet presAssocID="{C89D47C1-2854-4125-9054-9A754A1753F0}" presName="node" presStyleLbl="node1" presStyleIdx="1" presStyleCnt="6">
        <dgm:presLayoutVars>
          <dgm:bulletEnabled val="1"/>
        </dgm:presLayoutVars>
      </dgm:prSet>
      <dgm:spPr/>
    </dgm:pt>
    <dgm:pt modelId="{3228307B-0E21-BE42-99F5-0D15FE20AED7}" type="pres">
      <dgm:prSet presAssocID="{0973D2C6-A815-4E89-96C7-04CA4CC4ED93}" presName="sibTrans" presStyleCnt="0"/>
      <dgm:spPr/>
    </dgm:pt>
    <dgm:pt modelId="{52E8FA6A-6305-1F44-8F0B-103C8BB8E041}" type="pres">
      <dgm:prSet presAssocID="{2251458B-59A0-4820-A3F0-68053429EAFC}" presName="node" presStyleLbl="node1" presStyleIdx="2" presStyleCnt="6">
        <dgm:presLayoutVars>
          <dgm:bulletEnabled val="1"/>
        </dgm:presLayoutVars>
      </dgm:prSet>
      <dgm:spPr/>
    </dgm:pt>
    <dgm:pt modelId="{F9C14630-2135-7E4C-AF7D-66B0CEDCA98D}" type="pres">
      <dgm:prSet presAssocID="{B6E14067-93AD-4205-B8FC-BD72FBDA60C5}" presName="sibTrans" presStyleCnt="0"/>
      <dgm:spPr/>
    </dgm:pt>
    <dgm:pt modelId="{76C085AC-001D-4749-9AC3-D0D2A4937515}" type="pres">
      <dgm:prSet presAssocID="{8B07ED31-35DF-47B1-9AE4-F6563057E0A2}" presName="node" presStyleLbl="node1" presStyleIdx="3" presStyleCnt="6">
        <dgm:presLayoutVars>
          <dgm:bulletEnabled val="1"/>
        </dgm:presLayoutVars>
      </dgm:prSet>
      <dgm:spPr/>
    </dgm:pt>
    <dgm:pt modelId="{34F31A56-37AD-724E-91DC-91DE1058D336}" type="pres">
      <dgm:prSet presAssocID="{47C64569-8786-4759-9E81-ACAAEDA49576}" presName="sibTrans" presStyleCnt="0"/>
      <dgm:spPr/>
    </dgm:pt>
    <dgm:pt modelId="{8AD8B359-2A9A-2949-AA4A-C01BC219A3E9}" type="pres">
      <dgm:prSet presAssocID="{BABC01F5-D20E-4D72-987A-0822EA98FA57}" presName="node" presStyleLbl="node1" presStyleIdx="4" presStyleCnt="6">
        <dgm:presLayoutVars>
          <dgm:bulletEnabled val="1"/>
        </dgm:presLayoutVars>
      </dgm:prSet>
      <dgm:spPr/>
    </dgm:pt>
    <dgm:pt modelId="{6E5FB75E-A2EB-1048-97BA-BBBEC134E743}" type="pres">
      <dgm:prSet presAssocID="{7D623D4C-F870-40FB-AD5E-4D6D12CB22E5}" presName="sibTrans" presStyleCnt="0"/>
      <dgm:spPr/>
    </dgm:pt>
    <dgm:pt modelId="{BEA51D61-0219-DA48-B110-B0A95AD88933}" type="pres">
      <dgm:prSet presAssocID="{36ADD6A7-9651-44AA-9FBB-5E15E135C780}" presName="node" presStyleLbl="node1" presStyleIdx="5" presStyleCnt="6">
        <dgm:presLayoutVars>
          <dgm:bulletEnabled val="1"/>
        </dgm:presLayoutVars>
      </dgm:prSet>
      <dgm:spPr/>
    </dgm:pt>
  </dgm:ptLst>
  <dgm:cxnLst>
    <dgm:cxn modelId="{00A9E10A-20CF-4764-8E72-0453139DDFED}" srcId="{5A4E2E16-9F0B-4115-BAB3-CDF327BB3AC9}" destId="{BABC01F5-D20E-4D72-987A-0822EA98FA57}" srcOrd="4" destOrd="0" parTransId="{418FDA70-07A9-4D1E-80D3-854E0F150B5E}" sibTransId="{7D623D4C-F870-40FB-AD5E-4D6D12CB22E5}"/>
    <dgm:cxn modelId="{0774DC0B-3F42-EA4D-8F3B-2DCB13BAF2E6}" type="presOf" srcId="{BABC01F5-D20E-4D72-987A-0822EA98FA57}" destId="{8AD8B359-2A9A-2949-AA4A-C01BC219A3E9}" srcOrd="0" destOrd="0" presId="urn:microsoft.com/office/officeart/2005/8/layout/default"/>
    <dgm:cxn modelId="{77AA9B22-E6E1-EE41-824A-28620BCFC8A0}" type="presOf" srcId="{36ADD6A7-9651-44AA-9FBB-5E15E135C780}" destId="{BEA51D61-0219-DA48-B110-B0A95AD88933}" srcOrd="0" destOrd="0" presId="urn:microsoft.com/office/officeart/2005/8/layout/default"/>
    <dgm:cxn modelId="{55444B5F-C49E-5B4C-93A5-DFA76A028037}" type="presOf" srcId="{C89D47C1-2854-4125-9054-9A754A1753F0}" destId="{74C52ED9-47D8-5F46-BA2A-40E79B4A49C2}" srcOrd="0" destOrd="0" presId="urn:microsoft.com/office/officeart/2005/8/layout/default"/>
    <dgm:cxn modelId="{2C30FF63-1C60-41AC-961E-AAF90631421D}" srcId="{5A4E2E16-9F0B-4115-BAB3-CDF327BB3AC9}" destId="{8B07ED31-35DF-47B1-9AE4-F6563057E0A2}" srcOrd="3" destOrd="0" parTransId="{20DD83A0-1EDD-4665-B19F-F214668A50C6}" sibTransId="{47C64569-8786-4759-9E81-ACAAEDA49576}"/>
    <dgm:cxn modelId="{DF3C036C-F4F4-7B48-BE7D-D040B0ACD75E}" type="presOf" srcId="{2BA8D24D-B44F-4ADA-B2D9-C2FA2E883429}" destId="{21F937ED-0BB2-A043-8EAF-1E88F0944575}" srcOrd="0" destOrd="0" presId="urn:microsoft.com/office/officeart/2005/8/layout/default"/>
    <dgm:cxn modelId="{B799C4AA-1E90-9B4A-8AF6-CB1D66380E56}" type="presOf" srcId="{2251458B-59A0-4820-A3F0-68053429EAFC}" destId="{52E8FA6A-6305-1F44-8F0B-103C8BB8E041}" srcOrd="0" destOrd="0" presId="urn:microsoft.com/office/officeart/2005/8/layout/default"/>
    <dgm:cxn modelId="{817B34B6-3745-44D4-8AAC-7B597CDA5513}" srcId="{5A4E2E16-9F0B-4115-BAB3-CDF327BB3AC9}" destId="{C89D47C1-2854-4125-9054-9A754A1753F0}" srcOrd="1" destOrd="0" parTransId="{E093D761-0CD0-4790-ACBC-610881840B45}" sibTransId="{0973D2C6-A815-4E89-96C7-04CA4CC4ED93}"/>
    <dgm:cxn modelId="{59851EC1-DFD2-485B-9F66-83F6048DDB7C}" srcId="{5A4E2E16-9F0B-4115-BAB3-CDF327BB3AC9}" destId="{36ADD6A7-9651-44AA-9FBB-5E15E135C780}" srcOrd="5" destOrd="0" parTransId="{885DEC8A-5E62-4D35-BA08-54897B6813A6}" sibTransId="{D60AECED-3B25-418C-B810-EFEF00FD4573}"/>
    <dgm:cxn modelId="{707D35CA-6AD6-5642-AEA3-C1D6153B067A}" type="presOf" srcId="{5A4E2E16-9F0B-4115-BAB3-CDF327BB3AC9}" destId="{7741F2D7-1176-7548-A030-9077C4E8961C}" srcOrd="0" destOrd="0" presId="urn:microsoft.com/office/officeart/2005/8/layout/default"/>
    <dgm:cxn modelId="{B28DF0D7-AE6D-4E85-93E8-794640ACC1FD}" srcId="{5A4E2E16-9F0B-4115-BAB3-CDF327BB3AC9}" destId="{2251458B-59A0-4820-A3F0-68053429EAFC}" srcOrd="2" destOrd="0" parTransId="{46AE442E-6BE8-40B0-8A5D-C251A2988332}" sibTransId="{B6E14067-93AD-4205-B8FC-BD72FBDA60C5}"/>
    <dgm:cxn modelId="{BAB58AD9-656C-E34B-ADB6-CFCD0DCF5F87}" type="presOf" srcId="{8B07ED31-35DF-47B1-9AE4-F6563057E0A2}" destId="{76C085AC-001D-4749-9AC3-D0D2A4937515}" srcOrd="0" destOrd="0" presId="urn:microsoft.com/office/officeart/2005/8/layout/default"/>
    <dgm:cxn modelId="{F3C3B0E5-9757-4224-8C6D-1D0E3737D843}" srcId="{5A4E2E16-9F0B-4115-BAB3-CDF327BB3AC9}" destId="{2BA8D24D-B44F-4ADA-B2D9-C2FA2E883429}" srcOrd="0" destOrd="0" parTransId="{63287ADC-6E60-4DA4-91A7-3048266BCAB9}" sibTransId="{55DD3E87-9B32-469E-9A19-A3D8F79D1447}"/>
    <dgm:cxn modelId="{0ED78D2C-012C-3542-AE05-BFEC9C79E7B8}" type="presParOf" srcId="{7741F2D7-1176-7548-A030-9077C4E8961C}" destId="{21F937ED-0BB2-A043-8EAF-1E88F0944575}" srcOrd="0" destOrd="0" presId="urn:microsoft.com/office/officeart/2005/8/layout/default"/>
    <dgm:cxn modelId="{68AA6F87-61B3-6E49-A26A-07DE25B40964}" type="presParOf" srcId="{7741F2D7-1176-7548-A030-9077C4E8961C}" destId="{D9C730BB-69CA-9B49-815D-24232A833C74}" srcOrd="1" destOrd="0" presId="urn:microsoft.com/office/officeart/2005/8/layout/default"/>
    <dgm:cxn modelId="{04E1B78E-FF40-0841-910B-AAB9DBA82040}" type="presParOf" srcId="{7741F2D7-1176-7548-A030-9077C4E8961C}" destId="{74C52ED9-47D8-5F46-BA2A-40E79B4A49C2}" srcOrd="2" destOrd="0" presId="urn:microsoft.com/office/officeart/2005/8/layout/default"/>
    <dgm:cxn modelId="{5209D0C5-3EC7-D849-96D8-256450430B84}" type="presParOf" srcId="{7741F2D7-1176-7548-A030-9077C4E8961C}" destId="{3228307B-0E21-BE42-99F5-0D15FE20AED7}" srcOrd="3" destOrd="0" presId="urn:microsoft.com/office/officeart/2005/8/layout/default"/>
    <dgm:cxn modelId="{97CDE1A8-ED91-C945-93F9-F779E920EBAE}" type="presParOf" srcId="{7741F2D7-1176-7548-A030-9077C4E8961C}" destId="{52E8FA6A-6305-1F44-8F0B-103C8BB8E041}" srcOrd="4" destOrd="0" presId="urn:microsoft.com/office/officeart/2005/8/layout/default"/>
    <dgm:cxn modelId="{E1CC3E7F-ABF0-8B45-8A6E-4CA87907109C}" type="presParOf" srcId="{7741F2D7-1176-7548-A030-9077C4E8961C}" destId="{F9C14630-2135-7E4C-AF7D-66B0CEDCA98D}" srcOrd="5" destOrd="0" presId="urn:microsoft.com/office/officeart/2005/8/layout/default"/>
    <dgm:cxn modelId="{E414F0B8-E169-D84A-92ED-38CCA1643C4C}" type="presParOf" srcId="{7741F2D7-1176-7548-A030-9077C4E8961C}" destId="{76C085AC-001D-4749-9AC3-D0D2A4937515}" srcOrd="6" destOrd="0" presId="urn:microsoft.com/office/officeart/2005/8/layout/default"/>
    <dgm:cxn modelId="{62C28252-711E-494B-9E60-30B6D76DBBB2}" type="presParOf" srcId="{7741F2D7-1176-7548-A030-9077C4E8961C}" destId="{34F31A56-37AD-724E-91DC-91DE1058D336}" srcOrd="7" destOrd="0" presId="urn:microsoft.com/office/officeart/2005/8/layout/default"/>
    <dgm:cxn modelId="{67888FBD-9D40-9F4E-BFB8-04A601257A7B}" type="presParOf" srcId="{7741F2D7-1176-7548-A030-9077C4E8961C}" destId="{8AD8B359-2A9A-2949-AA4A-C01BC219A3E9}" srcOrd="8" destOrd="0" presId="urn:microsoft.com/office/officeart/2005/8/layout/default"/>
    <dgm:cxn modelId="{5226C0CB-B4F0-5142-9539-0253D85BD5A1}" type="presParOf" srcId="{7741F2D7-1176-7548-A030-9077C4E8961C}" destId="{6E5FB75E-A2EB-1048-97BA-BBBEC134E743}" srcOrd="9" destOrd="0" presId="urn:microsoft.com/office/officeart/2005/8/layout/default"/>
    <dgm:cxn modelId="{D7293D93-28BD-0B40-BD79-CCB188993E56}" type="presParOf" srcId="{7741F2D7-1176-7548-A030-9077C4E8961C}" destId="{BEA51D61-0219-DA48-B110-B0A95AD8893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4C8BE-A7F9-2343-9B75-7F10ED5F4C9C}">
      <dsp:nvSpPr>
        <dsp:cNvPr id="0" name=""/>
        <dsp:cNvSpPr/>
      </dsp:nvSpPr>
      <dsp:spPr>
        <a:xfrm>
          <a:off x="0" y="0"/>
          <a:ext cx="2331407" cy="233140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AEDE9F-913A-254A-AD73-A7122CE56F4D}">
      <dsp:nvSpPr>
        <dsp:cNvPr id="0" name=""/>
        <dsp:cNvSpPr/>
      </dsp:nvSpPr>
      <dsp:spPr>
        <a:xfrm>
          <a:off x="1165703" y="0"/>
          <a:ext cx="3674630" cy="233140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Evolving Approach to Student-Centred Active Learning</a:t>
          </a:r>
          <a:endParaRPr lang="en-GB" sz="1900" kern="1200"/>
        </a:p>
      </dsp:txBody>
      <dsp:txXfrm>
        <a:off x="1165703" y="0"/>
        <a:ext cx="3674630" cy="699423"/>
      </dsp:txXfrm>
    </dsp:sp>
    <dsp:sp modelId="{4321ED66-4924-0E49-A096-2D03EEC360F1}">
      <dsp:nvSpPr>
        <dsp:cNvPr id="0" name=""/>
        <dsp:cNvSpPr/>
      </dsp:nvSpPr>
      <dsp:spPr>
        <a:xfrm>
          <a:off x="407996" y="699423"/>
          <a:ext cx="1515413" cy="151541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B54BF0-8D0B-1844-829F-671E1A7F0592}">
      <dsp:nvSpPr>
        <dsp:cNvPr id="0" name=""/>
        <dsp:cNvSpPr/>
      </dsp:nvSpPr>
      <dsp:spPr>
        <a:xfrm>
          <a:off x="1165703" y="699423"/>
          <a:ext cx="3674630" cy="151541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Transforming curricula and assessment</a:t>
          </a:r>
          <a:endParaRPr lang="en-GB" sz="1900" kern="1200"/>
        </a:p>
      </dsp:txBody>
      <dsp:txXfrm>
        <a:off x="1165703" y="699423"/>
        <a:ext cx="3674630" cy="699421"/>
      </dsp:txXfrm>
    </dsp:sp>
    <dsp:sp modelId="{1F8A6DDD-2D46-7C46-A40E-4B7250202559}">
      <dsp:nvSpPr>
        <dsp:cNvPr id="0" name=""/>
        <dsp:cNvSpPr/>
      </dsp:nvSpPr>
      <dsp:spPr>
        <a:xfrm>
          <a:off x="815992" y="1398844"/>
          <a:ext cx="699421" cy="69942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85AC12-3669-544C-A782-525E25423D67}">
      <dsp:nvSpPr>
        <dsp:cNvPr id="0" name=""/>
        <dsp:cNvSpPr/>
      </dsp:nvSpPr>
      <dsp:spPr>
        <a:xfrm>
          <a:off x="1165703" y="1398844"/>
          <a:ext cx="3674630" cy="6994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Students’ Professional &amp; Skills Development</a:t>
          </a:r>
          <a:endParaRPr lang="en-GB" sz="1900" kern="1200" dirty="0"/>
        </a:p>
      </dsp:txBody>
      <dsp:txXfrm>
        <a:off x="1165703" y="1398844"/>
        <a:ext cx="3674630" cy="699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937ED-0BB2-A043-8EAF-1E88F0944575}">
      <dsp:nvSpPr>
        <dsp:cNvPr id="0" name=""/>
        <dsp:cNvSpPr/>
      </dsp:nvSpPr>
      <dsp:spPr>
        <a:xfrm>
          <a:off x="191874" y="1660"/>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en-US" sz="1400" b="0" i="0" u="none" strike="noStrike" kern="1200"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Redesigning teaching to support interaction</a:t>
          </a:r>
          <a:endParaRPr lang="en-US" sz="1400" kern="1200" dirty="0">
            <a:solidFill>
              <a:schemeClr val="bg1"/>
            </a:solidFill>
          </a:endParaRPr>
        </a:p>
      </dsp:txBody>
      <dsp:txXfrm>
        <a:off x="191874" y="1660"/>
        <a:ext cx="1932844" cy="1159706"/>
      </dsp:txXfrm>
    </dsp:sp>
    <dsp:sp modelId="{74C52ED9-47D8-5F46-BA2A-40E79B4A49C2}">
      <dsp:nvSpPr>
        <dsp:cNvPr id="0" name=""/>
        <dsp:cNvSpPr/>
      </dsp:nvSpPr>
      <dsp:spPr>
        <a:xfrm>
          <a:off x="2318003" y="1660"/>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kern="1200" dirty="0" err="1">
              <a:latin typeface="Calibri" panose="020F0502020204030204" pitchFamily="34" charset="0"/>
              <a:ea typeface="Times New Roman" panose="02020603050405020304" pitchFamily="18" charset="0"/>
              <a:cs typeface="Times New Roman" panose="02020603050405020304" pitchFamily="18" charset="0"/>
            </a:rPr>
            <a:t>Maximising</a:t>
          </a:r>
          <a:r>
            <a:rPr lang="en-US" altLang="en-US" sz="1400" kern="1200" dirty="0">
              <a:latin typeface="Calibri" panose="020F0502020204030204" pitchFamily="34" charset="0"/>
              <a:ea typeface="Times New Roman" panose="02020603050405020304" pitchFamily="18" charset="0"/>
              <a:cs typeface="Times New Roman" panose="02020603050405020304" pitchFamily="18" charset="0"/>
            </a:rPr>
            <a:t>, and supporting engagement with, blended learning opportunities</a:t>
          </a:r>
          <a:endParaRPr lang="en-US" sz="1400" kern="1200" dirty="0"/>
        </a:p>
      </dsp:txBody>
      <dsp:txXfrm>
        <a:off x="2318003" y="1660"/>
        <a:ext cx="1932844" cy="1159706"/>
      </dsp:txXfrm>
    </dsp:sp>
    <dsp:sp modelId="{52E8FA6A-6305-1F44-8F0B-103C8BB8E041}">
      <dsp:nvSpPr>
        <dsp:cNvPr id="0" name=""/>
        <dsp:cNvSpPr/>
      </dsp:nvSpPr>
      <dsp:spPr>
        <a:xfrm>
          <a:off x="191874" y="1354651"/>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en-US" sz="1400" b="0" i="0" u="none" strike="noStrike" kern="1200"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Developing team approaches to design and delivery of teaching</a:t>
          </a:r>
          <a:endParaRPr lang="en-US" sz="1400" kern="1200" dirty="0">
            <a:solidFill>
              <a:schemeClr val="bg1"/>
            </a:solidFill>
          </a:endParaRPr>
        </a:p>
      </dsp:txBody>
      <dsp:txXfrm>
        <a:off x="191874" y="1354651"/>
        <a:ext cx="1932844" cy="1159706"/>
      </dsp:txXfrm>
    </dsp:sp>
    <dsp:sp modelId="{76C085AC-001D-4749-9AC3-D0D2A4937515}">
      <dsp:nvSpPr>
        <dsp:cNvPr id="0" name=""/>
        <dsp:cNvSpPr/>
      </dsp:nvSpPr>
      <dsp:spPr>
        <a:xfrm>
          <a:off x="2318003" y="1354651"/>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en-US" sz="1400" kern="1200" dirty="0">
              <a:latin typeface="Calibri" panose="020F0502020204030204" pitchFamily="34" charset="0"/>
              <a:ea typeface="Times New Roman" panose="02020603050405020304" pitchFamily="18" charset="0"/>
              <a:cs typeface="Times New Roman" panose="02020603050405020304" pitchFamily="18" charset="0"/>
            </a:rPr>
            <a:t>Redesigning formative and summative assessment to connect to real world challenges</a:t>
          </a:r>
          <a:endParaRPr lang="en-US" sz="1400" kern="1200" dirty="0"/>
        </a:p>
      </dsp:txBody>
      <dsp:txXfrm>
        <a:off x="2318003" y="1354651"/>
        <a:ext cx="1932844" cy="1159706"/>
      </dsp:txXfrm>
    </dsp:sp>
    <dsp:sp modelId="{8AD8B359-2A9A-2949-AA4A-C01BC219A3E9}">
      <dsp:nvSpPr>
        <dsp:cNvPr id="0" name=""/>
        <dsp:cNvSpPr/>
      </dsp:nvSpPr>
      <dsp:spPr>
        <a:xfrm>
          <a:off x="191874" y="2707642"/>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Flexibility to support relevant course combinations and multidisciplinarity</a:t>
          </a:r>
        </a:p>
      </dsp:txBody>
      <dsp:txXfrm>
        <a:off x="191874" y="2707642"/>
        <a:ext cx="1932844" cy="1159706"/>
      </dsp:txXfrm>
    </dsp:sp>
    <dsp:sp modelId="{BEA51D61-0219-DA48-B110-B0A95AD88933}">
      <dsp:nvSpPr>
        <dsp:cNvPr id="0" name=""/>
        <dsp:cNvSpPr/>
      </dsp:nvSpPr>
      <dsp:spPr>
        <a:xfrm>
          <a:off x="2318003" y="2707642"/>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Easier transition through routes to study</a:t>
          </a:r>
        </a:p>
      </dsp:txBody>
      <dsp:txXfrm>
        <a:off x="2318003" y="2707642"/>
        <a:ext cx="1932844" cy="1159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937ED-0BB2-A043-8EAF-1E88F0944575}">
      <dsp:nvSpPr>
        <dsp:cNvPr id="0" name=""/>
        <dsp:cNvSpPr/>
      </dsp:nvSpPr>
      <dsp:spPr>
        <a:xfrm>
          <a:off x="191874" y="1660"/>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Connecting with real-world challenges</a:t>
          </a:r>
        </a:p>
      </dsp:txBody>
      <dsp:txXfrm>
        <a:off x="191874" y="1660"/>
        <a:ext cx="1932844" cy="1159706"/>
      </dsp:txXfrm>
    </dsp:sp>
    <dsp:sp modelId="{74C52ED9-47D8-5F46-BA2A-40E79B4A49C2}">
      <dsp:nvSpPr>
        <dsp:cNvPr id="0" name=""/>
        <dsp:cNvSpPr/>
      </dsp:nvSpPr>
      <dsp:spPr>
        <a:xfrm>
          <a:off x="2318003" y="1660"/>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Programmes and assessment that foster creativity and problem solving</a:t>
          </a:r>
        </a:p>
      </dsp:txBody>
      <dsp:txXfrm>
        <a:off x="2318003" y="1660"/>
        <a:ext cx="1932844" cy="1159706"/>
      </dsp:txXfrm>
    </dsp:sp>
    <dsp:sp modelId="{52E8FA6A-6305-1F44-8F0B-103C8BB8E041}">
      <dsp:nvSpPr>
        <dsp:cNvPr id="0" name=""/>
        <dsp:cNvSpPr/>
      </dsp:nvSpPr>
      <dsp:spPr>
        <a:xfrm>
          <a:off x="191874" y="1354651"/>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Programmatic and inclusive curriculum design and assessment</a:t>
          </a:r>
        </a:p>
      </dsp:txBody>
      <dsp:txXfrm>
        <a:off x="191874" y="1354651"/>
        <a:ext cx="1932844" cy="1159706"/>
      </dsp:txXfrm>
    </dsp:sp>
    <dsp:sp modelId="{76C085AC-001D-4749-9AC3-D0D2A4937515}">
      <dsp:nvSpPr>
        <dsp:cNvPr id="0" name=""/>
        <dsp:cNvSpPr/>
      </dsp:nvSpPr>
      <dsp:spPr>
        <a:xfrm>
          <a:off x="2318003" y="1354651"/>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Work-based learning, employer engagement and student-led practice engagement</a:t>
          </a:r>
        </a:p>
      </dsp:txBody>
      <dsp:txXfrm>
        <a:off x="2318003" y="1354651"/>
        <a:ext cx="1932844" cy="1159706"/>
      </dsp:txXfrm>
    </dsp:sp>
    <dsp:sp modelId="{8AD8B359-2A9A-2949-AA4A-C01BC219A3E9}">
      <dsp:nvSpPr>
        <dsp:cNvPr id="0" name=""/>
        <dsp:cNvSpPr/>
      </dsp:nvSpPr>
      <dsp:spPr>
        <a:xfrm>
          <a:off x="191874" y="2707642"/>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n-US" altLang="en-US" sz="1500" b="0" i="0" u="none" strike="noStrike" kern="1200"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Developing students’ independent learning and </a:t>
          </a:r>
          <a:r>
            <a:rPr kumimoji="0" lang="en-US" altLang="en-US" sz="1500" b="0" i="0" u="none" strike="noStrike" kern="1200" cap="none" normalizeH="0" baseline="0" dirty="0" err="1">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groupworking</a:t>
          </a:r>
          <a:r>
            <a:rPr kumimoji="0" lang="en-US" altLang="en-US" sz="1500" b="0" i="0" u="none" strike="noStrike" kern="1200"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skills</a:t>
          </a:r>
          <a:endParaRPr lang="en-US" sz="1500" kern="1200" dirty="0">
            <a:solidFill>
              <a:schemeClr val="bg1"/>
            </a:solidFill>
          </a:endParaRPr>
        </a:p>
      </dsp:txBody>
      <dsp:txXfrm>
        <a:off x="191874" y="2707642"/>
        <a:ext cx="1932844" cy="1159706"/>
      </dsp:txXfrm>
    </dsp:sp>
    <dsp:sp modelId="{BEA51D61-0219-DA48-B110-B0A95AD88933}">
      <dsp:nvSpPr>
        <dsp:cNvPr id="0" name=""/>
        <dsp:cNvSpPr/>
      </dsp:nvSpPr>
      <dsp:spPr>
        <a:xfrm>
          <a:off x="2318003" y="2707642"/>
          <a:ext cx="1932844" cy="1159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altLang="en-US" sz="1500" kern="1200" dirty="0">
              <a:latin typeface="Calibri" panose="020F0502020204030204" pitchFamily="34" charset="0"/>
              <a:ea typeface="Times New Roman" panose="02020603050405020304" pitchFamily="18" charset="0"/>
              <a:cs typeface="Times New Roman" panose="02020603050405020304" pitchFamily="18" charset="0"/>
            </a:rPr>
            <a:t>Enabling relationship building to support wellbeing and retention</a:t>
          </a:r>
          <a:endParaRPr lang="en-US" sz="1500" kern="1200" dirty="0"/>
        </a:p>
      </dsp:txBody>
      <dsp:txXfrm>
        <a:off x="2318003" y="2707642"/>
        <a:ext cx="1932844" cy="115970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433B5-D728-E146-B948-C37A5EC05FB8}"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a:t>
            </a:fld>
            <a:endParaRPr lang="en-US"/>
          </a:p>
        </p:txBody>
      </p:sp>
    </p:spTree>
    <p:extLst>
      <p:ext uri="{BB962C8B-B14F-4D97-AF65-F5344CB8AC3E}">
        <p14:creationId xmlns:p14="http://schemas.microsoft.com/office/powerpoint/2010/main" val="37473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2</a:t>
            </a:fld>
            <a:endParaRPr lang="en-US"/>
          </a:p>
        </p:txBody>
      </p:sp>
    </p:spTree>
    <p:extLst>
      <p:ext uri="{BB962C8B-B14F-4D97-AF65-F5344CB8AC3E}">
        <p14:creationId xmlns:p14="http://schemas.microsoft.com/office/powerpoint/2010/main" val="300282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3</a:t>
            </a:fld>
            <a:endParaRPr lang="en-US"/>
          </a:p>
        </p:txBody>
      </p:sp>
    </p:spTree>
    <p:extLst>
      <p:ext uri="{BB962C8B-B14F-4D97-AF65-F5344CB8AC3E}">
        <p14:creationId xmlns:p14="http://schemas.microsoft.com/office/powerpoint/2010/main" val="64323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5</a:t>
            </a:fld>
            <a:endParaRPr lang="en-US"/>
          </a:p>
        </p:txBody>
      </p:sp>
    </p:spTree>
    <p:extLst>
      <p:ext uri="{BB962C8B-B14F-4D97-AF65-F5344CB8AC3E}">
        <p14:creationId xmlns:p14="http://schemas.microsoft.com/office/powerpoint/2010/main" val="133070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9D7923-23A1-6B44-A6C4-B891194AB933}" type="slidenum">
              <a:rPr lang="en-US" smtClean="0"/>
              <a:t>8</a:t>
            </a:fld>
            <a:endParaRPr lang="en-US"/>
          </a:p>
        </p:txBody>
      </p:sp>
    </p:spTree>
    <p:extLst>
      <p:ext uri="{BB962C8B-B14F-4D97-AF65-F5344CB8AC3E}">
        <p14:creationId xmlns:p14="http://schemas.microsoft.com/office/powerpoint/2010/main" val="327522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15</a:t>
            </a:fld>
            <a:endParaRPr lang="en-US"/>
          </a:p>
        </p:txBody>
      </p:sp>
    </p:spTree>
    <p:extLst>
      <p:ext uri="{BB962C8B-B14F-4D97-AF65-F5344CB8AC3E}">
        <p14:creationId xmlns:p14="http://schemas.microsoft.com/office/powerpoint/2010/main" val="351112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16</a:t>
            </a:fld>
            <a:endParaRPr lang="en-US"/>
          </a:p>
        </p:txBody>
      </p:sp>
    </p:spTree>
    <p:extLst>
      <p:ext uri="{BB962C8B-B14F-4D97-AF65-F5344CB8AC3E}">
        <p14:creationId xmlns:p14="http://schemas.microsoft.com/office/powerpoint/2010/main" val="71596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117478152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EDA1-6D2B-264C-85B8-B5CC02DDD0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317E5B-91BB-0343-A8E9-168DDA2C538B}"/>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C2CAA8D-1DA7-E54E-B895-1BDDD25845A8}"/>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E1D0A64-1171-A949-AB6D-54599FAF1D9B}"/>
              </a:ext>
            </a:extLst>
          </p:cNvPr>
          <p:cNvSpPr>
            <a:spLocks noGrp="1"/>
          </p:cNvSpPr>
          <p:nvPr>
            <p:ph type="dt" sz="half" idx="10"/>
          </p:nvPr>
        </p:nvSpPr>
        <p:spPr/>
        <p:txBody>
          <a:bodyPr/>
          <a:lstStyle/>
          <a:p>
            <a:fld id="{AB5C30E4-5BE6-4845-A9A0-A5C09A4AA2D9}" type="datetimeFigureOut">
              <a:rPr lang="en-US" smtClean="0"/>
              <a:t>4/13/2022</a:t>
            </a:fld>
            <a:endParaRPr lang="en-US"/>
          </a:p>
        </p:txBody>
      </p:sp>
      <p:sp>
        <p:nvSpPr>
          <p:cNvPr id="6" name="Footer Placeholder 5">
            <a:extLst>
              <a:ext uri="{FF2B5EF4-FFF2-40B4-BE49-F238E27FC236}">
                <a16:creationId xmlns:a16="http://schemas.microsoft.com/office/drawing/2014/main" id="{4205E6BA-5B89-8E4B-9CB3-C6F078178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28728-737A-CC4E-BFE9-BCC424C97D30}"/>
              </a:ext>
            </a:extLst>
          </p:cNvPr>
          <p:cNvSpPr>
            <a:spLocks noGrp="1"/>
          </p:cNvSpPr>
          <p:nvPr>
            <p:ph type="sldNum" sz="quarter" idx="12"/>
          </p:nvPr>
        </p:nvSpPr>
        <p:spPr/>
        <p:txBody>
          <a:bodyPr/>
          <a:lstStyle/>
          <a:p>
            <a:fld id="{0D2F8C6F-FCB8-2945-8CA3-51C9F7827FEF}" type="slidenum">
              <a:rPr lang="en-US" smtClean="0"/>
              <a:t>‹#›</a:t>
            </a:fld>
            <a:endParaRPr lang="en-US"/>
          </a:p>
        </p:txBody>
      </p:sp>
    </p:spTree>
    <p:extLst>
      <p:ext uri="{BB962C8B-B14F-4D97-AF65-F5344CB8AC3E}">
        <p14:creationId xmlns:p14="http://schemas.microsoft.com/office/powerpoint/2010/main" val="1574974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Lst>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www.gla.ac.uk/myglasgow/humanresources/equalitydiversity/understandingracis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ower of the main building with the city in the background">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0766"/>
            <a:ext cx="1907704" cy="1122179"/>
          </a:xfrm>
          <a:prstGeom prst="rect">
            <a:avLst/>
          </a:prstGeom>
        </p:spPr>
      </p:pic>
      <p:sp>
        <p:nvSpPr>
          <p:cNvPr id="7" name="Title 1">
            <a:extLst>
              <a:ext uri="{FF2B5EF4-FFF2-40B4-BE49-F238E27FC236}">
                <a16:creationId xmlns:a16="http://schemas.microsoft.com/office/drawing/2014/main" id="{B5A592FA-C535-124E-A8E7-844425B8DB50}"/>
              </a:ext>
            </a:extLst>
          </p:cNvPr>
          <p:cNvSpPr>
            <a:spLocks noGrp="1"/>
          </p:cNvSpPr>
          <p:nvPr>
            <p:ph type="title"/>
          </p:nvPr>
        </p:nvSpPr>
        <p:spPr>
          <a:xfrm>
            <a:off x="274572" y="1052506"/>
            <a:ext cx="6194177" cy="1032768"/>
          </a:xfrm>
          <a:prstGeom prst="rect">
            <a:avLst/>
          </a:prstGeom>
        </p:spPr>
        <p:txBody>
          <a:bodyPr/>
          <a:lstStyle/>
          <a:p>
            <a:pPr>
              <a:defRPr/>
            </a:pPr>
            <a:r>
              <a:rPr lang="en-US" dirty="0">
                <a:ea typeface="+mj-ea"/>
              </a:rPr>
              <a:t>Inclusivity in Learning, Teaching and Assessment </a:t>
            </a:r>
          </a:p>
        </p:txBody>
      </p:sp>
      <p:sp>
        <p:nvSpPr>
          <p:cNvPr id="9" name="Content Placeholder 2">
            <a:extLst>
              <a:ext uri="{FF2B5EF4-FFF2-40B4-BE49-F238E27FC236}">
                <a16:creationId xmlns:a16="http://schemas.microsoft.com/office/drawing/2014/main" id="{1650459D-5F1E-5640-87B5-00F2D9510815}"/>
              </a:ext>
            </a:extLst>
          </p:cNvPr>
          <p:cNvSpPr txBox="1">
            <a:spLocks/>
          </p:cNvSpPr>
          <p:nvPr/>
        </p:nvSpPr>
        <p:spPr bwMode="auto">
          <a:xfrm>
            <a:off x="274572" y="1923678"/>
            <a:ext cx="6525119" cy="100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r>
              <a:rPr lang="en-US" altLang="en-US" sz="1800" kern="0" dirty="0">
                <a:solidFill>
                  <a:srgbClr val="003560"/>
                </a:solidFill>
                <a:latin typeface="Arial"/>
                <a:ea typeface="ヒラギノ角ゴ Pro W3"/>
                <a:cs typeface="ヒラギノ角ゴ Pro W3" charset="-128"/>
              </a:rPr>
              <a:t>Moira Fischbacher-Smith, Vice Principal Learning &amp; Teaching </a:t>
            </a:r>
            <a:endParaRPr lang="en-US" altLang="en-US" sz="1800" kern="0" dirty="0">
              <a:solidFill>
                <a:srgbClr val="003560"/>
              </a:solidFill>
              <a:latin typeface="Arial" charset="0"/>
              <a:ea typeface="ヒラギノ角ゴ Pro W3" charset="-128"/>
              <a:cs typeface="ヒラギノ角ゴ Pro W3" charset="-128"/>
            </a:endParaRPr>
          </a:p>
          <a:p>
            <a:r>
              <a:rPr lang="en-US" altLang="en-US" sz="1800" kern="0" dirty="0">
                <a:solidFill>
                  <a:srgbClr val="003560"/>
                </a:solidFill>
                <a:latin typeface="Arial"/>
                <a:ea typeface="ヒラギノ角ゴ Pro W3"/>
                <a:cs typeface="ヒラギノ角ゴ Pro W3" charset="-128"/>
              </a:rPr>
              <a:t>Mia Clarke, SRC Vice President Education</a:t>
            </a:r>
            <a:endParaRPr lang="en-US" altLang="en-US" sz="1800" kern="0" dirty="0">
              <a:solidFill>
                <a:srgbClr val="003560"/>
              </a:solidFill>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58777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58355-5687-5D40-AB28-8FD71913C0D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8"/>
            <a:ext cx="9144000" cy="1352550"/>
          </a:xfrm>
          <a:prstGeom prst="rect">
            <a:avLst/>
          </a:prstGeom>
        </p:spPr>
      </p:pic>
      <p:sp>
        <p:nvSpPr>
          <p:cNvPr id="2" name="Title 1">
            <a:extLst>
              <a:ext uri="{FF2B5EF4-FFF2-40B4-BE49-F238E27FC236}">
                <a16:creationId xmlns:a16="http://schemas.microsoft.com/office/drawing/2014/main" id="{A8B4E2F1-1754-804A-B1B1-7F426C429802}"/>
              </a:ext>
            </a:extLst>
          </p:cNvPr>
          <p:cNvSpPr>
            <a:spLocks noGrp="1"/>
          </p:cNvSpPr>
          <p:nvPr>
            <p:ph type="title"/>
          </p:nvPr>
        </p:nvSpPr>
        <p:spPr>
          <a:xfrm>
            <a:off x="1979712" y="123478"/>
            <a:ext cx="7019126" cy="994172"/>
          </a:xfrm>
        </p:spPr>
        <p:txBody>
          <a:bodyPr/>
          <a:lstStyle/>
          <a:p>
            <a:r>
              <a:rPr lang="en-US" dirty="0">
                <a:solidFill>
                  <a:schemeClr val="accent5">
                    <a:lumMod val="50000"/>
                  </a:schemeClr>
                </a:solidFill>
                <a:latin typeface="Arial" panose="020B0604020202020204" pitchFamily="34" charset="0"/>
                <a:cs typeface="Arial" panose="020B0604020202020204" pitchFamily="34" charset="0"/>
              </a:rPr>
              <a:t>Pillar 1: Evolving Approach to Student-</a:t>
            </a:r>
            <a:r>
              <a:rPr lang="en-US" dirty="0" err="1">
                <a:solidFill>
                  <a:schemeClr val="accent5">
                    <a:lumMod val="50000"/>
                  </a:schemeClr>
                </a:solidFill>
                <a:latin typeface="Arial" panose="020B0604020202020204" pitchFamily="34" charset="0"/>
                <a:cs typeface="Arial" panose="020B0604020202020204" pitchFamily="34" charset="0"/>
              </a:rPr>
              <a:t>Centred</a:t>
            </a:r>
            <a:r>
              <a:rPr lang="en-US" dirty="0">
                <a:solidFill>
                  <a:schemeClr val="accent5">
                    <a:lumMod val="50000"/>
                  </a:schemeClr>
                </a:solidFill>
                <a:latin typeface="Arial" panose="020B0604020202020204" pitchFamily="34" charset="0"/>
                <a:cs typeface="Arial" panose="020B0604020202020204" pitchFamily="34" charset="0"/>
              </a:rPr>
              <a:t> Active Learning</a:t>
            </a:r>
          </a:p>
        </p:txBody>
      </p:sp>
      <p:graphicFrame>
        <p:nvGraphicFramePr>
          <p:cNvPr id="15" name="Content Placeholder 2">
            <a:extLst>
              <a:ext uri="{FF2B5EF4-FFF2-40B4-BE49-F238E27FC236}">
                <a16:creationId xmlns:a16="http://schemas.microsoft.com/office/drawing/2014/main" id="{E6EA362B-C94E-194B-8C18-2CE87D1A1069}"/>
              </a:ext>
            </a:extLst>
          </p:cNvPr>
          <p:cNvGraphicFramePr>
            <a:graphicFrameLocks noGrp="1"/>
          </p:cNvGraphicFramePr>
          <p:nvPr>
            <p:ph sz="half" idx="1"/>
          </p:nvPr>
        </p:nvGraphicFramePr>
        <p:xfrm>
          <a:off x="72129" y="1183526"/>
          <a:ext cx="4442722" cy="3869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A room with tables and chairs&#10;&#10;Description automatically generated with low confidence">
            <a:extLst>
              <a:ext uri="{FF2B5EF4-FFF2-40B4-BE49-F238E27FC236}">
                <a16:creationId xmlns:a16="http://schemas.microsoft.com/office/drawing/2014/main" id="{D5F5A241-10DC-A24D-B0D6-7ED15540D219}"/>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5972"/>
                    </a14:imgEffect>
                    <a14:imgEffect>
                      <a14:saturation sat="106000"/>
                    </a14:imgEffect>
                    <a14:imgEffect>
                      <a14:brightnessContrast bright="29000" contrast="20000"/>
                    </a14:imgEffect>
                  </a14:imgLayer>
                </a14:imgProps>
              </a:ext>
            </a:extLst>
          </a:blip>
          <a:stretch>
            <a:fillRect/>
          </a:stretch>
        </p:blipFill>
        <p:spPr>
          <a:xfrm>
            <a:off x="4572001" y="1366407"/>
            <a:ext cx="4297997" cy="3223498"/>
          </a:xfrm>
          <a:prstGeom prst="rect">
            <a:avLst/>
          </a:prstGeom>
        </p:spPr>
      </p:pic>
      <p:sp>
        <p:nvSpPr>
          <p:cNvPr id="17" name="TextBox 16">
            <a:extLst>
              <a:ext uri="{FF2B5EF4-FFF2-40B4-BE49-F238E27FC236}">
                <a16:creationId xmlns:a16="http://schemas.microsoft.com/office/drawing/2014/main" id="{AF34A3B4-B01B-C846-9F72-D4B9110DF5E7}"/>
              </a:ext>
            </a:extLst>
          </p:cNvPr>
          <p:cNvSpPr txBox="1"/>
          <p:nvPr/>
        </p:nvSpPr>
        <p:spPr>
          <a:xfrm>
            <a:off x="4572000" y="4640237"/>
            <a:ext cx="4363439" cy="307777"/>
          </a:xfrm>
          <a:prstGeom prst="rect">
            <a:avLst/>
          </a:prstGeom>
          <a:noFill/>
        </p:spPr>
        <p:txBody>
          <a:bodyPr wrap="none" rtlCol="0">
            <a:spAutoFit/>
          </a:bodyPr>
          <a:lstStyle/>
          <a:p>
            <a:r>
              <a:rPr lang="en-US" sz="1400" dirty="0"/>
              <a:t>Image source: David Anderson, Information Services</a:t>
            </a:r>
          </a:p>
        </p:txBody>
      </p:sp>
    </p:spTree>
    <p:extLst>
      <p:ext uri="{BB962C8B-B14F-4D97-AF65-F5344CB8AC3E}">
        <p14:creationId xmlns:p14="http://schemas.microsoft.com/office/powerpoint/2010/main" val="122547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E2F1-1754-804A-B1B1-7F426C429802}"/>
              </a:ext>
            </a:extLst>
          </p:cNvPr>
          <p:cNvSpPr>
            <a:spLocks noGrp="1"/>
          </p:cNvSpPr>
          <p:nvPr>
            <p:ph type="title"/>
          </p:nvPr>
        </p:nvSpPr>
        <p:spPr>
          <a:xfrm>
            <a:off x="594360" y="90964"/>
            <a:ext cx="8332470" cy="994172"/>
          </a:xfrm>
        </p:spPr>
        <p:txBody>
          <a:bodyPr/>
          <a:lstStyle/>
          <a:p>
            <a:r>
              <a:rPr lang="en-US" dirty="0">
                <a:solidFill>
                  <a:schemeClr val="accent5">
                    <a:lumMod val="50000"/>
                  </a:schemeClr>
                </a:solidFill>
                <a:latin typeface="Arial" panose="020B0604020202020204" pitchFamily="34" charset="0"/>
                <a:cs typeface="Arial" panose="020B0604020202020204" pitchFamily="34" charset="0"/>
              </a:rPr>
              <a:t>Pillar 2: Transforming Curricula and Assessment</a:t>
            </a:r>
          </a:p>
        </p:txBody>
      </p:sp>
      <p:graphicFrame>
        <p:nvGraphicFramePr>
          <p:cNvPr id="8" name="Content Placeholder 2">
            <a:extLst>
              <a:ext uri="{FF2B5EF4-FFF2-40B4-BE49-F238E27FC236}">
                <a16:creationId xmlns:a16="http://schemas.microsoft.com/office/drawing/2014/main" id="{DC47725E-4850-4227-9C01-E48258A00FAB}"/>
              </a:ext>
            </a:extLst>
          </p:cNvPr>
          <p:cNvGraphicFramePr>
            <a:graphicFrameLocks noGrp="1"/>
          </p:cNvGraphicFramePr>
          <p:nvPr>
            <p:ph sz="half" idx="1"/>
          </p:nvPr>
        </p:nvGraphicFramePr>
        <p:xfrm>
          <a:off x="94989" y="1137806"/>
          <a:ext cx="4442722" cy="3869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text, person, screenshot&#10;&#10;Description automatically generated">
            <a:extLst>
              <a:ext uri="{FF2B5EF4-FFF2-40B4-BE49-F238E27FC236}">
                <a16:creationId xmlns:a16="http://schemas.microsoft.com/office/drawing/2014/main" id="{5517F1C3-A4C6-064C-A3B2-1D0F725AE6FF}"/>
              </a:ext>
            </a:extLst>
          </p:cNvPr>
          <p:cNvPicPr>
            <a:picLocks noChangeAspect="1"/>
          </p:cNvPicPr>
          <p:nvPr/>
        </p:nvPicPr>
        <p:blipFill>
          <a:blip r:embed="rId7"/>
          <a:stretch>
            <a:fillRect/>
          </a:stretch>
        </p:blipFill>
        <p:spPr>
          <a:xfrm>
            <a:off x="4925200" y="1183526"/>
            <a:ext cx="4001630" cy="3691890"/>
          </a:xfrm>
          <a:prstGeom prst="rect">
            <a:avLst/>
          </a:prstGeom>
        </p:spPr>
      </p:pic>
    </p:spTree>
    <p:extLst>
      <p:ext uri="{BB962C8B-B14F-4D97-AF65-F5344CB8AC3E}">
        <p14:creationId xmlns:p14="http://schemas.microsoft.com/office/powerpoint/2010/main" val="246567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8BA3-B894-114B-A546-9C9030782716}"/>
              </a:ext>
            </a:extLst>
          </p:cNvPr>
          <p:cNvSpPr>
            <a:spLocks noGrp="1"/>
          </p:cNvSpPr>
          <p:nvPr>
            <p:ph type="title"/>
          </p:nvPr>
        </p:nvSpPr>
        <p:spPr>
          <a:xfrm>
            <a:off x="2051720" y="195486"/>
            <a:ext cx="3744417" cy="504055"/>
          </a:xfrm>
        </p:spPr>
        <p:txBody>
          <a:bodyPr/>
          <a:lstStyle/>
          <a:p>
            <a:r>
              <a:rPr lang="en-US" dirty="0"/>
              <a:t>The SRC and our work in this area </a:t>
            </a:r>
          </a:p>
        </p:txBody>
      </p:sp>
      <p:sp>
        <p:nvSpPr>
          <p:cNvPr id="3" name="Content Placeholder 2">
            <a:extLst>
              <a:ext uri="{FF2B5EF4-FFF2-40B4-BE49-F238E27FC236}">
                <a16:creationId xmlns:a16="http://schemas.microsoft.com/office/drawing/2014/main" id="{36DBF8FF-7EA7-2F45-BD83-F9D420ABEA20}"/>
              </a:ext>
            </a:extLst>
          </p:cNvPr>
          <p:cNvSpPr>
            <a:spLocks noGrp="1"/>
          </p:cNvSpPr>
          <p:nvPr>
            <p:ph idx="1"/>
          </p:nvPr>
        </p:nvSpPr>
        <p:spPr>
          <a:xfrm>
            <a:off x="323528" y="1347614"/>
            <a:ext cx="4248472" cy="3565527"/>
          </a:xfrm>
        </p:spPr>
        <p:txBody>
          <a:bodyPr/>
          <a:lstStyle/>
          <a:p>
            <a:pPr>
              <a:buFont typeface="Arial" panose="020B0604020202020204" pitchFamily="34" charset="0"/>
              <a:buChar char="•"/>
            </a:pPr>
            <a:r>
              <a:rPr lang="en-US" sz="2000" dirty="0"/>
              <a:t>Staff / Student partnership means our work is often mirrored to the University</a:t>
            </a:r>
          </a:p>
          <a:p>
            <a:pPr>
              <a:buFont typeface="Arial" panose="020B0604020202020204" pitchFamily="34" charset="0"/>
              <a:buChar char="•"/>
            </a:pPr>
            <a:r>
              <a:rPr lang="en-US" sz="2000" dirty="0"/>
              <a:t>Inclusive Education Charter</a:t>
            </a:r>
          </a:p>
          <a:p>
            <a:pPr>
              <a:buFont typeface="Arial" panose="020B0604020202020204" pitchFamily="34" charset="0"/>
              <a:buChar char="•"/>
            </a:pPr>
            <a:r>
              <a:rPr lang="en-US" sz="2000" dirty="0"/>
              <a:t>SRC Representation pyramid </a:t>
            </a:r>
          </a:p>
          <a:p>
            <a:pPr>
              <a:buFont typeface="Arial" panose="020B0604020202020204" pitchFamily="34" charset="0"/>
              <a:buChar char="•"/>
            </a:pPr>
            <a:r>
              <a:rPr lang="en-US" sz="2000" dirty="0" err="1"/>
              <a:t>Decolonising</a:t>
            </a:r>
            <a:r>
              <a:rPr lang="en-US" sz="2000" dirty="0"/>
              <a:t> the Curriculum movement</a:t>
            </a:r>
          </a:p>
        </p:txBody>
      </p:sp>
      <p:pic>
        <p:nvPicPr>
          <p:cNvPr id="4" name="Picture 3">
            <a:extLst>
              <a:ext uri="{FF2B5EF4-FFF2-40B4-BE49-F238E27FC236}">
                <a16:creationId xmlns:a16="http://schemas.microsoft.com/office/drawing/2014/main" id="{489E8D4D-00AD-9C47-BD59-730EB8BC7B4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478"/>
            <a:ext cx="9144000" cy="1352550"/>
          </a:xfrm>
          <a:prstGeom prst="rect">
            <a:avLst/>
          </a:prstGeom>
        </p:spPr>
      </p:pic>
      <p:pic>
        <p:nvPicPr>
          <p:cNvPr id="1026" name="Picture 2" descr="May be an image of 10 people, people standing and indoor">
            <a:extLst>
              <a:ext uri="{FF2B5EF4-FFF2-40B4-BE49-F238E27FC236}">
                <a16:creationId xmlns:a16="http://schemas.microsoft.com/office/drawing/2014/main" id="{53303E47-1B7A-1146-895B-8DB85D6B4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548036"/>
            <a:ext cx="4248472" cy="318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92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5074-CC38-594D-9623-54DD8A016BB8}"/>
              </a:ext>
            </a:extLst>
          </p:cNvPr>
          <p:cNvSpPr>
            <a:spLocks noGrp="1"/>
          </p:cNvSpPr>
          <p:nvPr>
            <p:ph type="title"/>
          </p:nvPr>
        </p:nvSpPr>
        <p:spPr>
          <a:xfrm>
            <a:off x="2051720" y="322603"/>
            <a:ext cx="6336705" cy="707343"/>
          </a:xfrm>
        </p:spPr>
        <p:txBody>
          <a:bodyPr/>
          <a:lstStyle/>
          <a:p>
            <a:r>
              <a:rPr lang="en-US" dirty="0"/>
              <a:t>Student Perspectives on Inclusive Education</a:t>
            </a:r>
          </a:p>
        </p:txBody>
      </p:sp>
      <p:sp>
        <p:nvSpPr>
          <p:cNvPr id="3" name="Content Placeholder 2">
            <a:extLst>
              <a:ext uri="{FF2B5EF4-FFF2-40B4-BE49-F238E27FC236}">
                <a16:creationId xmlns:a16="http://schemas.microsoft.com/office/drawing/2014/main" id="{4E0D4B4F-1AC0-4F4C-8DC4-566136CC0F41}"/>
              </a:ext>
            </a:extLst>
          </p:cNvPr>
          <p:cNvSpPr>
            <a:spLocks noGrp="1"/>
          </p:cNvSpPr>
          <p:nvPr>
            <p:ph idx="1"/>
          </p:nvPr>
        </p:nvSpPr>
        <p:spPr>
          <a:xfrm>
            <a:off x="179511" y="1352548"/>
            <a:ext cx="3744417" cy="3790951"/>
          </a:xfrm>
        </p:spPr>
        <p:txBody>
          <a:bodyPr/>
          <a:lstStyle/>
          <a:p>
            <a:pPr>
              <a:buFont typeface="Arial" panose="020B0604020202020204" pitchFamily="34" charset="0"/>
              <a:buChar char="•"/>
            </a:pPr>
            <a:r>
              <a:rPr lang="en-GB" sz="2000" dirty="0"/>
              <a:t>Introducing Decolonising the Curriculum as teaching practise and collective dialogue</a:t>
            </a:r>
          </a:p>
          <a:p>
            <a:pPr>
              <a:buFont typeface="Arial" panose="020B0604020202020204" pitchFamily="34" charset="0"/>
              <a:buChar char="•"/>
            </a:pPr>
            <a:r>
              <a:rPr lang="en-GB" sz="2000" dirty="0"/>
              <a:t>Consideration of tokenism</a:t>
            </a:r>
          </a:p>
          <a:p>
            <a:pPr>
              <a:buFont typeface="Arial" panose="020B0604020202020204" pitchFamily="34" charset="0"/>
              <a:buChar char="•"/>
            </a:pPr>
            <a:r>
              <a:rPr lang="en-US" sz="2000" dirty="0"/>
              <a:t>Lack of common understanding of what inclusive education means in practice</a:t>
            </a:r>
          </a:p>
          <a:p>
            <a:pPr>
              <a:buFont typeface="Arial" panose="020B0604020202020204" pitchFamily="34" charset="0"/>
              <a:buChar char="•"/>
            </a:pPr>
            <a:endParaRPr lang="en-US" sz="2000" dirty="0"/>
          </a:p>
          <a:p>
            <a:pPr>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08A400A-446A-354F-B275-EA61FB03865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pic>
        <p:nvPicPr>
          <p:cNvPr id="2050" name="Picture 2" descr="University of Glasgow - MyGlasgow - Campus Development - James McCune Smith  Learning Hub">
            <a:extLst>
              <a:ext uri="{FF2B5EF4-FFF2-40B4-BE49-F238E27FC236}">
                <a16:creationId xmlns:a16="http://schemas.microsoft.com/office/drawing/2014/main" id="{E5BF37E3-7B27-124C-BE1E-637F879F9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5"/>
          <a:stretch/>
        </p:blipFill>
        <p:spPr bwMode="auto">
          <a:xfrm>
            <a:off x="4263532" y="1804798"/>
            <a:ext cx="4592998" cy="220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5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94AB-6E6E-1D47-AC84-C2C8F1A84FB0}"/>
              </a:ext>
            </a:extLst>
          </p:cNvPr>
          <p:cNvSpPr>
            <a:spLocks noGrp="1"/>
          </p:cNvSpPr>
          <p:nvPr>
            <p:ph type="title"/>
          </p:nvPr>
        </p:nvSpPr>
        <p:spPr>
          <a:xfrm>
            <a:off x="1979712" y="424247"/>
            <a:ext cx="8352929" cy="504055"/>
          </a:xfrm>
        </p:spPr>
        <p:txBody>
          <a:bodyPr/>
          <a:lstStyle/>
          <a:p>
            <a:r>
              <a:rPr lang="en-US" dirty="0"/>
              <a:t>Future of Inclusive Education from </a:t>
            </a:r>
            <a:br>
              <a:rPr lang="en-US" dirty="0"/>
            </a:br>
            <a:r>
              <a:rPr lang="en-US" dirty="0"/>
              <a:t>the student population</a:t>
            </a:r>
          </a:p>
        </p:txBody>
      </p:sp>
      <p:sp>
        <p:nvSpPr>
          <p:cNvPr id="3" name="Content Placeholder 2">
            <a:extLst>
              <a:ext uri="{FF2B5EF4-FFF2-40B4-BE49-F238E27FC236}">
                <a16:creationId xmlns:a16="http://schemas.microsoft.com/office/drawing/2014/main" id="{992C2781-4031-EC42-A076-25A07304B5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04DB7B4-CF53-764C-B616-C98D9BA5B91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pic>
        <p:nvPicPr>
          <p:cNvPr id="3074" name="Picture 2" descr="University of Glasgow - Connect - Glasgow: our city, our partner">
            <a:extLst>
              <a:ext uri="{FF2B5EF4-FFF2-40B4-BE49-F238E27FC236}">
                <a16:creationId xmlns:a16="http://schemas.microsoft.com/office/drawing/2014/main" id="{4A44B777-1B7F-454A-A4BC-DFBC23C97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28" y="1487248"/>
            <a:ext cx="7541344" cy="323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1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sp>
        <p:nvSpPr>
          <p:cNvPr id="2" name="Title 1">
            <a:extLst>
              <a:ext uri="{FF2B5EF4-FFF2-40B4-BE49-F238E27FC236}">
                <a16:creationId xmlns:a16="http://schemas.microsoft.com/office/drawing/2014/main" id="{B829B634-940D-484D-9700-EC471F2AEC84}"/>
              </a:ext>
            </a:extLst>
          </p:cNvPr>
          <p:cNvSpPr>
            <a:spLocks noGrp="1"/>
          </p:cNvSpPr>
          <p:nvPr>
            <p:ph type="title"/>
          </p:nvPr>
        </p:nvSpPr>
        <p:spPr>
          <a:xfrm>
            <a:off x="2267744" y="339502"/>
            <a:ext cx="3744417" cy="504055"/>
          </a:xfrm>
        </p:spPr>
        <p:txBody>
          <a:bodyPr/>
          <a:lstStyle/>
          <a:p>
            <a:r>
              <a:rPr lang="en-US" dirty="0"/>
              <a:t>Specific Initiatives</a:t>
            </a:r>
          </a:p>
        </p:txBody>
      </p:sp>
      <p:sp>
        <p:nvSpPr>
          <p:cNvPr id="3" name="Content Placeholder 2">
            <a:extLst>
              <a:ext uri="{FF2B5EF4-FFF2-40B4-BE49-F238E27FC236}">
                <a16:creationId xmlns:a16="http://schemas.microsoft.com/office/drawing/2014/main" id="{EA7F2B83-45A6-6345-BEBE-0ABE5FD92E56}"/>
              </a:ext>
            </a:extLst>
          </p:cNvPr>
          <p:cNvSpPr>
            <a:spLocks noGrp="1"/>
          </p:cNvSpPr>
          <p:nvPr>
            <p:ph idx="1"/>
          </p:nvPr>
        </p:nvSpPr>
        <p:spPr>
          <a:xfrm>
            <a:off x="107504" y="1141467"/>
            <a:ext cx="4896544" cy="3806547"/>
          </a:xfrm>
        </p:spPr>
        <p:txBody>
          <a:bodyPr/>
          <a:lstStyle/>
          <a:p>
            <a:pPr>
              <a:buFont typeface="Arial" panose="020B0604020202020204" pitchFamily="34" charset="0"/>
              <a:buChar char="•"/>
            </a:pPr>
            <a:r>
              <a:rPr lang="en-US" dirty="0"/>
              <a:t>Student Staff Partnerships (x60)</a:t>
            </a:r>
          </a:p>
          <a:p>
            <a:pPr>
              <a:buFont typeface="Arial" panose="020B0604020202020204" pitchFamily="34" charset="0"/>
              <a:buChar char="•"/>
            </a:pPr>
            <a:r>
              <a:rPr lang="en-US" dirty="0"/>
              <a:t>LTDF projects linked to values in the strategy</a:t>
            </a:r>
          </a:p>
          <a:p>
            <a:pPr>
              <a:buFont typeface="Arial" panose="020B0604020202020204" pitchFamily="34" charset="0"/>
              <a:buChar char="•"/>
            </a:pPr>
            <a:r>
              <a:rPr lang="en-US" dirty="0"/>
              <a:t>URTUC Action Plan (</a:t>
            </a:r>
            <a:r>
              <a:rPr lang="en-US" dirty="0">
                <a:hlinkClick r:id="rId4"/>
              </a:rPr>
              <a:t>https://www.gla.ac.uk/myglasgow/humanresources/equalitydiversity/understandingracism/</a:t>
            </a:r>
            <a:r>
              <a:rPr lang="en-US" dirty="0"/>
              <a:t>) </a:t>
            </a:r>
          </a:p>
          <a:p>
            <a:pPr>
              <a:buFont typeface="Arial" panose="020B0604020202020204" pitchFamily="34" charset="0"/>
              <a:buChar char="•"/>
            </a:pPr>
            <a:r>
              <a:rPr lang="en-US" dirty="0" err="1"/>
              <a:t>Decolonising</a:t>
            </a:r>
            <a:r>
              <a:rPr lang="en-US" dirty="0"/>
              <a:t> the curriculum </a:t>
            </a:r>
            <a:r>
              <a:rPr lang="en-US" i="1" dirty="0"/>
              <a:t>Community of Practice</a:t>
            </a:r>
            <a:endParaRPr lang="en-US" dirty="0"/>
          </a:p>
          <a:p>
            <a:pPr>
              <a:buFont typeface="Arial" panose="020B0604020202020204" pitchFamily="34" charset="0"/>
              <a:buChar char="•"/>
            </a:pPr>
            <a:r>
              <a:rPr lang="en-US" dirty="0"/>
              <a:t>Inclusive Learning &amp; Teaching theme for L&amp;T Conference 2022 (!)</a:t>
            </a:r>
          </a:p>
          <a:p>
            <a:pPr>
              <a:buFont typeface="Arial" panose="020B0604020202020204" pitchFamily="34" charset="0"/>
              <a:buChar char="•"/>
            </a:pPr>
            <a:r>
              <a:rPr lang="en-US" dirty="0"/>
              <a:t>New appointments to support curriculum redesign</a:t>
            </a:r>
          </a:p>
          <a:p>
            <a:pPr>
              <a:buFont typeface="Arial" panose="020B0604020202020204" pitchFamily="34" charset="0"/>
              <a:buChar char="•"/>
            </a:pPr>
            <a:r>
              <a:rPr lang="en-US" dirty="0"/>
              <a:t>Assessment &amp; Feedback Transformation Project (</a:t>
            </a:r>
            <a:r>
              <a:rPr lang="en-US" i="1" dirty="0"/>
              <a:t>Accessible &amp; Inclusive Learning Policy)</a:t>
            </a:r>
            <a:endParaRPr lang="en-US" dirty="0"/>
          </a:p>
        </p:txBody>
      </p:sp>
      <p:pic>
        <p:nvPicPr>
          <p:cNvPr id="5" name="Picture 4" descr="A picture containing person, indoor, people, crowd&#10;&#10;Description automatically generated">
            <a:extLst>
              <a:ext uri="{FF2B5EF4-FFF2-40B4-BE49-F238E27FC236}">
                <a16:creationId xmlns:a16="http://schemas.microsoft.com/office/drawing/2014/main" id="{7FA4806E-77E6-4646-93CB-0EF37ACE4213}"/>
              </a:ext>
            </a:extLst>
          </p:cNvPr>
          <p:cNvPicPr>
            <a:picLocks noChangeAspect="1"/>
          </p:cNvPicPr>
          <p:nvPr/>
        </p:nvPicPr>
        <p:blipFill>
          <a:blip r:embed="rId5"/>
          <a:stretch>
            <a:fillRect/>
          </a:stretch>
        </p:blipFill>
        <p:spPr>
          <a:xfrm>
            <a:off x="5141767" y="1563638"/>
            <a:ext cx="3894729" cy="2798435"/>
          </a:xfrm>
          <a:prstGeom prst="rect">
            <a:avLst/>
          </a:prstGeom>
        </p:spPr>
      </p:pic>
    </p:spTree>
    <p:extLst>
      <p:ext uri="{BB962C8B-B14F-4D97-AF65-F5344CB8AC3E}">
        <p14:creationId xmlns:p14="http://schemas.microsoft.com/office/powerpoint/2010/main" val="87127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main building of the University looking Sou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6" name="Group 35"/>
          <p:cNvGrpSpPr/>
          <p:nvPr/>
        </p:nvGrpSpPr>
        <p:grpSpPr>
          <a:xfrm>
            <a:off x="6596152" y="4321035"/>
            <a:ext cx="2584360" cy="639175"/>
            <a:chOff x="6596152" y="4321035"/>
            <a:chExt cx="2584360" cy="639175"/>
          </a:xfrm>
        </p:grpSpPr>
        <p:sp>
          <p:nvSpPr>
            <p:cNvPr id="37" name="TextBox 36"/>
            <p:cNvSpPr txBox="1"/>
            <p:nvPr/>
          </p:nvSpPr>
          <p:spPr>
            <a:xfrm>
              <a:off x="6596152" y="4321035"/>
              <a:ext cx="2584360" cy="369332"/>
            </a:xfrm>
            <a:prstGeom prst="rect">
              <a:avLst/>
            </a:prstGeom>
            <a:noFill/>
            <a:effectLst>
              <a:outerShdw blurRad="1270000" dist="50800" dir="5400000" sx="200000" sy="200000" algn="ctr" rotWithShape="0">
                <a:schemeClr val="tx1"/>
              </a:outerShdw>
            </a:effectLst>
          </p:spPr>
          <p:txBody>
            <a:bodyPr wrap="square" rtlCol="0">
              <a:spAutoFit/>
            </a:bodyPr>
            <a:lstStyle/>
            <a:p>
              <a:r>
                <a:rPr lang="en-US" sz="1800" b="1" dirty="0">
                  <a:solidFill>
                    <a:schemeClr val="bg1"/>
                  </a:solidFill>
                </a:rPr>
                <a:t>#</a:t>
              </a:r>
              <a:r>
                <a:rPr lang="en-US" sz="1800" b="1" dirty="0" err="1">
                  <a:solidFill>
                    <a:schemeClr val="bg1"/>
                  </a:solidFill>
                </a:rPr>
                <a:t>UofGWorldChangers</a:t>
              </a:r>
              <a:endParaRPr lang="en-US" sz="1800" b="1" dirty="0">
                <a:solidFill>
                  <a:schemeClr val="bg1"/>
                </a:solidFill>
              </a:endParaRPr>
            </a:p>
          </p:txBody>
        </p:sp>
        <p:grpSp>
          <p:nvGrpSpPr>
            <p:cNvPr id="38" name="Group 37"/>
            <p:cNvGrpSpPr/>
            <p:nvPr/>
          </p:nvGrpSpPr>
          <p:grpSpPr>
            <a:xfrm>
              <a:off x="6732240" y="4713989"/>
              <a:ext cx="2127863" cy="246221"/>
              <a:chOff x="6372200" y="4380462"/>
              <a:chExt cx="2127863" cy="246221"/>
            </a:xfrm>
          </p:grpSpPr>
          <p:sp>
            <p:nvSpPr>
              <p:cNvPr id="39" name="TextBox 38"/>
              <p:cNvSpPr txBox="1"/>
              <p:nvPr/>
            </p:nvSpPr>
            <p:spPr>
              <a:xfrm>
                <a:off x="7380312" y="4380462"/>
                <a:ext cx="1119751" cy="246221"/>
              </a:xfrm>
              <a:prstGeom prst="rect">
                <a:avLst/>
              </a:prstGeom>
              <a:noFill/>
            </p:spPr>
            <p:txBody>
              <a:bodyPr wrap="square" rtlCol="0">
                <a:spAutoFit/>
              </a:bodyPr>
              <a:lstStyle/>
              <a:p>
                <a:r>
                  <a:rPr lang="en-US" sz="1000" b="1" dirty="0">
                    <a:solidFill>
                      <a:schemeClr val="bg1"/>
                    </a:solidFill>
                    <a:ea typeface="Arial" charset="0"/>
                    <a:cs typeface="Arial" charset="0"/>
                  </a:rPr>
                  <a:t>@</a:t>
                </a:r>
                <a:r>
                  <a:rPr lang="en-US" sz="1000" b="1" dirty="0" err="1">
                    <a:solidFill>
                      <a:schemeClr val="bg1"/>
                    </a:solidFill>
                    <a:ea typeface="Arial" charset="0"/>
                    <a:cs typeface="Arial" charset="0"/>
                  </a:rPr>
                  <a:t>UofGlasgow</a:t>
                </a:r>
                <a:endParaRPr lang="en-US" sz="1000" b="1" dirty="0">
                  <a:solidFill>
                    <a:schemeClr val="bg1"/>
                  </a:solidFill>
                  <a:ea typeface="Arial" charset="0"/>
                  <a:cs typeface="Arial" charset="0"/>
                </a:endParaRPr>
              </a:p>
            </p:txBody>
          </p:sp>
          <p:grpSp>
            <p:nvGrpSpPr>
              <p:cNvPr id="40" name="Group 39"/>
              <p:cNvGrpSpPr/>
              <p:nvPr/>
            </p:nvGrpSpPr>
            <p:grpSpPr>
              <a:xfrm>
                <a:off x="6372200" y="4400085"/>
                <a:ext cx="986878" cy="202182"/>
                <a:chOff x="5868219" y="4773800"/>
                <a:chExt cx="986878" cy="202182"/>
              </a:xfrm>
            </p:grpSpPr>
            <p:pic>
              <p:nvPicPr>
                <p:cNvPr id="41" name="Picture 40"/>
                <p:cNvPicPr>
                  <a:picLocks noChangeAspect="1"/>
                </p:cNvPicPr>
                <p:nvPr/>
              </p:nvPicPr>
              <p:blipFill>
                <a:blip r:embed="rId4"/>
                <a:stretch>
                  <a:fillRect/>
                </a:stretch>
              </p:blipFill>
              <p:spPr>
                <a:xfrm>
                  <a:off x="6372200" y="4773800"/>
                  <a:ext cx="242653" cy="201600"/>
                </a:xfrm>
                <a:prstGeom prst="rect">
                  <a:avLst/>
                </a:prstGeom>
              </p:spPr>
            </p:pic>
            <p:pic>
              <p:nvPicPr>
                <p:cNvPr id="42" name="Picture 4" descr="C:\Users\am384c\Desktop\snapch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326" y="4773800"/>
                  <a:ext cx="202181" cy="2021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497" y="4773800"/>
                  <a:ext cx="201600" cy="201600"/>
                </a:xfrm>
                <a:prstGeom prst="rect">
                  <a:avLst/>
                </a:prstGeom>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8219" y="4778594"/>
                  <a:ext cx="197388" cy="197388"/>
                </a:xfrm>
                <a:prstGeom prst="rect">
                  <a:avLst/>
                </a:prstGeom>
              </p:spPr>
            </p:pic>
          </p:grpSp>
        </p:grpSp>
      </p:grpSp>
      <p:sp>
        <p:nvSpPr>
          <p:cNvPr id="15" name="Title 1"/>
          <p:cNvSpPr>
            <a:spLocks noGrp="1"/>
          </p:cNvSpPr>
          <p:nvPr>
            <p:ph type="title"/>
          </p:nvPr>
        </p:nvSpPr>
        <p:spPr>
          <a:xfrm>
            <a:off x="395536" y="1220108"/>
            <a:ext cx="5184775" cy="487546"/>
          </a:xfrm>
          <a:prstGeom prst="rect">
            <a:avLst/>
          </a:prstGeom>
        </p:spPr>
        <p:txBody>
          <a:bodyPr/>
          <a:lstStyle/>
          <a:p>
            <a:pPr>
              <a:defRPr/>
            </a:pPr>
            <a:r>
              <a:rPr lang="en-US" dirty="0">
                <a:solidFill>
                  <a:srgbClr val="002D4A"/>
                </a:solidFill>
              </a:rPr>
              <a:t>Thank you.</a:t>
            </a:r>
            <a:endParaRPr lang="en-US" dirty="0">
              <a:solidFill>
                <a:srgbClr val="002D4A"/>
              </a:solidFill>
              <a:ea typeface="+mj-ea"/>
            </a:endParaRPr>
          </a:p>
        </p:txBody>
      </p:sp>
    </p:spTree>
    <p:extLst>
      <p:ext uri="{BB962C8B-B14F-4D97-AF65-F5344CB8AC3E}">
        <p14:creationId xmlns:p14="http://schemas.microsoft.com/office/powerpoint/2010/main" val="208389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64874" y="1203599"/>
            <a:ext cx="8327606"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Title 1"/>
          <p:cNvSpPr>
            <a:spLocks noGrp="1"/>
          </p:cNvSpPr>
          <p:nvPr>
            <p:ph type="title"/>
          </p:nvPr>
        </p:nvSpPr>
        <p:spPr>
          <a:xfrm>
            <a:off x="2051721" y="272432"/>
            <a:ext cx="6624736" cy="504055"/>
          </a:xfrm>
          <a:prstGeom prst="rect">
            <a:avLst/>
          </a:prstGeom>
        </p:spPr>
        <p:txBody>
          <a:bodyPr/>
          <a:lstStyle/>
          <a:p>
            <a:r>
              <a:rPr lang="en-US" sz="2400" dirty="0"/>
              <a:t>Educational Purpose at the University of Glasgow </a:t>
            </a:r>
          </a:p>
        </p:txBody>
      </p:sp>
      <p:sp>
        <p:nvSpPr>
          <p:cNvPr id="7" name="Content Placeholder 2">
            <a:extLst>
              <a:ext uri="{FF2B5EF4-FFF2-40B4-BE49-F238E27FC236}">
                <a16:creationId xmlns:a16="http://schemas.microsoft.com/office/drawing/2014/main" id="{05E6DC75-AAD0-FA40-9C8C-D3393975DDD8}"/>
              </a:ext>
            </a:extLst>
          </p:cNvPr>
          <p:cNvSpPr txBox="1">
            <a:spLocks/>
          </p:cNvSpPr>
          <p:nvPr/>
        </p:nvSpPr>
        <p:spPr>
          <a:xfrm>
            <a:off x="539553" y="1352550"/>
            <a:ext cx="8039573" cy="3494650"/>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sz="2000" dirty="0"/>
              <a:t>Our core educational purpose is to develop and support our students through an excellent University experience so that they fulfil their academic potential and contribute in the fullest way possible to culture, society and the economy locally and globally throughout their lives.  </a:t>
            </a:r>
            <a:r>
              <a:rPr lang="en-GB" sz="2000" b="1" dirty="0"/>
              <a:t>We seek to create an inclusive environment</a:t>
            </a:r>
            <a:r>
              <a:rPr lang="en-GB" sz="2000" dirty="0"/>
              <a:t> where students develop meaningful relationships with one another and with staff, and through those encounters, create new knowledge, challenge received wisdom, build inter-cultural and leadership capabilities, and develop disciplinary excellence and an appetite for lifelong learning and enquiry.   (Learning &amp; Teaching Strategy, 2021-25)</a:t>
            </a:r>
          </a:p>
          <a:p>
            <a:pPr marL="0" indent="0"/>
            <a:endParaRPr lang="en-US" sz="2000" kern="0" dirty="0"/>
          </a:p>
          <a:p>
            <a:pPr marL="0" indent="0"/>
            <a:r>
              <a:rPr lang="en-US" sz="2000" kern="0" dirty="0"/>
              <a:t>Source: https://</a:t>
            </a:r>
            <a:r>
              <a:rPr lang="en-US" sz="2000" kern="0" dirty="0" err="1"/>
              <a:t>www.gla.ac.uk</a:t>
            </a:r>
            <a:r>
              <a:rPr lang="en-US" sz="2000" kern="0" dirty="0"/>
              <a:t>/</a:t>
            </a:r>
            <a:r>
              <a:rPr lang="en-US" sz="2000" kern="0" dirty="0" err="1"/>
              <a:t>myglasgow</a:t>
            </a:r>
            <a:r>
              <a:rPr lang="en-US" sz="2000" kern="0" dirty="0"/>
              <a:t>/</a:t>
            </a:r>
            <a:r>
              <a:rPr lang="en-US" sz="2000" kern="0" dirty="0" err="1"/>
              <a:t>learningandteaching</a:t>
            </a:r>
            <a:r>
              <a:rPr lang="en-US" sz="2000" kern="0" dirty="0"/>
              <a:t>/strategy/</a:t>
            </a:r>
          </a:p>
        </p:txBody>
      </p:sp>
      <p:pic>
        <p:nvPicPr>
          <p:cNvPr id="9" name="Picture 8">
            <a:extLst>
              <a:ext uri="{FF2B5EF4-FFF2-40B4-BE49-F238E27FC236}">
                <a16:creationId xmlns:a16="http://schemas.microsoft.com/office/drawing/2014/main" id="{1CBD229D-97FC-9841-A1B8-CA9BC0FE94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94"/>
            <a:ext cx="9144000" cy="1352550"/>
          </a:xfrm>
          <a:prstGeom prst="rect">
            <a:avLst/>
          </a:prstGeom>
        </p:spPr>
      </p:pic>
    </p:spTree>
    <p:extLst>
      <p:ext uri="{BB962C8B-B14F-4D97-AF65-F5344CB8AC3E}">
        <p14:creationId xmlns:p14="http://schemas.microsoft.com/office/powerpoint/2010/main" val="348029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grpSp>
        <p:nvGrpSpPr>
          <p:cNvPr id="3" name="Group 2">
            <a:extLst>
              <a:ext uri="{FF2B5EF4-FFF2-40B4-BE49-F238E27FC236}">
                <a16:creationId xmlns:a16="http://schemas.microsoft.com/office/drawing/2014/main" id="{F2B28B3D-CCEF-524D-8059-5B25E7EBEFF2}"/>
              </a:ext>
            </a:extLst>
          </p:cNvPr>
          <p:cNvGrpSpPr/>
          <p:nvPr/>
        </p:nvGrpSpPr>
        <p:grpSpPr>
          <a:xfrm>
            <a:off x="68462" y="1352550"/>
            <a:ext cx="4824535" cy="3153348"/>
            <a:chOff x="68462" y="1352550"/>
            <a:chExt cx="4824535" cy="3153348"/>
          </a:xfrm>
        </p:grpSpPr>
        <p:sp>
          <p:nvSpPr>
            <p:cNvPr id="5" name="TextBox 4"/>
            <p:cNvSpPr txBox="1"/>
            <p:nvPr/>
          </p:nvSpPr>
          <p:spPr>
            <a:xfrm>
              <a:off x="173439" y="1352550"/>
              <a:ext cx="4614583" cy="2544286"/>
            </a:xfrm>
            <a:prstGeom prst="rect">
              <a:avLst/>
            </a:prstGeom>
            <a:noFill/>
          </p:spPr>
          <p:txBody>
            <a:bodyPr wrap="square" rtlCol="0">
              <a:spAutoFit/>
            </a:bodyPr>
            <a:lstStyle/>
            <a:p>
              <a:pPr marL="285750" indent="-285750">
                <a:spcBef>
                  <a:spcPts val="0"/>
                </a:spcBef>
                <a:spcAft>
                  <a:spcPts val="500"/>
                </a:spcAft>
                <a:buFont typeface="Arial" charset="0"/>
                <a:buChar char="•"/>
              </a:pPr>
              <a:endParaRPr lang="en-GB" sz="1400" dirty="0">
                <a:solidFill>
                  <a:srgbClr val="003560"/>
                </a:solidFill>
              </a:endParaRPr>
            </a:p>
            <a:p>
              <a:pPr>
                <a:spcAft>
                  <a:spcPts val="500"/>
                </a:spcAft>
              </a:pPr>
              <a:r>
                <a:rPr lang="en-GB" sz="1800" dirty="0"/>
                <a:t>“ UNESCO promotes inclusive education systems that remove the barriers limiting the participation and achievement of all learners, respect diverse needs, abilities and characteristics and that eliminate all forms of discrimination in the learning environment.”</a:t>
              </a:r>
              <a:endParaRPr lang="en-GB" sz="1800" dirty="0">
                <a:solidFill>
                  <a:srgbClr val="003560"/>
                </a:solidFill>
              </a:endParaRPr>
            </a:p>
            <a:p>
              <a:pPr marL="342900" indent="-342900">
                <a:buFont typeface="Arial" panose="020B0604020202020204" pitchFamily="34" charset="0"/>
                <a:buChar char="•"/>
              </a:pPr>
              <a:endParaRPr lang="en-GB" sz="1100" dirty="0"/>
            </a:p>
          </p:txBody>
        </p:sp>
        <p:sp>
          <p:nvSpPr>
            <p:cNvPr id="2" name="TextBox 1">
              <a:extLst>
                <a:ext uri="{FF2B5EF4-FFF2-40B4-BE49-F238E27FC236}">
                  <a16:creationId xmlns:a16="http://schemas.microsoft.com/office/drawing/2014/main" id="{94FEF49B-BB1E-8B46-A595-DC97F78FD1AF}"/>
                </a:ext>
              </a:extLst>
            </p:cNvPr>
            <p:cNvSpPr txBox="1"/>
            <p:nvPr/>
          </p:nvSpPr>
          <p:spPr>
            <a:xfrm>
              <a:off x="68462" y="3921123"/>
              <a:ext cx="4824535" cy="584775"/>
            </a:xfrm>
            <a:prstGeom prst="rect">
              <a:avLst/>
            </a:prstGeom>
            <a:noFill/>
          </p:spPr>
          <p:txBody>
            <a:bodyPr wrap="square" rtlCol="0">
              <a:spAutoFit/>
            </a:bodyPr>
            <a:lstStyle/>
            <a:p>
              <a:r>
                <a:rPr lang="en-US" sz="1600" dirty="0"/>
                <a:t>Source: https://</a:t>
              </a:r>
              <a:r>
                <a:rPr lang="en-US" sz="1600" dirty="0" err="1"/>
                <a:t>en.unesco.org</a:t>
              </a:r>
              <a:r>
                <a:rPr lang="en-US" sz="1600" dirty="0"/>
                <a:t>/themes/inclusion-in-education</a:t>
              </a:r>
            </a:p>
          </p:txBody>
        </p:sp>
      </p:grpSp>
      <p:sp>
        <p:nvSpPr>
          <p:cNvPr id="9" name="TextBox 8">
            <a:extLst>
              <a:ext uri="{FF2B5EF4-FFF2-40B4-BE49-F238E27FC236}">
                <a16:creationId xmlns:a16="http://schemas.microsoft.com/office/drawing/2014/main" id="{DF5A04FD-1B8C-2949-BBB8-9828730ED931}"/>
              </a:ext>
            </a:extLst>
          </p:cNvPr>
          <p:cNvSpPr txBox="1"/>
          <p:nvPr/>
        </p:nvSpPr>
        <p:spPr>
          <a:xfrm>
            <a:off x="2123728" y="248741"/>
            <a:ext cx="6768752" cy="830997"/>
          </a:xfrm>
          <a:prstGeom prst="rect">
            <a:avLst/>
          </a:prstGeom>
          <a:noFill/>
        </p:spPr>
        <p:txBody>
          <a:bodyPr wrap="square">
            <a:spAutoFit/>
          </a:bodyPr>
          <a:lstStyle/>
          <a:p>
            <a:r>
              <a:rPr lang="en-GB" sz="2400" b="1" dirty="0">
                <a:solidFill>
                  <a:srgbClr val="003560"/>
                </a:solidFill>
              </a:rPr>
              <a:t>UNESCO (United Nations Educational, Scientific and Cultural Organisation)</a:t>
            </a:r>
            <a:endParaRPr lang="en-GB" sz="2400" dirty="0">
              <a:solidFill>
                <a:srgbClr val="003560"/>
              </a:solidFill>
            </a:endParaRPr>
          </a:p>
        </p:txBody>
      </p:sp>
      <p:pic>
        <p:nvPicPr>
          <p:cNvPr id="10" name="Picture 9" descr="An image of old mobile phones next to an image of a dog on a laptop. ">
            <a:extLst>
              <a:ext uri="{FF2B5EF4-FFF2-40B4-BE49-F238E27FC236}">
                <a16:creationId xmlns:a16="http://schemas.microsoft.com/office/drawing/2014/main" id="{4C5EF02C-A218-4C4C-A928-5DD35C06FBDF}"/>
              </a:ext>
            </a:extLst>
          </p:cNvPr>
          <p:cNvPicPr>
            <a:picLocks noChangeAspect="1"/>
          </p:cNvPicPr>
          <p:nvPr/>
        </p:nvPicPr>
        <p:blipFill rotWithShape="1">
          <a:blip r:embed="rId4"/>
          <a:srcRect t="48403"/>
          <a:stretch/>
        </p:blipFill>
        <p:spPr>
          <a:xfrm>
            <a:off x="5156670" y="1707654"/>
            <a:ext cx="3751933" cy="2736304"/>
          </a:xfrm>
          <a:prstGeom prst="rect">
            <a:avLst/>
          </a:prstGeom>
        </p:spPr>
      </p:pic>
    </p:spTree>
    <p:extLst>
      <p:ext uri="{BB962C8B-B14F-4D97-AF65-F5344CB8AC3E}">
        <p14:creationId xmlns:p14="http://schemas.microsoft.com/office/powerpoint/2010/main" val="145716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9608B6-CC14-BC4D-825D-F50458984B0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0" y="-76944"/>
            <a:ext cx="9144000" cy="1352550"/>
          </a:xfrm>
          <a:prstGeom prst="rect">
            <a:avLst/>
          </a:prstGeom>
        </p:spPr>
      </p:pic>
      <p:sp>
        <p:nvSpPr>
          <p:cNvPr id="2" name="Title 1">
            <a:extLst>
              <a:ext uri="{FF2B5EF4-FFF2-40B4-BE49-F238E27FC236}">
                <a16:creationId xmlns:a16="http://schemas.microsoft.com/office/drawing/2014/main" id="{70EBA100-A94E-B344-918A-8C117589509F}"/>
              </a:ext>
            </a:extLst>
          </p:cNvPr>
          <p:cNvSpPr>
            <a:spLocks noGrp="1"/>
          </p:cNvSpPr>
          <p:nvPr>
            <p:ph type="title"/>
          </p:nvPr>
        </p:nvSpPr>
        <p:spPr>
          <a:xfrm>
            <a:off x="2043521" y="203287"/>
            <a:ext cx="7128793" cy="792088"/>
          </a:xfrm>
        </p:spPr>
        <p:txBody>
          <a:bodyPr/>
          <a:lstStyle/>
          <a:p>
            <a:pPr>
              <a:lnSpc>
                <a:spcPct val="100000"/>
              </a:lnSpc>
            </a:pPr>
            <a:r>
              <a:rPr lang="en-US" sz="2400" dirty="0"/>
              <a:t>Perspectives on Inclusivity in Higher Education</a:t>
            </a:r>
          </a:p>
        </p:txBody>
      </p:sp>
      <p:sp>
        <p:nvSpPr>
          <p:cNvPr id="3" name="Content Placeholder 2">
            <a:extLst>
              <a:ext uri="{FF2B5EF4-FFF2-40B4-BE49-F238E27FC236}">
                <a16:creationId xmlns:a16="http://schemas.microsoft.com/office/drawing/2014/main" id="{C1CA6132-108D-6B43-8101-6494C8D8A65F}"/>
              </a:ext>
            </a:extLst>
          </p:cNvPr>
          <p:cNvSpPr>
            <a:spLocks noGrp="1"/>
          </p:cNvSpPr>
          <p:nvPr>
            <p:ph idx="1"/>
          </p:nvPr>
        </p:nvSpPr>
        <p:spPr>
          <a:xfrm>
            <a:off x="-72009" y="1059582"/>
            <a:ext cx="6228185" cy="4248472"/>
          </a:xfrm>
        </p:spPr>
        <p:txBody>
          <a:bodyPr/>
          <a:lstStyle/>
          <a:p>
            <a:pPr marL="126900" indent="0"/>
            <a:r>
              <a:rPr lang="en-GB"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The </a:t>
            </a:r>
            <a:r>
              <a:rPr lang="en-US" b="1" dirty="0">
                <a:solidFill>
                  <a:schemeClr val="tx1"/>
                </a:solidFill>
                <a:latin typeface="Arial" panose="020B0604020202020204" pitchFamily="34" charset="0"/>
                <a:cs typeface="Arial" panose="020B0604020202020204" pitchFamily="34" charset="0"/>
              </a:rPr>
              <a:t>intercultural curriculum creates a space in which learners and teachers cohabit </a:t>
            </a:r>
            <a:r>
              <a:rPr lang="en-US" dirty="0">
                <a:solidFill>
                  <a:schemeClr val="tx1"/>
                </a:solidFill>
                <a:latin typeface="Arial" panose="020B0604020202020204" pitchFamily="34" charset="0"/>
                <a:cs typeface="Arial" panose="020B0604020202020204" pitchFamily="34" charset="0"/>
              </a:rPr>
              <a:t>and where different perspectives are acknowledged, welcomed and learned from. These </a:t>
            </a:r>
            <a:r>
              <a:rPr lang="en-US" b="1" dirty="0">
                <a:solidFill>
                  <a:schemeClr val="tx1"/>
                </a:solidFill>
                <a:latin typeface="Arial" panose="020B0604020202020204" pitchFamily="34" charset="0"/>
                <a:cs typeface="Arial" panose="020B0604020202020204" pitchFamily="34" charset="0"/>
              </a:rPr>
              <a:t>spaces for learning in higher education are invaluable </a:t>
            </a:r>
            <a:r>
              <a:rPr lang="en-US" dirty="0">
                <a:solidFill>
                  <a:schemeClr val="tx1"/>
                </a:solidFill>
                <a:latin typeface="Arial" panose="020B0604020202020204" pitchFamily="34" charset="0"/>
                <a:cs typeface="Arial" panose="020B0604020202020204" pitchFamily="34" charset="0"/>
              </a:rPr>
              <a:t>in UK higher education in our times.” </a:t>
            </a:r>
          </a:p>
          <a:p>
            <a:pPr marL="126900"/>
            <a:r>
              <a:rPr lang="en-US" sz="1400" dirty="0">
                <a:solidFill>
                  <a:schemeClr val="tx1"/>
                </a:solidFill>
                <a:latin typeface="Arial" panose="020B0604020202020204" pitchFamily="34" charset="0"/>
                <a:cs typeface="Arial" panose="020B0604020202020204" pitchFamily="34" charset="0"/>
              </a:rPr>
              <a:t>  (Source: “How would you create the intercultural curriculum?” Advance HE Thematic Series, https://</a:t>
            </a:r>
            <a:r>
              <a:rPr lang="en-US" sz="1400" dirty="0" err="1">
                <a:solidFill>
                  <a:schemeClr val="tx1"/>
                </a:solidFill>
                <a:latin typeface="Arial" panose="020B0604020202020204" pitchFamily="34" charset="0"/>
                <a:cs typeface="Arial" panose="020B0604020202020204" pitchFamily="34" charset="0"/>
              </a:rPr>
              <a:t>www.advance-he.ac.uk</a:t>
            </a:r>
            <a:r>
              <a:rPr lang="en-US" sz="1400" dirty="0">
                <a:solidFill>
                  <a:schemeClr val="tx1"/>
                </a:solidFill>
                <a:latin typeface="Arial" panose="020B0604020202020204" pitchFamily="34" charset="0"/>
                <a:cs typeface="Arial" panose="020B0604020202020204" pitchFamily="34" charset="0"/>
              </a:rPr>
              <a:t>/</a:t>
            </a:r>
            <a:r>
              <a:rPr lang="en-US" sz="1400" dirty="0" err="1">
                <a:solidFill>
                  <a:schemeClr val="tx1"/>
                </a:solidFill>
                <a:latin typeface="Arial" panose="020B0604020202020204" pitchFamily="34" charset="0"/>
                <a:cs typeface="Arial" panose="020B0604020202020204" pitchFamily="34" charset="0"/>
              </a:rPr>
              <a:t>scotland</a:t>
            </a:r>
            <a:r>
              <a:rPr lang="en-US" sz="1400" dirty="0">
                <a:solidFill>
                  <a:schemeClr val="tx1"/>
                </a:solidFill>
                <a:latin typeface="Arial" panose="020B0604020202020204" pitchFamily="34" charset="0"/>
                <a:cs typeface="Arial" panose="020B0604020202020204" pitchFamily="34" charset="0"/>
              </a:rPr>
              <a:t>/thematic-series/</a:t>
            </a:r>
            <a:r>
              <a:rPr lang="en-US" sz="1400" dirty="0" err="1">
                <a:solidFill>
                  <a:schemeClr val="tx1"/>
                </a:solidFill>
                <a:latin typeface="Arial" panose="020B0604020202020204" pitchFamily="34" charset="0"/>
                <a:cs typeface="Arial" panose="020B0604020202020204" pitchFamily="34" charset="0"/>
              </a:rPr>
              <a:t>intercultural-curriculum#how</a:t>
            </a:r>
            <a:r>
              <a:rPr lang="en-US" sz="1400" dirty="0">
                <a:solidFill>
                  <a:schemeClr val="tx1"/>
                </a:solidFill>
                <a:latin typeface="Arial" panose="020B0604020202020204" pitchFamily="34" charset="0"/>
                <a:cs typeface="Arial" panose="020B0604020202020204" pitchFamily="34" charset="0"/>
              </a:rPr>
              <a:t>)</a:t>
            </a:r>
          </a:p>
          <a:p>
            <a:pPr marL="126900" indent="0" algn="just"/>
            <a:endParaRPr lang="en-US" sz="1800" dirty="0">
              <a:solidFill>
                <a:schemeClr val="tx1"/>
              </a:solidFill>
              <a:latin typeface="Arial" panose="020B0604020202020204" pitchFamily="34" charset="0"/>
              <a:cs typeface="Arial" panose="020B0604020202020204" pitchFamily="34" charset="0"/>
            </a:endParaRPr>
          </a:p>
          <a:p>
            <a:pPr marL="126900" indent="0"/>
            <a:r>
              <a:rPr lang="en-US" altLang="en-US" dirty="0">
                <a:solidFill>
                  <a:schemeClr val="tx1"/>
                </a:solidFill>
                <a:latin typeface="Arial" panose="020B0604020202020204" pitchFamily="34" charset="0"/>
                <a:cs typeface="Arial" panose="020B0604020202020204" pitchFamily="34" charset="0"/>
              </a:rPr>
              <a:t>“There is however a </a:t>
            </a:r>
            <a:r>
              <a:rPr lang="en-US" altLang="en-US" b="1" dirty="0">
                <a:solidFill>
                  <a:schemeClr val="tx1"/>
                </a:solidFill>
                <a:latin typeface="Arial" panose="020B0604020202020204" pitchFamily="34" charset="0"/>
                <a:cs typeface="Arial" panose="020B0604020202020204" pitchFamily="34" charset="0"/>
              </a:rPr>
              <a:t>variation in terms of language </a:t>
            </a:r>
            <a:r>
              <a:rPr lang="en-US" altLang="en-US" dirty="0">
                <a:solidFill>
                  <a:schemeClr val="tx1"/>
                </a:solidFill>
                <a:latin typeface="Arial" panose="020B0604020202020204" pitchFamily="34" charset="0"/>
                <a:cs typeface="Arial" panose="020B0604020202020204" pitchFamily="34" charset="0"/>
              </a:rPr>
              <a:t>used in the responses with those who use phrases like </a:t>
            </a:r>
            <a:r>
              <a:rPr lang="en-US" altLang="en-US" b="1" dirty="0">
                <a:solidFill>
                  <a:schemeClr val="tx1"/>
                </a:solidFill>
                <a:latin typeface="Arial" panose="020B0604020202020204" pitchFamily="34" charset="0"/>
                <a:cs typeface="Arial" panose="020B0604020202020204" pitchFamily="34" charset="0"/>
              </a:rPr>
              <a:t>'anti-racism'</a:t>
            </a:r>
            <a:r>
              <a:rPr lang="en-US" altLang="en-US" dirty="0">
                <a:solidFill>
                  <a:schemeClr val="tx1"/>
                </a:solidFill>
                <a:latin typeface="Arial" panose="020B0604020202020204" pitchFamily="34" charset="0"/>
                <a:cs typeface="Arial" panose="020B0604020202020204" pitchFamily="34" charset="0"/>
              </a:rPr>
              <a:t> and </a:t>
            </a:r>
            <a:r>
              <a:rPr lang="en-US" altLang="en-US" b="1" dirty="0">
                <a:solidFill>
                  <a:schemeClr val="tx1"/>
                </a:solidFill>
                <a:latin typeface="Arial" panose="020B0604020202020204" pitchFamily="34" charset="0"/>
                <a:cs typeface="Arial" panose="020B0604020202020204" pitchFamily="34" charset="0"/>
              </a:rPr>
              <a:t>'</a:t>
            </a:r>
            <a:r>
              <a:rPr lang="en-US" altLang="en-US" b="1" dirty="0" err="1">
                <a:solidFill>
                  <a:schemeClr val="tx1"/>
                </a:solidFill>
                <a:latin typeface="Arial" panose="020B0604020202020204" pitchFamily="34" charset="0"/>
                <a:cs typeface="Arial" panose="020B0604020202020204" pitchFamily="34" charset="0"/>
              </a:rPr>
              <a:t>decolonisation</a:t>
            </a:r>
            <a:r>
              <a:rPr lang="en-US" altLang="en-US" b="1"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 in addition to the more commonly used terms like </a:t>
            </a:r>
            <a:r>
              <a:rPr lang="en-US" altLang="en-US" b="1" dirty="0">
                <a:solidFill>
                  <a:schemeClr val="tx1"/>
                </a:solidFill>
                <a:latin typeface="Arial" panose="020B0604020202020204" pitchFamily="34" charset="0"/>
                <a:cs typeface="Arial" panose="020B0604020202020204" pitchFamily="34" charset="0"/>
              </a:rPr>
              <a:t>inclusion, diversity and addressing unconscious bias</a:t>
            </a:r>
            <a:r>
              <a:rPr lang="en-US" altLang="en-US" dirty="0">
                <a:solidFill>
                  <a:schemeClr val="tx1"/>
                </a:solidFill>
                <a:latin typeface="Arial" panose="020B0604020202020204" pitchFamily="34" charset="0"/>
                <a:cs typeface="Arial" panose="020B0604020202020204" pitchFamily="34" charset="0"/>
              </a:rPr>
              <a:t>.”</a:t>
            </a:r>
            <a:r>
              <a:rPr lang="en-US" altLang="en-US" sz="1800" dirty="0">
                <a:solidFill>
                  <a:schemeClr val="tx1"/>
                </a:solidFill>
                <a:latin typeface="Arial" panose="020B0604020202020204" pitchFamily="34" charset="0"/>
                <a:cs typeface="Arial" panose="020B0604020202020204" pitchFamily="34" charset="0"/>
              </a:rPr>
              <a:t> </a:t>
            </a:r>
          </a:p>
          <a:p>
            <a:pPr marL="126900" indent="0"/>
            <a:r>
              <a:rPr lang="en-US" altLang="en-US" sz="1400" dirty="0">
                <a:solidFill>
                  <a:schemeClr val="tx1"/>
                </a:solidFill>
                <a:latin typeface="Arial" panose="020B0604020202020204" pitchFamily="34" charset="0"/>
                <a:cs typeface="Arial" panose="020B0604020202020204" pitchFamily="34" charset="0"/>
              </a:rPr>
              <a:t>(Source: “Teaching in a Diverse Scotland” (2021) Scottish Government, https://</a:t>
            </a:r>
            <a:r>
              <a:rPr lang="en-US" altLang="en-US" sz="1400" dirty="0" err="1">
                <a:solidFill>
                  <a:schemeClr val="tx1"/>
                </a:solidFill>
                <a:latin typeface="Arial" panose="020B0604020202020204" pitchFamily="34" charset="0"/>
                <a:cs typeface="Arial" panose="020B0604020202020204" pitchFamily="34" charset="0"/>
              </a:rPr>
              <a:t>www.gov.scot</a:t>
            </a:r>
            <a:r>
              <a:rPr lang="en-US" altLang="en-US" sz="1400" dirty="0">
                <a:solidFill>
                  <a:schemeClr val="tx1"/>
                </a:solidFill>
                <a:latin typeface="Arial" panose="020B0604020202020204" pitchFamily="34" charset="0"/>
                <a:cs typeface="Arial" panose="020B0604020202020204" pitchFamily="34" charset="0"/>
              </a:rPr>
              <a:t>/publications/teaching-diverse-scotland-increasing-retaining-minority-ethnic-teachers-3-years/documents/)</a:t>
            </a:r>
            <a:r>
              <a:rPr lang="en-US" altLang="en-US" sz="1400" baseline="70000" dirty="0">
                <a:solidFill>
                  <a:schemeClr val="tx1"/>
                </a:solidFill>
                <a:latin typeface="Arial" panose="020B0604020202020204" pitchFamily="34" charset="0"/>
                <a:cs typeface="Arial" panose="020B0604020202020204" pitchFamily="34" charset="0"/>
              </a:rPr>
              <a:t> </a:t>
            </a:r>
            <a:endParaRPr lang="en-US" altLang="en-US" sz="1400"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52B3322-6631-2241-A745-B14E20B1C5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19924" y="1354900"/>
            <a:ext cx="2328540" cy="1216850"/>
          </a:xfrm>
          <a:prstGeom prst="rect">
            <a:avLst/>
          </a:prstGeom>
        </p:spPr>
      </p:pic>
      <p:pic>
        <p:nvPicPr>
          <p:cNvPr id="8" name="Picture 7">
            <a:extLst>
              <a:ext uri="{FF2B5EF4-FFF2-40B4-BE49-F238E27FC236}">
                <a16:creationId xmlns:a16="http://schemas.microsoft.com/office/drawing/2014/main" id="{033C1185-8A5B-7E4A-9841-432D37F80F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56176" y="3142483"/>
            <a:ext cx="2896104" cy="1216850"/>
          </a:xfrm>
          <a:prstGeom prst="rect">
            <a:avLst/>
          </a:prstGeom>
        </p:spPr>
      </p:pic>
    </p:spTree>
    <p:extLst>
      <p:ext uri="{BB962C8B-B14F-4D97-AF65-F5344CB8AC3E}">
        <p14:creationId xmlns:p14="http://schemas.microsoft.com/office/powerpoint/2010/main" val="256448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sp>
        <p:nvSpPr>
          <p:cNvPr id="6" name="Content Placeholder 2">
            <a:extLst>
              <a:ext uri="{FF2B5EF4-FFF2-40B4-BE49-F238E27FC236}">
                <a16:creationId xmlns:a16="http://schemas.microsoft.com/office/drawing/2014/main" id="{864C8A29-F316-CB41-835C-E37F5BAF137B}"/>
              </a:ext>
            </a:extLst>
          </p:cNvPr>
          <p:cNvSpPr txBox="1">
            <a:spLocks/>
          </p:cNvSpPr>
          <p:nvPr/>
        </p:nvSpPr>
        <p:spPr>
          <a:xfrm>
            <a:off x="1691680" y="1317552"/>
            <a:ext cx="5400600" cy="3690387"/>
          </a:xfrm>
          <a:prstGeom prst="rect">
            <a:avLst/>
          </a:prstGeom>
        </p:spPr>
        <p:txBody>
          <a:bodyPr/>
          <a:lst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0" indent="0"/>
            <a:r>
              <a:rPr lang="en-GB" kern="0" dirty="0">
                <a:solidFill>
                  <a:schemeClr val="tx1"/>
                </a:solidFill>
                <a:latin typeface="Arial"/>
                <a:cs typeface="Arial"/>
              </a:rPr>
              <a:t> </a:t>
            </a:r>
            <a:r>
              <a:rPr lang="en-GB" sz="1800" kern="0" dirty="0">
                <a:solidFill>
                  <a:schemeClr val="tx1"/>
                </a:solidFill>
                <a:latin typeface="Arial"/>
                <a:cs typeface="Arial"/>
              </a:rPr>
              <a:t>“… necessitates a shift away from supporting specific student groups through a discrete set of policies or time-bound interventions, towards equity considerations being embedded within all functions of the institution and treated as an ongoing process of quality enhancement. </a:t>
            </a:r>
          </a:p>
          <a:p>
            <a:pPr algn="just"/>
            <a:endParaRPr lang="en-GB" sz="1800" kern="0" dirty="0">
              <a:solidFill>
                <a:schemeClr val="tx1"/>
              </a:solidFill>
              <a:latin typeface="Arial"/>
              <a:cs typeface="Arial"/>
            </a:endParaRPr>
          </a:p>
          <a:p>
            <a:pPr marL="0" indent="0"/>
            <a:r>
              <a:rPr lang="en-GB" sz="1800" kern="0" dirty="0">
                <a:solidFill>
                  <a:schemeClr val="tx1"/>
                </a:solidFill>
                <a:latin typeface="Arial"/>
                <a:cs typeface="Arial"/>
              </a:rPr>
              <a:t>Making a shift of such magnitude requires </a:t>
            </a:r>
            <a:r>
              <a:rPr lang="en-GB" sz="1800" b="1" kern="0" dirty="0">
                <a:solidFill>
                  <a:schemeClr val="tx1"/>
                </a:solidFill>
                <a:latin typeface="Arial"/>
                <a:cs typeface="Arial"/>
              </a:rPr>
              <a:t>cultural and systemic change </a:t>
            </a:r>
            <a:r>
              <a:rPr lang="en-GB" sz="1800" kern="0" dirty="0">
                <a:solidFill>
                  <a:schemeClr val="tx1"/>
                </a:solidFill>
                <a:latin typeface="Arial"/>
                <a:cs typeface="Arial"/>
              </a:rPr>
              <a:t>at both the policy and practice levels.”</a:t>
            </a:r>
          </a:p>
          <a:p>
            <a:pPr algn="r"/>
            <a:r>
              <a:rPr lang="en-GB" kern="0" dirty="0">
                <a:solidFill>
                  <a:schemeClr val="tx1"/>
                </a:solidFill>
                <a:latin typeface="Arial"/>
                <a:cs typeface="Arial"/>
              </a:rPr>
              <a:t> </a:t>
            </a:r>
            <a:r>
              <a:rPr lang="en-GB" i="1" kern="0" dirty="0">
                <a:solidFill>
                  <a:schemeClr val="tx1"/>
                </a:solidFill>
                <a:latin typeface="Arial"/>
                <a:cs typeface="Arial"/>
              </a:rPr>
              <a:t>(May and Bridger, 2010, p.6).</a:t>
            </a:r>
          </a:p>
          <a:p>
            <a:pPr marL="0" indent="0"/>
            <a:endParaRPr lang="en-US" kern="0" dirty="0">
              <a:solidFill>
                <a:schemeClr val="tx1"/>
              </a:solidFill>
            </a:endParaRPr>
          </a:p>
          <a:p>
            <a:pPr marL="0" indent="0"/>
            <a:endParaRPr lang="en-US" kern="0" dirty="0">
              <a:solidFill>
                <a:schemeClr val="tx1"/>
              </a:solidFill>
            </a:endParaRPr>
          </a:p>
        </p:txBody>
      </p:sp>
    </p:spTree>
    <p:extLst>
      <p:ext uri="{BB962C8B-B14F-4D97-AF65-F5344CB8AC3E}">
        <p14:creationId xmlns:p14="http://schemas.microsoft.com/office/powerpoint/2010/main" val="30321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is diagram visually displays 4 areas of learning and teaching that are important in creating an inclusive enfironment: institutional commitment and management; assessment and feedback; curriculum design and curriculum delivery. ">
            <a:extLst>
              <a:ext uri="{FF2B5EF4-FFF2-40B4-BE49-F238E27FC236}">
                <a16:creationId xmlns:a16="http://schemas.microsoft.com/office/drawing/2014/main" id="{EBE79403-320E-8B40-B183-B1F0D7A5AFB3}"/>
              </a:ext>
            </a:extLst>
          </p:cNvPr>
          <p:cNvPicPr>
            <a:picLocks noChangeAspect="1"/>
          </p:cNvPicPr>
          <p:nvPr/>
        </p:nvPicPr>
        <p:blipFill>
          <a:blip r:embed="rId2"/>
          <a:stretch>
            <a:fillRect/>
          </a:stretch>
        </p:blipFill>
        <p:spPr>
          <a:xfrm>
            <a:off x="2239510" y="713472"/>
            <a:ext cx="5198411" cy="4378558"/>
          </a:xfrm>
          <a:prstGeom prst="rect">
            <a:avLst/>
          </a:prstGeom>
        </p:spPr>
      </p:pic>
      <p:pic>
        <p:nvPicPr>
          <p:cNvPr id="5" name="Picture 4">
            <a:extLst>
              <a:ext uri="{FF2B5EF4-FFF2-40B4-BE49-F238E27FC236}">
                <a16:creationId xmlns:a16="http://schemas.microsoft.com/office/drawing/2014/main" id="{77DE3688-EF98-D641-AE5A-66BD2FFF3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52550"/>
          </a:xfrm>
          <a:prstGeom prst="rect">
            <a:avLst/>
          </a:prstGeom>
        </p:spPr>
      </p:pic>
      <p:sp>
        <p:nvSpPr>
          <p:cNvPr id="2" name="Title 1">
            <a:extLst>
              <a:ext uri="{FF2B5EF4-FFF2-40B4-BE49-F238E27FC236}">
                <a16:creationId xmlns:a16="http://schemas.microsoft.com/office/drawing/2014/main" id="{203EC06C-6A3C-B14F-8A54-D41C16721B7B}"/>
              </a:ext>
            </a:extLst>
          </p:cNvPr>
          <p:cNvSpPr>
            <a:spLocks noGrp="1"/>
          </p:cNvSpPr>
          <p:nvPr>
            <p:ph type="title"/>
          </p:nvPr>
        </p:nvSpPr>
        <p:spPr>
          <a:xfrm>
            <a:off x="2267744" y="195486"/>
            <a:ext cx="6552728" cy="936103"/>
          </a:xfrm>
        </p:spPr>
        <p:txBody>
          <a:bodyPr/>
          <a:lstStyle/>
          <a:p>
            <a:r>
              <a:rPr lang="en-US" dirty="0"/>
              <a:t>Elements of Inclusive Learning &amp; Teaching</a:t>
            </a:r>
          </a:p>
        </p:txBody>
      </p:sp>
      <p:sp>
        <p:nvSpPr>
          <p:cNvPr id="10" name="TextBox 9">
            <a:extLst>
              <a:ext uri="{FF2B5EF4-FFF2-40B4-BE49-F238E27FC236}">
                <a16:creationId xmlns:a16="http://schemas.microsoft.com/office/drawing/2014/main" id="{291952DB-DC00-DD44-90D3-6E97FCAC7B47}"/>
              </a:ext>
            </a:extLst>
          </p:cNvPr>
          <p:cNvSpPr txBox="1"/>
          <p:nvPr/>
        </p:nvSpPr>
        <p:spPr>
          <a:xfrm>
            <a:off x="35496" y="4209350"/>
            <a:ext cx="3638061" cy="738664"/>
          </a:xfrm>
          <a:prstGeom prst="rect">
            <a:avLst/>
          </a:prstGeom>
          <a:noFill/>
        </p:spPr>
        <p:txBody>
          <a:bodyPr wrap="square" rtlCol="0">
            <a:spAutoFit/>
          </a:bodyPr>
          <a:lstStyle/>
          <a:p>
            <a:pPr algn="ctr"/>
            <a:r>
              <a:rPr lang="en-US" sz="1400" dirty="0"/>
              <a:t>Source: Thomas and May, (2010) “Inclusive learning and teaching in higher education”, Higher Education Academy.</a:t>
            </a:r>
          </a:p>
        </p:txBody>
      </p:sp>
    </p:spTree>
    <p:extLst>
      <p:ext uri="{BB962C8B-B14F-4D97-AF65-F5344CB8AC3E}">
        <p14:creationId xmlns:p14="http://schemas.microsoft.com/office/powerpoint/2010/main" val="138189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E3688-EF98-D641-AE5A-66BD2FFF31D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478"/>
            <a:ext cx="9144000" cy="1352550"/>
          </a:xfrm>
          <a:prstGeom prst="rect">
            <a:avLst/>
          </a:prstGeom>
        </p:spPr>
      </p:pic>
      <p:sp>
        <p:nvSpPr>
          <p:cNvPr id="2" name="Title 1">
            <a:extLst>
              <a:ext uri="{FF2B5EF4-FFF2-40B4-BE49-F238E27FC236}">
                <a16:creationId xmlns:a16="http://schemas.microsoft.com/office/drawing/2014/main" id="{203EC06C-6A3C-B14F-8A54-D41C16721B7B}"/>
              </a:ext>
            </a:extLst>
          </p:cNvPr>
          <p:cNvSpPr>
            <a:spLocks noGrp="1"/>
          </p:cNvSpPr>
          <p:nvPr>
            <p:ph type="title"/>
          </p:nvPr>
        </p:nvSpPr>
        <p:spPr>
          <a:xfrm>
            <a:off x="2267744" y="415115"/>
            <a:ext cx="6285803" cy="504055"/>
          </a:xfrm>
        </p:spPr>
        <p:txBody>
          <a:bodyPr/>
          <a:lstStyle/>
          <a:p>
            <a:r>
              <a:rPr lang="en-US" dirty="0"/>
              <a:t>Initial ‘Simple’ Actions </a:t>
            </a:r>
          </a:p>
        </p:txBody>
      </p:sp>
      <p:sp>
        <p:nvSpPr>
          <p:cNvPr id="3" name="Content Placeholder 2">
            <a:extLst>
              <a:ext uri="{FF2B5EF4-FFF2-40B4-BE49-F238E27FC236}">
                <a16:creationId xmlns:a16="http://schemas.microsoft.com/office/drawing/2014/main" id="{23CF7B21-8A48-7842-9E70-C646829A9CDF}"/>
              </a:ext>
            </a:extLst>
          </p:cNvPr>
          <p:cNvSpPr>
            <a:spLocks noGrp="1"/>
          </p:cNvSpPr>
          <p:nvPr>
            <p:ph idx="1"/>
          </p:nvPr>
        </p:nvSpPr>
        <p:spPr>
          <a:xfrm>
            <a:off x="107504" y="1481117"/>
            <a:ext cx="4485664" cy="2897570"/>
          </a:xfrm>
        </p:spPr>
        <p:txBody>
          <a:bodyPr/>
          <a:lstStyle/>
          <a:p>
            <a:pPr>
              <a:buFont typeface="Arial" panose="020B0604020202020204" pitchFamily="34" charset="0"/>
              <a:buChar char="•"/>
            </a:pPr>
            <a:r>
              <a:rPr lang="en-GB" dirty="0"/>
              <a:t>Housing all teaching materials on the virtual learning environment in such a way that students can access them when they are needed, before or after formal teaching. </a:t>
            </a:r>
          </a:p>
          <a:p>
            <a:pPr>
              <a:buFont typeface="Arial" panose="020B0604020202020204" pitchFamily="34" charset="0"/>
              <a:buChar char="•"/>
            </a:pPr>
            <a:r>
              <a:rPr lang="en-GB" dirty="0"/>
              <a:t>Improve the accessibility of all materials provided (even if just with the right sub-headings or an appropriate use of font). </a:t>
            </a:r>
          </a:p>
          <a:p>
            <a:pPr>
              <a:buFont typeface="Arial" panose="020B0604020202020204" pitchFamily="34" charset="0"/>
              <a:buChar char="•"/>
            </a:pPr>
            <a:r>
              <a:rPr lang="en-GB" dirty="0"/>
              <a:t>Ensure reading lists are focussed and up to date </a:t>
            </a:r>
          </a:p>
          <a:p>
            <a:pPr>
              <a:buFont typeface="Arial" panose="020B0604020202020204" pitchFamily="34" charset="0"/>
              <a:buChar char="•"/>
            </a:pPr>
            <a:r>
              <a:rPr lang="en-GB" dirty="0"/>
              <a:t>Allow or facilitate the recording of teaching</a:t>
            </a:r>
          </a:p>
        </p:txBody>
      </p:sp>
      <p:sp>
        <p:nvSpPr>
          <p:cNvPr id="4" name="TextBox 3">
            <a:extLst>
              <a:ext uri="{FF2B5EF4-FFF2-40B4-BE49-F238E27FC236}">
                <a16:creationId xmlns:a16="http://schemas.microsoft.com/office/drawing/2014/main" id="{AAD4FAA9-60B7-224A-BAF5-4B55B295CCA2}"/>
              </a:ext>
            </a:extLst>
          </p:cNvPr>
          <p:cNvSpPr txBox="1"/>
          <p:nvPr/>
        </p:nvSpPr>
        <p:spPr>
          <a:xfrm>
            <a:off x="187840" y="4507255"/>
            <a:ext cx="8768319" cy="584775"/>
          </a:xfrm>
          <a:prstGeom prst="rect">
            <a:avLst/>
          </a:prstGeom>
          <a:noFill/>
        </p:spPr>
        <p:txBody>
          <a:bodyPr wrap="square" rtlCol="0">
            <a:spAutoFit/>
          </a:bodyPr>
          <a:lstStyle/>
          <a:p>
            <a:r>
              <a:rPr lang="en-US" sz="1600" dirty="0"/>
              <a:t>Source: “Inclusive Teaching and Learning in Higher Education as a route to Excellence”, UK Government, 2017. </a:t>
            </a:r>
            <a:r>
              <a:rPr lang="en-GB" sz="1600" dirty="0">
                <a:hlinkClick r:id="rId3"/>
              </a:rPr>
              <a:t>www.gov.uk/government/publications</a:t>
            </a:r>
            <a:r>
              <a:rPr lang="en-GB" sz="1600" dirty="0"/>
              <a:t> </a:t>
            </a:r>
            <a:r>
              <a:rPr lang="en-US" sz="1600" dirty="0"/>
              <a:t> </a:t>
            </a:r>
          </a:p>
        </p:txBody>
      </p:sp>
      <p:sp>
        <p:nvSpPr>
          <p:cNvPr id="7" name="TextBox 6">
            <a:extLst>
              <a:ext uri="{FF2B5EF4-FFF2-40B4-BE49-F238E27FC236}">
                <a16:creationId xmlns:a16="http://schemas.microsoft.com/office/drawing/2014/main" id="{ACC3571A-BD81-E14C-A072-2B891B45CBC8}"/>
              </a:ext>
            </a:extLst>
          </p:cNvPr>
          <p:cNvSpPr txBox="1"/>
          <p:nvPr/>
        </p:nvSpPr>
        <p:spPr>
          <a:xfrm>
            <a:off x="4593168" y="1482627"/>
            <a:ext cx="4550832" cy="2759730"/>
          </a:xfrm>
          <a:prstGeom prst="rect">
            <a:avLst/>
          </a:prstGeom>
          <a:noFill/>
        </p:spPr>
        <p:txBody>
          <a:bodyPr wrap="square">
            <a:spAutoFit/>
          </a:bodyPr>
          <a:lstStyle/>
          <a:p>
            <a:pPr marL="342000" indent="-313200">
              <a:spcBef>
                <a:spcPts val="384"/>
              </a:spcBef>
              <a:buFont typeface="Arial" panose="020B0604020202020204" pitchFamily="34" charset="0"/>
              <a:buChar char="•"/>
            </a:pPr>
            <a:r>
              <a:rPr lang="en-GB" sz="1600" dirty="0">
                <a:solidFill>
                  <a:srgbClr val="003560"/>
                </a:solidFill>
                <a:latin typeface="Arial" panose="020B0604020202020204" pitchFamily="34" charset="0"/>
                <a:cs typeface="Arial" panose="020B0604020202020204" pitchFamily="34" charset="0"/>
              </a:rPr>
              <a:t>The use of plain English and clear presentation in lectures </a:t>
            </a:r>
          </a:p>
          <a:p>
            <a:pPr marL="342000" indent="-313200">
              <a:spcBef>
                <a:spcPts val="384"/>
              </a:spcBef>
              <a:buFont typeface="Arial" panose="020B0604020202020204" pitchFamily="34" charset="0"/>
              <a:buChar char="•"/>
            </a:pPr>
            <a:r>
              <a:rPr lang="en-GB" sz="1600" dirty="0">
                <a:solidFill>
                  <a:srgbClr val="003560"/>
                </a:solidFill>
                <a:latin typeface="Arial" panose="020B0604020202020204" pitchFamily="34" charset="0"/>
                <a:cs typeface="Arial" panose="020B0604020202020204" pitchFamily="34" charset="0"/>
              </a:rPr>
              <a:t>The pre-selection of diverse learning groups </a:t>
            </a:r>
          </a:p>
          <a:p>
            <a:pPr marL="342000" indent="-313200">
              <a:spcBef>
                <a:spcPts val="384"/>
              </a:spcBef>
              <a:buFont typeface="Arial" panose="020B0604020202020204" pitchFamily="34" charset="0"/>
              <a:buChar char="•"/>
            </a:pPr>
            <a:r>
              <a:rPr lang="en-GB" sz="1600" dirty="0">
                <a:solidFill>
                  <a:srgbClr val="003560"/>
                </a:solidFill>
                <a:latin typeface="Arial" panose="020B0604020202020204" pitchFamily="34" charset="0"/>
                <a:cs typeface="Arial" panose="020B0604020202020204" pitchFamily="34" charset="0"/>
              </a:rPr>
              <a:t>Diversify the range of learning opportunities, approaches and assessment methods</a:t>
            </a:r>
          </a:p>
          <a:p>
            <a:pPr marL="342000" indent="-313200">
              <a:spcBef>
                <a:spcPts val="384"/>
              </a:spcBef>
              <a:buFont typeface="Arial" panose="020B0604020202020204" pitchFamily="34" charset="0"/>
              <a:buChar char="•"/>
            </a:pPr>
            <a:r>
              <a:rPr lang="en-GB" sz="1600" dirty="0">
                <a:solidFill>
                  <a:srgbClr val="003560"/>
                </a:solidFill>
                <a:latin typeface="Arial" panose="020B0604020202020204" pitchFamily="34" charset="0"/>
                <a:cs typeface="Arial" panose="020B0604020202020204" pitchFamily="34" charset="0"/>
              </a:rPr>
              <a:t>Regarding students as learning partners </a:t>
            </a:r>
          </a:p>
          <a:p>
            <a:pPr marL="342000" indent="-313200">
              <a:spcBef>
                <a:spcPts val="384"/>
              </a:spcBef>
              <a:buFont typeface="Arial" panose="020B0604020202020204" pitchFamily="34" charset="0"/>
              <a:buChar char="•"/>
            </a:pPr>
            <a:r>
              <a:rPr lang="en-GB" sz="1600" dirty="0">
                <a:solidFill>
                  <a:srgbClr val="003560"/>
                </a:solidFill>
                <a:latin typeface="Arial" panose="020B0604020202020204" pitchFamily="34" charset="0"/>
                <a:cs typeface="Arial" panose="020B0604020202020204" pitchFamily="34" charset="0"/>
              </a:rPr>
              <a:t>The embedding of inclusive practice in recruitment, promotion, performance development review and other staff focussed processes</a:t>
            </a:r>
            <a:endParaRPr lang="en-US" sz="1600" dirty="0">
              <a:solidFill>
                <a:srgbClr val="0035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2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9C764F-A7EC-474F-A34E-428AC1A055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78"/>
            <a:ext cx="9144000" cy="1352550"/>
          </a:xfrm>
          <a:prstGeom prst="rect">
            <a:avLst/>
          </a:prstGeom>
        </p:spPr>
      </p:pic>
      <p:graphicFrame>
        <p:nvGraphicFramePr>
          <p:cNvPr id="2" name="Diagram 1">
            <a:extLst>
              <a:ext uri="{FF2B5EF4-FFF2-40B4-BE49-F238E27FC236}">
                <a16:creationId xmlns:a16="http://schemas.microsoft.com/office/drawing/2014/main" id="{6E3F254B-ABA0-F24B-9526-B1033DC02433}"/>
              </a:ext>
            </a:extLst>
          </p:cNvPr>
          <p:cNvGraphicFramePr/>
          <p:nvPr/>
        </p:nvGraphicFramePr>
        <p:xfrm>
          <a:off x="129030" y="1585651"/>
          <a:ext cx="4840334" cy="2331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
            <a:extLst>
              <a:ext uri="{FF2B5EF4-FFF2-40B4-BE49-F238E27FC236}">
                <a16:creationId xmlns:a16="http://schemas.microsoft.com/office/drawing/2014/main" id="{C987AE16-585D-0B45-90C3-2F61DA9BF210}"/>
              </a:ext>
            </a:extLst>
          </p:cNvPr>
          <p:cNvSpPr>
            <a:spLocks noGrp="1"/>
          </p:cNvSpPr>
          <p:nvPr>
            <p:ph type="title"/>
          </p:nvPr>
        </p:nvSpPr>
        <p:spPr>
          <a:xfrm>
            <a:off x="2195736" y="363164"/>
            <a:ext cx="6238915" cy="994172"/>
          </a:xfrm>
        </p:spPr>
        <p:txBody>
          <a:bodyPr/>
          <a:lstStyle/>
          <a:p>
            <a:r>
              <a:rPr lang="en-US" dirty="0">
                <a:solidFill>
                  <a:schemeClr val="accent5">
                    <a:lumMod val="50000"/>
                  </a:schemeClr>
                </a:solidFill>
              </a:rPr>
              <a:t>Strategy Pillars</a:t>
            </a:r>
          </a:p>
        </p:txBody>
      </p:sp>
      <p:pic>
        <p:nvPicPr>
          <p:cNvPr id="8" name="Picture 7">
            <a:extLst>
              <a:ext uri="{FF2B5EF4-FFF2-40B4-BE49-F238E27FC236}">
                <a16:creationId xmlns:a16="http://schemas.microsoft.com/office/drawing/2014/main" id="{C6BDB927-4E82-A64F-AA39-D44985FE85ED}"/>
              </a:ext>
              <a:ext uri="{C183D7F6-B498-43B3-948B-1728B52AA6E4}">
                <adec:decorative xmlns:adec="http://schemas.microsoft.com/office/drawing/2017/decorative" val="1"/>
              </a:ext>
            </a:extLst>
          </p:cNvPr>
          <p:cNvPicPr>
            <a:picLocks noChangeAspect="1"/>
          </p:cNvPicPr>
          <p:nvPr/>
        </p:nvPicPr>
        <p:blipFill>
          <a:blip r:embed="rId9">
            <a:alphaModFix amt="50000"/>
          </a:blip>
          <a:stretch>
            <a:fillRect/>
          </a:stretch>
        </p:blipFill>
        <p:spPr>
          <a:xfrm>
            <a:off x="4969364" y="1550062"/>
            <a:ext cx="3969764" cy="2381858"/>
          </a:xfrm>
          <a:prstGeom prst="rect">
            <a:avLst/>
          </a:prstGeom>
        </p:spPr>
      </p:pic>
      <p:sp>
        <p:nvSpPr>
          <p:cNvPr id="14" name="TextBox 13">
            <a:extLst>
              <a:ext uri="{FF2B5EF4-FFF2-40B4-BE49-F238E27FC236}">
                <a16:creationId xmlns:a16="http://schemas.microsoft.com/office/drawing/2014/main" id="{A0D067DF-9C94-C044-B844-16198E314A9E}"/>
              </a:ext>
            </a:extLst>
          </p:cNvPr>
          <p:cNvSpPr txBox="1"/>
          <p:nvPr/>
        </p:nvSpPr>
        <p:spPr>
          <a:xfrm>
            <a:off x="5734873" y="3865356"/>
            <a:ext cx="2699778" cy="307777"/>
          </a:xfrm>
          <a:prstGeom prst="rect">
            <a:avLst/>
          </a:prstGeom>
          <a:noFill/>
        </p:spPr>
        <p:txBody>
          <a:bodyPr wrap="none" rtlCol="0">
            <a:spAutoFit/>
          </a:bodyPr>
          <a:lstStyle/>
          <a:p>
            <a:r>
              <a:rPr lang="en-US" sz="1400" dirty="0"/>
              <a:t>Image source: </a:t>
            </a:r>
            <a:r>
              <a:rPr lang="en-US" sz="1400" dirty="0" err="1"/>
              <a:t>theguardian.com</a:t>
            </a:r>
            <a:endParaRPr lang="en-US" sz="1400" dirty="0"/>
          </a:p>
        </p:txBody>
      </p:sp>
      <p:sp>
        <p:nvSpPr>
          <p:cNvPr id="15" name="TextBox 14">
            <a:extLst>
              <a:ext uri="{FF2B5EF4-FFF2-40B4-BE49-F238E27FC236}">
                <a16:creationId xmlns:a16="http://schemas.microsoft.com/office/drawing/2014/main" id="{E1CF6F7E-F9BC-2E4A-9423-D40C3EAC805C}"/>
              </a:ext>
            </a:extLst>
          </p:cNvPr>
          <p:cNvSpPr txBox="1"/>
          <p:nvPr/>
        </p:nvSpPr>
        <p:spPr>
          <a:xfrm>
            <a:off x="5859936" y="2429504"/>
            <a:ext cx="3096343" cy="710451"/>
          </a:xfrm>
          <a:prstGeom prst="rect">
            <a:avLst/>
          </a:prstGeom>
          <a:noFill/>
        </p:spPr>
        <p:txBody>
          <a:bodyPr wrap="square" rtlCol="0">
            <a:spAutoFit/>
          </a:bodyPr>
          <a:lstStyle/>
          <a:p>
            <a:pPr>
              <a:spcAft>
                <a:spcPts val="500"/>
              </a:spcAft>
            </a:pPr>
            <a:r>
              <a:rPr lang="en-GB" sz="1800" dirty="0">
                <a:solidFill>
                  <a:srgbClr val="003560"/>
                </a:solidFill>
              </a:rPr>
              <a:t>#</a:t>
            </a:r>
            <a:r>
              <a:rPr lang="en-GB" sz="1800" dirty="0" err="1">
                <a:solidFill>
                  <a:srgbClr val="003560"/>
                </a:solidFill>
              </a:rPr>
              <a:t>Pivotonline</a:t>
            </a:r>
            <a:endParaRPr lang="en-GB" sz="1800" dirty="0">
              <a:solidFill>
                <a:srgbClr val="003560"/>
              </a:solidFill>
            </a:endParaRPr>
          </a:p>
          <a:p>
            <a:pPr marL="342892" indent="-342892">
              <a:buFont typeface="Arial" panose="020B0604020202020204" pitchFamily="34" charset="0"/>
              <a:buChar char="•"/>
            </a:pPr>
            <a:endParaRPr lang="en-GB" sz="1800" dirty="0"/>
          </a:p>
        </p:txBody>
      </p:sp>
      <p:sp>
        <p:nvSpPr>
          <p:cNvPr id="16" name="TextBox 15">
            <a:extLst>
              <a:ext uri="{FF2B5EF4-FFF2-40B4-BE49-F238E27FC236}">
                <a16:creationId xmlns:a16="http://schemas.microsoft.com/office/drawing/2014/main" id="{5F857E32-E64F-6E41-BB74-F99268B5338F}"/>
              </a:ext>
            </a:extLst>
          </p:cNvPr>
          <p:cNvSpPr txBox="1"/>
          <p:nvPr/>
        </p:nvSpPr>
        <p:spPr>
          <a:xfrm>
            <a:off x="6408963" y="2794972"/>
            <a:ext cx="3096343" cy="369332"/>
          </a:xfrm>
          <a:prstGeom prst="rect">
            <a:avLst/>
          </a:prstGeom>
          <a:noFill/>
        </p:spPr>
        <p:txBody>
          <a:bodyPr wrap="square" rtlCol="0">
            <a:spAutoFit/>
          </a:bodyPr>
          <a:lstStyle/>
          <a:p>
            <a:pPr>
              <a:spcAft>
                <a:spcPts val="500"/>
              </a:spcAft>
            </a:pPr>
            <a:r>
              <a:rPr lang="en-GB" sz="1800" dirty="0">
                <a:solidFill>
                  <a:srgbClr val="003560"/>
                </a:solidFill>
              </a:rPr>
              <a:t>#Coronavirus</a:t>
            </a:r>
          </a:p>
        </p:txBody>
      </p:sp>
    </p:spTree>
    <p:extLst>
      <p:ext uri="{BB962C8B-B14F-4D97-AF65-F5344CB8AC3E}">
        <p14:creationId xmlns:p14="http://schemas.microsoft.com/office/powerpoint/2010/main" val="104172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Screenshot of Glasgow University page on digital accessibility - used to make reference to guidance we have created.">
            <a:extLst>
              <a:ext uri="{FF2B5EF4-FFF2-40B4-BE49-F238E27FC236}">
                <a16:creationId xmlns:a16="http://schemas.microsoft.com/office/drawing/2014/main" id="{BE4DB996-2349-E649-BDC5-0145A94733AA}"/>
              </a:ext>
            </a:extLst>
          </p:cNvPr>
          <p:cNvPicPr>
            <a:picLocks noChangeAspect="1"/>
          </p:cNvPicPr>
          <p:nvPr/>
        </p:nvPicPr>
        <p:blipFill>
          <a:blip r:embed="rId2"/>
          <a:stretch>
            <a:fillRect/>
          </a:stretch>
        </p:blipFill>
        <p:spPr>
          <a:xfrm>
            <a:off x="332656" y="123478"/>
            <a:ext cx="8478688" cy="4620270"/>
          </a:xfrm>
          <a:prstGeom prst="rect">
            <a:avLst/>
          </a:prstGeom>
        </p:spPr>
      </p:pic>
      <p:sp>
        <p:nvSpPr>
          <p:cNvPr id="6" name="TextBox 5">
            <a:extLst>
              <a:ext uri="{FF2B5EF4-FFF2-40B4-BE49-F238E27FC236}">
                <a16:creationId xmlns:a16="http://schemas.microsoft.com/office/drawing/2014/main" id="{19848565-D5D3-D044-9F94-9E9A80299A82}"/>
              </a:ext>
            </a:extLst>
          </p:cNvPr>
          <p:cNvSpPr txBox="1"/>
          <p:nvPr/>
        </p:nvSpPr>
        <p:spPr>
          <a:xfrm>
            <a:off x="323528" y="4803998"/>
            <a:ext cx="5700471" cy="338554"/>
          </a:xfrm>
          <a:prstGeom prst="rect">
            <a:avLst/>
          </a:prstGeom>
          <a:noFill/>
        </p:spPr>
        <p:txBody>
          <a:bodyPr wrap="none" rtlCol="0">
            <a:spAutoFit/>
          </a:bodyPr>
          <a:lstStyle/>
          <a:p>
            <a:r>
              <a:rPr lang="en-US" sz="1600" dirty="0"/>
              <a:t>Source: https://</a:t>
            </a:r>
            <a:r>
              <a:rPr lang="en-US" sz="1600" dirty="0" err="1"/>
              <a:t>www.gla.ac.uk</a:t>
            </a:r>
            <a:r>
              <a:rPr lang="en-US" sz="1600" dirty="0"/>
              <a:t>/</a:t>
            </a:r>
            <a:r>
              <a:rPr lang="en-US" sz="1600" dirty="0" err="1"/>
              <a:t>myglasgow</a:t>
            </a:r>
            <a:r>
              <a:rPr lang="en-US" sz="1600" dirty="0"/>
              <a:t>/</a:t>
            </a:r>
            <a:r>
              <a:rPr lang="en-US" sz="1600" dirty="0" err="1"/>
              <a:t>digitalaccessibility</a:t>
            </a:r>
            <a:r>
              <a:rPr lang="en-US" sz="1600" dirty="0"/>
              <a:t>/</a:t>
            </a:r>
          </a:p>
        </p:txBody>
      </p:sp>
    </p:spTree>
    <p:extLst>
      <p:ext uri="{BB962C8B-B14F-4D97-AF65-F5344CB8AC3E}">
        <p14:creationId xmlns:p14="http://schemas.microsoft.com/office/powerpoint/2010/main" val="3266364218"/>
      </p:ext>
    </p:extLst>
  </p:cSld>
  <p:clrMapOvr>
    <a:masterClrMapping/>
  </p:clrMapOvr>
</p:sld>
</file>

<file path=ppt/theme/theme1.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UoG_PowerPoint_16.9</Template>
  <TotalTime>25355</TotalTime>
  <Words>940</Words>
  <Application>Microsoft Office PowerPoint</Application>
  <PresentationFormat>On-screen Show (16:9)</PresentationFormat>
  <Paragraphs>85</Paragraphs>
  <Slides>16</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UoG_PowerPoint_16.9</vt:lpstr>
      <vt:lpstr>Inclusivity in Learning, Teaching and Assessment </vt:lpstr>
      <vt:lpstr>Educational Purpose at the University of Glasgow </vt:lpstr>
      <vt:lpstr>PowerPoint Presentation</vt:lpstr>
      <vt:lpstr>Perspectives on Inclusivity in Higher Education</vt:lpstr>
      <vt:lpstr>PowerPoint Presentation</vt:lpstr>
      <vt:lpstr>Elements of Inclusive Learning &amp; Teaching</vt:lpstr>
      <vt:lpstr>Initial ‘Simple’ Actions </vt:lpstr>
      <vt:lpstr>Strategy Pillars</vt:lpstr>
      <vt:lpstr>PowerPoint Presentation</vt:lpstr>
      <vt:lpstr>Pillar 1: Evolving Approach to Student-Centred Active Learning</vt:lpstr>
      <vt:lpstr>Pillar 2: Transforming Curricula and Assessment</vt:lpstr>
      <vt:lpstr>The SRC and our work in this area </vt:lpstr>
      <vt:lpstr>Student Perspectives on Inclusive Education</vt:lpstr>
      <vt:lpstr>Future of Inclusive Education from  the student population</vt:lpstr>
      <vt:lpstr>Specific Initiatives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Howard</dc:creator>
  <cp:keywords/>
  <dc:description/>
  <cp:lastModifiedBy>Sarah Honeychurch</cp:lastModifiedBy>
  <cp:revision>180</cp:revision>
  <dcterms:created xsi:type="dcterms:W3CDTF">2016-02-16T11:44:26Z</dcterms:created>
  <dcterms:modified xsi:type="dcterms:W3CDTF">2022-04-13T14:34:15Z</dcterms:modified>
  <cp:category/>
</cp:coreProperties>
</file>