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538" r:id="rId6"/>
    <p:sldId id="517" r:id="rId7"/>
    <p:sldId id="539" r:id="rId8"/>
    <p:sldId id="499" r:id="rId9"/>
    <p:sldId id="508" r:id="rId10"/>
    <p:sldId id="509" r:id="rId11"/>
    <p:sldId id="510" r:id="rId12"/>
    <p:sldId id="492" r:id="rId13"/>
    <p:sldId id="516" r:id="rId14"/>
    <p:sldId id="495" r:id="rId15"/>
    <p:sldId id="520" r:id="rId16"/>
    <p:sldId id="529" r:id="rId17"/>
    <p:sldId id="524" r:id="rId18"/>
    <p:sldId id="528" r:id="rId19"/>
    <p:sldId id="525" r:id="rId20"/>
    <p:sldId id="534" r:id="rId21"/>
    <p:sldId id="526" r:id="rId22"/>
    <p:sldId id="527" r:id="rId23"/>
    <p:sldId id="530" r:id="rId24"/>
    <p:sldId id="503" r:id="rId25"/>
    <p:sldId id="504" r:id="rId26"/>
    <p:sldId id="521" r:id="rId27"/>
    <p:sldId id="532"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FF9900"/>
    <a:srgbClr val="CC3300"/>
    <a:srgbClr val="339933"/>
    <a:srgbClr val="00CC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A93065-C801-4CA8-ABC5-6561C24A15A2}" v="69" dt="2022-03-30T13:44:15.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94685" autoAdjust="0"/>
  </p:normalViewPr>
  <p:slideViewPr>
    <p:cSldViewPr snapToGrid="0">
      <p:cViewPr varScale="1">
        <p:scale>
          <a:sx n="117" d="100"/>
          <a:sy n="117" d="100"/>
        </p:scale>
        <p:origin x="318" y="102"/>
      </p:cViewPr>
      <p:guideLst/>
    </p:cSldViewPr>
  </p:slideViewPr>
  <p:outlineViewPr>
    <p:cViewPr>
      <p:scale>
        <a:sx n="33" d="100"/>
        <a:sy n="33" d="100"/>
      </p:scale>
      <p:origin x="0" y="-3312"/>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 Hopkins" userId="11061e5a-caea-47d3-9a3b-0256396d7063" providerId="ADAL" clId="{CAA93065-C801-4CA8-ABC5-6561C24A15A2}"/>
    <pc:docChg chg="undo custSel addSld delSld modSld">
      <pc:chgData name="Julian Hopkins" userId="11061e5a-caea-47d3-9a3b-0256396d7063" providerId="ADAL" clId="{CAA93065-C801-4CA8-ABC5-6561C24A15A2}" dt="2022-03-30T13:49:02.904" v="166" actId="113"/>
      <pc:docMkLst>
        <pc:docMk/>
      </pc:docMkLst>
      <pc:sldChg chg="modSp mod">
        <pc:chgData name="Julian Hopkins" userId="11061e5a-caea-47d3-9a3b-0256396d7063" providerId="ADAL" clId="{CAA93065-C801-4CA8-ABC5-6561C24A15A2}" dt="2022-03-30T13:45:47.271" v="90" actId="20577"/>
        <pc:sldMkLst>
          <pc:docMk/>
          <pc:sldMk cId="2673953835" sldId="495"/>
        </pc:sldMkLst>
        <pc:spChg chg="mod">
          <ac:chgData name="Julian Hopkins" userId="11061e5a-caea-47d3-9a3b-0256396d7063" providerId="ADAL" clId="{CAA93065-C801-4CA8-ABC5-6561C24A15A2}" dt="2022-03-30T13:45:47.271" v="90" actId="20577"/>
          <ac:spMkLst>
            <pc:docMk/>
            <pc:sldMk cId="2673953835" sldId="495"/>
            <ac:spMk id="12" creationId="{1766A65F-D508-495D-B58F-7C2695120447}"/>
          </ac:spMkLst>
        </pc:spChg>
      </pc:sldChg>
      <pc:sldChg chg="delSp modAnim">
        <pc:chgData name="Julian Hopkins" userId="11061e5a-caea-47d3-9a3b-0256396d7063" providerId="ADAL" clId="{CAA93065-C801-4CA8-ABC5-6561C24A15A2}" dt="2022-03-30T13:44:15.078" v="86" actId="478"/>
        <pc:sldMkLst>
          <pc:docMk/>
          <pc:sldMk cId="2195608272" sldId="499"/>
        </pc:sldMkLst>
        <pc:grpChg chg="del">
          <ac:chgData name="Julian Hopkins" userId="11061e5a-caea-47d3-9a3b-0256396d7063" providerId="ADAL" clId="{CAA93065-C801-4CA8-ABC5-6561C24A15A2}" dt="2022-03-30T13:44:15.078" v="86" actId="478"/>
          <ac:grpSpMkLst>
            <pc:docMk/>
            <pc:sldMk cId="2195608272" sldId="499"/>
            <ac:grpSpMk id="4" creationId="{5AD2E7C4-F59F-4B3D-8988-8286F734A9A7}"/>
          </ac:grpSpMkLst>
        </pc:grpChg>
      </pc:sldChg>
      <pc:sldChg chg="del">
        <pc:chgData name="Julian Hopkins" userId="11061e5a-caea-47d3-9a3b-0256396d7063" providerId="ADAL" clId="{CAA93065-C801-4CA8-ABC5-6561C24A15A2}" dt="2022-03-29T16:52:25.066" v="17" actId="47"/>
        <pc:sldMkLst>
          <pc:docMk/>
          <pc:sldMk cId="302056043" sldId="500"/>
        </pc:sldMkLst>
      </pc:sldChg>
      <pc:sldChg chg="del">
        <pc:chgData name="Julian Hopkins" userId="11061e5a-caea-47d3-9a3b-0256396d7063" providerId="ADAL" clId="{CAA93065-C801-4CA8-ABC5-6561C24A15A2}" dt="2022-03-29T16:52:25.066" v="17" actId="47"/>
        <pc:sldMkLst>
          <pc:docMk/>
          <pc:sldMk cId="484965943" sldId="501"/>
        </pc:sldMkLst>
      </pc:sldChg>
      <pc:sldChg chg="del">
        <pc:chgData name="Julian Hopkins" userId="11061e5a-caea-47d3-9a3b-0256396d7063" providerId="ADAL" clId="{CAA93065-C801-4CA8-ABC5-6561C24A15A2}" dt="2022-03-29T16:52:25.066" v="17" actId="47"/>
        <pc:sldMkLst>
          <pc:docMk/>
          <pc:sldMk cId="2628930254" sldId="502"/>
        </pc:sldMkLst>
      </pc:sldChg>
      <pc:sldChg chg="modNotesTx">
        <pc:chgData name="Julian Hopkins" userId="11061e5a-caea-47d3-9a3b-0256396d7063" providerId="ADAL" clId="{CAA93065-C801-4CA8-ABC5-6561C24A15A2}" dt="2022-03-30T13:49:02.904" v="166" actId="113"/>
        <pc:sldMkLst>
          <pc:docMk/>
          <pc:sldMk cId="3148841006" sldId="503"/>
        </pc:sldMkLst>
      </pc:sldChg>
      <pc:sldChg chg="del">
        <pc:chgData name="Julian Hopkins" userId="11061e5a-caea-47d3-9a3b-0256396d7063" providerId="ADAL" clId="{CAA93065-C801-4CA8-ABC5-6561C24A15A2}" dt="2022-03-29T16:52:25.066" v="17" actId="47"/>
        <pc:sldMkLst>
          <pc:docMk/>
          <pc:sldMk cId="1033938177" sldId="511"/>
        </pc:sldMkLst>
      </pc:sldChg>
      <pc:sldChg chg="del">
        <pc:chgData name="Julian Hopkins" userId="11061e5a-caea-47d3-9a3b-0256396d7063" providerId="ADAL" clId="{CAA93065-C801-4CA8-ABC5-6561C24A15A2}" dt="2022-03-29T16:52:25.066" v="17" actId="47"/>
        <pc:sldMkLst>
          <pc:docMk/>
          <pc:sldMk cId="1002493496" sldId="512"/>
        </pc:sldMkLst>
      </pc:sldChg>
      <pc:sldChg chg="del">
        <pc:chgData name="Julian Hopkins" userId="11061e5a-caea-47d3-9a3b-0256396d7063" providerId="ADAL" clId="{CAA93065-C801-4CA8-ABC5-6561C24A15A2}" dt="2022-03-30T13:40:10.339" v="50" actId="47"/>
        <pc:sldMkLst>
          <pc:docMk/>
          <pc:sldMk cId="1225348203" sldId="514"/>
        </pc:sldMkLst>
      </pc:sldChg>
      <pc:sldChg chg="del">
        <pc:chgData name="Julian Hopkins" userId="11061e5a-caea-47d3-9a3b-0256396d7063" providerId="ADAL" clId="{CAA93065-C801-4CA8-ABC5-6561C24A15A2}" dt="2022-03-29T16:52:25.066" v="17" actId="47"/>
        <pc:sldMkLst>
          <pc:docMk/>
          <pc:sldMk cId="2270594206" sldId="515"/>
        </pc:sldMkLst>
      </pc:sldChg>
      <pc:sldChg chg="modSp mod">
        <pc:chgData name="Julian Hopkins" userId="11061e5a-caea-47d3-9a3b-0256396d7063" providerId="ADAL" clId="{CAA93065-C801-4CA8-ABC5-6561C24A15A2}" dt="2022-03-30T13:46:06.614" v="98" actId="20577"/>
        <pc:sldMkLst>
          <pc:docMk/>
          <pc:sldMk cId="2729380290" sldId="516"/>
        </pc:sldMkLst>
        <pc:spChg chg="mod">
          <ac:chgData name="Julian Hopkins" userId="11061e5a-caea-47d3-9a3b-0256396d7063" providerId="ADAL" clId="{CAA93065-C801-4CA8-ABC5-6561C24A15A2}" dt="2022-03-30T13:46:06.614" v="98" actId="20577"/>
          <ac:spMkLst>
            <pc:docMk/>
            <pc:sldMk cId="2729380290" sldId="516"/>
            <ac:spMk id="2" creationId="{1048944B-C818-4838-8DB2-0FC0CCC1D3E6}"/>
          </ac:spMkLst>
        </pc:spChg>
        <pc:spChg chg="mod">
          <ac:chgData name="Julian Hopkins" userId="11061e5a-caea-47d3-9a3b-0256396d7063" providerId="ADAL" clId="{CAA93065-C801-4CA8-ABC5-6561C24A15A2}" dt="2022-03-29T16:50:03.330" v="14" actId="6549"/>
          <ac:spMkLst>
            <pc:docMk/>
            <pc:sldMk cId="2729380290" sldId="516"/>
            <ac:spMk id="3" creationId="{0D5B1B72-7C70-4659-B2EB-FC52901003B3}"/>
          </ac:spMkLst>
        </pc:spChg>
      </pc:sldChg>
      <pc:sldChg chg="modNotesTx">
        <pc:chgData name="Julian Hopkins" userId="11061e5a-caea-47d3-9a3b-0256396d7063" providerId="ADAL" clId="{CAA93065-C801-4CA8-ABC5-6561C24A15A2}" dt="2022-03-30T13:48:44.423" v="165" actId="6549"/>
        <pc:sldMkLst>
          <pc:docMk/>
          <pc:sldMk cId="1373854666" sldId="517"/>
        </pc:sldMkLst>
      </pc:sldChg>
      <pc:sldChg chg="del">
        <pc:chgData name="Julian Hopkins" userId="11061e5a-caea-47d3-9a3b-0256396d7063" providerId="ADAL" clId="{CAA93065-C801-4CA8-ABC5-6561C24A15A2}" dt="2022-03-29T16:52:25.066" v="17" actId="47"/>
        <pc:sldMkLst>
          <pc:docMk/>
          <pc:sldMk cId="920867107" sldId="518"/>
        </pc:sldMkLst>
      </pc:sldChg>
      <pc:sldChg chg="modSp mod">
        <pc:chgData name="Julian Hopkins" userId="11061e5a-caea-47d3-9a3b-0256396d7063" providerId="ADAL" clId="{CAA93065-C801-4CA8-ABC5-6561C24A15A2}" dt="2022-03-30T13:45:51.657" v="94" actId="20577"/>
        <pc:sldMkLst>
          <pc:docMk/>
          <pc:sldMk cId="3136081284" sldId="520"/>
        </pc:sldMkLst>
        <pc:spChg chg="mod">
          <ac:chgData name="Julian Hopkins" userId="11061e5a-caea-47d3-9a3b-0256396d7063" providerId="ADAL" clId="{CAA93065-C801-4CA8-ABC5-6561C24A15A2}" dt="2022-03-30T13:45:51.657" v="94" actId="20577"/>
          <ac:spMkLst>
            <pc:docMk/>
            <pc:sldMk cId="3136081284" sldId="520"/>
            <ac:spMk id="12" creationId="{1766A65F-D508-495D-B58F-7C2695120447}"/>
          </ac:spMkLst>
        </pc:spChg>
      </pc:sldChg>
      <pc:sldChg chg="del">
        <pc:chgData name="Julian Hopkins" userId="11061e5a-caea-47d3-9a3b-0256396d7063" providerId="ADAL" clId="{CAA93065-C801-4CA8-ABC5-6561C24A15A2}" dt="2022-03-29T16:52:25.066" v="17" actId="47"/>
        <pc:sldMkLst>
          <pc:docMk/>
          <pc:sldMk cId="2247864650" sldId="522"/>
        </pc:sldMkLst>
      </pc:sldChg>
      <pc:sldChg chg="del">
        <pc:chgData name="Julian Hopkins" userId="11061e5a-caea-47d3-9a3b-0256396d7063" providerId="ADAL" clId="{CAA93065-C801-4CA8-ABC5-6561C24A15A2}" dt="2022-03-29T16:52:25.066" v="17" actId="47"/>
        <pc:sldMkLst>
          <pc:docMk/>
          <pc:sldMk cId="2723531880" sldId="523"/>
        </pc:sldMkLst>
      </pc:sldChg>
      <pc:sldChg chg="delSp modSp mod delAnim">
        <pc:chgData name="Julian Hopkins" userId="11061e5a-caea-47d3-9a3b-0256396d7063" providerId="ADAL" clId="{CAA93065-C801-4CA8-ABC5-6561C24A15A2}" dt="2022-03-30T13:41:44.265" v="57" actId="1076"/>
        <pc:sldMkLst>
          <pc:docMk/>
          <pc:sldMk cId="3193134122" sldId="525"/>
        </pc:sldMkLst>
        <pc:spChg chg="del mod">
          <ac:chgData name="Julian Hopkins" userId="11061e5a-caea-47d3-9a3b-0256396d7063" providerId="ADAL" clId="{CAA93065-C801-4CA8-ABC5-6561C24A15A2}" dt="2022-03-30T13:32:45.847" v="34" actId="478"/>
          <ac:spMkLst>
            <pc:docMk/>
            <pc:sldMk cId="3193134122" sldId="525"/>
            <ac:spMk id="12" creationId="{94BE5C8F-10D2-4CD3-9C5A-440BA20E5C73}"/>
          </ac:spMkLst>
        </pc:spChg>
        <pc:spChg chg="del mod">
          <ac:chgData name="Julian Hopkins" userId="11061e5a-caea-47d3-9a3b-0256396d7063" providerId="ADAL" clId="{CAA93065-C801-4CA8-ABC5-6561C24A15A2}" dt="2022-03-30T13:32:42.550" v="33" actId="478"/>
          <ac:spMkLst>
            <pc:docMk/>
            <pc:sldMk cId="3193134122" sldId="525"/>
            <ac:spMk id="13" creationId="{92568197-F2CE-4ACF-8F19-65F9089048B0}"/>
          </ac:spMkLst>
        </pc:spChg>
        <pc:spChg chg="mod">
          <ac:chgData name="Julian Hopkins" userId="11061e5a-caea-47d3-9a3b-0256396d7063" providerId="ADAL" clId="{CAA93065-C801-4CA8-ABC5-6561C24A15A2}" dt="2022-03-30T13:41:44.265" v="57" actId="1076"/>
          <ac:spMkLst>
            <pc:docMk/>
            <pc:sldMk cId="3193134122" sldId="525"/>
            <ac:spMk id="21" creationId="{3BC0710A-F137-40AC-B471-AB6E7FA8A2A6}"/>
          </ac:spMkLst>
        </pc:spChg>
        <pc:spChg chg="mod">
          <ac:chgData name="Julian Hopkins" userId="11061e5a-caea-47d3-9a3b-0256396d7063" providerId="ADAL" clId="{CAA93065-C801-4CA8-ABC5-6561C24A15A2}" dt="2022-03-30T13:41:37.182" v="55" actId="962"/>
          <ac:spMkLst>
            <pc:docMk/>
            <pc:sldMk cId="3193134122" sldId="525"/>
            <ac:spMk id="22" creationId="{6721A693-62ED-463B-949C-18A7307316D1}"/>
          </ac:spMkLst>
        </pc:spChg>
        <pc:spChg chg="mod">
          <ac:chgData name="Julian Hopkins" userId="11061e5a-caea-47d3-9a3b-0256396d7063" providerId="ADAL" clId="{CAA93065-C801-4CA8-ABC5-6561C24A15A2}" dt="2022-03-30T13:41:40.290" v="56" actId="1076"/>
          <ac:spMkLst>
            <pc:docMk/>
            <pc:sldMk cId="3193134122" sldId="525"/>
            <ac:spMk id="23" creationId="{59539AF5-EE30-469E-863C-F4F3FC64ED82}"/>
          </ac:spMkLst>
        </pc:spChg>
      </pc:sldChg>
      <pc:sldChg chg="modSp mod">
        <pc:chgData name="Julian Hopkins" userId="11061e5a-caea-47d3-9a3b-0256396d7063" providerId="ADAL" clId="{CAA93065-C801-4CA8-ABC5-6561C24A15A2}" dt="2022-03-30T13:46:29.846" v="108" actId="20577"/>
        <pc:sldMkLst>
          <pc:docMk/>
          <pc:sldMk cId="1860254985" sldId="526"/>
        </pc:sldMkLst>
        <pc:spChg chg="mod">
          <ac:chgData name="Julian Hopkins" userId="11061e5a-caea-47d3-9a3b-0256396d7063" providerId="ADAL" clId="{CAA93065-C801-4CA8-ABC5-6561C24A15A2}" dt="2022-03-30T13:46:29.846" v="108" actId="20577"/>
          <ac:spMkLst>
            <pc:docMk/>
            <pc:sldMk cId="1860254985" sldId="526"/>
            <ac:spMk id="5" creationId="{790E5CF7-443E-0963-1E43-861B41F42005}"/>
          </ac:spMkLst>
        </pc:spChg>
      </pc:sldChg>
      <pc:sldChg chg="addSp delSp modSp mod">
        <pc:chgData name="Julian Hopkins" userId="11061e5a-caea-47d3-9a3b-0256396d7063" providerId="ADAL" clId="{CAA93065-C801-4CA8-ABC5-6561C24A15A2}" dt="2022-03-30T13:47:20.337" v="164" actId="13244"/>
        <pc:sldMkLst>
          <pc:docMk/>
          <pc:sldMk cId="1467019838" sldId="527"/>
        </pc:sldMkLst>
        <pc:spChg chg="add mod ord">
          <ac:chgData name="Julian Hopkins" userId="11061e5a-caea-47d3-9a3b-0256396d7063" providerId="ADAL" clId="{CAA93065-C801-4CA8-ABC5-6561C24A15A2}" dt="2022-03-30T13:47:20.337" v="164" actId="13244"/>
          <ac:spMkLst>
            <pc:docMk/>
            <pc:sldMk cId="1467019838" sldId="527"/>
            <ac:spMk id="3" creationId="{9B97B622-55BD-45B3-8D29-D3575F542D74}"/>
          </ac:spMkLst>
        </pc:spChg>
        <pc:spChg chg="del mod">
          <ac:chgData name="Julian Hopkins" userId="11061e5a-caea-47d3-9a3b-0256396d7063" providerId="ADAL" clId="{CAA93065-C801-4CA8-ABC5-6561C24A15A2}" dt="2022-03-30T13:46:54.945" v="110" actId="478"/>
          <ac:spMkLst>
            <pc:docMk/>
            <pc:sldMk cId="1467019838" sldId="527"/>
            <ac:spMk id="17" creationId="{623F9FFF-977D-1622-3096-7ABEBE9BD770}"/>
          </ac:spMkLst>
        </pc:spChg>
      </pc:sldChg>
      <pc:sldChg chg="modSp mod">
        <pc:chgData name="Julian Hopkins" userId="11061e5a-caea-47d3-9a3b-0256396d7063" providerId="ADAL" clId="{CAA93065-C801-4CA8-ABC5-6561C24A15A2}" dt="2022-03-30T13:46:11.039" v="102" actId="20577"/>
        <pc:sldMkLst>
          <pc:docMk/>
          <pc:sldMk cId="544241244" sldId="529"/>
        </pc:sldMkLst>
        <pc:spChg chg="mod">
          <ac:chgData name="Julian Hopkins" userId="11061e5a-caea-47d3-9a3b-0256396d7063" providerId="ADAL" clId="{CAA93065-C801-4CA8-ABC5-6561C24A15A2}" dt="2022-03-30T13:46:11.039" v="102" actId="20577"/>
          <ac:spMkLst>
            <pc:docMk/>
            <pc:sldMk cId="544241244" sldId="529"/>
            <ac:spMk id="2" creationId="{1048944B-C818-4838-8DB2-0FC0CCC1D3E6}"/>
          </ac:spMkLst>
        </pc:spChg>
        <pc:spChg chg="mod">
          <ac:chgData name="Julian Hopkins" userId="11061e5a-caea-47d3-9a3b-0256396d7063" providerId="ADAL" clId="{CAA93065-C801-4CA8-ABC5-6561C24A15A2}" dt="2022-03-29T16:50:06.214" v="16" actId="6549"/>
          <ac:spMkLst>
            <pc:docMk/>
            <pc:sldMk cId="544241244" sldId="529"/>
            <ac:spMk id="3" creationId="{0D5B1B72-7C70-4659-B2EB-FC52901003B3}"/>
          </ac:spMkLst>
        </pc:spChg>
      </pc:sldChg>
      <pc:sldChg chg="del">
        <pc:chgData name="Julian Hopkins" userId="11061e5a-caea-47d3-9a3b-0256396d7063" providerId="ADAL" clId="{CAA93065-C801-4CA8-ABC5-6561C24A15A2}" dt="2022-03-30T13:38:09.634" v="38" actId="47"/>
        <pc:sldMkLst>
          <pc:docMk/>
          <pc:sldMk cId="2113441405" sldId="533"/>
        </pc:sldMkLst>
      </pc:sldChg>
      <pc:sldChg chg="del">
        <pc:chgData name="Julian Hopkins" userId="11061e5a-caea-47d3-9a3b-0256396d7063" providerId="ADAL" clId="{CAA93065-C801-4CA8-ABC5-6561C24A15A2}" dt="2022-03-29T16:52:25.066" v="17" actId="47"/>
        <pc:sldMkLst>
          <pc:docMk/>
          <pc:sldMk cId="2117727904" sldId="534"/>
        </pc:sldMkLst>
      </pc:sldChg>
      <pc:sldChg chg="addSp delSp modSp add mod delAnim">
        <pc:chgData name="Julian Hopkins" userId="11061e5a-caea-47d3-9a3b-0256396d7063" providerId="ADAL" clId="{CAA93065-C801-4CA8-ABC5-6561C24A15A2}" dt="2022-03-30T13:43:26.355" v="84" actId="20577"/>
        <pc:sldMkLst>
          <pc:docMk/>
          <pc:sldMk cId="2659009347" sldId="534"/>
        </pc:sldMkLst>
        <pc:spChg chg="del">
          <ac:chgData name="Julian Hopkins" userId="11061e5a-caea-47d3-9a3b-0256396d7063" providerId="ADAL" clId="{CAA93065-C801-4CA8-ABC5-6561C24A15A2}" dt="2022-03-30T13:32:09.649" v="28" actId="478"/>
          <ac:spMkLst>
            <pc:docMk/>
            <pc:sldMk cId="2659009347" sldId="534"/>
            <ac:spMk id="2" creationId="{800F5CEC-1674-4184-8353-FBEF4250CA05}"/>
          </ac:spMkLst>
        </pc:spChg>
        <pc:spChg chg="del">
          <ac:chgData name="Julian Hopkins" userId="11061e5a-caea-47d3-9a3b-0256396d7063" providerId="ADAL" clId="{CAA93065-C801-4CA8-ABC5-6561C24A15A2}" dt="2022-03-30T13:32:21.953" v="30" actId="478"/>
          <ac:spMkLst>
            <pc:docMk/>
            <pc:sldMk cId="2659009347" sldId="534"/>
            <ac:spMk id="3" creationId="{B0CE5223-6158-4882-91AF-73D319524B55}"/>
          </ac:spMkLst>
        </pc:spChg>
        <pc:spChg chg="del">
          <ac:chgData name="Julian Hopkins" userId="11061e5a-caea-47d3-9a3b-0256396d7063" providerId="ADAL" clId="{CAA93065-C801-4CA8-ABC5-6561C24A15A2}" dt="2022-03-30T13:31:59.001" v="25" actId="478"/>
          <ac:spMkLst>
            <pc:docMk/>
            <pc:sldMk cId="2659009347" sldId="534"/>
            <ac:spMk id="4" creationId="{F973BC59-9303-C57A-EDBD-3CE3CA09F34F}"/>
          </ac:spMkLst>
        </pc:spChg>
        <pc:spChg chg="del">
          <ac:chgData name="Julian Hopkins" userId="11061e5a-caea-47d3-9a3b-0256396d7063" providerId="ADAL" clId="{CAA93065-C801-4CA8-ABC5-6561C24A15A2}" dt="2022-03-30T13:32:21.953" v="30" actId="478"/>
          <ac:spMkLst>
            <pc:docMk/>
            <pc:sldMk cId="2659009347" sldId="534"/>
            <ac:spMk id="6" creationId="{B6583FF9-8335-445B-A094-96E590D28867}"/>
          </ac:spMkLst>
        </pc:spChg>
        <pc:spChg chg="del">
          <ac:chgData name="Julian Hopkins" userId="11061e5a-caea-47d3-9a3b-0256396d7063" providerId="ADAL" clId="{CAA93065-C801-4CA8-ABC5-6561C24A15A2}" dt="2022-03-30T13:32:21.953" v="30" actId="478"/>
          <ac:spMkLst>
            <pc:docMk/>
            <pc:sldMk cId="2659009347" sldId="534"/>
            <ac:spMk id="7" creationId="{DBB3C942-2903-451F-BA11-93ED2B0E353C}"/>
          </ac:spMkLst>
        </pc:spChg>
        <pc:spChg chg="del">
          <ac:chgData name="Julian Hopkins" userId="11061e5a-caea-47d3-9a3b-0256396d7063" providerId="ADAL" clId="{CAA93065-C801-4CA8-ABC5-6561C24A15A2}" dt="2022-03-30T13:32:21.953" v="30" actId="478"/>
          <ac:spMkLst>
            <pc:docMk/>
            <pc:sldMk cId="2659009347" sldId="534"/>
            <ac:spMk id="8" creationId="{1795482E-E65E-4CB3-8B8C-7AA896ECACB3}"/>
          </ac:spMkLst>
        </pc:spChg>
        <pc:spChg chg="add del mod">
          <ac:chgData name="Julian Hopkins" userId="11061e5a-caea-47d3-9a3b-0256396d7063" providerId="ADAL" clId="{CAA93065-C801-4CA8-ABC5-6561C24A15A2}" dt="2022-03-30T13:32:01.750" v="26" actId="478"/>
          <ac:spMkLst>
            <pc:docMk/>
            <pc:sldMk cId="2659009347" sldId="534"/>
            <ac:spMk id="10" creationId="{83437A4C-EC5A-4B26-9BE3-F8977CBA9054}"/>
          </ac:spMkLst>
        </pc:spChg>
        <pc:spChg chg="add mod">
          <ac:chgData name="Julian Hopkins" userId="11061e5a-caea-47d3-9a3b-0256396d7063" providerId="ADAL" clId="{CAA93065-C801-4CA8-ABC5-6561C24A15A2}" dt="2022-03-30T13:43:26.355" v="84" actId="20577"/>
          <ac:spMkLst>
            <pc:docMk/>
            <pc:sldMk cId="2659009347" sldId="534"/>
            <ac:spMk id="11" creationId="{49BA2D5F-D7AB-4641-A6AE-AD0C92C0032E}"/>
          </ac:spMkLst>
        </pc:spChg>
        <pc:spChg chg="mod">
          <ac:chgData name="Julian Hopkins" userId="11061e5a-caea-47d3-9a3b-0256396d7063" providerId="ADAL" clId="{CAA93065-C801-4CA8-ABC5-6561C24A15A2}" dt="2022-03-30T13:32:26.443" v="31" actId="1076"/>
          <ac:spMkLst>
            <pc:docMk/>
            <pc:sldMk cId="2659009347" sldId="534"/>
            <ac:spMk id="13" creationId="{92568197-F2CE-4ACF-8F19-65F9089048B0}"/>
          </ac:spMkLst>
        </pc:spChg>
        <pc:spChg chg="mod">
          <ac:chgData name="Julian Hopkins" userId="11061e5a-caea-47d3-9a3b-0256396d7063" providerId="ADAL" clId="{CAA93065-C801-4CA8-ABC5-6561C24A15A2}" dt="2022-03-30T13:42:25.313" v="63" actId="1076"/>
          <ac:spMkLst>
            <pc:docMk/>
            <pc:sldMk cId="2659009347" sldId="534"/>
            <ac:spMk id="21" creationId="{3BC0710A-F137-40AC-B471-AB6E7FA8A2A6}"/>
          </ac:spMkLst>
        </pc:spChg>
        <pc:spChg chg="mod">
          <ac:chgData name="Julian Hopkins" userId="11061e5a-caea-47d3-9a3b-0256396d7063" providerId="ADAL" clId="{CAA93065-C801-4CA8-ABC5-6561C24A15A2}" dt="2022-03-30T13:42:21.997" v="62" actId="1076"/>
          <ac:spMkLst>
            <pc:docMk/>
            <pc:sldMk cId="2659009347" sldId="534"/>
            <ac:spMk id="23" creationId="{59539AF5-EE30-469E-863C-F4F3FC64ED82}"/>
          </ac:spMkLst>
        </pc:spChg>
      </pc:sldChg>
      <pc:sldChg chg="del">
        <pc:chgData name="Julian Hopkins" userId="11061e5a-caea-47d3-9a3b-0256396d7063" providerId="ADAL" clId="{CAA93065-C801-4CA8-ABC5-6561C24A15A2}" dt="2022-03-29T16:52:25.066" v="17" actId="47"/>
        <pc:sldMkLst>
          <pc:docMk/>
          <pc:sldMk cId="3284502694" sldId="535"/>
        </pc:sldMkLst>
      </pc:sldChg>
      <pc:sldChg chg="del">
        <pc:chgData name="Julian Hopkins" userId="11061e5a-caea-47d3-9a3b-0256396d7063" providerId="ADAL" clId="{CAA93065-C801-4CA8-ABC5-6561C24A15A2}" dt="2022-03-29T16:52:25.066" v="17" actId="47"/>
        <pc:sldMkLst>
          <pc:docMk/>
          <pc:sldMk cId="612963676" sldId="536"/>
        </pc:sldMkLst>
      </pc:sldChg>
      <pc:sldChg chg="modSp add">
        <pc:chgData name="Julian Hopkins" userId="11061e5a-caea-47d3-9a3b-0256396d7063" providerId="ADAL" clId="{CAA93065-C801-4CA8-ABC5-6561C24A15A2}" dt="2022-03-30T13:43:41.336" v="85" actId="13244"/>
        <pc:sldMkLst>
          <pc:docMk/>
          <pc:sldMk cId="851483215" sldId="538"/>
        </pc:sldMkLst>
        <pc:spChg chg="mod">
          <ac:chgData name="Julian Hopkins" userId="11061e5a-caea-47d3-9a3b-0256396d7063" providerId="ADAL" clId="{CAA93065-C801-4CA8-ABC5-6561C24A15A2}" dt="2022-03-30T13:43:41.336" v="85" actId="13244"/>
          <ac:spMkLst>
            <pc:docMk/>
            <pc:sldMk cId="851483215" sldId="538"/>
            <ac:spMk id="11" creationId="{EB3DABA9-9D22-49D5-90F2-5A0AB8D9C69E}"/>
          </ac:spMkLst>
        </pc:spChg>
      </pc:sldChg>
      <pc:sldChg chg="addSp delSp modSp add mod">
        <pc:chgData name="Julian Hopkins" userId="11061e5a-caea-47d3-9a3b-0256396d7063" providerId="ADAL" clId="{CAA93065-C801-4CA8-ABC5-6561C24A15A2}" dt="2022-03-30T13:39:33.602" v="49"/>
        <pc:sldMkLst>
          <pc:docMk/>
          <pc:sldMk cId="1565359088" sldId="539"/>
        </pc:sldMkLst>
        <pc:spChg chg="mod">
          <ac:chgData name="Julian Hopkins" userId="11061e5a-caea-47d3-9a3b-0256396d7063" providerId="ADAL" clId="{CAA93065-C801-4CA8-ABC5-6561C24A15A2}" dt="2022-03-30T13:39:22.256" v="47"/>
          <ac:spMkLst>
            <pc:docMk/>
            <pc:sldMk cId="1565359088" sldId="539"/>
            <ac:spMk id="2" creationId="{34A55C54-EB50-4331-8B0C-F825E3B439A0}"/>
          </ac:spMkLst>
        </pc:spChg>
        <pc:spChg chg="mod">
          <ac:chgData name="Julian Hopkins" userId="11061e5a-caea-47d3-9a3b-0256396d7063" providerId="ADAL" clId="{CAA93065-C801-4CA8-ABC5-6561C24A15A2}" dt="2022-03-30T13:38:44.232" v="42" actId="20577"/>
          <ac:spMkLst>
            <pc:docMk/>
            <pc:sldMk cId="1565359088" sldId="539"/>
            <ac:spMk id="4" creationId="{A966338A-76BE-4D66-BF8A-576D4D879806}"/>
          </ac:spMkLst>
        </pc:spChg>
        <pc:spChg chg="mod">
          <ac:chgData name="Julian Hopkins" userId="11061e5a-caea-47d3-9a3b-0256396d7063" providerId="ADAL" clId="{CAA93065-C801-4CA8-ABC5-6561C24A15A2}" dt="2022-03-30T13:38:51.782" v="43"/>
          <ac:spMkLst>
            <pc:docMk/>
            <pc:sldMk cId="1565359088" sldId="539"/>
            <ac:spMk id="6" creationId="{67B6CB98-23F5-4B6C-BE1D-EDA62181AC99}"/>
          </ac:spMkLst>
        </pc:spChg>
        <pc:spChg chg="mod">
          <ac:chgData name="Julian Hopkins" userId="11061e5a-caea-47d3-9a3b-0256396d7063" providerId="ADAL" clId="{CAA93065-C801-4CA8-ABC5-6561C24A15A2}" dt="2022-03-30T13:39:01.535" v="45" actId="27636"/>
          <ac:spMkLst>
            <pc:docMk/>
            <pc:sldMk cId="1565359088" sldId="539"/>
            <ac:spMk id="8" creationId="{1E2DA371-8E6C-4D19-9376-930513BA3010}"/>
          </ac:spMkLst>
        </pc:spChg>
        <pc:spChg chg="del">
          <ac:chgData name="Julian Hopkins" userId="11061e5a-caea-47d3-9a3b-0256396d7063" providerId="ADAL" clId="{CAA93065-C801-4CA8-ABC5-6561C24A15A2}" dt="2022-03-30T13:39:32.750" v="48" actId="478"/>
          <ac:spMkLst>
            <pc:docMk/>
            <pc:sldMk cId="1565359088" sldId="539"/>
            <ac:spMk id="10" creationId="{B3132B76-46E9-4E3A-82F0-12D8926034C6}"/>
          </ac:spMkLst>
        </pc:spChg>
        <pc:spChg chg="del">
          <ac:chgData name="Julian Hopkins" userId="11061e5a-caea-47d3-9a3b-0256396d7063" providerId="ADAL" clId="{CAA93065-C801-4CA8-ABC5-6561C24A15A2}" dt="2022-03-30T13:39:16.047" v="46" actId="478"/>
          <ac:spMkLst>
            <pc:docMk/>
            <pc:sldMk cId="1565359088" sldId="539"/>
            <ac:spMk id="11" creationId="{EB3DABA9-9D22-49D5-90F2-5A0AB8D9C69E}"/>
          </ac:spMkLst>
        </pc:spChg>
        <pc:spChg chg="add mod">
          <ac:chgData name="Julian Hopkins" userId="11061e5a-caea-47d3-9a3b-0256396d7063" providerId="ADAL" clId="{CAA93065-C801-4CA8-ABC5-6561C24A15A2}" dt="2022-03-30T13:39:33.602" v="49"/>
          <ac:spMkLst>
            <pc:docMk/>
            <pc:sldMk cId="1565359088" sldId="539"/>
            <ac:spMk id="12" creationId="{448CD083-513E-44E6-8B22-838A1345578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95AE2-43AC-144B-AE88-DCB376799F11}"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4E5BB-E6B0-B84A-ABCD-9A3E9C2D78CB}" type="slidenum">
              <a:rPr lang="en-US" smtClean="0"/>
              <a:t>‹#›</a:t>
            </a:fld>
            <a:endParaRPr lang="en-US"/>
          </a:p>
        </p:txBody>
      </p:sp>
    </p:spTree>
    <p:extLst>
      <p:ext uri="{BB962C8B-B14F-4D97-AF65-F5344CB8AC3E}">
        <p14:creationId xmlns:p14="http://schemas.microsoft.com/office/powerpoint/2010/main" val="2372742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1</a:t>
            </a:fld>
            <a:endParaRPr lang="en-US"/>
          </a:p>
        </p:txBody>
      </p:sp>
    </p:spTree>
    <p:extLst>
      <p:ext uri="{BB962C8B-B14F-4D97-AF65-F5344CB8AC3E}">
        <p14:creationId xmlns:p14="http://schemas.microsoft.com/office/powerpoint/2010/main" val="1765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0F24E5BB-E6B0-B84A-ABCD-9A3E9C2D78CB}" type="slidenum">
              <a:rPr lang="en-US" smtClean="0"/>
              <a:t>14</a:t>
            </a:fld>
            <a:endParaRPr lang="en-US"/>
          </a:p>
        </p:txBody>
      </p:sp>
    </p:spTree>
    <p:extLst>
      <p:ext uri="{BB962C8B-B14F-4D97-AF65-F5344CB8AC3E}">
        <p14:creationId xmlns:p14="http://schemas.microsoft.com/office/powerpoint/2010/main" val="415244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0F24E5BB-E6B0-B84A-ABCD-9A3E9C2D78CB}" type="slidenum">
              <a:rPr lang="en-US" smtClean="0"/>
              <a:t>15</a:t>
            </a:fld>
            <a:endParaRPr lang="en-US"/>
          </a:p>
        </p:txBody>
      </p:sp>
    </p:spTree>
    <p:extLst>
      <p:ext uri="{BB962C8B-B14F-4D97-AF65-F5344CB8AC3E}">
        <p14:creationId xmlns:p14="http://schemas.microsoft.com/office/powerpoint/2010/main" val="370684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0383D"/>
              </a:solidFill>
              <a:effectLst/>
              <a:latin typeface="Open Sans"/>
              <a:ea typeface="Open Sans"/>
              <a:cs typeface="Open Sans"/>
            </a:endParaRPr>
          </a:p>
        </p:txBody>
      </p:sp>
      <p:sp>
        <p:nvSpPr>
          <p:cNvPr id="4" name="Slide Number Placeholder 3"/>
          <p:cNvSpPr>
            <a:spLocks noGrp="1"/>
          </p:cNvSpPr>
          <p:nvPr>
            <p:ph type="sldNum" sz="quarter" idx="5"/>
          </p:nvPr>
        </p:nvSpPr>
        <p:spPr/>
        <p:txBody>
          <a:bodyPr/>
          <a:lstStyle/>
          <a:p>
            <a:fld id="{0F24E5BB-E6B0-B84A-ABCD-9A3E9C2D78CB}" type="slidenum">
              <a:rPr lang="en-US" smtClean="0"/>
              <a:t>16</a:t>
            </a:fld>
            <a:endParaRPr lang="en-US"/>
          </a:p>
        </p:txBody>
      </p:sp>
    </p:spTree>
    <p:extLst>
      <p:ext uri="{BB962C8B-B14F-4D97-AF65-F5344CB8AC3E}">
        <p14:creationId xmlns:p14="http://schemas.microsoft.com/office/powerpoint/2010/main" val="3083942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0383D"/>
              </a:solidFill>
              <a:effectLst/>
              <a:latin typeface="Open Sans"/>
              <a:ea typeface="Open Sans"/>
              <a:cs typeface="Open Sans"/>
            </a:endParaRPr>
          </a:p>
        </p:txBody>
      </p:sp>
      <p:sp>
        <p:nvSpPr>
          <p:cNvPr id="4" name="Slide Number Placeholder 3"/>
          <p:cNvSpPr>
            <a:spLocks noGrp="1"/>
          </p:cNvSpPr>
          <p:nvPr>
            <p:ph type="sldNum" sz="quarter" idx="5"/>
          </p:nvPr>
        </p:nvSpPr>
        <p:spPr/>
        <p:txBody>
          <a:bodyPr/>
          <a:lstStyle/>
          <a:p>
            <a:fld id="{0F24E5BB-E6B0-B84A-ABCD-9A3E9C2D78CB}" type="slidenum">
              <a:rPr lang="en-US" smtClean="0"/>
              <a:t>17</a:t>
            </a:fld>
            <a:endParaRPr lang="en-US"/>
          </a:p>
        </p:txBody>
      </p:sp>
    </p:spTree>
    <p:extLst>
      <p:ext uri="{BB962C8B-B14F-4D97-AF65-F5344CB8AC3E}">
        <p14:creationId xmlns:p14="http://schemas.microsoft.com/office/powerpoint/2010/main" val="290752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18</a:t>
            </a:fld>
            <a:endParaRPr lang="en-US"/>
          </a:p>
        </p:txBody>
      </p:sp>
    </p:spTree>
    <p:extLst>
      <p:ext uri="{BB962C8B-B14F-4D97-AF65-F5344CB8AC3E}">
        <p14:creationId xmlns:p14="http://schemas.microsoft.com/office/powerpoint/2010/main" val="4145099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19</a:t>
            </a:fld>
            <a:endParaRPr lang="en-US"/>
          </a:p>
        </p:txBody>
      </p:sp>
    </p:spTree>
    <p:extLst>
      <p:ext uri="{BB962C8B-B14F-4D97-AF65-F5344CB8AC3E}">
        <p14:creationId xmlns:p14="http://schemas.microsoft.com/office/powerpoint/2010/main" val="2996945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20</a:t>
            </a:fld>
            <a:endParaRPr lang="en-US"/>
          </a:p>
        </p:txBody>
      </p:sp>
    </p:spTree>
    <p:extLst>
      <p:ext uri="{BB962C8B-B14F-4D97-AF65-F5344CB8AC3E}">
        <p14:creationId xmlns:p14="http://schemas.microsoft.com/office/powerpoint/2010/main" val="477728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0F24E5BB-E6B0-B84A-ABCD-9A3E9C2D78CB}" type="slidenum">
              <a:rPr lang="en-US" smtClean="0"/>
              <a:t>21</a:t>
            </a:fld>
            <a:endParaRPr lang="en-US"/>
          </a:p>
        </p:txBody>
      </p:sp>
    </p:spTree>
    <p:extLst>
      <p:ext uri="{BB962C8B-B14F-4D97-AF65-F5344CB8AC3E}">
        <p14:creationId xmlns:p14="http://schemas.microsoft.com/office/powerpoint/2010/main" val="1541786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22</a:t>
            </a:fld>
            <a:endParaRPr lang="en-US"/>
          </a:p>
        </p:txBody>
      </p:sp>
    </p:spTree>
    <p:extLst>
      <p:ext uri="{BB962C8B-B14F-4D97-AF65-F5344CB8AC3E}">
        <p14:creationId xmlns:p14="http://schemas.microsoft.com/office/powerpoint/2010/main" val="2274663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23</a:t>
            </a:fld>
            <a:endParaRPr lang="en-US"/>
          </a:p>
        </p:txBody>
      </p:sp>
    </p:spTree>
    <p:extLst>
      <p:ext uri="{BB962C8B-B14F-4D97-AF65-F5344CB8AC3E}">
        <p14:creationId xmlns:p14="http://schemas.microsoft.com/office/powerpoint/2010/main" val="2832459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3</a:t>
            </a:fld>
            <a:endParaRPr lang="en-US"/>
          </a:p>
        </p:txBody>
      </p:sp>
    </p:spTree>
    <p:extLst>
      <p:ext uri="{BB962C8B-B14F-4D97-AF65-F5344CB8AC3E}">
        <p14:creationId xmlns:p14="http://schemas.microsoft.com/office/powerpoint/2010/main" val="3486529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24</a:t>
            </a:fld>
            <a:endParaRPr lang="en-US"/>
          </a:p>
        </p:txBody>
      </p:sp>
    </p:spTree>
    <p:extLst>
      <p:ext uri="{BB962C8B-B14F-4D97-AF65-F5344CB8AC3E}">
        <p14:creationId xmlns:p14="http://schemas.microsoft.com/office/powerpoint/2010/main" val="2307522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25</a:t>
            </a:fld>
            <a:endParaRPr lang="en-US"/>
          </a:p>
        </p:txBody>
      </p:sp>
    </p:spTree>
    <p:extLst>
      <p:ext uri="{BB962C8B-B14F-4D97-AF65-F5344CB8AC3E}">
        <p14:creationId xmlns:p14="http://schemas.microsoft.com/office/powerpoint/2010/main" val="1727494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5</a:t>
            </a:fld>
            <a:endParaRPr lang="en-US"/>
          </a:p>
        </p:txBody>
      </p:sp>
    </p:spTree>
    <p:extLst>
      <p:ext uri="{BB962C8B-B14F-4D97-AF65-F5344CB8AC3E}">
        <p14:creationId xmlns:p14="http://schemas.microsoft.com/office/powerpoint/2010/main" val="73125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Arial" panose="020B0604020202020204" pitchFamily="34" charset="0"/>
              </a:rPr>
              <a:t>1. Pedal (</a:t>
            </a:r>
            <a:r>
              <a:rPr lang="en-US" sz="1800" dirty="0">
                <a:solidFill>
                  <a:srgbClr val="F70909"/>
                </a:solidFill>
                <a:latin typeface="Arial" panose="020B0604020202020204" pitchFamily="34" charset="0"/>
              </a:rPr>
              <a:t>a</a:t>
            </a:r>
            <a:r>
              <a:rPr lang="en-US" sz="1800" dirty="0">
                <a:solidFill>
                  <a:srgbClr val="000000"/>
                </a:solidFill>
                <a:latin typeface="Arial" panose="020B0604020202020204" pitchFamily="34" charset="0"/>
              </a:rPr>
              <a:t>) is pushed down </a:t>
            </a:r>
          </a:p>
          <a:p>
            <a:r>
              <a:rPr lang="en-US" sz="1800" dirty="0">
                <a:solidFill>
                  <a:srgbClr val="000000"/>
                </a:solidFill>
                <a:latin typeface="Arial" panose="020B0604020202020204" pitchFamily="34" charset="0"/>
              </a:rPr>
              <a:t>2. Chain ring (</a:t>
            </a:r>
            <a:r>
              <a:rPr lang="en-US" sz="1800" dirty="0">
                <a:solidFill>
                  <a:srgbClr val="FF0000"/>
                </a:solidFill>
                <a:latin typeface="Arial" panose="020B0604020202020204" pitchFamily="34" charset="0"/>
              </a:rPr>
              <a:t>b</a:t>
            </a:r>
            <a:r>
              <a:rPr lang="en-US" sz="1800" dirty="0">
                <a:solidFill>
                  <a:srgbClr val="000000"/>
                </a:solidFill>
                <a:latin typeface="Arial" panose="020B0604020202020204" pitchFamily="34" charset="0"/>
              </a:rPr>
              <a:t>) moves forward and pulls chain (</a:t>
            </a:r>
            <a:r>
              <a:rPr lang="en-US" sz="1800" dirty="0">
                <a:solidFill>
                  <a:srgbClr val="FF0000"/>
                </a:solidFill>
                <a:latin typeface="Arial" panose="020B0604020202020204" pitchFamily="34" charset="0"/>
              </a:rPr>
              <a:t>c</a:t>
            </a:r>
            <a:r>
              <a:rPr lang="en-US" sz="1800" dirty="0">
                <a:solidFill>
                  <a:srgbClr val="000000"/>
                </a:solidFill>
                <a:latin typeface="Arial" panose="020B0604020202020204" pitchFamily="34" charset="0"/>
              </a:rPr>
              <a:t>)</a:t>
            </a:r>
          </a:p>
          <a:p>
            <a:r>
              <a:rPr lang="en-US" sz="1800" dirty="0">
                <a:solidFill>
                  <a:srgbClr val="000000"/>
                </a:solidFill>
                <a:latin typeface="Arial" panose="020B0604020202020204" pitchFamily="34" charset="0"/>
              </a:rPr>
              <a:t>3. Back wheel (</a:t>
            </a:r>
            <a:r>
              <a:rPr lang="en-US" sz="1800" dirty="0">
                <a:solidFill>
                  <a:srgbClr val="FF0000"/>
                </a:solidFill>
                <a:latin typeface="Arial" panose="020B0604020202020204" pitchFamily="34" charset="0"/>
              </a:rPr>
              <a:t>d</a:t>
            </a:r>
            <a:r>
              <a:rPr lang="en-US" sz="1800" dirty="0">
                <a:solidFill>
                  <a:srgbClr val="000000"/>
                </a:solidFill>
                <a:latin typeface="Arial" panose="020B0604020202020204" pitchFamily="34" charset="0"/>
              </a:rPr>
              <a:t>) rolls forward and propels bicycle</a:t>
            </a:r>
          </a:p>
          <a:p>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6</a:t>
            </a:fld>
            <a:endParaRPr lang="en-US"/>
          </a:p>
        </p:txBody>
      </p:sp>
    </p:spTree>
    <p:extLst>
      <p:ext uri="{BB962C8B-B14F-4D97-AF65-F5344CB8AC3E}">
        <p14:creationId xmlns:p14="http://schemas.microsoft.com/office/powerpoint/2010/main" val="4100832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Arial" panose="020B0604020202020204" pitchFamily="34" charset="0"/>
              </a:rPr>
              <a:t>1. Pedal (</a:t>
            </a:r>
            <a:r>
              <a:rPr lang="en-US" sz="1200" dirty="0">
                <a:solidFill>
                  <a:srgbClr val="F70909"/>
                </a:solidFill>
                <a:latin typeface="Arial" panose="020B0604020202020204" pitchFamily="34" charset="0"/>
              </a:rPr>
              <a:t>a</a:t>
            </a:r>
            <a:r>
              <a:rPr lang="en-US" sz="1200" dirty="0">
                <a:solidFill>
                  <a:srgbClr val="000000"/>
                </a:solidFill>
                <a:latin typeface="Arial" panose="020B0604020202020204" pitchFamily="34" charset="0"/>
              </a:rPr>
              <a:t>) is pushed down </a:t>
            </a:r>
          </a:p>
          <a:p>
            <a:r>
              <a:rPr lang="en-US" sz="1200" dirty="0">
                <a:solidFill>
                  <a:srgbClr val="000000"/>
                </a:solidFill>
                <a:latin typeface="Arial" panose="020B0604020202020204" pitchFamily="34" charset="0"/>
              </a:rPr>
              <a:t>2. Chain ring (</a:t>
            </a:r>
            <a:r>
              <a:rPr lang="en-US" sz="1200" dirty="0">
                <a:solidFill>
                  <a:srgbClr val="FF0000"/>
                </a:solidFill>
                <a:latin typeface="Arial" panose="020B0604020202020204" pitchFamily="34" charset="0"/>
              </a:rPr>
              <a:t>b</a:t>
            </a:r>
            <a:r>
              <a:rPr lang="en-US" sz="1200" dirty="0">
                <a:solidFill>
                  <a:srgbClr val="000000"/>
                </a:solidFill>
                <a:latin typeface="Arial" panose="020B0604020202020204" pitchFamily="34" charset="0"/>
              </a:rPr>
              <a:t>) moves forward and pulls chain (</a:t>
            </a:r>
            <a:r>
              <a:rPr lang="en-US" sz="1200" dirty="0">
                <a:solidFill>
                  <a:srgbClr val="FF0000"/>
                </a:solidFill>
                <a:latin typeface="Arial" panose="020B0604020202020204" pitchFamily="34" charset="0"/>
              </a:rPr>
              <a:t>c</a:t>
            </a:r>
            <a:r>
              <a:rPr lang="en-US" sz="1200" dirty="0">
                <a:solidFill>
                  <a:srgbClr val="000000"/>
                </a:solidFill>
                <a:latin typeface="Arial" panose="020B0604020202020204" pitchFamily="34" charset="0"/>
              </a:rPr>
              <a:t>)</a:t>
            </a:r>
          </a:p>
          <a:p>
            <a:r>
              <a:rPr lang="en-US" sz="1200" dirty="0">
                <a:solidFill>
                  <a:srgbClr val="000000"/>
                </a:solidFill>
                <a:latin typeface="Arial" panose="020B0604020202020204" pitchFamily="34" charset="0"/>
              </a:rPr>
              <a:t>3. Back wheel (</a:t>
            </a:r>
            <a:r>
              <a:rPr lang="en-US" sz="1200" dirty="0">
                <a:solidFill>
                  <a:srgbClr val="FF0000"/>
                </a:solidFill>
                <a:latin typeface="Arial" panose="020B0604020202020204" pitchFamily="34" charset="0"/>
              </a:rPr>
              <a:t>d</a:t>
            </a:r>
            <a:r>
              <a:rPr lang="en-US" sz="1200" dirty="0">
                <a:solidFill>
                  <a:srgbClr val="000000"/>
                </a:solidFill>
                <a:latin typeface="Arial" panose="020B0604020202020204" pitchFamily="34" charset="0"/>
              </a:rPr>
              <a:t>) rolls forward and propels bicycle</a:t>
            </a:r>
          </a:p>
          <a:p>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7</a:t>
            </a:fld>
            <a:endParaRPr lang="en-US"/>
          </a:p>
        </p:txBody>
      </p:sp>
    </p:spTree>
    <p:extLst>
      <p:ext uri="{BB962C8B-B14F-4D97-AF65-F5344CB8AC3E}">
        <p14:creationId xmlns:p14="http://schemas.microsoft.com/office/powerpoint/2010/main" val="302328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Arial" panose="020B0604020202020204" pitchFamily="34" charset="0"/>
              </a:rPr>
              <a:t>1. Pedal (</a:t>
            </a:r>
            <a:r>
              <a:rPr lang="en-US" sz="1200" dirty="0">
                <a:solidFill>
                  <a:srgbClr val="F70909"/>
                </a:solidFill>
                <a:latin typeface="Arial" panose="020B0604020202020204" pitchFamily="34" charset="0"/>
              </a:rPr>
              <a:t>a</a:t>
            </a:r>
            <a:r>
              <a:rPr lang="en-US" sz="1200" dirty="0">
                <a:solidFill>
                  <a:srgbClr val="000000"/>
                </a:solidFill>
                <a:latin typeface="Arial" panose="020B0604020202020204" pitchFamily="34" charset="0"/>
              </a:rPr>
              <a:t>) is pushed down </a:t>
            </a:r>
          </a:p>
          <a:p>
            <a:r>
              <a:rPr lang="en-US" sz="1200" dirty="0">
                <a:solidFill>
                  <a:srgbClr val="000000"/>
                </a:solidFill>
                <a:latin typeface="Arial" panose="020B0604020202020204" pitchFamily="34" charset="0"/>
              </a:rPr>
              <a:t>2. Chain ring (</a:t>
            </a:r>
            <a:r>
              <a:rPr lang="en-US" sz="1200" dirty="0">
                <a:solidFill>
                  <a:srgbClr val="FF0000"/>
                </a:solidFill>
                <a:latin typeface="Arial" panose="020B0604020202020204" pitchFamily="34" charset="0"/>
              </a:rPr>
              <a:t>b</a:t>
            </a:r>
            <a:r>
              <a:rPr lang="en-US" sz="1200" dirty="0">
                <a:solidFill>
                  <a:srgbClr val="000000"/>
                </a:solidFill>
                <a:latin typeface="Arial" panose="020B0604020202020204" pitchFamily="34" charset="0"/>
              </a:rPr>
              <a:t>) moves forward and pulls chain (</a:t>
            </a:r>
            <a:r>
              <a:rPr lang="en-US" sz="1200" dirty="0">
                <a:solidFill>
                  <a:srgbClr val="FF0000"/>
                </a:solidFill>
                <a:latin typeface="Arial" panose="020B0604020202020204" pitchFamily="34" charset="0"/>
              </a:rPr>
              <a:t>c</a:t>
            </a:r>
            <a:r>
              <a:rPr lang="en-US" sz="1200" dirty="0">
                <a:solidFill>
                  <a:srgbClr val="000000"/>
                </a:solidFill>
                <a:latin typeface="Arial" panose="020B0604020202020204" pitchFamily="34" charset="0"/>
              </a:rPr>
              <a:t>)</a:t>
            </a:r>
          </a:p>
          <a:p>
            <a:r>
              <a:rPr lang="en-US" sz="1200" dirty="0">
                <a:solidFill>
                  <a:srgbClr val="000000"/>
                </a:solidFill>
                <a:latin typeface="Arial" panose="020B0604020202020204" pitchFamily="34" charset="0"/>
              </a:rPr>
              <a:t>3. Back wheel (</a:t>
            </a:r>
            <a:r>
              <a:rPr lang="en-US" sz="1200" dirty="0">
                <a:solidFill>
                  <a:srgbClr val="FF0000"/>
                </a:solidFill>
                <a:latin typeface="Arial" panose="020B0604020202020204" pitchFamily="34" charset="0"/>
              </a:rPr>
              <a:t>d</a:t>
            </a:r>
            <a:r>
              <a:rPr lang="en-US" sz="1200" dirty="0">
                <a:solidFill>
                  <a:srgbClr val="000000"/>
                </a:solidFill>
                <a:latin typeface="Arial" panose="020B0604020202020204" pitchFamily="34" charset="0"/>
              </a:rPr>
              <a:t>) rolls forward and propels bicycle</a:t>
            </a:r>
          </a:p>
        </p:txBody>
      </p:sp>
      <p:sp>
        <p:nvSpPr>
          <p:cNvPr id="4" name="Slide Number Placeholder 3"/>
          <p:cNvSpPr>
            <a:spLocks noGrp="1"/>
          </p:cNvSpPr>
          <p:nvPr>
            <p:ph type="sldNum" sz="quarter" idx="5"/>
          </p:nvPr>
        </p:nvSpPr>
        <p:spPr/>
        <p:txBody>
          <a:bodyPr/>
          <a:lstStyle/>
          <a:p>
            <a:fld id="{0F24E5BB-E6B0-B84A-ABCD-9A3E9C2D78CB}" type="slidenum">
              <a:rPr lang="en-US" smtClean="0"/>
              <a:t>8</a:t>
            </a:fld>
            <a:endParaRPr lang="en-US"/>
          </a:p>
        </p:txBody>
      </p:sp>
    </p:spTree>
    <p:extLst>
      <p:ext uri="{BB962C8B-B14F-4D97-AF65-F5344CB8AC3E}">
        <p14:creationId xmlns:p14="http://schemas.microsoft.com/office/powerpoint/2010/main" val="2295980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9</a:t>
            </a:fld>
            <a:endParaRPr lang="en-US"/>
          </a:p>
        </p:txBody>
      </p:sp>
    </p:spTree>
    <p:extLst>
      <p:ext uri="{BB962C8B-B14F-4D97-AF65-F5344CB8AC3E}">
        <p14:creationId xmlns:p14="http://schemas.microsoft.com/office/powerpoint/2010/main" val="2407326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F24E5BB-E6B0-B84A-ABCD-9A3E9C2D78CB}" type="slidenum">
              <a:rPr lang="en-US" smtClean="0"/>
              <a:t>11</a:t>
            </a:fld>
            <a:endParaRPr lang="en-US"/>
          </a:p>
        </p:txBody>
      </p:sp>
    </p:spTree>
    <p:extLst>
      <p:ext uri="{BB962C8B-B14F-4D97-AF65-F5344CB8AC3E}">
        <p14:creationId xmlns:p14="http://schemas.microsoft.com/office/powerpoint/2010/main" val="281443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0F24E5BB-E6B0-B84A-ABCD-9A3E9C2D78CB}" type="slidenum">
              <a:rPr lang="en-US" smtClean="0"/>
              <a:t>12</a:t>
            </a:fld>
            <a:endParaRPr lang="en-US"/>
          </a:p>
        </p:txBody>
      </p:sp>
    </p:spTree>
    <p:extLst>
      <p:ext uri="{BB962C8B-B14F-4D97-AF65-F5344CB8AC3E}">
        <p14:creationId xmlns:p14="http://schemas.microsoft.com/office/powerpoint/2010/main" val="272649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3BB4406-02B4-284F-84C5-A21F22E6BA49}"/>
              </a:ext>
            </a:extLst>
          </p:cNvPr>
          <p:cNvSpPr>
            <a:spLocks noGrp="1"/>
          </p:cNvSpPr>
          <p:nvPr>
            <p:ph type="title"/>
          </p:nvPr>
        </p:nvSpPr>
        <p:spPr>
          <a:xfrm>
            <a:off x="2549236" y="533614"/>
            <a:ext cx="9210963" cy="888786"/>
          </a:xfrm>
        </p:spPr>
        <p:txBody>
          <a:bodyPr>
            <a:normAutofit/>
          </a:bodyPr>
          <a:lstStyle>
            <a:lvl1pPr algn="l">
              <a:defRPr sz="2800"/>
            </a:lvl1pPr>
          </a:lstStyle>
          <a:p>
            <a:r>
              <a:rPr lang="en-GB"/>
              <a:t>Click to edit Master title style</a:t>
            </a:r>
            <a:endParaRPr lang="en-GB" dirty="0"/>
          </a:p>
        </p:txBody>
      </p:sp>
      <p:sp>
        <p:nvSpPr>
          <p:cNvPr id="11" name="Content Placeholder 7">
            <a:extLst>
              <a:ext uri="{FF2B5EF4-FFF2-40B4-BE49-F238E27FC236}">
                <a16:creationId xmlns:a16="http://schemas.microsoft.com/office/drawing/2014/main" id="{5FEA054A-F191-E34B-8C26-BA11F3F0C090}"/>
              </a:ext>
            </a:extLst>
          </p:cNvPr>
          <p:cNvSpPr>
            <a:spLocks noGrp="1"/>
          </p:cNvSpPr>
          <p:nvPr>
            <p:ph sz="quarter" idx="13"/>
          </p:nvPr>
        </p:nvSpPr>
        <p:spPr>
          <a:xfrm>
            <a:off x="285750" y="1627188"/>
            <a:ext cx="11474450" cy="46069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6892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ual content">
    <p:spTree>
      <p:nvGrpSpPr>
        <p:cNvPr id="1" name=""/>
        <p:cNvGrpSpPr/>
        <p:nvPr/>
      </p:nvGrpSpPr>
      <p:grpSpPr>
        <a:xfrm>
          <a:off x="0" y="0"/>
          <a:ext cx="0" cy="0"/>
          <a:chOff x="0" y="0"/>
          <a:chExt cx="0" cy="0"/>
        </a:xfrm>
      </p:grpSpPr>
      <p:sp>
        <p:nvSpPr>
          <p:cNvPr id="2" name="Title 1"/>
          <p:cNvSpPr>
            <a:spLocks noGrp="1"/>
          </p:cNvSpPr>
          <p:nvPr>
            <p:ph type="title"/>
          </p:nvPr>
        </p:nvSpPr>
        <p:spPr>
          <a:xfrm>
            <a:off x="2640170" y="365126"/>
            <a:ext cx="8713630" cy="1040342"/>
          </a:xfrm>
        </p:spPr>
        <p:txBody>
          <a:bodyPr/>
          <a:lstStyle>
            <a:lvl1pPr algn="l">
              <a:defRPr/>
            </a:lvl1pPr>
          </a:lstStyle>
          <a:p>
            <a:r>
              <a:rPr lang="en-GB"/>
              <a:t>Click to edit Master title style</a:t>
            </a:r>
            <a:endParaRPr lang="en-GB" dirty="0"/>
          </a:p>
        </p:txBody>
      </p:sp>
      <p:sp>
        <p:nvSpPr>
          <p:cNvPr id="3" name="Content Placeholder 2"/>
          <p:cNvSpPr>
            <a:spLocks noGrp="1"/>
          </p:cNvSpPr>
          <p:nvPr>
            <p:ph sz="half" idx="1"/>
          </p:nvPr>
        </p:nvSpPr>
        <p:spPr>
          <a:xfrm>
            <a:off x="838200" y="1608667"/>
            <a:ext cx="5181600" cy="45682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8667"/>
            <a:ext cx="5181600" cy="45682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1252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53048" y="365125"/>
            <a:ext cx="8702339" cy="1325563"/>
          </a:xfrm>
        </p:spPr>
        <p:txBody>
          <a:bodyPr/>
          <a:lstStyle>
            <a:lvl1pPr algn="l">
              <a:defRPr/>
            </a:lvl1p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49408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0418" y="1657926"/>
            <a:ext cx="6629400" cy="789709"/>
          </a:xfrm>
        </p:spPr>
        <p:txBody>
          <a:bodyPr anchor="t">
            <a:normAutofit/>
          </a:bodyPr>
          <a:lstStyle>
            <a:lvl1pPr algn="l">
              <a:defRPr sz="2800">
                <a:solidFill>
                  <a:schemeClr val="accent1">
                    <a:lumMod val="50000"/>
                  </a:schemeClr>
                </a:solidFill>
                <a:latin typeface="Arial" panose="020B0604020202020204" pitchFamily="34" charset="0"/>
                <a:cs typeface="Arial" panose="020B0604020202020204" pitchFamily="34" charset="0"/>
              </a:defRPr>
            </a:lvl1pPr>
          </a:lstStyle>
          <a:p>
            <a:r>
              <a:rPr lang="en-GB"/>
              <a:t>Click to edit Master title style</a:t>
            </a:r>
            <a:endParaRPr lang="en-GB" dirty="0"/>
          </a:p>
        </p:txBody>
      </p:sp>
      <p:sp>
        <p:nvSpPr>
          <p:cNvPr id="3" name="Subtitle 2"/>
          <p:cNvSpPr>
            <a:spLocks noGrp="1"/>
          </p:cNvSpPr>
          <p:nvPr>
            <p:ph type="subTitle" idx="1"/>
          </p:nvPr>
        </p:nvSpPr>
        <p:spPr>
          <a:xfrm>
            <a:off x="690418" y="3015529"/>
            <a:ext cx="5680364" cy="623598"/>
          </a:xfrm>
        </p:spPr>
        <p:txBody>
          <a:bodyPr>
            <a:normAutofit/>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Tree>
    <p:extLst>
      <p:ext uri="{BB962C8B-B14F-4D97-AF65-F5344CB8AC3E}">
        <p14:creationId xmlns:p14="http://schemas.microsoft.com/office/powerpoint/2010/main" val="118427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7420DD-2415-454D-AA0F-DBDA719CBDF3}"/>
              </a:ext>
            </a:extLst>
          </p:cNvPr>
          <p:cNvSpPr>
            <a:spLocks noGrp="1"/>
          </p:cNvSpPr>
          <p:nvPr>
            <p:ph type="title"/>
          </p:nvPr>
        </p:nvSpPr>
        <p:spPr>
          <a:xfrm>
            <a:off x="2549236" y="533614"/>
            <a:ext cx="9210963" cy="888786"/>
          </a:xfrm>
        </p:spPr>
        <p:txBody>
          <a:bodyPr>
            <a:normAutofit/>
          </a:bodyPr>
          <a:lstStyle>
            <a:lvl1pPr algn="l">
              <a:defRPr sz="2800"/>
            </a:lvl1pPr>
          </a:lstStyle>
          <a:p>
            <a:r>
              <a:rPr lang="en-GB"/>
              <a:t>Click to edit Master title style</a:t>
            </a:r>
            <a:endParaRPr lang="en-GB" dirty="0"/>
          </a:p>
        </p:txBody>
      </p:sp>
    </p:spTree>
    <p:extLst>
      <p:ext uri="{BB962C8B-B14F-4D97-AF65-F5344CB8AC3E}">
        <p14:creationId xmlns:p14="http://schemas.microsoft.com/office/powerpoint/2010/main" val="1101283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1680" y="2123676"/>
            <a:ext cx="4027169" cy="1600200"/>
          </a:xfrm>
        </p:spPr>
        <p:txBody>
          <a:bodyPr anchor="t">
            <a:normAutofit/>
          </a:bodyPr>
          <a:lstStyle>
            <a:lvl1pPr algn="l">
              <a:defRPr sz="2800"/>
            </a:lvl1pPr>
          </a:lstStyle>
          <a:p>
            <a:r>
              <a:rPr lang="en-GB" dirty="0"/>
              <a:t>Click to edit Master title style</a:t>
            </a:r>
          </a:p>
        </p:txBody>
      </p:sp>
      <p:sp>
        <p:nvSpPr>
          <p:cNvPr id="4" name="Text Placeholder 3"/>
          <p:cNvSpPr>
            <a:spLocks noGrp="1"/>
          </p:cNvSpPr>
          <p:nvPr>
            <p:ph type="body" sz="half" idx="2"/>
          </p:nvPr>
        </p:nvSpPr>
        <p:spPr>
          <a:xfrm>
            <a:off x="741680" y="3934224"/>
            <a:ext cx="4030345" cy="1934763"/>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328039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A65B24-645B-1746-9651-55C209C5E25D}"/>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810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2" name="Title 1"/>
          <p:cNvSpPr>
            <a:spLocks noGrp="1"/>
          </p:cNvSpPr>
          <p:nvPr>
            <p:ph type="title"/>
          </p:nvPr>
        </p:nvSpPr>
        <p:spPr>
          <a:xfrm>
            <a:off x="2653048" y="365125"/>
            <a:ext cx="8702339" cy="1325563"/>
          </a:xfrm>
        </p:spPr>
        <p:txBody>
          <a:bodyPr/>
          <a:lstStyle>
            <a:lvl1pPr algn="l">
              <a:defRPr/>
            </a:lvl1pPr>
          </a:lstStyle>
          <a:p>
            <a:r>
              <a:rPr lang="en-GB"/>
              <a:t>Click to edit Master title style</a:t>
            </a:r>
          </a:p>
        </p:txBody>
      </p:sp>
      <p:sp>
        <p:nvSpPr>
          <p:cNvPr id="3" name="Text Placeholder 2"/>
          <p:cNvSpPr>
            <a:spLocks noGrp="1"/>
          </p:cNvSpPr>
          <p:nvPr>
            <p:ph type="body" idx="1"/>
          </p:nvPr>
        </p:nvSpPr>
        <p:spPr>
          <a:xfrm>
            <a:off x="496889" y="1681163"/>
            <a:ext cx="36941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96889" y="2505075"/>
            <a:ext cx="369411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2">
            <a:extLst>
              <a:ext uri="{FF2B5EF4-FFF2-40B4-BE49-F238E27FC236}">
                <a16:creationId xmlns:a16="http://schemas.microsoft.com/office/drawing/2014/main" id="{5B08A4A8-2DBA-4548-972F-DC5A78CED659}"/>
              </a:ext>
            </a:extLst>
          </p:cNvPr>
          <p:cNvSpPr>
            <a:spLocks noGrp="1"/>
          </p:cNvSpPr>
          <p:nvPr>
            <p:ph type="body" idx="10"/>
          </p:nvPr>
        </p:nvSpPr>
        <p:spPr>
          <a:xfrm>
            <a:off x="4238627" y="1681163"/>
            <a:ext cx="36941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8" name="Content Placeholder 3">
            <a:extLst>
              <a:ext uri="{FF2B5EF4-FFF2-40B4-BE49-F238E27FC236}">
                <a16:creationId xmlns:a16="http://schemas.microsoft.com/office/drawing/2014/main" id="{45F3AB6C-DC66-43A6-AA69-49E767C50453}"/>
              </a:ext>
            </a:extLst>
          </p:cNvPr>
          <p:cNvSpPr>
            <a:spLocks noGrp="1"/>
          </p:cNvSpPr>
          <p:nvPr>
            <p:ph sz="half" idx="11"/>
          </p:nvPr>
        </p:nvSpPr>
        <p:spPr>
          <a:xfrm>
            <a:off x="4238627" y="2505075"/>
            <a:ext cx="369411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2">
            <a:extLst>
              <a:ext uri="{FF2B5EF4-FFF2-40B4-BE49-F238E27FC236}">
                <a16:creationId xmlns:a16="http://schemas.microsoft.com/office/drawing/2014/main" id="{E50676CF-3575-482A-949D-0759A519E16C}"/>
              </a:ext>
            </a:extLst>
          </p:cNvPr>
          <p:cNvSpPr>
            <a:spLocks noGrp="1"/>
          </p:cNvSpPr>
          <p:nvPr>
            <p:ph type="body" idx="12"/>
          </p:nvPr>
        </p:nvSpPr>
        <p:spPr>
          <a:xfrm>
            <a:off x="7980365" y="1681163"/>
            <a:ext cx="36941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Content Placeholder 3">
            <a:extLst>
              <a:ext uri="{FF2B5EF4-FFF2-40B4-BE49-F238E27FC236}">
                <a16:creationId xmlns:a16="http://schemas.microsoft.com/office/drawing/2014/main" id="{3E262FE4-6160-4102-B686-D3B067C316C1}"/>
              </a:ext>
            </a:extLst>
          </p:cNvPr>
          <p:cNvSpPr>
            <a:spLocks noGrp="1"/>
          </p:cNvSpPr>
          <p:nvPr>
            <p:ph sz="half" idx="13"/>
          </p:nvPr>
        </p:nvSpPr>
        <p:spPr>
          <a:xfrm>
            <a:off x="7980365" y="2505075"/>
            <a:ext cx="369411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99873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11800" y="681037"/>
            <a:ext cx="5842000" cy="1009651"/>
          </a:xfrm>
          <a:prstGeom prst="rect">
            <a:avLst/>
          </a:prstGeom>
        </p:spPr>
        <p:txBody>
          <a:bodyPr vert="horz" lIns="91440" tIns="45720" rIns="91440" bIns="45720" rtlCol="0" anchor="t">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24FB1-CB24-4B4C-BFD4-AD276D9A4059}" type="datetimeFigureOut">
              <a:rPr lang="en-GB" smtClean="0"/>
              <a:t>30/03/2022</a:t>
            </a:fld>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9F3F6-C255-4AC5-91C2-3F61B6509B36}" type="slidenum">
              <a:rPr lang="en-GB" smtClean="0"/>
              <a:t>‹#›</a:t>
            </a:fld>
            <a:endParaRPr lang="en-GB"/>
          </a:p>
        </p:txBody>
      </p:sp>
      <p:pic>
        <p:nvPicPr>
          <p:cNvPr id="9" name="Picture 8">
            <a:extLst>
              <a:ext uri="{FF2B5EF4-FFF2-40B4-BE49-F238E27FC236}">
                <a16:creationId xmlns:a16="http://schemas.microsoft.com/office/drawing/2014/main" id="{46262A0F-9E49-6B4D-94F3-647B33A25AE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5699181"/>
      </p:ext>
    </p:extLst>
  </p:cSld>
  <p:clrMap bg1="lt1" tx1="dk1" bg2="lt2" tx2="dk2" accent1="accent1" accent2="accent2" accent3="accent3" accent4="accent4" accent5="accent5" accent6="accent6" hlink="hlink" folHlink="folHlink"/>
  <p:sldLayoutIdLst>
    <p:sldLayoutId id="2147483683" r:id="rId1"/>
    <p:sldLayoutId id="2147483652" r:id="rId2"/>
    <p:sldLayoutId id="2147483653" r:id="rId3"/>
    <p:sldLayoutId id="2147483649" r:id="rId4"/>
    <p:sldLayoutId id="2147483654" r:id="rId5"/>
    <p:sldLayoutId id="2147483656" r:id="rId6"/>
    <p:sldLayoutId id="2147483684" r:id="rId7"/>
    <p:sldLayoutId id="2147483685" r:id="rId8"/>
  </p:sldLayoutIdLst>
  <p:txStyles>
    <p:titleStyle>
      <a:lvl1pPr algn="r" defTabSz="914400" rtl="0" eaLnBrk="1" latinLnBrk="0" hangingPunct="1">
        <a:lnSpc>
          <a:spcPct val="90000"/>
        </a:lnSpc>
        <a:spcBef>
          <a:spcPct val="0"/>
        </a:spcBef>
        <a:buNone/>
        <a:defRPr sz="2800" b="1" kern="1200">
          <a:solidFill>
            <a:schemeClr val="accent1">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jpg"/><Relationship Id="rId7"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www.gla.ac.uk/colleges/socialsciences/staffinfo/technologyenhancedlearningcoss/moodle/moodleactivities/" TargetMode="External"/><Relationship Id="rId5" Type="http://schemas.openxmlformats.org/officeDocument/2006/relationships/hyperlink" Target="https://moodle.gla.ac.uk/course/view.php?id=28046" TargetMode="External"/><Relationship Id="rId4" Type="http://schemas.openxmlformats.org/officeDocument/2006/relationships/hyperlink" Target="mailto:socsci-learningtech@glasgow.ac.uk" TargetMode="External"/><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418" y="1657926"/>
            <a:ext cx="5547096" cy="789709"/>
          </a:xfrm>
          <a:solidFill>
            <a:schemeClr val="bg1">
              <a:alpha val="50000"/>
            </a:schemeClr>
          </a:solidFill>
        </p:spPr>
        <p:txBody>
          <a:bodyPr>
            <a:normAutofit fontScale="90000"/>
          </a:bodyPr>
          <a:lstStyle/>
          <a:p>
            <a:r>
              <a:rPr lang="en-US" dirty="0">
                <a:solidFill>
                  <a:schemeClr val="tx1"/>
                </a:solidFill>
              </a:rPr>
              <a:t>Three Case Studies in Incremental Moodle Course Enhancements</a:t>
            </a:r>
            <a:endParaRPr lang="en-GB" dirty="0">
              <a:solidFill>
                <a:schemeClr val="tx1"/>
              </a:solidFill>
            </a:endParaRPr>
          </a:p>
        </p:txBody>
      </p:sp>
      <p:sp>
        <p:nvSpPr>
          <p:cNvPr id="3" name="Subtitle 2"/>
          <p:cNvSpPr>
            <a:spLocks noGrp="1"/>
          </p:cNvSpPr>
          <p:nvPr>
            <p:ph type="subTitle" idx="1"/>
          </p:nvPr>
        </p:nvSpPr>
        <p:spPr>
          <a:xfrm>
            <a:off x="690416" y="3015528"/>
            <a:ext cx="9411528" cy="2351129"/>
          </a:xfrm>
          <a:solidFill>
            <a:schemeClr val="bg1">
              <a:alpha val="50000"/>
            </a:schemeClr>
          </a:solidFill>
        </p:spPr>
        <p:txBody>
          <a:bodyPr>
            <a:normAutofit/>
          </a:bodyPr>
          <a:lstStyle/>
          <a:p>
            <a:r>
              <a:rPr lang="en-US" dirty="0">
                <a:solidFill>
                  <a:schemeClr val="tx1"/>
                </a:solidFill>
              </a:rPr>
              <a:t>15th Annual University of Glasgow Learning &amp; Teaching Conference</a:t>
            </a:r>
            <a:endParaRPr lang="en-GB" dirty="0">
              <a:solidFill>
                <a:schemeClr val="tx1"/>
              </a:solidFill>
            </a:endParaRPr>
          </a:p>
          <a:p>
            <a:r>
              <a:rPr lang="en-GB" dirty="0">
                <a:solidFill>
                  <a:schemeClr val="tx1"/>
                </a:solidFill>
              </a:rPr>
              <a:t>March 2022</a:t>
            </a:r>
          </a:p>
          <a:p>
            <a:endParaRPr lang="en-GB" dirty="0">
              <a:solidFill>
                <a:schemeClr val="tx1"/>
              </a:solidFill>
            </a:endParaRPr>
          </a:p>
          <a:p>
            <a:r>
              <a:rPr lang="en-GB" dirty="0">
                <a:solidFill>
                  <a:schemeClr val="tx1"/>
                </a:solidFill>
              </a:rPr>
              <a:t>William Farquharson</a:t>
            </a:r>
          </a:p>
          <a:p>
            <a:r>
              <a:rPr lang="en-GB">
                <a:solidFill>
                  <a:schemeClr val="tx1"/>
                </a:solidFill>
              </a:rPr>
              <a:t>Julian </a:t>
            </a:r>
            <a:r>
              <a:rPr lang="en-GB" dirty="0">
                <a:solidFill>
                  <a:schemeClr val="tx1"/>
                </a:solidFill>
              </a:rPr>
              <a:t>Hopkins</a:t>
            </a:r>
          </a:p>
        </p:txBody>
      </p:sp>
    </p:spTree>
    <p:extLst>
      <p:ext uri="{BB962C8B-B14F-4D97-AF65-F5344CB8AC3E}">
        <p14:creationId xmlns:p14="http://schemas.microsoft.com/office/powerpoint/2010/main" val="4244171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944B-C818-4838-8DB2-0FC0CCC1D3E6}"/>
              </a:ext>
            </a:extLst>
          </p:cNvPr>
          <p:cNvSpPr>
            <a:spLocks noGrp="1"/>
          </p:cNvSpPr>
          <p:nvPr>
            <p:ph type="title"/>
          </p:nvPr>
        </p:nvSpPr>
        <p:spPr/>
        <p:txBody>
          <a:bodyPr/>
          <a:lstStyle/>
          <a:p>
            <a:r>
              <a:rPr lang="en-GB" dirty="0"/>
              <a:t>Feedback (1)</a:t>
            </a:r>
          </a:p>
        </p:txBody>
      </p:sp>
      <p:sp>
        <p:nvSpPr>
          <p:cNvPr id="3" name="Content Placeholder 2">
            <a:extLst>
              <a:ext uri="{FF2B5EF4-FFF2-40B4-BE49-F238E27FC236}">
                <a16:creationId xmlns:a16="http://schemas.microsoft.com/office/drawing/2014/main" id="{0D5B1B72-7C70-4659-B2EB-FC52901003B3}"/>
              </a:ext>
            </a:extLst>
          </p:cNvPr>
          <p:cNvSpPr>
            <a:spLocks noGrp="1"/>
          </p:cNvSpPr>
          <p:nvPr>
            <p:ph sz="half" idx="1"/>
          </p:nvPr>
        </p:nvSpPr>
        <p:spPr>
          <a:xfrm>
            <a:off x="838200" y="1608667"/>
            <a:ext cx="10515600" cy="4568296"/>
          </a:xfrm>
        </p:spPr>
        <p:txBody>
          <a:bodyPr>
            <a:normAutofit/>
          </a:bodyPr>
          <a:lstStyle/>
          <a:p>
            <a:r>
              <a:rPr lang="en-US" dirty="0"/>
              <a:t>Prof Rosalind Searle, Course Convenor</a:t>
            </a:r>
          </a:p>
          <a:p>
            <a:pPr lvl="1"/>
            <a:r>
              <a:rPr lang="en-US" dirty="0"/>
              <a:t>“ … it was a great way to hide the components and </a:t>
            </a:r>
            <a:r>
              <a:rPr lang="en-US" b="1" dirty="0"/>
              <a:t>[make] clear essential and desirable components that they could simply click [on] </a:t>
            </a:r>
            <a:r>
              <a:rPr lang="en-US" dirty="0"/>
              <a:t>… students could focus on the touch down page for the unit and everything was there for them” </a:t>
            </a:r>
          </a:p>
          <a:p>
            <a:r>
              <a:rPr lang="en-US" dirty="0"/>
              <a:t>Student feedback</a:t>
            </a:r>
          </a:p>
          <a:p>
            <a:pPr lvl="1"/>
            <a:r>
              <a:rPr lang="en-US" dirty="0"/>
              <a:t>“The </a:t>
            </a:r>
            <a:r>
              <a:rPr lang="en-US" b="1" dirty="0"/>
              <a:t>assignments are all clearly listed and the unit materials are well explained</a:t>
            </a:r>
            <a:r>
              <a:rPr lang="en-US" dirty="0"/>
              <a:t> on the </a:t>
            </a:r>
            <a:r>
              <a:rPr lang="en-US" dirty="0" err="1"/>
              <a:t>moodle</a:t>
            </a:r>
            <a:r>
              <a:rPr lang="en-US" dirty="0"/>
              <a:t>.”</a:t>
            </a:r>
          </a:p>
          <a:p>
            <a:pPr lvl="1"/>
            <a:r>
              <a:rPr lang="en-US" dirty="0"/>
              <a:t>“</a:t>
            </a:r>
            <a:r>
              <a:rPr lang="en-US" b="1" dirty="0"/>
              <a:t>course structure and plans are clear</a:t>
            </a:r>
            <a:r>
              <a:rPr lang="en-US" dirty="0"/>
              <a:t>”</a:t>
            </a:r>
            <a:endParaRPr lang="en-GB" dirty="0"/>
          </a:p>
        </p:txBody>
      </p:sp>
    </p:spTree>
    <p:extLst>
      <p:ext uri="{BB962C8B-B14F-4D97-AF65-F5344CB8AC3E}">
        <p14:creationId xmlns:p14="http://schemas.microsoft.com/office/powerpoint/2010/main" val="2729380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766A65F-D508-495D-B58F-7C2695120447}"/>
              </a:ext>
            </a:extLst>
          </p:cNvPr>
          <p:cNvSpPr>
            <a:spLocks noGrp="1"/>
          </p:cNvSpPr>
          <p:nvPr>
            <p:ph type="title"/>
          </p:nvPr>
        </p:nvSpPr>
        <p:spPr>
          <a:xfrm>
            <a:off x="2640170" y="365126"/>
            <a:ext cx="8713630" cy="1040342"/>
          </a:xfrm>
        </p:spPr>
        <p:txBody>
          <a:bodyPr/>
          <a:lstStyle/>
          <a:p>
            <a:r>
              <a:rPr lang="en-US" dirty="0"/>
              <a:t>Scaffolding Student Progression with Completion Tracking – Segmenting and Contiguity (1)</a:t>
            </a:r>
          </a:p>
        </p:txBody>
      </p:sp>
      <p:sp>
        <p:nvSpPr>
          <p:cNvPr id="3" name="Content Placeholder 2">
            <a:extLst>
              <a:ext uri="{FF2B5EF4-FFF2-40B4-BE49-F238E27FC236}">
                <a16:creationId xmlns:a16="http://schemas.microsoft.com/office/drawing/2014/main" id="{FDA74AD2-9EAD-46B1-B44E-14B38D8A5E4C}"/>
              </a:ext>
            </a:extLst>
          </p:cNvPr>
          <p:cNvSpPr>
            <a:spLocks noGrp="1"/>
          </p:cNvSpPr>
          <p:nvPr>
            <p:ph sz="half" idx="1"/>
          </p:nvPr>
        </p:nvSpPr>
        <p:spPr>
          <a:xfrm>
            <a:off x="838200" y="1608667"/>
            <a:ext cx="5181600" cy="4568296"/>
          </a:xfrm>
        </p:spPr>
        <p:txBody>
          <a:bodyPr>
            <a:normAutofit/>
          </a:bodyPr>
          <a:lstStyle/>
          <a:p>
            <a:r>
              <a:rPr lang="en-US" sz="2000" dirty="0"/>
              <a:t>Students must </a:t>
            </a:r>
            <a:r>
              <a:rPr lang="en-US" sz="2000" b="1" dirty="0"/>
              <a:t>complete a formative quiz before accessing the lecture slides </a:t>
            </a:r>
          </a:p>
          <a:p>
            <a:endParaRPr lang="en-GB" sz="2000" dirty="0"/>
          </a:p>
        </p:txBody>
      </p:sp>
      <p:pic>
        <p:nvPicPr>
          <p:cNvPr id="6" name="Picture 5" descr="Screenshot showing where the label content links to and explains that a quiz needs to be completed before being able to access the slides.">
            <a:extLst>
              <a:ext uri="{FF2B5EF4-FFF2-40B4-BE49-F238E27FC236}">
                <a16:creationId xmlns:a16="http://schemas.microsoft.com/office/drawing/2014/main" id="{CE390481-3DF4-4FD5-967F-C7FC55849A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03851" y="1608667"/>
            <a:ext cx="6329062" cy="3850024"/>
          </a:xfrm>
          <a:prstGeom prst="rect">
            <a:avLst/>
          </a:prstGeom>
          <a:ln w="3175">
            <a:solidFill>
              <a:schemeClr val="tx1"/>
            </a:solidFill>
          </a:ln>
        </p:spPr>
      </p:pic>
      <p:pic>
        <p:nvPicPr>
          <p:cNvPr id="11" name="Picture 10" descr="Screenshot showing the message that appears when one tries to access the slides without completing the quiz.  A cursor icon shows how the quiz can be accessed by clicking from the box.">
            <a:extLst>
              <a:ext uri="{FF2B5EF4-FFF2-40B4-BE49-F238E27FC236}">
                <a16:creationId xmlns:a16="http://schemas.microsoft.com/office/drawing/2014/main" id="{DD1A9D69-7E89-4BAD-8E11-B4897E7B4B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5267" y="5050680"/>
            <a:ext cx="11433870" cy="1753358"/>
          </a:xfrm>
          <a:prstGeom prst="rect">
            <a:avLst/>
          </a:prstGeom>
        </p:spPr>
      </p:pic>
    </p:spTree>
    <p:extLst>
      <p:ext uri="{BB962C8B-B14F-4D97-AF65-F5344CB8AC3E}">
        <p14:creationId xmlns:p14="http://schemas.microsoft.com/office/powerpoint/2010/main" val="2673953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766A65F-D508-495D-B58F-7C2695120447}"/>
              </a:ext>
            </a:extLst>
          </p:cNvPr>
          <p:cNvSpPr>
            <a:spLocks noGrp="1"/>
          </p:cNvSpPr>
          <p:nvPr>
            <p:ph type="title"/>
          </p:nvPr>
        </p:nvSpPr>
        <p:spPr>
          <a:xfrm>
            <a:off x="2640170" y="365126"/>
            <a:ext cx="8713630" cy="1040342"/>
          </a:xfrm>
        </p:spPr>
        <p:txBody>
          <a:bodyPr anchor="t">
            <a:normAutofit/>
          </a:bodyPr>
          <a:lstStyle/>
          <a:p>
            <a:r>
              <a:rPr lang="en-US" dirty="0"/>
              <a:t>Scaffolding Student Progression with Completion Tracking – Segmenting and Contiguity (2)</a:t>
            </a:r>
          </a:p>
        </p:txBody>
      </p:sp>
      <p:sp>
        <p:nvSpPr>
          <p:cNvPr id="3" name="Content Placeholder 2">
            <a:extLst>
              <a:ext uri="{FF2B5EF4-FFF2-40B4-BE49-F238E27FC236}">
                <a16:creationId xmlns:a16="http://schemas.microsoft.com/office/drawing/2014/main" id="{FDA74AD2-9EAD-46B1-B44E-14B38D8A5E4C}"/>
              </a:ext>
            </a:extLst>
          </p:cNvPr>
          <p:cNvSpPr>
            <a:spLocks noGrp="1"/>
          </p:cNvSpPr>
          <p:nvPr>
            <p:ph sz="half" idx="1"/>
          </p:nvPr>
        </p:nvSpPr>
        <p:spPr>
          <a:xfrm>
            <a:off x="838200" y="1608667"/>
            <a:ext cx="5181600" cy="4568296"/>
          </a:xfrm>
        </p:spPr>
        <p:txBody>
          <a:bodyPr>
            <a:normAutofit/>
          </a:bodyPr>
          <a:lstStyle/>
          <a:p>
            <a:r>
              <a:rPr lang="en-US" sz="2000" b="1" dirty="0"/>
              <a:t>Completion tracking </a:t>
            </a:r>
          </a:p>
          <a:p>
            <a:r>
              <a:rPr lang="en-US" sz="2000" b="1" dirty="0"/>
              <a:t>Restricted view </a:t>
            </a:r>
            <a:r>
              <a:rPr lang="en-US" sz="2000" dirty="0"/>
              <a:t>requires students to </a:t>
            </a:r>
            <a:r>
              <a:rPr lang="en-US" sz="2000" b="1" dirty="0"/>
              <a:t>view all the activity pages before opening the final essential activity</a:t>
            </a:r>
            <a:endParaRPr lang="en-GB" sz="2000" dirty="0"/>
          </a:p>
        </p:txBody>
      </p:sp>
      <p:pic>
        <p:nvPicPr>
          <p:cNvPr id="4" name="Picture 3" descr="Screenshot showing a Label with instructions on how to access a Team discussion activity. Links to the Teams are at the bottom.">
            <a:extLst>
              <a:ext uri="{FF2B5EF4-FFF2-40B4-BE49-F238E27FC236}">
                <a16:creationId xmlns:a16="http://schemas.microsoft.com/office/drawing/2014/main" id="{776D49C0-CADC-4203-80B3-888CCB3EBE40}"/>
              </a:ext>
            </a:extLst>
          </p:cNvPr>
          <p:cNvPicPr>
            <a:picLocks noChangeAspect="1"/>
          </p:cNvPicPr>
          <p:nvPr/>
        </p:nvPicPr>
        <p:blipFill rotWithShape="1">
          <a:blip r:embed="rId3">
            <a:extLst>
              <a:ext uri="{28A0092B-C50C-407E-A947-70E740481C1C}">
                <a14:useLocalDpi xmlns:a14="http://schemas.microsoft.com/office/drawing/2010/main" val="0"/>
              </a:ext>
            </a:extLst>
          </a:blip>
          <a:srcRect b="10807"/>
          <a:stretch/>
        </p:blipFill>
        <p:spPr>
          <a:xfrm>
            <a:off x="6241492" y="1856470"/>
            <a:ext cx="5250890" cy="4320493"/>
          </a:xfrm>
          <a:prstGeom prst="rect">
            <a:avLst/>
          </a:prstGeom>
          <a:noFill/>
          <a:ln w="3175">
            <a:solidFill>
              <a:schemeClr val="tx1"/>
            </a:solidFill>
          </a:ln>
        </p:spPr>
      </p:pic>
      <p:pic>
        <p:nvPicPr>
          <p:cNvPr id="7" name="Picture 6" descr="Screenshot showing the message that appears when one tries to access the activities without opening the relevant page. A cursor icon shows how the activities can be accessed by clicking from the box.">
            <a:extLst>
              <a:ext uri="{FF2B5EF4-FFF2-40B4-BE49-F238E27FC236}">
                <a16:creationId xmlns:a16="http://schemas.microsoft.com/office/drawing/2014/main" id="{1928D028-5DA0-4839-9F2A-05775D936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13" y="4701309"/>
            <a:ext cx="9530771" cy="1993885"/>
          </a:xfrm>
          <a:prstGeom prst="rect">
            <a:avLst/>
          </a:prstGeom>
          <a:ln w="3175">
            <a:solidFill>
              <a:schemeClr val="tx1"/>
            </a:solidFill>
          </a:ln>
        </p:spPr>
      </p:pic>
    </p:spTree>
    <p:extLst>
      <p:ext uri="{BB962C8B-B14F-4D97-AF65-F5344CB8AC3E}">
        <p14:creationId xmlns:p14="http://schemas.microsoft.com/office/powerpoint/2010/main" val="3136081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944B-C818-4838-8DB2-0FC0CCC1D3E6}"/>
              </a:ext>
            </a:extLst>
          </p:cNvPr>
          <p:cNvSpPr>
            <a:spLocks noGrp="1"/>
          </p:cNvSpPr>
          <p:nvPr>
            <p:ph type="title"/>
          </p:nvPr>
        </p:nvSpPr>
        <p:spPr/>
        <p:txBody>
          <a:bodyPr/>
          <a:lstStyle/>
          <a:p>
            <a:r>
              <a:rPr lang="en-GB" dirty="0"/>
              <a:t>Feedback (2)</a:t>
            </a:r>
          </a:p>
        </p:txBody>
      </p:sp>
      <p:sp>
        <p:nvSpPr>
          <p:cNvPr id="3" name="Content Placeholder 2">
            <a:extLst>
              <a:ext uri="{FF2B5EF4-FFF2-40B4-BE49-F238E27FC236}">
                <a16:creationId xmlns:a16="http://schemas.microsoft.com/office/drawing/2014/main" id="{0D5B1B72-7C70-4659-B2EB-FC52901003B3}"/>
              </a:ext>
            </a:extLst>
          </p:cNvPr>
          <p:cNvSpPr>
            <a:spLocks noGrp="1"/>
          </p:cNvSpPr>
          <p:nvPr>
            <p:ph sz="half" idx="1"/>
          </p:nvPr>
        </p:nvSpPr>
        <p:spPr>
          <a:xfrm>
            <a:off x="838200" y="1608667"/>
            <a:ext cx="10515600" cy="4568296"/>
          </a:xfrm>
        </p:spPr>
        <p:txBody>
          <a:bodyPr>
            <a:normAutofit/>
          </a:bodyPr>
          <a:lstStyle/>
          <a:p>
            <a:r>
              <a:rPr lang="en-US" dirty="0"/>
              <a:t>Prof Rosalind Searle, Course Convenor</a:t>
            </a:r>
          </a:p>
          <a:p>
            <a:pPr lvl="1"/>
            <a:r>
              <a:rPr lang="en-US" dirty="0"/>
              <a:t>“it helped me to deliver the course by </a:t>
            </a:r>
            <a:r>
              <a:rPr lang="en-US" b="1" dirty="0"/>
              <a:t>ensuring students had the necessary foundations from the reading</a:t>
            </a:r>
            <a:r>
              <a:rPr lang="en-US" dirty="0"/>
              <a:t>” </a:t>
            </a:r>
          </a:p>
          <a:p>
            <a:r>
              <a:rPr lang="en-US" dirty="0"/>
              <a:t>Student feedback</a:t>
            </a:r>
          </a:p>
          <a:p>
            <a:pPr lvl="1"/>
            <a:r>
              <a:rPr lang="en-US" dirty="0"/>
              <a:t>“</a:t>
            </a:r>
            <a:r>
              <a:rPr lang="en-US" b="1" dirty="0"/>
              <a:t>Quiz is help students to reading well </a:t>
            </a:r>
            <a:r>
              <a:rPr lang="en-US" dirty="0"/>
              <a:t>before preparing tutorial.”</a:t>
            </a:r>
          </a:p>
          <a:p>
            <a:pPr lvl="1"/>
            <a:r>
              <a:rPr lang="en-US" dirty="0"/>
              <a:t>“Each unit test and summary test can </a:t>
            </a:r>
            <a:r>
              <a:rPr lang="en-US" b="1" dirty="0"/>
              <a:t>urge me to keep up with the course</a:t>
            </a:r>
            <a:r>
              <a:rPr lang="en-US" dirty="0"/>
              <a:t> as soon as possible.”</a:t>
            </a:r>
            <a:endParaRPr lang="en-GB" dirty="0"/>
          </a:p>
        </p:txBody>
      </p:sp>
    </p:spTree>
    <p:extLst>
      <p:ext uri="{BB962C8B-B14F-4D97-AF65-F5344CB8AC3E}">
        <p14:creationId xmlns:p14="http://schemas.microsoft.com/office/powerpoint/2010/main" val="544241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162942-4A15-439A-B1EB-73C7EC20E3A9}"/>
              </a:ext>
            </a:extLst>
          </p:cNvPr>
          <p:cNvSpPr>
            <a:spLocks noGrp="1"/>
          </p:cNvSpPr>
          <p:nvPr>
            <p:ph type="title"/>
          </p:nvPr>
        </p:nvSpPr>
        <p:spPr>
          <a:xfrm>
            <a:off x="2653048" y="-1325563"/>
            <a:ext cx="8702339" cy="1325563"/>
          </a:xfrm>
        </p:spPr>
        <p:txBody>
          <a:bodyPr vert="horz" lIns="91440" tIns="45720" rIns="91440" bIns="45720" rtlCol="0" anchor="b">
            <a:normAutofit/>
          </a:bodyPr>
          <a:lstStyle/>
          <a:p>
            <a:r>
              <a:rPr lang="en-GB" dirty="0"/>
              <a:t>Course Comparison</a:t>
            </a:r>
          </a:p>
        </p:txBody>
      </p:sp>
      <p:sp>
        <p:nvSpPr>
          <p:cNvPr id="27" name="Text Placeholder 16">
            <a:extLst>
              <a:ext uri="{FF2B5EF4-FFF2-40B4-BE49-F238E27FC236}">
                <a16:creationId xmlns:a16="http://schemas.microsoft.com/office/drawing/2014/main" id="{690032F7-36F0-4EC5-9365-3AD8BBF13288}"/>
              </a:ext>
            </a:extLst>
          </p:cNvPr>
          <p:cNvSpPr txBox="1">
            <a:spLocks/>
          </p:cNvSpPr>
          <p:nvPr/>
        </p:nvSpPr>
        <p:spPr>
          <a:xfrm>
            <a:off x="796327" y="1105455"/>
            <a:ext cx="5183188" cy="54864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1">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accent1">
                    <a:lumMod val="50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accent1">
                    <a:lumMod val="50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accent1">
                    <a:lumMod val="50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accent1">
                    <a:lumMod val="50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a:latin typeface="Arial"/>
                <a:cs typeface="Arial"/>
              </a:rPr>
              <a:t>2020/21</a:t>
            </a:r>
            <a:endParaRPr lang="en-US"/>
          </a:p>
        </p:txBody>
      </p:sp>
      <p:pic>
        <p:nvPicPr>
          <p:cNvPr id="25" name="Picture 24" descr="Screenshot of a Moodle course with links to videos, a Zoom live session, PowerPoint and many links to readings.">
            <a:extLst>
              <a:ext uri="{FF2B5EF4-FFF2-40B4-BE49-F238E27FC236}">
                <a16:creationId xmlns:a16="http://schemas.microsoft.com/office/drawing/2014/main" id="{D7CC98C8-5E9C-402D-B8F3-42D02E3CD926}"/>
              </a:ext>
            </a:extLst>
          </p:cNvPr>
          <p:cNvPicPr>
            <a:picLocks noChangeAspect="1"/>
          </p:cNvPicPr>
          <p:nvPr/>
        </p:nvPicPr>
        <p:blipFill rotWithShape="1">
          <a:blip r:embed="rId3"/>
          <a:srcRect b="28703"/>
          <a:stretch/>
        </p:blipFill>
        <p:spPr>
          <a:xfrm>
            <a:off x="1442816" y="1654095"/>
            <a:ext cx="3890211" cy="4889580"/>
          </a:xfrm>
          <a:prstGeom prst="rect">
            <a:avLst/>
          </a:prstGeom>
          <a:ln>
            <a:solidFill>
              <a:srgbClr val="002060"/>
            </a:solidFill>
          </a:ln>
        </p:spPr>
      </p:pic>
      <p:sp>
        <p:nvSpPr>
          <p:cNvPr id="17" name="Text Placeholder 16">
            <a:extLst>
              <a:ext uri="{FF2B5EF4-FFF2-40B4-BE49-F238E27FC236}">
                <a16:creationId xmlns:a16="http://schemas.microsoft.com/office/drawing/2014/main" id="{885D4FCB-4BDE-4CA8-AFC9-0BF2F97B9D0F}"/>
              </a:ext>
            </a:extLst>
          </p:cNvPr>
          <p:cNvSpPr>
            <a:spLocks noGrp="1"/>
          </p:cNvSpPr>
          <p:nvPr>
            <p:ph type="body" sz="quarter" idx="3"/>
          </p:nvPr>
        </p:nvSpPr>
        <p:spPr>
          <a:xfrm>
            <a:off x="6316980" y="0"/>
            <a:ext cx="5183188" cy="548640"/>
          </a:xfrm>
        </p:spPr>
        <p:txBody>
          <a:bodyPr/>
          <a:lstStyle/>
          <a:p>
            <a:pPr algn="ctr"/>
            <a:r>
              <a:rPr lang="en-GB">
                <a:latin typeface="Arial"/>
                <a:cs typeface="Arial"/>
              </a:rPr>
              <a:t>2021/22</a:t>
            </a:r>
            <a:endParaRPr lang="en-GB"/>
          </a:p>
        </p:txBody>
      </p:sp>
      <p:pic>
        <p:nvPicPr>
          <p:cNvPr id="2" name="Picture 2" descr="Screenshot of a Moodle course showing embedded videos and headers with icons to clearly show different tasks.">
            <a:extLst>
              <a:ext uri="{FF2B5EF4-FFF2-40B4-BE49-F238E27FC236}">
                <a16:creationId xmlns:a16="http://schemas.microsoft.com/office/drawing/2014/main" id="{B8B9CBC2-3C82-EBD8-A9EF-299FEE8E94F5}"/>
              </a:ext>
            </a:extLst>
          </p:cNvPr>
          <p:cNvPicPr>
            <a:picLocks noChangeAspect="1"/>
          </p:cNvPicPr>
          <p:nvPr/>
        </p:nvPicPr>
        <p:blipFill>
          <a:blip r:embed="rId4"/>
          <a:stretch>
            <a:fillRect/>
          </a:stretch>
        </p:blipFill>
        <p:spPr>
          <a:xfrm>
            <a:off x="6784108" y="531796"/>
            <a:ext cx="4641272" cy="6300209"/>
          </a:xfrm>
          <a:prstGeom prst="rect">
            <a:avLst/>
          </a:prstGeom>
        </p:spPr>
      </p:pic>
      <p:cxnSp>
        <p:nvCxnSpPr>
          <p:cNvPr id="9" name="Straight Connector 8">
            <a:extLst>
              <a:ext uri="{FF2B5EF4-FFF2-40B4-BE49-F238E27FC236}">
                <a16:creationId xmlns:a16="http://schemas.microsoft.com/office/drawing/2014/main" id="{549FD0EE-04F7-4775-9EA5-F8AEEEF6F8B5}"/>
              </a:ext>
              <a:ext uri="{C183D7F6-B498-43B3-948B-1728B52AA6E4}">
                <adec:decorative xmlns:adec="http://schemas.microsoft.com/office/drawing/2017/decorative" val="1"/>
              </a:ext>
            </a:extLst>
          </p:cNvPr>
          <p:cNvCxnSpPr/>
          <p:nvPr/>
        </p:nvCxnSpPr>
        <p:spPr>
          <a:xfrm>
            <a:off x="6019800" y="1974715"/>
            <a:ext cx="0" cy="4105072"/>
          </a:xfrm>
          <a:prstGeom prst="line">
            <a:avLst/>
          </a:prstGeom>
          <a:ln w="57150">
            <a:solidFill>
              <a:srgbClr val="0035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485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AB1406-DCF8-348E-7518-9B3466E502F3}"/>
              </a:ext>
            </a:extLst>
          </p:cNvPr>
          <p:cNvSpPr>
            <a:spLocks noGrp="1"/>
          </p:cNvSpPr>
          <p:nvPr>
            <p:ph type="title"/>
          </p:nvPr>
        </p:nvSpPr>
        <p:spPr>
          <a:xfrm>
            <a:off x="741680" y="2123676"/>
            <a:ext cx="4488379" cy="898358"/>
          </a:xfrm>
          <a:noFill/>
        </p:spPr>
        <p:txBody>
          <a:bodyPr/>
          <a:lstStyle/>
          <a:p>
            <a:r>
              <a:rPr lang="en-US" dirty="0">
                <a:latin typeface="Arial"/>
                <a:cs typeface="Arial"/>
              </a:rPr>
              <a:t>Segmentation Principle</a:t>
            </a:r>
            <a:endParaRPr lang="en-US" dirty="0"/>
          </a:p>
        </p:txBody>
      </p:sp>
      <p:pic>
        <p:nvPicPr>
          <p:cNvPr id="14" name="Picture 13" descr="Screenshot of a Moodle course, showing activities divided by headers labelled as pre-class, in-class, and post-class activities.">
            <a:extLst>
              <a:ext uri="{FF2B5EF4-FFF2-40B4-BE49-F238E27FC236}">
                <a16:creationId xmlns:a16="http://schemas.microsoft.com/office/drawing/2014/main" id="{599809DF-4402-4574-846C-99F74768BC74}"/>
              </a:ext>
            </a:extLst>
          </p:cNvPr>
          <p:cNvPicPr>
            <a:picLocks noChangeAspect="1"/>
          </p:cNvPicPr>
          <p:nvPr/>
        </p:nvPicPr>
        <p:blipFill rotWithShape="1">
          <a:blip r:embed="rId3"/>
          <a:srcRect b="8000"/>
          <a:stretch/>
        </p:blipFill>
        <p:spPr>
          <a:xfrm>
            <a:off x="6706574" y="529590"/>
            <a:ext cx="4404000" cy="6309360"/>
          </a:xfrm>
          <a:prstGeom prst="rect">
            <a:avLst/>
          </a:prstGeom>
          <a:ln>
            <a:solidFill>
              <a:schemeClr val="tx1"/>
            </a:solidFill>
          </a:ln>
        </p:spPr>
      </p:pic>
      <p:sp>
        <p:nvSpPr>
          <p:cNvPr id="19" name="Rectangle 18">
            <a:extLst>
              <a:ext uri="{FF2B5EF4-FFF2-40B4-BE49-F238E27FC236}">
                <a16:creationId xmlns:a16="http://schemas.microsoft.com/office/drawing/2014/main" id="{5A892C92-C5F2-476B-B2C9-A7D6EE2CF7F6}"/>
              </a:ext>
              <a:ext uri="{C183D7F6-B498-43B3-948B-1728B52AA6E4}">
                <adec:decorative xmlns:adec="http://schemas.microsoft.com/office/drawing/2017/decorative" val="1"/>
              </a:ext>
            </a:extLst>
          </p:cNvPr>
          <p:cNvSpPr/>
          <p:nvPr/>
        </p:nvSpPr>
        <p:spPr>
          <a:xfrm>
            <a:off x="6844111" y="548640"/>
            <a:ext cx="3861990" cy="393493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56E2CAC-E0A5-4376-85F9-51DF786D3EF4}"/>
              </a:ext>
              <a:ext uri="{C183D7F6-B498-43B3-948B-1728B52AA6E4}">
                <adec:decorative xmlns:adec="http://schemas.microsoft.com/office/drawing/2017/decorative" val="1"/>
              </a:ext>
            </a:extLst>
          </p:cNvPr>
          <p:cNvSpPr/>
          <p:nvPr/>
        </p:nvSpPr>
        <p:spPr>
          <a:xfrm>
            <a:off x="6844110" y="4483575"/>
            <a:ext cx="3861990" cy="1297127"/>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87D66DF-1D96-4BED-99AA-D69A09C3BDF6}"/>
              </a:ext>
              <a:ext uri="{C183D7F6-B498-43B3-948B-1728B52AA6E4}">
                <adec:decorative xmlns:adec="http://schemas.microsoft.com/office/drawing/2017/decorative" val="1"/>
              </a:ext>
            </a:extLst>
          </p:cNvPr>
          <p:cNvSpPr/>
          <p:nvPr/>
        </p:nvSpPr>
        <p:spPr>
          <a:xfrm>
            <a:off x="6844110" y="5780702"/>
            <a:ext cx="3861990" cy="107729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B43D74A4-F9A2-DF6C-E776-FCB2B3AB7B6D}"/>
              </a:ext>
            </a:extLst>
          </p:cNvPr>
          <p:cNvSpPr>
            <a:spLocks noGrp="1"/>
          </p:cNvSpPr>
          <p:nvPr>
            <p:ph type="body" sz="half" idx="2"/>
          </p:nvPr>
        </p:nvSpPr>
        <p:spPr>
          <a:xfrm>
            <a:off x="741680" y="3355987"/>
            <a:ext cx="4496011" cy="485776"/>
          </a:xfrm>
          <a:noFill/>
        </p:spPr>
        <p:txBody>
          <a:bodyPr vert="horz" lIns="91440" tIns="45720" rIns="91440" bIns="45720" rtlCol="0" anchor="t">
            <a:normAutofit/>
          </a:bodyPr>
          <a:lstStyle/>
          <a:p>
            <a:r>
              <a:rPr lang="en-GB">
                <a:solidFill>
                  <a:srgbClr val="000000"/>
                </a:solidFill>
                <a:latin typeface="Arial"/>
                <a:cs typeface="Arial"/>
              </a:rPr>
              <a:t>Group related content</a:t>
            </a:r>
            <a:endParaRPr lang="en-US"/>
          </a:p>
        </p:txBody>
      </p:sp>
      <p:sp>
        <p:nvSpPr>
          <p:cNvPr id="8" name="TextBox 7">
            <a:extLst>
              <a:ext uri="{FF2B5EF4-FFF2-40B4-BE49-F238E27FC236}">
                <a16:creationId xmlns:a16="http://schemas.microsoft.com/office/drawing/2014/main" id="{F2488CBB-AC6F-1EC1-3E28-FCECD26E9BEB}"/>
              </a:ext>
            </a:extLst>
          </p:cNvPr>
          <p:cNvSpPr txBox="1"/>
          <p:nvPr/>
        </p:nvSpPr>
        <p:spPr>
          <a:xfrm>
            <a:off x="745067" y="4187246"/>
            <a:ext cx="44929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chemeClr val="tx2"/>
                </a:solidFill>
                <a:latin typeface="Arial"/>
                <a:cs typeface="Arial"/>
              </a:rPr>
              <a:t>Aid students to perceive the underlying structure</a:t>
            </a:r>
          </a:p>
        </p:txBody>
      </p:sp>
      <p:sp>
        <p:nvSpPr>
          <p:cNvPr id="18" name="TextBox 17">
            <a:extLst>
              <a:ext uri="{FF2B5EF4-FFF2-40B4-BE49-F238E27FC236}">
                <a16:creationId xmlns:a16="http://schemas.microsoft.com/office/drawing/2014/main" id="{AB95A6DF-1B51-17E3-36BD-AA74A7330A3B}"/>
              </a:ext>
            </a:extLst>
          </p:cNvPr>
          <p:cNvSpPr txBox="1"/>
          <p:nvPr/>
        </p:nvSpPr>
        <p:spPr>
          <a:xfrm>
            <a:off x="745067" y="5359400"/>
            <a:ext cx="449297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chemeClr val="tx2"/>
                </a:solidFill>
                <a:latin typeface="Arial"/>
                <a:cs typeface="Arial"/>
              </a:rPr>
              <a:t>Define event boundaries</a:t>
            </a:r>
          </a:p>
        </p:txBody>
      </p:sp>
    </p:spTree>
    <p:extLst>
      <p:ext uri="{BB962C8B-B14F-4D97-AF65-F5344CB8AC3E}">
        <p14:creationId xmlns:p14="http://schemas.microsoft.com/office/powerpoint/2010/main" val="254315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animBg="1"/>
      <p:bldP spid="21" grpId="1" animBg="1"/>
      <p:bldP spid="22" grpId="0" animBg="1"/>
      <p:bldP spid="22" grpId="1" animBg="1"/>
      <p:bldP spid="7" grpId="0"/>
      <p:bldP spid="8"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creenshot of a Moodle course showing embedded videos and headers with icons to clearly show different tasks for pre-class videos.">
            <a:extLst>
              <a:ext uri="{FF2B5EF4-FFF2-40B4-BE49-F238E27FC236}">
                <a16:creationId xmlns:a16="http://schemas.microsoft.com/office/drawing/2014/main" id="{BEE44BDB-816C-E3CF-0E8A-7AC0CEC40E10}"/>
              </a:ext>
            </a:extLst>
          </p:cNvPr>
          <p:cNvPicPr>
            <a:picLocks noGrp="1" noChangeAspect="1"/>
          </p:cNvPicPr>
          <p:nvPr>
            <p:ph sz="half" idx="2"/>
          </p:nvPr>
        </p:nvPicPr>
        <p:blipFill>
          <a:blip r:embed="rId3"/>
          <a:stretch>
            <a:fillRect/>
          </a:stretch>
        </p:blipFill>
        <p:spPr>
          <a:xfrm>
            <a:off x="4325126" y="-2598"/>
            <a:ext cx="5043092" cy="6801860"/>
          </a:xfrm>
          <a:ln>
            <a:solidFill>
              <a:schemeClr val="tx1"/>
            </a:solidFill>
          </a:ln>
        </p:spPr>
      </p:pic>
      <p:sp>
        <p:nvSpPr>
          <p:cNvPr id="22" name="Speech Bubble: Rectangle 21">
            <a:extLst>
              <a:ext uri="{FF2B5EF4-FFF2-40B4-BE49-F238E27FC236}">
                <a16:creationId xmlns:a16="http://schemas.microsoft.com/office/drawing/2014/main" id="{6721A693-62ED-463B-949C-18A7307316D1}"/>
              </a:ext>
              <a:ext uri="{C183D7F6-B498-43B3-948B-1728B52AA6E4}">
                <adec:decorative xmlns:adec="http://schemas.microsoft.com/office/drawing/2017/decorative" val="1"/>
              </a:ext>
            </a:extLst>
          </p:cNvPr>
          <p:cNvSpPr/>
          <p:nvPr/>
        </p:nvSpPr>
        <p:spPr>
          <a:xfrm>
            <a:off x="9994232" y="2505076"/>
            <a:ext cx="1943100" cy="1143000"/>
          </a:xfrm>
          <a:prstGeom prst="wedgeRectCallout">
            <a:avLst>
              <a:gd name="adj1" fmla="val -110514"/>
              <a:gd name="adj2" fmla="val -48121"/>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22">
            <a:extLst>
              <a:ext uri="{FF2B5EF4-FFF2-40B4-BE49-F238E27FC236}">
                <a16:creationId xmlns:a16="http://schemas.microsoft.com/office/drawing/2014/main" id="{59539AF5-EE30-469E-863C-F4F3FC64ED82}"/>
              </a:ext>
              <a:ext uri="{C183D7F6-B498-43B3-948B-1728B52AA6E4}">
                <adec:decorative xmlns:adec="http://schemas.microsoft.com/office/drawing/2017/decorative" val="1"/>
              </a:ext>
            </a:extLst>
          </p:cNvPr>
          <p:cNvSpPr/>
          <p:nvPr/>
        </p:nvSpPr>
        <p:spPr>
          <a:xfrm>
            <a:off x="9937082" y="2655820"/>
            <a:ext cx="2000250" cy="1228725"/>
          </a:xfrm>
          <a:prstGeom prst="wedgeRectCallout">
            <a:avLst>
              <a:gd name="adj1" fmla="val -108875"/>
              <a:gd name="adj2" fmla="val 98584"/>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20" descr="Callout with pointers. Text: Customised labels assist visual organisation.">
            <a:extLst>
              <a:ext uri="{FF2B5EF4-FFF2-40B4-BE49-F238E27FC236}">
                <a16:creationId xmlns:a16="http://schemas.microsoft.com/office/drawing/2014/main" id="{3BC0710A-F137-40AC-B471-AB6E7FA8A2A6}"/>
              </a:ext>
            </a:extLst>
          </p:cNvPr>
          <p:cNvSpPr/>
          <p:nvPr/>
        </p:nvSpPr>
        <p:spPr>
          <a:xfrm>
            <a:off x="9918032" y="2501774"/>
            <a:ext cx="2209800" cy="1457325"/>
          </a:xfrm>
          <a:prstGeom prst="wedgeRectCallout">
            <a:avLst>
              <a:gd name="adj1" fmla="val -110489"/>
              <a:gd name="adj2" fmla="val -12573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Customised labels assist visual organisation</a:t>
            </a:r>
          </a:p>
        </p:txBody>
      </p:sp>
      <p:sp>
        <p:nvSpPr>
          <p:cNvPr id="4" name="Title 3">
            <a:extLst>
              <a:ext uri="{FF2B5EF4-FFF2-40B4-BE49-F238E27FC236}">
                <a16:creationId xmlns:a16="http://schemas.microsoft.com/office/drawing/2014/main" id="{F973BC59-9303-C57A-EDBD-3CE3CA09F34F}"/>
              </a:ext>
            </a:extLst>
          </p:cNvPr>
          <p:cNvSpPr>
            <a:spLocks noGrp="1"/>
          </p:cNvSpPr>
          <p:nvPr>
            <p:ph type="title"/>
          </p:nvPr>
        </p:nvSpPr>
        <p:spPr>
          <a:xfrm>
            <a:off x="146470" y="1838993"/>
            <a:ext cx="3628842" cy="1325563"/>
          </a:xfrm>
        </p:spPr>
        <p:txBody>
          <a:bodyPr/>
          <a:lstStyle/>
          <a:p>
            <a:r>
              <a:rPr lang="en-US" dirty="0">
                <a:latin typeface="Arial"/>
                <a:cs typeface="Arial"/>
              </a:rPr>
              <a:t>Signaling Principle</a:t>
            </a:r>
            <a:endParaRPr lang="en-US" dirty="0"/>
          </a:p>
        </p:txBody>
      </p:sp>
      <p:sp>
        <p:nvSpPr>
          <p:cNvPr id="2" name="TextBox 1">
            <a:extLst>
              <a:ext uri="{FF2B5EF4-FFF2-40B4-BE49-F238E27FC236}">
                <a16:creationId xmlns:a16="http://schemas.microsoft.com/office/drawing/2014/main" id="{800F5CEC-1674-4184-8353-FBEF4250CA05}"/>
              </a:ext>
            </a:extLst>
          </p:cNvPr>
          <p:cNvSpPr txBox="1"/>
          <p:nvPr/>
        </p:nvSpPr>
        <p:spPr>
          <a:xfrm>
            <a:off x="280829" y="2812546"/>
            <a:ext cx="3853797" cy="646331"/>
          </a:xfrm>
          <a:prstGeom prst="rect">
            <a:avLst/>
          </a:prstGeom>
          <a:no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rPr>
              <a:t>Use cues to highlight the organisation of the material</a:t>
            </a:r>
          </a:p>
        </p:txBody>
      </p:sp>
      <p:sp>
        <p:nvSpPr>
          <p:cNvPr id="3" name="TextBox 2">
            <a:extLst>
              <a:ext uri="{FF2B5EF4-FFF2-40B4-BE49-F238E27FC236}">
                <a16:creationId xmlns:a16="http://schemas.microsoft.com/office/drawing/2014/main" id="{B0CE5223-6158-4882-91AF-73D319524B55}"/>
              </a:ext>
            </a:extLst>
          </p:cNvPr>
          <p:cNvSpPr txBox="1"/>
          <p:nvPr/>
        </p:nvSpPr>
        <p:spPr>
          <a:xfrm>
            <a:off x="299231" y="3699879"/>
            <a:ext cx="1031886" cy="369332"/>
          </a:xfrm>
          <a:prstGeom prst="rect">
            <a:avLst/>
          </a:prstGeom>
          <a:noFill/>
        </p:spPr>
        <p:txBody>
          <a:bodyPr wrap="none" rtlCol="0">
            <a:spAutoFit/>
          </a:bodyPr>
          <a:lstStyle/>
          <a:p>
            <a:r>
              <a:rPr lang="en-GB">
                <a:solidFill>
                  <a:schemeClr val="tx2"/>
                </a:solidFill>
              </a:rPr>
              <a:t>Signifiers</a:t>
            </a:r>
          </a:p>
        </p:txBody>
      </p:sp>
      <p:sp>
        <p:nvSpPr>
          <p:cNvPr id="6" name="TextBox 5">
            <a:extLst>
              <a:ext uri="{FF2B5EF4-FFF2-40B4-BE49-F238E27FC236}">
                <a16:creationId xmlns:a16="http://schemas.microsoft.com/office/drawing/2014/main" id="{B6583FF9-8335-445B-A094-96E590D28867}"/>
              </a:ext>
            </a:extLst>
          </p:cNvPr>
          <p:cNvSpPr txBox="1"/>
          <p:nvPr/>
        </p:nvSpPr>
        <p:spPr>
          <a:xfrm>
            <a:off x="323294" y="4138109"/>
            <a:ext cx="1050288" cy="369332"/>
          </a:xfrm>
          <a:prstGeom prst="rect">
            <a:avLst/>
          </a:prstGeom>
          <a:noFill/>
        </p:spPr>
        <p:txBody>
          <a:bodyPr wrap="none" rtlCol="0">
            <a:spAutoFit/>
          </a:bodyPr>
          <a:lstStyle/>
          <a:p>
            <a:r>
              <a:rPr lang="en-GB">
                <a:solidFill>
                  <a:schemeClr val="tx2"/>
                </a:solidFill>
              </a:rPr>
              <a:t>Headings</a:t>
            </a:r>
          </a:p>
        </p:txBody>
      </p:sp>
      <p:sp>
        <p:nvSpPr>
          <p:cNvPr id="7" name="TextBox 6">
            <a:extLst>
              <a:ext uri="{FF2B5EF4-FFF2-40B4-BE49-F238E27FC236}">
                <a16:creationId xmlns:a16="http://schemas.microsoft.com/office/drawing/2014/main" id="{DBB3C942-2903-451F-BA11-93ED2B0E353C}"/>
              </a:ext>
            </a:extLst>
          </p:cNvPr>
          <p:cNvSpPr txBox="1"/>
          <p:nvPr/>
        </p:nvSpPr>
        <p:spPr>
          <a:xfrm>
            <a:off x="280829" y="4576339"/>
            <a:ext cx="1923796" cy="369332"/>
          </a:xfrm>
          <a:prstGeom prst="rect">
            <a:avLst/>
          </a:prstGeom>
          <a:noFill/>
        </p:spPr>
        <p:txBody>
          <a:bodyPr wrap="none" rtlCol="0">
            <a:spAutoFit/>
          </a:bodyPr>
          <a:lstStyle/>
          <a:p>
            <a:r>
              <a:rPr lang="en-GB">
                <a:solidFill>
                  <a:schemeClr val="tx2"/>
                </a:solidFill>
              </a:rPr>
              <a:t>Graphic organisers</a:t>
            </a:r>
          </a:p>
        </p:txBody>
      </p:sp>
      <p:sp>
        <p:nvSpPr>
          <p:cNvPr id="8" name="TextBox 7">
            <a:extLst>
              <a:ext uri="{FF2B5EF4-FFF2-40B4-BE49-F238E27FC236}">
                <a16:creationId xmlns:a16="http://schemas.microsoft.com/office/drawing/2014/main" id="{1795482E-E65E-4CB3-8B8C-7AA896ECACB3}"/>
              </a:ext>
            </a:extLst>
          </p:cNvPr>
          <p:cNvSpPr txBox="1"/>
          <p:nvPr/>
        </p:nvSpPr>
        <p:spPr>
          <a:xfrm>
            <a:off x="275231" y="5014569"/>
            <a:ext cx="1962910" cy="369332"/>
          </a:xfrm>
          <a:prstGeom prst="rect">
            <a:avLst/>
          </a:prstGeom>
          <a:noFill/>
        </p:spPr>
        <p:txBody>
          <a:bodyPr wrap="none" rtlCol="0">
            <a:spAutoFit/>
          </a:bodyPr>
          <a:lstStyle/>
          <a:p>
            <a:r>
              <a:rPr lang="en-GB">
                <a:solidFill>
                  <a:schemeClr val="tx2"/>
                </a:solidFill>
              </a:rPr>
              <a:t>Typographical cues</a:t>
            </a:r>
          </a:p>
        </p:txBody>
      </p:sp>
    </p:spTree>
    <p:extLst>
      <p:ext uri="{BB962C8B-B14F-4D97-AF65-F5344CB8AC3E}">
        <p14:creationId xmlns:p14="http://schemas.microsoft.com/office/powerpoint/2010/main" val="319313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 presetClass="entr" presetSubtype="0" fill="hold" grpId="0" nodeType="withEffect">
                                  <p:stCondLst>
                                    <p:cond delay="500"/>
                                  </p:stCondLst>
                                  <p:childTnLst>
                                    <p:set>
                                      <p:cBhvr>
                                        <p:cTn id="9" dur="1" fill="hold">
                                          <p:stCondLst>
                                            <p:cond delay="99"/>
                                          </p:stCondLst>
                                        </p:cTn>
                                        <p:tgtEl>
                                          <p:spTgt spid="22"/>
                                        </p:tgtEl>
                                        <p:attrNameLst>
                                          <p:attrName>style.visibility</p:attrName>
                                        </p:attrNameLst>
                                      </p:cBhvr>
                                      <p:to>
                                        <p:strVal val="visible"/>
                                      </p:to>
                                    </p:set>
                                  </p:childTnLst>
                                </p:cTn>
                              </p:par>
                              <p:par>
                                <p:cTn id="10" presetID="10" presetClass="entr" presetSubtype="0"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1" grpId="0" animBg="1"/>
      <p:bldP spid="21" grpId="1" animBg="1"/>
      <p:bldP spid="4" grpId="0"/>
      <p:bldP spid="4" grpId="1"/>
      <p:bldP spid="2" grpId="0"/>
      <p:bldP spid="2" grpId="1"/>
      <p:bldP spid="3" grpId="0"/>
      <p:bldP spid="3" grpId="1"/>
      <p:bldP spid="6" grpId="0"/>
      <p:bldP spid="6" grpId="1"/>
      <p:bldP spid="7" grpId="0"/>
      <p:bldP spid="7" grpId="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creenshot of a Moodle course showing embedded videos and headers with icons to clearly show different tasks for pre-class videos.">
            <a:extLst>
              <a:ext uri="{FF2B5EF4-FFF2-40B4-BE49-F238E27FC236}">
                <a16:creationId xmlns:a16="http://schemas.microsoft.com/office/drawing/2014/main" id="{BEE44BDB-816C-E3CF-0E8A-7AC0CEC40E10}"/>
              </a:ext>
            </a:extLst>
          </p:cNvPr>
          <p:cNvPicPr>
            <a:picLocks noGrp="1" noChangeAspect="1"/>
          </p:cNvPicPr>
          <p:nvPr>
            <p:ph sz="half" idx="2"/>
          </p:nvPr>
        </p:nvPicPr>
        <p:blipFill>
          <a:blip r:embed="rId3"/>
          <a:stretch>
            <a:fillRect/>
          </a:stretch>
        </p:blipFill>
        <p:spPr>
          <a:xfrm>
            <a:off x="4325126" y="-2598"/>
            <a:ext cx="5043092" cy="6801860"/>
          </a:xfrm>
          <a:ln>
            <a:solidFill>
              <a:schemeClr val="tx1"/>
            </a:solidFill>
          </a:ln>
        </p:spPr>
      </p:pic>
      <p:sp>
        <p:nvSpPr>
          <p:cNvPr id="22" name="Speech Bubble: Rectangle 21" descr="Callout box pointing to different parts of the screenshot. Text: Customised labels assist visual organisation.">
            <a:extLst>
              <a:ext uri="{FF2B5EF4-FFF2-40B4-BE49-F238E27FC236}">
                <a16:creationId xmlns:a16="http://schemas.microsoft.com/office/drawing/2014/main" id="{6721A693-62ED-463B-949C-18A7307316D1}"/>
              </a:ext>
            </a:extLst>
          </p:cNvPr>
          <p:cNvSpPr/>
          <p:nvPr/>
        </p:nvSpPr>
        <p:spPr>
          <a:xfrm>
            <a:off x="9994232" y="2505076"/>
            <a:ext cx="1943100" cy="1143000"/>
          </a:xfrm>
          <a:prstGeom prst="wedgeRectCallout">
            <a:avLst>
              <a:gd name="adj1" fmla="val -110514"/>
              <a:gd name="adj2" fmla="val -48121"/>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22">
            <a:extLst>
              <a:ext uri="{FF2B5EF4-FFF2-40B4-BE49-F238E27FC236}">
                <a16:creationId xmlns:a16="http://schemas.microsoft.com/office/drawing/2014/main" id="{59539AF5-EE30-469E-863C-F4F3FC64ED82}"/>
              </a:ext>
              <a:ext uri="{C183D7F6-B498-43B3-948B-1728B52AA6E4}">
                <adec:decorative xmlns:adec="http://schemas.microsoft.com/office/drawing/2017/decorative" val="1"/>
              </a:ext>
            </a:extLst>
          </p:cNvPr>
          <p:cNvSpPr/>
          <p:nvPr/>
        </p:nvSpPr>
        <p:spPr>
          <a:xfrm>
            <a:off x="9994232" y="2527829"/>
            <a:ext cx="2000250" cy="1228725"/>
          </a:xfrm>
          <a:prstGeom prst="wedgeRectCallout">
            <a:avLst>
              <a:gd name="adj1" fmla="val -108875"/>
              <a:gd name="adj2" fmla="val 98584"/>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20">
            <a:extLst>
              <a:ext uri="{FF2B5EF4-FFF2-40B4-BE49-F238E27FC236}">
                <a16:creationId xmlns:a16="http://schemas.microsoft.com/office/drawing/2014/main" id="{3BC0710A-F137-40AC-B471-AB6E7FA8A2A6}"/>
              </a:ext>
              <a:ext uri="{C183D7F6-B498-43B3-948B-1728B52AA6E4}">
                <adec:decorative xmlns:adec="http://schemas.microsoft.com/office/drawing/2017/decorative" val="1"/>
              </a:ext>
            </a:extLst>
          </p:cNvPr>
          <p:cNvSpPr/>
          <p:nvPr/>
        </p:nvSpPr>
        <p:spPr>
          <a:xfrm>
            <a:off x="9889457" y="2347913"/>
            <a:ext cx="2209800" cy="1457325"/>
          </a:xfrm>
          <a:prstGeom prst="wedgeRectCallout">
            <a:avLst>
              <a:gd name="adj1" fmla="val -110489"/>
              <a:gd name="adj2" fmla="val -12573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Customised labels assist visual organisation</a:t>
            </a:r>
          </a:p>
        </p:txBody>
      </p:sp>
      <p:sp>
        <p:nvSpPr>
          <p:cNvPr id="12" name="Title 3">
            <a:extLst>
              <a:ext uri="{FF2B5EF4-FFF2-40B4-BE49-F238E27FC236}">
                <a16:creationId xmlns:a16="http://schemas.microsoft.com/office/drawing/2014/main" id="{94BE5C8F-10D2-4CD3-9C5A-440BA20E5C73}"/>
              </a:ext>
            </a:extLst>
          </p:cNvPr>
          <p:cNvSpPr txBox="1">
            <a:spLocks/>
          </p:cNvSpPr>
          <p:nvPr/>
        </p:nvSpPr>
        <p:spPr>
          <a:xfrm>
            <a:off x="298870" y="1991393"/>
            <a:ext cx="3628842"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chemeClr val="accent1">
                    <a:lumMod val="50000"/>
                  </a:schemeClr>
                </a:solidFill>
                <a:latin typeface="Arial" panose="020B0604020202020204" pitchFamily="34" charset="0"/>
                <a:ea typeface="+mj-ea"/>
                <a:cs typeface="Arial" panose="020B0604020202020204" pitchFamily="34" charset="0"/>
              </a:defRPr>
            </a:lvl1pPr>
          </a:lstStyle>
          <a:p>
            <a:r>
              <a:rPr lang="en-US" dirty="0">
                <a:latin typeface="Arial"/>
                <a:cs typeface="Arial"/>
              </a:rPr>
              <a:t>Flipped Learning</a:t>
            </a:r>
            <a:endParaRPr lang="en-US" dirty="0"/>
          </a:p>
        </p:txBody>
      </p:sp>
      <p:sp>
        <p:nvSpPr>
          <p:cNvPr id="13" name="TextBox 12">
            <a:extLst>
              <a:ext uri="{FF2B5EF4-FFF2-40B4-BE49-F238E27FC236}">
                <a16:creationId xmlns:a16="http://schemas.microsoft.com/office/drawing/2014/main" id="{92568197-F2CE-4ACF-8F19-65F9089048B0}"/>
              </a:ext>
            </a:extLst>
          </p:cNvPr>
          <p:cNvSpPr txBox="1"/>
          <p:nvPr/>
        </p:nvSpPr>
        <p:spPr>
          <a:xfrm>
            <a:off x="298870" y="3227447"/>
            <a:ext cx="3853797" cy="2585323"/>
          </a:xfrm>
          <a:prstGeom prst="rect">
            <a:avLst/>
          </a:prstGeom>
          <a:noFill/>
        </p:spPr>
        <p:txBody>
          <a:bodyPr wrap="square" rtlCol="0">
            <a:spAutoFit/>
          </a:bodyPr>
          <a:lstStyle/>
          <a:p>
            <a:pPr>
              <a:lnSpc>
                <a:spcPct val="90000"/>
              </a:lnSpc>
              <a:spcAft>
                <a:spcPts val="600"/>
              </a:spcAft>
            </a:pPr>
            <a:r>
              <a:rPr lang="en-GB" dirty="0">
                <a:solidFill>
                  <a:schemeClr val="accent1">
                    <a:lumMod val="50000"/>
                  </a:schemeClr>
                </a:solidFill>
                <a:latin typeface="Arial" panose="020B0604020202020204" pitchFamily="34" charset="0"/>
                <a:cs typeface="Arial" panose="020B0604020202020204" pitchFamily="34" charset="0"/>
              </a:rPr>
              <a:t>“The flipped classroom model of teaching focuses on moving content that fits in the lower levels of Bloom’s Taxonomy (understanding and remembering) outside class, reserving in-class time for the higher order levels (creating, evaluating, </a:t>
            </a:r>
            <a:r>
              <a:rPr lang="en-GB" dirty="0" err="1">
                <a:solidFill>
                  <a:schemeClr val="accent1">
                    <a:lumMod val="50000"/>
                  </a:schemeClr>
                </a:solidFill>
                <a:latin typeface="Arial" panose="020B0604020202020204" pitchFamily="34" charset="0"/>
                <a:cs typeface="Arial" panose="020B0604020202020204" pitchFamily="34" charset="0"/>
              </a:rPr>
              <a:t>analyzing</a:t>
            </a:r>
            <a:r>
              <a:rPr lang="en-GB" dirty="0">
                <a:solidFill>
                  <a:schemeClr val="accent1">
                    <a:lumMod val="50000"/>
                  </a:schemeClr>
                </a:solidFill>
                <a:latin typeface="Arial" panose="020B0604020202020204" pitchFamily="34" charset="0"/>
                <a:cs typeface="Arial" panose="020B0604020202020204" pitchFamily="34" charset="0"/>
              </a:rPr>
              <a:t>, and applying)” (See and </a:t>
            </a:r>
            <a:r>
              <a:rPr lang="en-GB" dirty="0" err="1">
                <a:solidFill>
                  <a:schemeClr val="accent1">
                    <a:lumMod val="50000"/>
                  </a:schemeClr>
                </a:solidFill>
                <a:latin typeface="Arial" panose="020B0604020202020204" pitchFamily="34" charset="0"/>
                <a:cs typeface="Arial" panose="020B0604020202020204" pitchFamily="34" charset="0"/>
              </a:rPr>
              <a:t>Conry</a:t>
            </a:r>
            <a:r>
              <a:rPr lang="en-GB" dirty="0">
                <a:solidFill>
                  <a:schemeClr val="accent1">
                    <a:lumMod val="50000"/>
                  </a:schemeClr>
                </a:solidFill>
                <a:latin typeface="Arial" panose="020B0604020202020204" pitchFamily="34" charset="0"/>
                <a:cs typeface="Arial" panose="020B0604020202020204" pitchFamily="34" charset="0"/>
              </a:rPr>
              <a:t>, 2014: 586)</a:t>
            </a:r>
            <a:endParaRPr lang="en-US" dirty="0"/>
          </a:p>
        </p:txBody>
      </p:sp>
      <p:sp>
        <p:nvSpPr>
          <p:cNvPr id="11" name="Title 10">
            <a:extLst>
              <a:ext uri="{FF2B5EF4-FFF2-40B4-BE49-F238E27FC236}">
                <a16:creationId xmlns:a16="http://schemas.microsoft.com/office/drawing/2014/main" id="{49BA2D5F-D7AB-4641-A6AE-AD0C92C0032E}"/>
              </a:ext>
            </a:extLst>
          </p:cNvPr>
          <p:cNvSpPr>
            <a:spLocks noGrp="1"/>
          </p:cNvSpPr>
          <p:nvPr>
            <p:ph type="title"/>
          </p:nvPr>
        </p:nvSpPr>
        <p:spPr>
          <a:xfrm>
            <a:off x="2653048" y="-1325563"/>
            <a:ext cx="8702339" cy="1325563"/>
          </a:xfrm>
        </p:spPr>
        <p:txBody>
          <a:bodyPr vert="horz" lIns="91440" tIns="45720" rIns="91440" bIns="45720" rtlCol="0" anchor="b">
            <a:normAutofit/>
          </a:bodyPr>
          <a:lstStyle/>
          <a:p>
            <a:r>
              <a:rPr lang="en-GB" dirty="0"/>
              <a:t>Flipped learning</a:t>
            </a:r>
          </a:p>
        </p:txBody>
      </p:sp>
    </p:spTree>
    <p:extLst>
      <p:ext uri="{BB962C8B-B14F-4D97-AF65-F5344CB8AC3E}">
        <p14:creationId xmlns:p14="http://schemas.microsoft.com/office/powerpoint/2010/main" val="265900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 presetClass="entr" presetSubtype="0" fill="hold" grpId="0" nodeType="withEffect">
                                  <p:stCondLst>
                                    <p:cond delay="500"/>
                                  </p:stCondLst>
                                  <p:childTnLst>
                                    <p:set>
                                      <p:cBhvr>
                                        <p:cTn id="9" dur="1" fill="hold">
                                          <p:stCondLst>
                                            <p:cond delay="99"/>
                                          </p:stCondLst>
                                        </p:cTn>
                                        <p:tgtEl>
                                          <p:spTgt spid="22"/>
                                        </p:tgtEl>
                                        <p:attrNameLst>
                                          <p:attrName>style.visibility</p:attrName>
                                        </p:attrNameLst>
                                      </p:cBhvr>
                                      <p:to>
                                        <p:strVal val="visible"/>
                                      </p:to>
                                    </p:set>
                                  </p:childTnLst>
                                </p:cTn>
                              </p:par>
                              <p:par>
                                <p:cTn id="10" presetID="10" presetClass="entr" presetSubtype="0"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1" grpId="0" animBg="1"/>
      <p:bldP spid="21" grpId="1"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0E5CF7-443E-0963-1E43-861B41F42005}"/>
              </a:ext>
            </a:extLst>
          </p:cNvPr>
          <p:cNvSpPr>
            <a:spLocks noGrp="1"/>
          </p:cNvSpPr>
          <p:nvPr>
            <p:ph type="title"/>
          </p:nvPr>
        </p:nvSpPr>
        <p:spPr>
          <a:xfrm>
            <a:off x="2653048" y="365125"/>
            <a:ext cx="8702339" cy="1325563"/>
          </a:xfrm>
        </p:spPr>
        <p:txBody>
          <a:bodyPr vert="horz" lIns="91440" tIns="45720" rIns="91440" bIns="45720" rtlCol="0" anchor="t">
            <a:normAutofit/>
          </a:bodyPr>
          <a:lstStyle/>
          <a:p>
            <a:r>
              <a:rPr lang="en-GB" b="1" kern="1200" dirty="0">
                <a:latin typeface="Arial" panose="020B0604020202020204" pitchFamily="34" charset="0"/>
                <a:ea typeface="+mj-ea"/>
                <a:cs typeface="Arial" panose="020B0604020202020204" pitchFamily="34" charset="0"/>
              </a:rPr>
              <a:t>A flipped model (1)</a:t>
            </a:r>
          </a:p>
          <a:p>
            <a:endParaRPr lang="en-GB" b="1" kern="1200" dirty="0">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CAB5158A-B4BD-4FFF-9BAC-868155A0C5F5}"/>
              </a:ext>
            </a:extLst>
          </p:cNvPr>
          <p:cNvSpPr txBox="1"/>
          <p:nvPr/>
        </p:nvSpPr>
        <p:spPr>
          <a:xfrm>
            <a:off x="496889" y="2505075"/>
            <a:ext cx="3694112" cy="3684588"/>
          </a:xfrm>
          <a:prstGeom prst="rect">
            <a:avLst/>
          </a:prstGeom>
        </p:spPr>
        <p:txBody>
          <a:bodyPr vert="horz" lIns="91440" tIns="45720" rIns="91440" bIns="45720" rtlCol="0" anchor="t">
            <a:normAutofit/>
          </a:bodyPr>
          <a:lstStyle/>
          <a:p>
            <a:pPr>
              <a:lnSpc>
                <a:spcPct val="90000"/>
              </a:lnSpc>
              <a:spcAft>
                <a:spcPts val="600"/>
              </a:spcAft>
            </a:pPr>
            <a:r>
              <a:rPr lang="en-GB" sz="2000">
                <a:solidFill>
                  <a:schemeClr val="accent1">
                    <a:lumMod val="50000"/>
                  </a:schemeClr>
                </a:solidFill>
                <a:latin typeface="Arial" panose="020B0604020202020204" pitchFamily="34" charset="0"/>
                <a:cs typeface="Arial" panose="020B0604020202020204" pitchFamily="34" charset="0"/>
              </a:rPr>
              <a:t>“The flipped classroom model of teaching focuses on moving content that fits in the lower levels of Bloom’s Taxonomy (understanding and remembering) outside class, reserving in-class time for the higher order levels (creating, evaluating, </a:t>
            </a:r>
            <a:r>
              <a:rPr lang="en-GB" sz="2000" err="1">
                <a:solidFill>
                  <a:schemeClr val="accent1">
                    <a:lumMod val="50000"/>
                  </a:schemeClr>
                </a:solidFill>
                <a:latin typeface="Arial" panose="020B0604020202020204" pitchFamily="34" charset="0"/>
                <a:cs typeface="Arial" panose="020B0604020202020204" pitchFamily="34" charset="0"/>
              </a:rPr>
              <a:t>analyzing</a:t>
            </a:r>
            <a:r>
              <a:rPr lang="en-GB" sz="2000">
                <a:solidFill>
                  <a:schemeClr val="accent1">
                    <a:lumMod val="50000"/>
                  </a:schemeClr>
                </a:solidFill>
                <a:latin typeface="Arial" panose="020B0604020202020204" pitchFamily="34" charset="0"/>
                <a:cs typeface="Arial" panose="020B0604020202020204" pitchFamily="34" charset="0"/>
              </a:rPr>
              <a:t>, and applying)” (See and </a:t>
            </a:r>
            <a:r>
              <a:rPr lang="en-GB" sz="2000" err="1">
                <a:solidFill>
                  <a:schemeClr val="accent1">
                    <a:lumMod val="50000"/>
                  </a:schemeClr>
                </a:solidFill>
                <a:latin typeface="Arial" panose="020B0604020202020204" pitchFamily="34" charset="0"/>
                <a:cs typeface="Arial" panose="020B0604020202020204" pitchFamily="34" charset="0"/>
              </a:rPr>
              <a:t>Conry</a:t>
            </a:r>
            <a:r>
              <a:rPr lang="en-GB" sz="2000">
                <a:solidFill>
                  <a:schemeClr val="accent1">
                    <a:lumMod val="50000"/>
                  </a:schemeClr>
                </a:solidFill>
                <a:latin typeface="Arial" panose="020B0604020202020204" pitchFamily="34" charset="0"/>
                <a:cs typeface="Arial" panose="020B0604020202020204" pitchFamily="34" charset="0"/>
              </a:rPr>
              <a:t>, 2014: 586)</a:t>
            </a:r>
            <a:endParaRPr lang="en-US"/>
          </a:p>
        </p:txBody>
      </p:sp>
      <p:pic>
        <p:nvPicPr>
          <p:cNvPr id="4" name="Picture 4" descr="Screenshot of a Moodle course showing headers with icons to clearly show different tasks for in-class activities.">
            <a:extLst>
              <a:ext uri="{FF2B5EF4-FFF2-40B4-BE49-F238E27FC236}">
                <a16:creationId xmlns:a16="http://schemas.microsoft.com/office/drawing/2014/main" id="{63D12ADE-71DD-BE8A-C582-AE7BBDA380FF}"/>
              </a:ext>
            </a:extLst>
          </p:cNvPr>
          <p:cNvPicPr>
            <a:picLocks noGrp="1" noChangeAspect="1"/>
          </p:cNvPicPr>
          <p:nvPr>
            <p:ph sz="half" idx="13"/>
          </p:nvPr>
        </p:nvPicPr>
        <p:blipFill>
          <a:blip r:embed="rId3"/>
          <a:stretch>
            <a:fillRect/>
          </a:stretch>
        </p:blipFill>
        <p:spPr>
          <a:xfrm>
            <a:off x="5906510" y="104057"/>
            <a:ext cx="5455180" cy="6603190"/>
          </a:xfrm>
          <a:noFill/>
          <a:ln>
            <a:solidFill>
              <a:schemeClr val="tx1"/>
            </a:solidFill>
          </a:ln>
        </p:spPr>
      </p:pic>
    </p:spTree>
    <p:extLst>
      <p:ext uri="{BB962C8B-B14F-4D97-AF65-F5344CB8AC3E}">
        <p14:creationId xmlns:p14="http://schemas.microsoft.com/office/powerpoint/2010/main" val="1860254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7B622-55BD-45B3-8D29-D3575F542D74}"/>
              </a:ext>
            </a:extLst>
          </p:cNvPr>
          <p:cNvSpPr>
            <a:spLocks noGrp="1"/>
          </p:cNvSpPr>
          <p:nvPr>
            <p:ph type="title"/>
          </p:nvPr>
        </p:nvSpPr>
        <p:spPr/>
        <p:txBody>
          <a:bodyPr/>
          <a:lstStyle/>
          <a:p>
            <a:r>
              <a:rPr lang="en-GB" dirty="0"/>
              <a:t>A flipped model (2)</a:t>
            </a:r>
          </a:p>
        </p:txBody>
      </p:sp>
      <p:pic>
        <p:nvPicPr>
          <p:cNvPr id="4" name="Picture 4" descr="Screenshot of a Moodle course showing headers with icons to clearly show different tasks for post-class activities.">
            <a:extLst>
              <a:ext uri="{FF2B5EF4-FFF2-40B4-BE49-F238E27FC236}">
                <a16:creationId xmlns:a16="http://schemas.microsoft.com/office/drawing/2014/main" id="{179AAF75-E1FA-E42E-5E39-5CB77CD2212E}"/>
              </a:ext>
            </a:extLst>
          </p:cNvPr>
          <p:cNvPicPr>
            <a:picLocks noGrp="1" noChangeAspect="1"/>
          </p:cNvPicPr>
          <p:nvPr>
            <p:ph idx="1"/>
          </p:nvPr>
        </p:nvPicPr>
        <p:blipFill>
          <a:blip r:embed="rId3"/>
          <a:stretch>
            <a:fillRect/>
          </a:stretch>
        </p:blipFill>
        <p:spPr>
          <a:xfrm>
            <a:off x="5406429" y="6220"/>
            <a:ext cx="5610896" cy="6689898"/>
          </a:xfrm>
          <a:noFill/>
          <a:ln>
            <a:solidFill>
              <a:schemeClr val="tx1"/>
            </a:solidFill>
          </a:ln>
        </p:spPr>
      </p:pic>
    </p:spTree>
    <p:extLst>
      <p:ext uri="{BB962C8B-B14F-4D97-AF65-F5344CB8AC3E}">
        <p14:creationId xmlns:p14="http://schemas.microsoft.com/office/powerpoint/2010/main" val="1467019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55C54-EB50-4331-8B0C-F825E3B439A0}"/>
              </a:ext>
            </a:extLst>
          </p:cNvPr>
          <p:cNvSpPr>
            <a:spLocks noGrp="1"/>
          </p:cNvSpPr>
          <p:nvPr>
            <p:ph type="title"/>
          </p:nvPr>
        </p:nvSpPr>
        <p:spPr/>
        <p:txBody>
          <a:bodyPr/>
          <a:lstStyle/>
          <a:p>
            <a:r>
              <a:rPr lang="en-GB" dirty="0"/>
              <a:t>Cognitive Load Theory – Cognitive Processing</a:t>
            </a:r>
          </a:p>
        </p:txBody>
      </p:sp>
      <p:sp>
        <p:nvSpPr>
          <p:cNvPr id="11" name="Rectangle 10" descr="Head with Gears">
            <a:extLst>
              <a:ext uri="{FF2B5EF4-FFF2-40B4-BE49-F238E27FC236}">
                <a16:creationId xmlns:a16="http://schemas.microsoft.com/office/drawing/2014/main" id="{EB3DABA9-9D22-49D5-90F2-5A0AB8D9C69E}"/>
              </a:ext>
            </a:extLst>
          </p:cNvPr>
          <p:cNvSpPr/>
          <p:nvPr/>
        </p:nvSpPr>
        <p:spPr>
          <a:xfrm>
            <a:off x="10489349" y="1588"/>
            <a:ext cx="1702651" cy="142081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 name="Text Placeholder 2">
            <a:extLst>
              <a:ext uri="{FF2B5EF4-FFF2-40B4-BE49-F238E27FC236}">
                <a16:creationId xmlns:a16="http://schemas.microsoft.com/office/drawing/2014/main" id="{8109EBAA-5F6E-43CB-99EC-828F4A10AE30}"/>
              </a:ext>
            </a:extLst>
          </p:cNvPr>
          <p:cNvSpPr>
            <a:spLocks noGrp="1"/>
          </p:cNvSpPr>
          <p:nvPr>
            <p:ph type="body" idx="1"/>
          </p:nvPr>
        </p:nvSpPr>
        <p:spPr/>
        <p:txBody>
          <a:bodyPr/>
          <a:lstStyle/>
          <a:p>
            <a:r>
              <a:rPr lang="en-US"/>
              <a:t>Extraneous processing</a:t>
            </a:r>
          </a:p>
          <a:p>
            <a:endParaRPr lang="en-GB"/>
          </a:p>
        </p:txBody>
      </p:sp>
      <p:sp>
        <p:nvSpPr>
          <p:cNvPr id="4" name="Content Placeholder 3">
            <a:extLst>
              <a:ext uri="{FF2B5EF4-FFF2-40B4-BE49-F238E27FC236}">
                <a16:creationId xmlns:a16="http://schemas.microsoft.com/office/drawing/2014/main" id="{A966338A-76BE-4D66-BF8A-576D4D879806}"/>
              </a:ext>
            </a:extLst>
          </p:cNvPr>
          <p:cNvSpPr>
            <a:spLocks noGrp="1"/>
          </p:cNvSpPr>
          <p:nvPr>
            <p:ph sz="half" idx="2"/>
          </p:nvPr>
        </p:nvSpPr>
        <p:spPr/>
        <p:txBody>
          <a:bodyPr/>
          <a:lstStyle/>
          <a:p>
            <a:r>
              <a:rPr lang="en-US"/>
              <a:t>“cognitive processing that does not support the instructional objective and is created by poor instructional layout (such as having a lot of extraneous text and pictures)”</a:t>
            </a:r>
          </a:p>
          <a:p>
            <a:endParaRPr lang="en-GB" dirty="0"/>
          </a:p>
        </p:txBody>
      </p:sp>
      <p:sp>
        <p:nvSpPr>
          <p:cNvPr id="5" name="Text Placeholder 4">
            <a:extLst>
              <a:ext uri="{FF2B5EF4-FFF2-40B4-BE49-F238E27FC236}">
                <a16:creationId xmlns:a16="http://schemas.microsoft.com/office/drawing/2014/main" id="{336E9FFD-47A9-4838-96A2-B8DB41A6725F}"/>
              </a:ext>
            </a:extLst>
          </p:cNvPr>
          <p:cNvSpPr>
            <a:spLocks noGrp="1"/>
          </p:cNvSpPr>
          <p:nvPr>
            <p:ph type="body" idx="10"/>
          </p:nvPr>
        </p:nvSpPr>
        <p:spPr/>
        <p:txBody>
          <a:bodyPr/>
          <a:lstStyle/>
          <a:p>
            <a:r>
              <a:rPr lang="en-US"/>
              <a:t>Essential processing</a:t>
            </a:r>
          </a:p>
          <a:p>
            <a:endParaRPr lang="en-GB"/>
          </a:p>
        </p:txBody>
      </p:sp>
      <p:sp>
        <p:nvSpPr>
          <p:cNvPr id="6" name="Content Placeholder 5">
            <a:extLst>
              <a:ext uri="{FF2B5EF4-FFF2-40B4-BE49-F238E27FC236}">
                <a16:creationId xmlns:a16="http://schemas.microsoft.com/office/drawing/2014/main" id="{67B6CB98-23F5-4B6C-BE1D-EDA62181AC99}"/>
              </a:ext>
            </a:extLst>
          </p:cNvPr>
          <p:cNvSpPr>
            <a:spLocks noGrp="1"/>
          </p:cNvSpPr>
          <p:nvPr>
            <p:ph sz="half" idx="11"/>
          </p:nvPr>
        </p:nvSpPr>
        <p:spPr/>
        <p:txBody>
          <a:bodyPr/>
          <a:lstStyle/>
          <a:p>
            <a:r>
              <a:rPr lang="en-US"/>
              <a:t>“cognitive processing aimed at mentally representing the core material (consisting mainly of selecting the relevant material) and is created by the inherent complexity of the material”</a:t>
            </a:r>
          </a:p>
          <a:p>
            <a:endParaRPr lang="en-GB"/>
          </a:p>
        </p:txBody>
      </p:sp>
      <p:sp>
        <p:nvSpPr>
          <p:cNvPr id="7" name="Text Placeholder 6">
            <a:extLst>
              <a:ext uri="{FF2B5EF4-FFF2-40B4-BE49-F238E27FC236}">
                <a16:creationId xmlns:a16="http://schemas.microsoft.com/office/drawing/2014/main" id="{AA024487-5DD9-46BF-AFEB-85856C500224}"/>
              </a:ext>
            </a:extLst>
          </p:cNvPr>
          <p:cNvSpPr>
            <a:spLocks noGrp="1"/>
          </p:cNvSpPr>
          <p:nvPr>
            <p:ph type="body" idx="12"/>
          </p:nvPr>
        </p:nvSpPr>
        <p:spPr/>
        <p:txBody>
          <a:bodyPr/>
          <a:lstStyle/>
          <a:p>
            <a:r>
              <a:rPr lang="en-US"/>
              <a:t>Generative processing</a:t>
            </a:r>
          </a:p>
          <a:p>
            <a:endParaRPr lang="en-GB"/>
          </a:p>
        </p:txBody>
      </p:sp>
      <p:sp>
        <p:nvSpPr>
          <p:cNvPr id="8" name="Content Placeholder 7">
            <a:extLst>
              <a:ext uri="{FF2B5EF4-FFF2-40B4-BE49-F238E27FC236}">
                <a16:creationId xmlns:a16="http://schemas.microsoft.com/office/drawing/2014/main" id="{1E2DA371-8E6C-4D19-9376-930513BA3010}"/>
              </a:ext>
            </a:extLst>
          </p:cNvPr>
          <p:cNvSpPr>
            <a:spLocks noGrp="1"/>
          </p:cNvSpPr>
          <p:nvPr>
            <p:ph sz="half" idx="13"/>
          </p:nvPr>
        </p:nvSpPr>
        <p:spPr/>
        <p:txBody>
          <a:bodyPr>
            <a:normAutofit fontScale="92500" lnSpcReduction="10000"/>
          </a:bodyPr>
          <a:lstStyle/>
          <a:p>
            <a:r>
              <a:rPr lang="en-US"/>
              <a:t>“cognitive processing aimed at deeper understanding of the core material (consisting mainly of organizing and integrating) and is created by the motivation of the learner to make sense of the material and can be supported by instructional methods that promote engagement with the material.”</a:t>
            </a:r>
          </a:p>
          <a:p>
            <a:endParaRPr lang="en-GB"/>
          </a:p>
        </p:txBody>
      </p:sp>
      <p:sp>
        <p:nvSpPr>
          <p:cNvPr id="10" name="TextBox 9">
            <a:extLst>
              <a:ext uri="{FF2B5EF4-FFF2-40B4-BE49-F238E27FC236}">
                <a16:creationId xmlns:a16="http://schemas.microsoft.com/office/drawing/2014/main" id="{B3132B76-46E9-4E3A-82F0-12D8926034C6}"/>
              </a:ext>
            </a:extLst>
          </p:cNvPr>
          <p:cNvSpPr txBox="1"/>
          <p:nvPr/>
        </p:nvSpPr>
        <p:spPr>
          <a:xfrm>
            <a:off x="9144786" y="6488668"/>
            <a:ext cx="6094428" cy="369332"/>
          </a:xfrm>
          <a:prstGeom prst="rect">
            <a:avLst/>
          </a:prstGeom>
          <a:noFill/>
        </p:spPr>
        <p:txBody>
          <a:bodyPr wrap="square">
            <a:spAutoFit/>
          </a:bodyPr>
          <a:lstStyle/>
          <a:p>
            <a:pPr lvl="0"/>
            <a:r>
              <a:rPr lang="en-US">
                <a:solidFill>
                  <a:schemeClr val="tx2"/>
                </a:solidFill>
              </a:rPr>
              <a:t>(Clark and Mayer, 2016: 37)</a:t>
            </a:r>
            <a:endParaRPr lang="en-GB">
              <a:solidFill>
                <a:schemeClr val="tx2"/>
              </a:solidFill>
            </a:endParaRPr>
          </a:p>
        </p:txBody>
      </p:sp>
    </p:spTree>
    <p:extLst>
      <p:ext uri="{BB962C8B-B14F-4D97-AF65-F5344CB8AC3E}">
        <p14:creationId xmlns:p14="http://schemas.microsoft.com/office/powerpoint/2010/main" val="851483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D05C-5A27-74A9-C091-004B3DD513BF}"/>
              </a:ext>
            </a:extLst>
          </p:cNvPr>
          <p:cNvSpPr>
            <a:spLocks noGrp="1"/>
          </p:cNvSpPr>
          <p:nvPr>
            <p:ph type="title"/>
          </p:nvPr>
        </p:nvSpPr>
        <p:spPr>
          <a:xfrm>
            <a:off x="115379" y="1820964"/>
            <a:ext cx="4027169" cy="1600200"/>
          </a:xfrm>
        </p:spPr>
        <p:txBody>
          <a:bodyPr/>
          <a:lstStyle/>
          <a:p>
            <a:r>
              <a:rPr lang="en-US" dirty="0">
                <a:latin typeface="Arial"/>
                <a:cs typeface="Arial"/>
              </a:rPr>
              <a:t>Student Feedback</a:t>
            </a:r>
            <a:endParaRPr lang="en-US" dirty="0"/>
          </a:p>
        </p:txBody>
      </p:sp>
      <p:sp>
        <p:nvSpPr>
          <p:cNvPr id="3" name="Text Placeholder 2">
            <a:extLst>
              <a:ext uri="{FF2B5EF4-FFF2-40B4-BE49-F238E27FC236}">
                <a16:creationId xmlns:a16="http://schemas.microsoft.com/office/drawing/2014/main" id="{ED15E75B-5D77-F1AD-444B-93C2C35ED5BB}"/>
              </a:ext>
            </a:extLst>
          </p:cNvPr>
          <p:cNvSpPr>
            <a:spLocks noGrp="1"/>
          </p:cNvSpPr>
          <p:nvPr>
            <p:ph type="body" sz="half" idx="2"/>
          </p:nvPr>
        </p:nvSpPr>
        <p:spPr>
          <a:xfrm>
            <a:off x="200750" y="3069890"/>
            <a:ext cx="2846524" cy="642085"/>
          </a:xfrm>
        </p:spPr>
        <p:txBody>
          <a:bodyPr vert="horz" lIns="91440" tIns="45720" rIns="91440" bIns="45720" rtlCol="0" anchor="t">
            <a:normAutofit/>
          </a:bodyPr>
          <a:lstStyle/>
          <a:p>
            <a:r>
              <a:rPr lang="en-US">
                <a:latin typeface="Arial"/>
                <a:cs typeface="Arial"/>
              </a:rPr>
              <a:t>What went well?</a:t>
            </a:r>
            <a:endParaRPr lang="en-US"/>
          </a:p>
        </p:txBody>
      </p:sp>
      <p:sp>
        <p:nvSpPr>
          <p:cNvPr id="7" name="TextBox 6">
            <a:extLst>
              <a:ext uri="{FF2B5EF4-FFF2-40B4-BE49-F238E27FC236}">
                <a16:creationId xmlns:a16="http://schemas.microsoft.com/office/drawing/2014/main" id="{F3123B1E-9FAD-24BD-9FC8-67DFCAE43194}"/>
              </a:ext>
            </a:extLst>
          </p:cNvPr>
          <p:cNvSpPr txBox="1"/>
          <p:nvPr/>
        </p:nvSpPr>
        <p:spPr>
          <a:xfrm>
            <a:off x="3562481" y="337030"/>
            <a:ext cx="8098074" cy="65248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a:solidFill>
                  <a:srgbClr val="003865"/>
                </a:solidFill>
                <a:latin typeface="Arial"/>
                <a:cs typeface="Arial"/>
              </a:rPr>
              <a:t>"I really like the way that Moodle is set up with </a:t>
            </a:r>
            <a:r>
              <a:rPr lang="en-US" sz="1900" b="1">
                <a:solidFill>
                  <a:srgbClr val="003865"/>
                </a:solidFill>
                <a:latin typeface="Arial"/>
                <a:cs typeface="Arial"/>
              </a:rPr>
              <a:t>clear, pre-class, in-class and post-class activities</a:t>
            </a:r>
            <a:r>
              <a:rPr lang="en-US" sz="1900">
                <a:solidFill>
                  <a:srgbClr val="003865"/>
                </a:solidFill>
                <a:latin typeface="Arial"/>
                <a:cs typeface="Arial"/>
              </a:rPr>
              <a:t>. This makes it easy for me to keep track of where I am and make sure I am prepared for the synchronous sessions."</a:t>
            </a:r>
          </a:p>
          <a:p>
            <a:endParaRPr lang="en-US" sz="1900">
              <a:solidFill>
                <a:srgbClr val="003865"/>
              </a:solidFill>
              <a:latin typeface="Arial"/>
              <a:ea typeface="+mn-lt"/>
              <a:cs typeface="Arial"/>
            </a:endParaRPr>
          </a:p>
          <a:p>
            <a:r>
              <a:rPr lang="en-US" sz="1900">
                <a:solidFill>
                  <a:srgbClr val="003865"/>
                </a:solidFill>
                <a:latin typeface="Arial"/>
                <a:ea typeface="+mn-lt"/>
                <a:cs typeface="Arial"/>
              </a:rPr>
              <a:t>"The </a:t>
            </a:r>
            <a:r>
              <a:rPr lang="en-US" sz="1900" b="1">
                <a:solidFill>
                  <a:srgbClr val="003865"/>
                </a:solidFill>
                <a:latin typeface="Arial"/>
                <a:ea typeface="+mn-lt"/>
                <a:cs typeface="Arial"/>
              </a:rPr>
              <a:t>mixture of tasks </a:t>
            </a:r>
            <a:r>
              <a:rPr lang="en-US" sz="1900">
                <a:solidFill>
                  <a:srgbClr val="003865"/>
                </a:solidFill>
                <a:latin typeface="Arial"/>
                <a:ea typeface="+mn-lt"/>
                <a:cs typeface="Arial"/>
              </a:rPr>
              <a:t>required to be completed pre and post zoom sessions </a:t>
            </a:r>
            <a:r>
              <a:rPr lang="en-US" sz="1900" b="1">
                <a:solidFill>
                  <a:srgbClr val="003865"/>
                </a:solidFill>
                <a:latin typeface="Arial"/>
                <a:ea typeface="+mn-lt"/>
                <a:cs typeface="Arial"/>
              </a:rPr>
              <a:t>is really good</a:t>
            </a:r>
            <a:r>
              <a:rPr lang="en-US" sz="1900">
                <a:solidFill>
                  <a:srgbClr val="003865"/>
                </a:solidFill>
                <a:latin typeface="Arial"/>
                <a:ea typeface="+mn-lt"/>
                <a:cs typeface="Arial"/>
              </a:rPr>
              <a:t>."</a:t>
            </a:r>
          </a:p>
          <a:p>
            <a:endParaRPr lang="en-US" sz="1900">
              <a:solidFill>
                <a:srgbClr val="003865"/>
              </a:solidFill>
              <a:latin typeface="Arial"/>
              <a:ea typeface="+mn-lt"/>
              <a:cs typeface="Arial"/>
            </a:endParaRPr>
          </a:p>
          <a:p>
            <a:r>
              <a:rPr lang="en-US" sz="1900">
                <a:solidFill>
                  <a:srgbClr val="003865"/>
                </a:solidFill>
                <a:latin typeface="Arial"/>
                <a:ea typeface="+mn-lt"/>
                <a:cs typeface="Arial"/>
              </a:rPr>
              <a:t>"I really like the fact that there are many pre-session and post-session activities and also that </a:t>
            </a:r>
            <a:r>
              <a:rPr lang="en-US" sz="1900" b="1">
                <a:solidFill>
                  <a:srgbClr val="003865"/>
                </a:solidFill>
                <a:latin typeface="Arial"/>
                <a:ea typeface="+mn-lt"/>
                <a:cs typeface="Arial"/>
              </a:rPr>
              <a:t>reading for each session is structured </a:t>
            </a:r>
            <a:r>
              <a:rPr lang="en-US" sz="1900">
                <a:solidFill>
                  <a:srgbClr val="003865"/>
                </a:solidFill>
                <a:latin typeface="Arial"/>
                <a:ea typeface="+mn-lt"/>
                <a:cs typeface="Arial"/>
              </a:rPr>
              <a:t>in separate units by weeks."</a:t>
            </a:r>
            <a:endParaRPr lang="en-US" sz="1900">
              <a:solidFill>
                <a:srgbClr val="003865"/>
              </a:solidFill>
              <a:latin typeface="Arial"/>
              <a:cs typeface="Arial"/>
            </a:endParaRPr>
          </a:p>
          <a:p>
            <a:endParaRPr lang="en-US" sz="1900">
              <a:solidFill>
                <a:srgbClr val="003865"/>
              </a:solidFill>
              <a:latin typeface="Arial"/>
              <a:ea typeface="+mn-lt"/>
              <a:cs typeface="Arial"/>
            </a:endParaRPr>
          </a:p>
          <a:p>
            <a:r>
              <a:rPr lang="en-US" sz="1900">
                <a:solidFill>
                  <a:srgbClr val="003865"/>
                </a:solidFill>
                <a:latin typeface="Arial"/>
                <a:ea typeface="+mn-lt"/>
                <a:cs typeface="Arial"/>
              </a:rPr>
              <a:t>"I really </a:t>
            </a:r>
            <a:r>
              <a:rPr lang="en-US" sz="1900" b="1">
                <a:solidFill>
                  <a:srgbClr val="003865"/>
                </a:solidFill>
                <a:latin typeface="Arial"/>
                <a:ea typeface="+mn-lt"/>
                <a:cs typeface="Arial"/>
              </a:rPr>
              <a:t>like the way that Moodle is set up </a:t>
            </a:r>
            <a:r>
              <a:rPr lang="en-US" sz="1900">
                <a:solidFill>
                  <a:srgbClr val="003865"/>
                </a:solidFill>
                <a:latin typeface="Arial"/>
                <a:ea typeface="+mn-lt"/>
                <a:cs typeface="Arial"/>
              </a:rPr>
              <a:t>with clear, pre-class, in-class and post-class activities. This makes it easy for me to keep track of where I am and make sure I am prepared for the synchronous sessions."</a:t>
            </a:r>
            <a:endParaRPr lang="en-US" sz="1900">
              <a:solidFill>
                <a:srgbClr val="003865"/>
              </a:solidFill>
              <a:latin typeface="Arial"/>
              <a:cs typeface="Arial"/>
            </a:endParaRPr>
          </a:p>
          <a:p>
            <a:endParaRPr lang="en-US" sz="1900">
              <a:solidFill>
                <a:srgbClr val="003865"/>
              </a:solidFill>
              <a:latin typeface="Arial"/>
              <a:ea typeface="+mn-lt"/>
              <a:cs typeface="Arial"/>
            </a:endParaRPr>
          </a:p>
          <a:p>
            <a:r>
              <a:rPr lang="en-US" sz="1900">
                <a:solidFill>
                  <a:srgbClr val="003865"/>
                </a:solidFill>
                <a:latin typeface="Arial"/>
                <a:ea typeface="+mn-lt"/>
                <a:cs typeface="Arial"/>
              </a:rPr>
              <a:t>"Enjoying everything so far - like </a:t>
            </a:r>
            <a:r>
              <a:rPr lang="en-US" sz="1900" b="1">
                <a:solidFill>
                  <a:srgbClr val="003865"/>
                </a:solidFill>
                <a:latin typeface="Arial"/>
                <a:ea typeface="+mn-lt"/>
                <a:cs typeface="Arial"/>
              </a:rPr>
              <a:t>the balance between pre-class activities, in-class activities and post-class activities</a:t>
            </a:r>
            <a:r>
              <a:rPr lang="en-US" sz="1900">
                <a:solidFill>
                  <a:srgbClr val="003865"/>
                </a:solidFill>
                <a:latin typeface="Arial"/>
                <a:ea typeface="+mn-lt"/>
                <a:cs typeface="Arial"/>
              </a:rPr>
              <a:t>. Also enjoy the breakout groups a lot"</a:t>
            </a:r>
            <a:endParaRPr lang="en-US" sz="1900">
              <a:solidFill>
                <a:srgbClr val="003865"/>
              </a:solidFill>
              <a:latin typeface="Arial"/>
              <a:cs typeface="Arial"/>
            </a:endParaRPr>
          </a:p>
          <a:p>
            <a:endParaRPr lang="en-US" sz="1900">
              <a:solidFill>
                <a:srgbClr val="003865"/>
              </a:solidFill>
              <a:latin typeface="Arial"/>
              <a:ea typeface="+mn-lt"/>
              <a:cs typeface="Arial"/>
            </a:endParaRPr>
          </a:p>
          <a:p>
            <a:r>
              <a:rPr lang="en-US" sz="1900">
                <a:solidFill>
                  <a:srgbClr val="003865"/>
                </a:solidFill>
                <a:latin typeface="Arial"/>
                <a:ea typeface="+mn-lt"/>
                <a:cs typeface="Arial"/>
              </a:rPr>
              <a:t>"Very </a:t>
            </a:r>
            <a:r>
              <a:rPr lang="en-US" sz="1900" b="1">
                <a:solidFill>
                  <a:srgbClr val="003865"/>
                </a:solidFill>
                <a:latin typeface="Arial"/>
                <a:ea typeface="+mn-lt"/>
                <a:cs typeface="Arial"/>
              </a:rPr>
              <a:t>good balance of pre, during and post class activities</a:t>
            </a:r>
            <a:r>
              <a:rPr lang="en-US" sz="1900">
                <a:solidFill>
                  <a:srgbClr val="003865"/>
                </a:solidFill>
                <a:latin typeface="Arial"/>
                <a:ea typeface="+mn-lt"/>
                <a:cs typeface="Arial"/>
              </a:rPr>
              <a:t>. Excellent that we can also carry out our tasks in an asynchronous fashion."</a:t>
            </a:r>
            <a:endParaRPr lang="en-US" sz="1900">
              <a:solidFill>
                <a:srgbClr val="003865"/>
              </a:solidFill>
              <a:latin typeface="Arial"/>
              <a:cs typeface="Arial"/>
            </a:endParaRPr>
          </a:p>
          <a:p>
            <a:endParaRPr lang="en-US" sz="1900">
              <a:solidFill>
                <a:srgbClr val="003865"/>
              </a:solidFill>
              <a:latin typeface="Arial"/>
              <a:ea typeface="+mn-lt"/>
              <a:cs typeface="Arial"/>
            </a:endParaRPr>
          </a:p>
        </p:txBody>
      </p:sp>
    </p:spTree>
    <p:extLst>
      <p:ext uri="{BB962C8B-B14F-4D97-AF65-F5344CB8AC3E}">
        <p14:creationId xmlns:p14="http://schemas.microsoft.com/office/powerpoint/2010/main" val="1190481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BA0F-582A-44D2-8202-637DE5F83626}"/>
              </a:ext>
            </a:extLst>
          </p:cNvPr>
          <p:cNvSpPr>
            <a:spLocks noGrp="1"/>
          </p:cNvSpPr>
          <p:nvPr>
            <p:ph type="title"/>
          </p:nvPr>
        </p:nvSpPr>
        <p:spPr/>
        <p:txBody>
          <a:bodyPr/>
          <a:lstStyle/>
          <a:p>
            <a:r>
              <a:rPr lang="en-GB" dirty="0">
                <a:latin typeface="Arial"/>
                <a:cs typeface="Arial"/>
              </a:rPr>
              <a:t>Migrating Zoom Videos to Kaltura Media Gallery Playlists</a:t>
            </a:r>
            <a:endParaRPr lang="en-GB" dirty="0"/>
          </a:p>
        </p:txBody>
      </p:sp>
      <p:pic>
        <p:nvPicPr>
          <p:cNvPr id="6" name="Picture 6" descr="Screenshot showing three links to videos with Zoom passwords and titles.">
            <a:extLst>
              <a:ext uri="{FF2B5EF4-FFF2-40B4-BE49-F238E27FC236}">
                <a16:creationId xmlns:a16="http://schemas.microsoft.com/office/drawing/2014/main" id="{4F4EB357-AD54-1E01-C17E-059F2C58F0A0}"/>
              </a:ext>
            </a:extLst>
          </p:cNvPr>
          <p:cNvPicPr>
            <a:picLocks noGrp="1" noChangeAspect="1"/>
          </p:cNvPicPr>
          <p:nvPr>
            <p:ph sz="half" idx="1"/>
          </p:nvPr>
        </p:nvPicPr>
        <p:blipFill rotWithShape="1">
          <a:blip r:embed="rId3"/>
          <a:srcRect t="-90" r="7944" b="-222"/>
          <a:stretch/>
        </p:blipFill>
        <p:spPr>
          <a:xfrm>
            <a:off x="277907" y="1881800"/>
            <a:ext cx="5418803" cy="3769032"/>
          </a:xfrm>
          <a:ln>
            <a:solidFill>
              <a:schemeClr val="tx1"/>
            </a:solidFill>
          </a:ln>
        </p:spPr>
      </p:pic>
      <p:pic>
        <p:nvPicPr>
          <p:cNvPr id="5" name="Picture 5" descr="Screenshot showing a Kaltura playlist of three videos embedded in a Moodle course.">
            <a:extLst>
              <a:ext uri="{FF2B5EF4-FFF2-40B4-BE49-F238E27FC236}">
                <a16:creationId xmlns:a16="http://schemas.microsoft.com/office/drawing/2014/main" id="{2E09E35F-C6BC-A698-F9B9-38B62E1CC55B}"/>
              </a:ext>
            </a:extLst>
          </p:cNvPr>
          <p:cNvPicPr>
            <a:picLocks noGrp="1" noChangeAspect="1"/>
          </p:cNvPicPr>
          <p:nvPr>
            <p:ph sz="half" idx="2"/>
          </p:nvPr>
        </p:nvPicPr>
        <p:blipFill>
          <a:blip r:embed="rId4"/>
          <a:stretch>
            <a:fillRect/>
          </a:stretch>
        </p:blipFill>
        <p:spPr>
          <a:xfrm>
            <a:off x="6429935" y="1880990"/>
            <a:ext cx="5428129" cy="3765913"/>
          </a:xfrm>
          <a:ln>
            <a:solidFill>
              <a:schemeClr val="tx1"/>
            </a:solidFill>
          </a:ln>
        </p:spPr>
      </p:pic>
      <p:cxnSp>
        <p:nvCxnSpPr>
          <p:cNvPr id="8" name="Straight Connector 7">
            <a:extLst>
              <a:ext uri="{FF2B5EF4-FFF2-40B4-BE49-F238E27FC236}">
                <a16:creationId xmlns:a16="http://schemas.microsoft.com/office/drawing/2014/main" id="{2F59A3F6-0BD9-E69C-00F9-8E71D6665BF4}"/>
              </a:ext>
              <a:ext uri="{C183D7F6-B498-43B3-948B-1728B52AA6E4}">
                <adec:decorative xmlns:adec="http://schemas.microsoft.com/office/drawing/2017/decorative" val="1"/>
              </a:ext>
            </a:extLst>
          </p:cNvPr>
          <p:cNvCxnSpPr/>
          <p:nvPr/>
        </p:nvCxnSpPr>
        <p:spPr>
          <a:xfrm>
            <a:off x="6098241" y="1795421"/>
            <a:ext cx="0" cy="4105072"/>
          </a:xfrm>
          <a:prstGeom prst="line">
            <a:avLst/>
          </a:prstGeom>
          <a:ln w="57150">
            <a:solidFill>
              <a:srgbClr val="0035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841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201D-7F10-4B2F-A96E-16DCF8CA19A7}"/>
              </a:ext>
            </a:extLst>
          </p:cNvPr>
          <p:cNvSpPr>
            <a:spLocks noGrp="1"/>
          </p:cNvSpPr>
          <p:nvPr>
            <p:ph type="title"/>
          </p:nvPr>
        </p:nvSpPr>
        <p:spPr>
          <a:xfrm>
            <a:off x="741680" y="2123676"/>
            <a:ext cx="4027169" cy="1600200"/>
          </a:xfrm>
        </p:spPr>
        <p:txBody>
          <a:bodyPr anchor="t">
            <a:normAutofit/>
          </a:bodyPr>
          <a:lstStyle/>
          <a:p>
            <a:r>
              <a:rPr lang="en-GB" dirty="0"/>
              <a:t>Convenor Feedback</a:t>
            </a:r>
          </a:p>
        </p:txBody>
      </p:sp>
      <p:sp>
        <p:nvSpPr>
          <p:cNvPr id="3" name="Content Placeholder 2">
            <a:extLst>
              <a:ext uri="{FF2B5EF4-FFF2-40B4-BE49-F238E27FC236}">
                <a16:creationId xmlns:a16="http://schemas.microsoft.com/office/drawing/2014/main" id="{58CBDA33-FC09-4C4C-B074-C3BB1FE84724}"/>
              </a:ext>
            </a:extLst>
          </p:cNvPr>
          <p:cNvSpPr>
            <a:spLocks noGrp="1"/>
          </p:cNvSpPr>
          <p:nvPr>
            <p:ph idx="1"/>
          </p:nvPr>
        </p:nvSpPr>
        <p:spPr>
          <a:xfrm>
            <a:off x="5183188" y="987425"/>
            <a:ext cx="6172200" cy="4873625"/>
          </a:xfrm>
        </p:spPr>
        <p:txBody>
          <a:bodyPr vert="horz" lIns="91440" tIns="45720" rIns="91440" bIns="45720" rtlCol="0">
            <a:normAutofit/>
          </a:bodyPr>
          <a:lstStyle/>
          <a:p>
            <a:pPr marL="0" indent="0">
              <a:buNone/>
            </a:pPr>
            <a:r>
              <a:rPr lang="en-GB"/>
              <a:t>"I don't have formal evidence, but based on student feedback it's much better than links to Zoom videos. The playlist for sure was a nice feature from my perspective, making the structure of the video much clearer and more visible."</a:t>
            </a:r>
            <a:endParaRPr lang="en-US"/>
          </a:p>
          <a:p>
            <a:endParaRPr lang="en-GB"/>
          </a:p>
        </p:txBody>
      </p:sp>
    </p:spTree>
    <p:extLst>
      <p:ext uri="{BB962C8B-B14F-4D97-AF65-F5344CB8AC3E}">
        <p14:creationId xmlns:p14="http://schemas.microsoft.com/office/powerpoint/2010/main" val="2806422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201D-7F10-4B2F-A96E-16DCF8CA19A7}"/>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58CBDA33-FC09-4C4C-B074-C3BB1FE84724}"/>
              </a:ext>
            </a:extLst>
          </p:cNvPr>
          <p:cNvSpPr>
            <a:spLocks noGrp="1"/>
          </p:cNvSpPr>
          <p:nvPr>
            <p:ph sz="half" idx="1"/>
          </p:nvPr>
        </p:nvSpPr>
        <p:spPr>
          <a:xfrm>
            <a:off x="838200" y="1608667"/>
            <a:ext cx="10515600" cy="4568296"/>
          </a:xfrm>
        </p:spPr>
        <p:txBody>
          <a:bodyPr>
            <a:normAutofit/>
          </a:bodyPr>
          <a:lstStyle/>
          <a:p>
            <a:pPr lvl="0"/>
            <a:r>
              <a:rPr lang="en-GB" dirty="0"/>
              <a:t>Applying the principles of coherence and contiguity help to reorganise content on a Moodle course in ways that improve navigation and user experience</a:t>
            </a:r>
          </a:p>
          <a:p>
            <a:r>
              <a:rPr lang="en-GB" dirty="0"/>
              <a:t>A flipped learning approach can be improved by drawing on design elements to segment and signal the different stages of the lesson – pre-class (pre-training), in-class, and post-class</a:t>
            </a:r>
          </a:p>
          <a:p>
            <a:endParaRPr lang="en-GB" dirty="0"/>
          </a:p>
        </p:txBody>
      </p:sp>
    </p:spTree>
    <p:extLst>
      <p:ext uri="{BB962C8B-B14F-4D97-AF65-F5344CB8AC3E}">
        <p14:creationId xmlns:p14="http://schemas.microsoft.com/office/powerpoint/2010/main" val="2050938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201D-7F10-4B2F-A96E-16DCF8CA19A7}"/>
              </a:ext>
            </a:extLst>
          </p:cNvPr>
          <p:cNvSpPr>
            <a:spLocks noGrp="1"/>
          </p:cNvSpPr>
          <p:nvPr>
            <p:ph type="title"/>
          </p:nvPr>
        </p:nvSpPr>
        <p:spPr/>
        <p:txBody>
          <a:bodyPr/>
          <a:lstStyle/>
          <a:p>
            <a:r>
              <a:rPr lang="en-GB" dirty="0"/>
              <a:t>Bibliography</a:t>
            </a:r>
          </a:p>
        </p:txBody>
      </p:sp>
      <p:sp>
        <p:nvSpPr>
          <p:cNvPr id="3" name="Content Placeholder 2">
            <a:extLst>
              <a:ext uri="{FF2B5EF4-FFF2-40B4-BE49-F238E27FC236}">
                <a16:creationId xmlns:a16="http://schemas.microsoft.com/office/drawing/2014/main" id="{58CBDA33-FC09-4C4C-B074-C3BB1FE84724}"/>
              </a:ext>
            </a:extLst>
          </p:cNvPr>
          <p:cNvSpPr>
            <a:spLocks noGrp="1"/>
          </p:cNvSpPr>
          <p:nvPr>
            <p:ph sz="half" idx="1"/>
          </p:nvPr>
        </p:nvSpPr>
        <p:spPr>
          <a:xfrm>
            <a:off x="838200" y="1608667"/>
            <a:ext cx="10515600" cy="4568296"/>
          </a:xfrm>
        </p:spPr>
        <p:txBody>
          <a:bodyPr>
            <a:normAutofit/>
          </a:bodyPr>
          <a:lstStyle/>
          <a:p>
            <a:pPr>
              <a:lnSpc>
                <a:spcPct val="115000"/>
              </a:lnSpc>
              <a:spcAft>
                <a:spcPts val="600"/>
              </a:spcAft>
            </a:pPr>
            <a:r>
              <a:rPr lang="en-GB" sz="1800" dirty="0">
                <a:effectLst/>
                <a:latin typeface="Calibri" panose="020F0502020204030204" pitchFamily="34" charset="0"/>
                <a:ea typeface="Calibri" panose="020F0502020204030204" pitchFamily="34" charset="0"/>
                <a:cs typeface="Calibri" panose="020F0502020204030204" pitchFamily="34" charset="0"/>
              </a:rPr>
              <a:t>Mayer RE (2020) </a:t>
            </a:r>
            <a:r>
              <a:rPr lang="en-GB" sz="1800" i="1" dirty="0">
                <a:effectLst/>
                <a:latin typeface="Calibri" panose="020F0502020204030204" pitchFamily="34" charset="0"/>
                <a:ea typeface="Calibri" panose="020F0502020204030204" pitchFamily="34" charset="0"/>
                <a:cs typeface="Calibri" panose="020F0502020204030204" pitchFamily="34" charset="0"/>
              </a:rPr>
              <a:t>Multimedia Learning</a:t>
            </a:r>
            <a:r>
              <a:rPr lang="en-GB" sz="1800" dirty="0">
                <a:effectLst/>
                <a:latin typeface="Calibri" panose="020F0502020204030204" pitchFamily="34" charset="0"/>
                <a:ea typeface="Calibri" panose="020F0502020204030204" pitchFamily="34" charset="0"/>
                <a:cs typeface="Calibri" panose="020F0502020204030204" pitchFamily="34" charset="0"/>
              </a:rPr>
              <a:t>. Cambridge, UK: Cambridge University Press. DOI: 10.1017/9781316941355.</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600"/>
              </a:spcAft>
            </a:pPr>
            <a:r>
              <a:rPr lang="en-GB" sz="1800" dirty="0" err="1">
                <a:effectLst/>
                <a:latin typeface="Calibri" panose="020F0502020204030204" pitchFamily="34" charset="0"/>
                <a:ea typeface="Calibri" panose="020F0502020204030204" pitchFamily="34" charset="0"/>
                <a:cs typeface="Calibri" panose="020F0502020204030204" pitchFamily="34" charset="0"/>
              </a:rPr>
              <a:t>Plass</a:t>
            </a:r>
            <a:r>
              <a:rPr lang="en-GB" sz="1800" dirty="0">
                <a:effectLst/>
                <a:latin typeface="Calibri" panose="020F0502020204030204" pitchFamily="34" charset="0"/>
                <a:ea typeface="Calibri" panose="020F0502020204030204" pitchFamily="34" charset="0"/>
                <a:cs typeface="Calibri" panose="020F0502020204030204" pitchFamily="34" charset="0"/>
              </a:rPr>
              <a:t> JL, Moreno R and </a:t>
            </a:r>
            <a:r>
              <a:rPr lang="en-GB" sz="1800" dirty="0" err="1">
                <a:effectLst/>
                <a:latin typeface="Calibri" panose="020F0502020204030204" pitchFamily="34" charset="0"/>
                <a:ea typeface="Calibri" panose="020F0502020204030204" pitchFamily="34" charset="0"/>
                <a:cs typeface="Calibri" panose="020F0502020204030204" pitchFamily="34" charset="0"/>
              </a:rPr>
              <a:t>Brünken</a:t>
            </a:r>
            <a:r>
              <a:rPr lang="en-GB" sz="1800" dirty="0">
                <a:effectLst/>
                <a:latin typeface="Calibri" panose="020F0502020204030204" pitchFamily="34" charset="0"/>
                <a:ea typeface="Calibri" panose="020F0502020204030204" pitchFamily="34" charset="0"/>
                <a:cs typeface="Calibri" panose="020F0502020204030204" pitchFamily="34" charset="0"/>
              </a:rPr>
              <a:t> R (eds) (2010) </a:t>
            </a:r>
            <a:r>
              <a:rPr lang="en-GB" sz="1800" i="1" dirty="0">
                <a:effectLst/>
                <a:latin typeface="Calibri" panose="020F0502020204030204" pitchFamily="34" charset="0"/>
                <a:ea typeface="Calibri" panose="020F0502020204030204" pitchFamily="34" charset="0"/>
                <a:cs typeface="Calibri" panose="020F0502020204030204" pitchFamily="34" charset="0"/>
              </a:rPr>
              <a:t>Cognitive Load Theory</a:t>
            </a:r>
            <a:r>
              <a:rPr lang="en-GB" sz="1800" dirty="0">
                <a:effectLst/>
                <a:latin typeface="Calibri" panose="020F0502020204030204" pitchFamily="34" charset="0"/>
                <a:ea typeface="Calibri" panose="020F0502020204030204" pitchFamily="34" charset="0"/>
                <a:cs typeface="Calibri" panose="020F0502020204030204" pitchFamily="34" charset="0"/>
              </a:rPr>
              <a:t>. Cambridge: Cambridge University Press. DOI: 10.1017/CBO9780511844744.002.</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600"/>
              </a:spcAft>
            </a:pPr>
            <a:r>
              <a:rPr lang="en-GB" sz="1800" dirty="0">
                <a:effectLst/>
                <a:latin typeface="Calibri" panose="020F0502020204030204" pitchFamily="34" charset="0"/>
                <a:ea typeface="Calibri" panose="020F0502020204030204" pitchFamily="34" charset="0"/>
                <a:cs typeface="Calibri" panose="020F0502020204030204" pitchFamily="34" charset="0"/>
              </a:rPr>
              <a:t>See S and </a:t>
            </a:r>
            <a:r>
              <a:rPr lang="en-GB" sz="1800" dirty="0" err="1">
                <a:effectLst/>
                <a:latin typeface="Calibri" panose="020F0502020204030204" pitchFamily="34" charset="0"/>
                <a:ea typeface="Calibri" panose="020F0502020204030204" pitchFamily="34" charset="0"/>
                <a:cs typeface="Calibri" panose="020F0502020204030204" pitchFamily="34" charset="0"/>
              </a:rPr>
              <a:t>Conry</a:t>
            </a:r>
            <a:r>
              <a:rPr lang="en-GB" sz="1800" dirty="0">
                <a:effectLst/>
                <a:latin typeface="Calibri" panose="020F0502020204030204" pitchFamily="34" charset="0"/>
                <a:ea typeface="Calibri" panose="020F0502020204030204" pitchFamily="34" charset="0"/>
                <a:cs typeface="Calibri" panose="020F0502020204030204" pitchFamily="34" charset="0"/>
              </a:rPr>
              <a:t> JM (2014) Flip My Class! A faculty development demonstration of a flipped-classroom. </a:t>
            </a:r>
            <a:r>
              <a:rPr lang="en-GB" sz="1800" i="1" dirty="0">
                <a:effectLst/>
                <a:latin typeface="Calibri" panose="020F0502020204030204" pitchFamily="34" charset="0"/>
                <a:ea typeface="Calibri" panose="020F0502020204030204" pitchFamily="34" charset="0"/>
                <a:cs typeface="Calibri" panose="020F0502020204030204" pitchFamily="34" charset="0"/>
              </a:rPr>
              <a:t>Currents in Pharmacy Teaching and Learning</a:t>
            </a:r>
            <a:r>
              <a:rPr lang="en-GB" sz="1800" dirty="0">
                <a:effectLst/>
                <a:latin typeface="Calibri" panose="020F0502020204030204" pitchFamily="34" charset="0"/>
                <a:ea typeface="Calibri" panose="020F0502020204030204" pitchFamily="34" charset="0"/>
                <a:cs typeface="Calibri" panose="020F0502020204030204" pitchFamily="34" charset="0"/>
              </a:rPr>
              <a:t> 6(4): 585–588. DOI: 10.1016/j.cptl.2014.03.003.</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600"/>
              </a:spcAft>
            </a:pPr>
            <a:r>
              <a:rPr lang="en-GB" sz="1800" dirty="0" err="1">
                <a:effectLst/>
                <a:latin typeface="Calibri" panose="020F0502020204030204" pitchFamily="34" charset="0"/>
                <a:ea typeface="Calibri" panose="020F0502020204030204" pitchFamily="34" charset="0"/>
                <a:cs typeface="Calibri" panose="020F0502020204030204" pitchFamily="34" charset="0"/>
              </a:rPr>
              <a:t>Sweller</a:t>
            </a:r>
            <a:r>
              <a:rPr lang="en-GB" sz="1800" dirty="0">
                <a:effectLst/>
                <a:latin typeface="Calibri" panose="020F0502020204030204" pitchFamily="34" charset="0"/>
                <a:ea typeface="Calibri" panose="020F0502020204030204" pitchFamily="34" charset="0"/>
                <a:cs typeface="Calibri" panose="020F0502020204030204" pitchFamily="34" charset="0"/>
              </a:rPr>
              <a:t>, John (2010) Cognitive Load Theory: Recent Theoretical Advances. In: </a:t>
            </a:r>
            <a:r>
              <a:rPr lang="en-GB" sz="1800" dirty="0" err="1">
                <a:effectLst/>
                <a:latin typeface="Calibri" panose="020F0502020204030204" pitchFamily="34" charset="0"/>
                <a:ea typeface="Calibri" panose="020F0502020204030204" pitchFamily="34" charset="0"/>
                <a:cs typeface="Calibri" panose="020F0502020204030204" pitchFamily="34" charset="0"/>
              </a:rPr>
              <a:t>Plass</a:t>
            </a:r>
            <a:r>
              <a:rPr lang="en-GB" sz="1800" dirty="0">
                <a:effectLst/>
                <a:latin typeface="Calibri" panose="020F0502020204030204" pitchFamily="34" charset="0"/>
                <a:ea typeface="Calibri" panose="020F0502020204030204" pitchFamily="34" charset="0"/>
                <a:cs typeface="Calibri" panose="020F0502020204030204" pitchFamily="34" charset="0"/>
              </a:rPr>
              <a:t> JL, Moreno R, and </a:t>
            </a:r>
            <a:r>
              <a:rPr lang="en-GB" sz="1800" dirty="0" err="1">
                <a:effectLst/>
                <a:latin typeface="Calibri" panose="020F0502020204030204" pitchFamily="34" charset="0"/>
                <a:ea typeface="Calibri" panose="020F0502020204030204" pitchFamily="34" charset="0"/>
                <a:cs typeface="Calibri" panose="020F0502020204030204" pitchFamily="34" charset="0"/>
              </a:rPr>
              <a:t>Brünken</a:t>
            </a:r>
            <a:r>
              <a:rPr lang="en-GB" sz="1800" dirty="0">
                <a:effectLst/>
                <a:latin typeface="Calibri" panose="020F0502020204030204" pitchFamily="34" charset="0"/>
                <a:ea typeface="Calibri" panose="020F0502020204030204" pitchFamily="34" charset="0"/>
                <a:cs typeface="Calibri" panose="020F0502020204030204" pitchFamily="34" charset="0"/>
              </a:rPr>
              <a:t> R (eds) </a:t>
            </a:r>
            <a:r>
              <a:rPr lang="en-GB" sz="1800" i="1" dirty="0">
                <a:effectLst/>
                <a:latin typeface="Calibri" panose="020F0502020204030204" pitchFamily="34" charset="0"/>
                <a:ea typeface="Calibri" panose="020F0502020204030204" pitchFamily="34" charset="0"/>
                <a:cs typeface="Calibri" panose="020F0502020204030204" pitchFamily="34" charset="0"/>
              </a:rPr>
              <a:t>Cognitive Load Theory</a:t>
            </a:r>
            <a:r>
              <a:rPr lang="en-GB" sz="1800" dirty="0">
                <a:effectLst/>
                <a:latin typeface="Calibri" panose="020F0502020204030204" pitchFamily="34" charset="0"/>
                <a:ea typeface="Calibri" panose="020F0502020204030204" pitchFamily="34" charset="0"/>
                <a:cs typeface="Calibri" panose="020F0502020204030204" pitchFamily="34" charset="0"/>
              </a:rPr>
              <a:t>. Cambridge: Cambridge University Press, pp. 29–47. DOI: 10.1017/CBO9780511844744.002.</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82455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A8D0DC6-81F3-4F7A-96BF-BFCE8D118D2A}"/>
              </a:ext>
            </a:extLst>
          </p:cNvPr>
          <p:cNvSpPr>
            <a:spLocks noGrp="1"/>
          </p:cNvSpPr>
          <p:nvPr>
            <p:ph type="title" idx="4294967295"/>
          </p:nvPr>
        </p:nvSpPr>
        <p:spPr>
          <a:xfrm>
            <a:off x="5511800" y="-1009651"/>
            <a:ext cx="5842000" cy="1009651"/>
          </a:xfrm>
        </p:spPr>
        <p:txBody>
          <a:bodyPr vert="horz" lIns="91440" tIns="45720" rIns="91440" bIns="45720" rtlCol="0" anchor="b">
            <a:normAutofit/>
          </a:bodyPr>
          <a:lstStyle/>
          <a:p>
            <a:r>
              <a:rPr lang="en-GB" dirty="0"/>
              <a:t>Closing Slide</a:t>
            </a:r>
          </a:p>
        </p:txBody>
      </p:sp>
      <p:sp>
        <p:nvSpPr>
          <p:cNvPr id="11" name="Content Placeholder 2">
            <a:extLst>
              <a:ext uri="{FF2B5EF4-FFF2-40B4-BE49-F238E27FC236}">
                <a16:creationId xmlns:a16="http://schemas.microsoft.com/office/drawing/2014/main" id="{0F06A9ED-4508-4CC6-BF78-EBA71BB832C9}"/>
              </a:ext>
            </a:extLst>
          </p:cNvPr>
          <p:cNvSpPr txBox="1">
            <a:spLocks/>
          </p:cNvSpPr>
          <p:nvPr/>
        </p:nvSpPr>
        <p:spPr>
          <a:xfrm>
            <a:off x="838199" y="1608667"/>
            <a:ext cx="5841999" cy="2843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000" b="1">
                <a:solidFill>
                  <a:srgbClr val="FFFFFE"/>
                </a:solidFill>
              </a:rPr>
              <a:t>Thank You </a:t>
            </a:r>
            <a:r>
              <a:rPr lang="en-GB" sz="4000" b="1">
                <a:solidFill>
                  <a:srgbClr val="FFFFFE"/>
                </a:solidFill>
                <a:sym typeface="Wingdings" panose="05000000000000000000" pitchFamily="2" charset="2"/>
              </a:rPr>
              <a:t></a:t>
            </a:r>
            <a:endParaRPr lang="en-GB" sz="4000" b="1">
              <a:solidFill>
                <a:srgbClr val="FFFFFE"/>
              </a:solidFill>
            </a:endParaRPr>
          </a:p>
          <a:p>
            <a:r>
              <a:rPr lang="en-GB" b="1">
                <a:solidFill>
                  <a:srgbClr val="FFFFFE"/>
                </a:solidFill>
                <a:hlinkClick r:id="rId4">
                  <a:extLst>
                    <a:ext uri="{A12FA001-AC4F-418D-AE19-62706E023703}">
                      <ahyp:hlinkClr xmlns:ahyp="http://schemas.microsoft.com/office/drawing/2018/hyperlinkcolor" val="tx"/>
                    </a:ext>
                  </a:extLst>
                </a:hlinkClick>
              </a:rPr>
              <a:t>Email </a:t>
            </a:r>
            <a:r>
              <a:rPr lang="en-GB" b="1" err="1">
                <a:solidFill>
                  <a:srgbClr val="FFFFFE"/>
                </a:solidFill>
                <a:hlinkClick r:id="rId4">
                  <a:extLst>
                    <a:ext uri="{A12FA001-AC4F-418D-AE19-62706E023703}">
                      <ahyp:hlinkClr xmlns:ahyp="http://schemas.microsoft.com/office/drawing/2018/hyperlinkcolor" val="tx"/>
                    </a:ext>
                  </a:extLst>
                </a:hlinkClick>
              </a:rPr>
              <a:t>TEL@CoSS</a:t>
            </a:r>
            <a:endParaRPr lang="en-GB" b="1">
              <a:solidFill>
                <a:srgbClr val="FFFFFE"/>
              </a:solidFill>
            </a:endParaRPr>
          </a:p>
          <a:p>
            <a:r>
              <a:rPr lang="en-US" b="1">
                <a:solidFill>
                  <a:srgbClr val="FFFFFE"/>
                </a:solidFill>
                <a:hlinkClick r:id="rId5">
                  <a:extLst>
                    <a:ext uri="{A12FA001-AC4F-418D-AE19-62706E023703}">
                      <ahyp:hlinkClr xmlns:ahyp="http://schemas.microsoft.com/office/drawing/2018/hyperlinkcolor" val="tx"/>
                    </a:ext>
                  </a:extLst>
                </a:hlinkClick>
              </a:rPr>
              <a:t>Book a drop-in session with </a:t>
            </a:r>
            <a:r>
              <a:rPr lang="en-US" b="1" err="1">
                <a:solidFill>
                  <a:srgbClr val="FFFFFE"/>
                </a:solidFill>
                <a:hlinkClick r:id="rId5">
                  <a:extLst>
                    <a:ext uri="{A12FA001-AC4F-418D-AE19-62706E023703}">
                      <ahyp:hlinkClr xmlns:ahyp="http://schemas.microsoft.com/office/drawing/2018/hyperlinkcolor" val="tx"/>
                    </a:ext>
                  </a:extLst>
                </a:hlinkClick>
              </a:rPr>
              <a:t>TEL@CoSS</a:t>
            </a:r>
            <a:endParaRPr lang="en-GB" b="1">
              <a:solidFill>
                <a:srgbClr val="FFFFFE"/>
              </a:solidFill>
            </a:endParaRPr>
          </a:p>
          <a:p>
            <a:r>
              <a:rPr lang="en-GB" b="1">
                <a:solidFill>
                  <a:srgbClr val="FFFFFE"/>
                </a:solidFill>
                <a:hlinkClick r:id="rId6">
                  <a:extLst>
                    <a:ext uri="{A12FA001-AC4F-418D-AE19-62706E023703}">
                      <ahyp:hlinkClr xmlns:ahyp="http://schemas.microsoft.com/office/drawing/2018/hyperlinkcolor" val="tx"/>
                    </a:ext>
                  </a:extLst>
                </a:hlinkClick>
              </a:rPr>
              <a:t>Browse How-</a:t>
            </a:r>
            <a:r>
              <a:rPr lang="en-GB" b="1" err="1">
                <a:solidFill>
                  <a:srgbClr val="FFFFFE"/>
                </a:solidFill>
                <a:hlinkClick r:id="rId6">
                  <a:extLst>
                    <a:ext uri="{A12FA001-AC4F-418D-AE19-62706E023703}">
                      <ahyp:hlinkClr xmlns:ahyp="http://schemas.microsoft.com/office/drawing/2018/hyperlinkcolor" val="tx"/>
                    </a:ext>
                  </a:extLst>
                </a:hlinkClick>
              </a:rPr>
              <a:t>tos</a:t>
            </a:r>
            <a:r>
              <a:rPr lang="en-GB" b="1">
                <a:solidFill>
                  <a:srgbClr val="FFFFFE"/>
                </a:solidFill>
                <a:hlinkClick r:id="rId6">
                  <a:extLst>
                    <a:ext uri="{A12FA001-AC4F-418D-AE19-62706E023703}">
                      <ahyp:hlinkClr xmlns:ahyp="http://schemas.microsoft.com/office/drawing/2018/hyperlinkcolor" val="tx"/>
                    </a:ext>
                  </a:extLst>
                </a:hlinkClick>
              </a:rPr>
              <a:t> and guides</a:t>
            </a:r>
            <a:endParaRPr lang="en-GB" b="1">
              <a:solidFill>
                <a:srgbClr val="FFFFFE"/>
              </a:solidFill>
            </a:endParaRPr>
          </a:p>
        </p:txBody>
      </p:sp>
      <p:grpSp>
        <p:nvGrpSpPr>
          <p:cNvPr id="4" name="Group 3">
            <a:extLst>
              <a:ext uri="{FF2B5EF4-FFF2-40B4-BE49-F238E27FC236}">
                <a16:creationId xmlns:a16="http://schemas.microsoft.com/office/drawing/2014/main" id="{88F30531-16BE-1D4A-839A-4165196E56D1}"/>
              </a:ext>
              <a:ext uri="{C183D7F6-B498-43B3-948B-1728B52AA6E4}">
                <adec:decorative xmlns:adec="http://schemas.microsoft.com/office/drawing/2017/decorative" val="1"/>
              </a:ext>
            </a:extLst>
          </p:cNvPr>
          <p:cNvGrpSpPr/>
          <p:nvPr/>
        </p:nvGrpSpPr>
        <p:grpSpPr>
          <a:xfrm>
            <a:off x="8385228" y="5699322"/>
            <a:ext cx="3413095" cy="854153"/>
            <a:chOff x="5652120" y="4237877"/>
            <a:chExt cx="3413095" cy="854153"/>
          </a:xfrm>
        </p:grpSpPr>
        <p:sp>
          <p:nvSpPr>
            <p:cNvPr id="5" name="TextBox 4">
              <a:extLst>
                <a:ext uri="{FF2B5EF4-FFF2-40B4-BE49-F238E27FC236}">
                  <a16:creationId xmlns:a16="http://schemas.microsoft.com/office/drawing/2014/main" id="{FF2BC779-2AC3-3641-A89B-2FE2861B804B}"/>
                </a:ext>
              </a:extLst>
            </p:cNvPr>
            <p:cNvSpPr txBox="1"/>
            <p:nvPr/>
          </p:nvSpPr>
          <p:spPr>
            <a:xfrm>
              <a:off x="5652120" y="4237877"/>
              <a:ext cx="3413095" cy="461665"/>
            </a:xfrm>
            <a:prstGeom prst="rect">
              <a:avLst/>
            </a:prstGeom>
            <a:noFill/>
            <a:effectLst>
              <a:outerShdw blurRad="1270000" dist="50800" dir="5400000" sx="200000" sy="200000" algn="ctr" rotWithShape="0">
                <a:schemeClr val="tx1"/>
              </a:outerShdw>
            </a:effectLst>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#UofGWorldChangers</a:t>
              </a:r>
            </a:p>
          </p:txBody>
        </p:sp>
        <p:sp>
          <p:nvSpPr>
            <p:cNvPr id="6" name="TextBox 5">
              <a:extLst>
                <a:ext uri="{FF2B5EF4-FFF2-40B4-BE49-F238E27FC236}">
                  <a16:creationId xmlns:a16="http://schemas.microsoft.com/office/drawing/2014/main" id="{D6B7AFC7-4175-6442-9F4D-48AB39DA3335}"/>
                </a:ext>
              </a:extLst>
            </p:cNvPr>
            <p:cNvSpPr txBox="1"/>
            <p:nvPr/>
          </p:nvSpPr>
          <p:spPr>
            <a:xfrm>
              <a:off x="6365423" y="4630365"/>
              <a:ext cx="2699792" cy="461665"/>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ea typeface="Arial" charset="0"/>
                  <a:cs typeface="Arial" panose="020B0604020202020204" pitchFamily="34" charset="0"/>
                </a:rPr>
                <a:t>@</a:t>
              </a:r>
              <a:r>
                <a:rPr lang="en-US" sz="2400" b="1" dirty="0" err="1">
                  <a:solidFill>
                    <a:schemeClr val="bg1"/>
                  </a:solidFill>
                  <a:latin typeface="Arial" panose="020B0604020202020204" pitchFamily="34" charset="0"/>
                  <a:ea typeface="Arial" charset="0"/>
                  <a:cs typeface="Arial" panose="020B0604020202020204" pitchFamily="34" charset="0"/>
                </a:rPr>
                <a:t>UofGlasgow</a:t>
              </a:r>
              <a:endParaRPr lang="en-US" sz="2400" b="1" dirty="0">
                <a:solidFill>
                  <a:schemeClr val="bg1"/>
                </a:solidFill>
                <a:latin typeface="Arial" panose="020B0604020202020204" pitchFamily="34" charset="0"/>
                <a:ea typeface="Arial" charset="0"/>
                <a:cs typeface="Arial" panose="020B0604020202020204" pitchFamily="34" charset="0"/>
              </a:endParaRPr>
            </a:p>
          </p:txBody>
        </p:sp>
        <p:grpSp>
          <p:nvGrpSpPr>
            <p:cNvPr id="7" name="Group 6">
              <a:extLst>
                <a:ext uri="{FF2B5EF4-FFF2-40B4-BE49-F238E27FC236}">
                  <a16:creationId xmlns:a16="http://schemas.microsoft.com/office/drawing/2014/main" id="{A6F23C76-7323-9246-828B-CE7B4F0B6ACB}"/>
                </a:ext>
              </a:extLst>
            </p:cNvPr>
            <p:cNvGrpSpPr/>
            <p:nvPr/>
          </p:nvGrpSpPr>
          <p:grpSpPr>
            <a:xfrm>
              <a:off x="5868144" y="4759697"/>
              <a:ext cx="870873" cy="246401"/>
              <a:chOff x="-704667" y="465075"/>
              <a:chExt cx="718929" cy="203410"/>
            </a:xfrm>
          </p:grpSpPr>
          <p:pic>
            <p:nvPicPr>
              <p:cNvPr id="8" name="Picture 7">
                <a:extLst>
                  <a:ext uri="{FF2B5EF4-FFF2-40B4-BE49-F238E27FC236}">
                    <a16:creationId xmlns:a16="http://schemas.microsoft.com/office/drawing/2014/main" id="{ADA074F8-3E2D-4044-BD93-0EE72365F6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635" y="466885"/>
                <a:ext cx="242653" cy="201600"/>
              </a:xfrm>
              <a:prstGeom prst="rect">
                <a:avLst/>
              </a:prstGeom>
            </p:spPr>
          </p:pic>
          <p:pic>
            <p:nvPicPr>
              <p:cNvPr id="9" name="Picture 8">
                <a:extLst>
                  <a:ext uri="{FF2B5EF4-FFF2-40B4-BE49-F238E27FC236}">
                    <a16:creationId xmlns:a16="http://schemas.microsoft.com/office/drawing/2014/main" id="{EB162D4C-911F-884F-8B17-FF2DA1BA81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7338" y="466885"/>
                <a:ext cx="201600" cy="201600"/>
              </a:xfrm>
              <a:prstGeom prst="rect">
                <a:avLst/>
              </a:prstGeom>
            </p:spPr>
          </p:pic>
          <p:pic>
            <p:nvPicPr>
              <p:cNvPr id="10" name="Picture 9">
                <a:extLst>
                  <a:ext uri="{FF2B5EF4-FFF2-40B4-BE49-F238E27FC236}">
                    <a16:creationId xmlns:a16="http://schemas.microsoft.com/office/drawing/2014/main" id="{A43EFC0B-FA40-FC40-8378-CA0BB8B802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4667" y="465075"/>
                <a:ext cx="197388" cy="197388"/>
              </a:xfrm>
              <a:prstGeom prst="rect">
                <a:avLst/>
              </a:prstGeom>
            </p:spPr>
          </p:pic>
        </p:grpSp>
      </p:grpSp>
    </p:spTree>
    <p:extLst>
      <p:ext uri="{BB962C8B-B14F-4D97-AF65-F5344CB8AC3E}">
        <p14:creationId xmlns:p14="http://schemas.microsoft.com/office/powerpoint/2010/main" val="3006378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201D-7F10-4B2F-A96E-16DCF8CA19A7}"/>
              </a:ext>
            </a:extLst>
          </p:cNvPr>
          <p:cNvSpPr>
            <a:spLocks noGrp="1"/>
          </p:cNvSpPr>
          <p:nvPr>
            <p:ph type="title"/>
          </p:nvPr>
        </p:nvSpPr>
        <p:spPr>
          <a:xfrm>
            <a:off x="2640170" y="365126"/>
            <a:ext cx="8713630" cy="1040342"/>
          </a:xfrm>
        </p:spPr>
        <p:txBody>
          <a:bodyPr anchor="t">
            <a:normAutofit/>
          </a:bodyPr>
          <a:lstStyle/>
          <a:p>
            <a:r>
              <a:rPr lang="en-GB" dirty="0"/>
              <a:t>Cognitive Load Theory</a:t>
            </a:r>
          </a:p>
        </p:txBody>
      </p:sp>
      <p:sp>
        <p:nvSpPr>
          <p:cNvPr id="4" name="Content Placeholder 3">
            <a:extLst>
              <a:ext uri="{FF2B5EF4-FFF2-40B4-BE49-F238E27FC236}">
                <a16:creationId xmlns:a16="http://schemas.microsoft.com/office/drawing/2014/main" id="{87E4D0A2-3462-4206-A418-6AE5242CA298}"/>
              </a:ext>
            </a:extLst>
          </p:cNvPr>
          <p:cNvSpPr>
            <a:spLocks noGrp="1"/>
          </p:cNvSpPr>
          <p:nvPr>
            <p:ph sz="half" idx="1"/>
          </p:nvPr>
        </p:nvSpPr>
        <p:spPr>
          <a:xfrm>
            <a:off x="838200" y="1608667"/>
            <a:ext cx="5181600" cy="4568296"/>
          </a:xfrm>
        </p:spPr>
        <p:txBody>
          <a:bodyPr>
            <a:normAutofit/>
          </a:bodyPr>
          <a:lstStyle/>
          <a:p>
            <a:r>
              <a:rPr lang="en-US" dirty="0"/>
              <a:t>“good instructional design should </a:t>
            </a:r>
            <a:r>
              <a:rPr lang="en-US" b="1" dirty="0"/>
              <a:t>reduce extraneous cognitive load </a:t>
            </a:r>
            <a:r>
              <a:rPr lang="en-US" dirty="0"/>
              <a:t>and use the liberated cognitive resources to </a:t>
            </a:r>
            <a:r>
              <a:rPr lang="en-US" b="1" dirty="0"/>
              <a:t>increase germane cognitive load and learning</a:t>
            </a:r>
            <a:r>
              <a:rPr lang="en-US" dirty="0"/>
              <a:t>” (Plass et al., 2010: 4; emphasis added)</a:t>
            </a:r>
          </a:p>
        </p:txBody>
      </p:sp>
      <p:pic>
        <p:nvPicPr>
          <p:cNvPr id="10" name="Content Placeholder 9" descr="Head with two cogs. Text: Long term memory; Working memory.">
            <a:extLst>
              <a:ext uri="{FF2B5EF4-FFF2-40B4-BE49-F238E27FC236}">
                <a16:creationId xmlns:a16="http://schemas.microsoft.com/office/drawing/2014/main" id="{6C234682-F704-40B9-8731-06A4C0114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331856"/>
            <a:ext cx="5181600" cy="3121917"/>
          </a:xfrm>
          <a:prstGeom prst="rect">
            <a:avLst/>
          </a:prstGeom>
          <a:noFill/>
        </p:spPr>
      </p:pic>
    </p:spTree>
    <p:extLst>
      <p:ext uri="{BB962C8B-B14F-4D97-AF65-F5344CB8AC3E}">
        <p14:creationId xmlns:p14="http://schemas.microsoft.com/office/powerpoint/2010/main" val="1373854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55C54-EB50-4331-8B0C-F825E3B439A0}"/>
              </a:ext>
            </a:extLst>
          </p:cNvPr>
          <p:cNvSpPr>
            <a:spLocks noGrp="1"/>
          </p:cNvSpPr>
          <p:nvPr>
            <p:ph type="title"/>
          </p:nvPr>
        </p:nvSpPr>
        <p:spPr/>
        <p:txBody>
          <a:bodyPr/>
          <a:lstStyle/>
          <a:p>
            <a:r>
              <a:rPr lang="en-US" dirty="0"/>
              <a:t>Mayer’s 15 Principles of Multimedia Design</a:t>
            </a:r>
            <a:endParaRPr lang="en-GB" dirty="0"/>
          </a:p>
        </p:txBody>
      </p:sp>
      <p:sp>
        <p:nvSpPr>
          <p:cNvPr id="3" name="Text Placeholder 2">
            <a:extLst>
              <a:ext uri="{FF2B5EF4-FFF2-40B4-BE49-F238E27FC236}">
                <a16:creationId xmlns:a16="http://schemas.microsoft.com/office/drawing/2014/main" id="{8109EBAA-5F6E-43CB-99EC-828F4A10AE30}"/>
              </a:ext>
            </a:extLst>
          </p:cNvPr>
          <p:cNvSpPr>
            <a:spLocks noGrp="1"/>
          </p:cNvSpPr>
          <p:nvPr>
            <p:ph type="body" idx="1"/>
          </p:nvPr>
        </p:nvSpPr>
        <p:spPr/>
        <p:txBody>
          <a:bodyPr/>
          <a:lstStyle/>
          <a:p>
            <a:r>
              <a:rPr lang="en-US"/>
              <a:t>Extraneous processing</a:t>
            </a:r>
          </a:p>
          <a:p>
            <a:endParaRPr lang="en-GB"/>
          </a:p>
        </p:txBody>
      </p:sp>
      <p:sp>
        <p:nvSpPr>
          <p:cNvPr id="4" name="Content Placeholder 3">
            <a:extLst>
              <a:ext uri="{FF2B5EF4-FFF2-40B4-BE49-F238E27FC236}">
                <a16:creationId xmlns:a16="http://schemas.microsoft.com/office/drawing/2014/main" id="{A966338A-76BE-4D66-BF8A-576D4D879806}"/>
              </a:ext>
            </a:extLst>
          </p:cNvPr>
          <p:cNvSpPr>
            <a:spLocks noGrp="1"/>
          </p:cNvSpPr>
          <p:nvPr>
            <p:ph sz="half" idx="2"/>
          </p:nvPr>
        </p:nvSpPr>
        <p:spPr/>
        <p:txBody>
          <a:bodyPr/>
          <a:lstStyle/>
          <a:p>
            <a:pPr lvl="0"/>
            <a:r>
              <a:rPr lang="en-US" dirty="0"/>
              <a:t>Coherence </a:t>
            </a:r>
          </a:p>
          <a:p>
            <a:pPr lvl="0"/>
            <a:r>
              <a:rPr lang="en-US" dirty="0" err="1"/>
              <a:t>Signalling</a:t>
            </a:r>
            <a:endParaRPr lang="en-US" dirty="0"/>
          </a:p>
          <a:p>
            <a:pPr lvl="0"/>
            <a:r>
              <a:rPr lang="en-US" dirty="0"/>
              <a:t>Redundancy</a:t>
            </a:r>
          </a:p>
          <a:p>
            <a:pPr lvl="0"/>
            <a:r>
              <a:rPr lang="en-US" dirty="0"/>
              <a:t>Spatial Contiguity</a:t>
            </a:r>
          </a:p>
          <a:p>
            <a:pPr lvl="0"/>
            <a:r>
              <a:rPr lang="en-US" dirty="0"/>
              <a:t>Temporal Contiguity</a:t>
            </a:r>
          </a:p>
        </p:txBody>
      </p:sp>
      <p:sp>
        <p:nvSpPr>
          <p:cNvPr id="5" name="Text Placeholder 4">
            <a:extLst>
              <a:ext uri="{FF2B5EF4-FFF2-40B4-BE49-F238E27FC236}">
                <a16:creationId xmlns:a16="http://schemas.microsoft.com/office/drawing/2014/main" id="{336E9FFD-47A9-4838-96A2-B8DB41A6725F}"/>
              </a:ext>
            </a:extLst>
          </p:cNvPr>
          <p:cNvSpPr>
            <a:spLocks noGrp="1"/>
          </p:cNvSpPr>
          <p:nvPr>
            <p:ph type="body" idx="10"/>
          </p:nvPr>
        </p:nvSpPr>
        <p:spPr/>
        <p:txBody>
          <a:bodyPr/>
          <a:lstStyle/>
          <a:p>
            <a:r>
              <a:rPr lang="en-US"/>
              <a:t>Essential processing</a:t>
            </a:r>
          </a:p>
          <a:p>
            <a:endParaRPr lang="en-GB"/>
          </a:p>
        </p:txBody>
      </p:sp>
      <p:sp>
        <p:nvSpPr>
          <p:cNvPr id="6" name="Content Placeholder 5">
            <a:extLst>
              <a:ext uri="{FF2B5EF4-FFF2-40B4-BE49-F238E27FC236}">
                <a16:creationId xmlns:a16="http://schemas.microsoft.com/office/drawing/2014/main" id="{67B6CB98-23F5-4B6C-BE1D-EDA62181AC99}"/>
              </a:ext>
            </a:extLst>
          </p:cNvPr>
          <p:cNvSpPr>
            <a:spLocks noGrp="1"/>
          </p:cNvSpPr>
          <p:nvPr>
            <p:ph sz="half" idx="11"/>
          </p:nvPr>
        </p:nvSpPr>
        <p:spPr/>
        <p:txBody>
          <a:bodyPr/>
          <a:lstStyle/>
          <a:p>
            <a:pPr lvl="0"/>
            <a:r>
              <a:rPr lang="en-US" dirty="0"/>
              <a:t>Segmenting</a:t>
            </a:r>
          </a:p>
          <a:p>
            <a:pPr lvl="0"/>
            <a:r>
              <a:rPr lang="en-US" dirty="0"/>
              <a:t>Pre-training</a:t>
            </a:r>
          </a:p>
          <a:p>
            <a:pPr lvl="0"/>
            <a:r>
              <a:rPr lang="en-US" dirty="0"/>
              <a:t>Modality</a:t>
            </a:r>
          </a:p>
          <a:p>
            <a:endParaRPr lang="en-GB" dirty="0"/>
          </a:p>
        </p:txBody>
      </p:sp>
      <p:sp>
        <p:nvSpPr>
          <p:cNvPr id="7" name="Text Placeholder 6">
            <a:extLst>
              <a:ext uri="{FF2B5EF4-FFF2-40B4-BE49-F238E27FC236}">
                <a16:creationId xmlns:a16="http://schemas.microsoft.com/office/drawing/2014/main" id="{AA024487-5DD9-46BF-AFEB-85856C500224}"/>
              </a:ext>
            </a:extLst>
          </p:cNvPr>
          <p:cNvSpPr>
            <a:spLocks noGrp="1"/>
          </p:cNvSpPr>
          <p:nvPr>
            <p:ph type="body" idx="12"/>
          </p:nvPr>
        </p:nvSpPr>
        <p:spPr/>
        <p:txBody>
          <a:bodyPr/>
          <a:lstStyle/>
          <a:p>
            <a:r>
              <a:rPr lang="en-US"/>
              <a:t>Generative processing</a:t>
            </a:r>
          </a:p>
          <a:p>
            <a:endParaRPr lang="en-GB"/>
          </a:p>
        </p:txBody>
      </p:sp>
      <p:sp>
        <p:nvSpPr>
          <p:cNvPr id="8" name="Content Placeholder 7">
            <a:extLst>
              <a:ext uri="{FF2B5EF4-FFF2-40B4-BE49-F238E27FC236}">
                <a16:creationId xmlns:a16="http://schemas.microsoft.com/office/drawing/2014/main" id="{1E2DA371-8E6C-4D19-9376-930513BA3010}"/>
              </a:ext>
            </a:extLst>
          </p:cNvPr>
          <p:cNvSpPr>
            <a:spLocks noGrp="1"/>
          </p:cNvSpPr>
          <p:nvPr>
            <p:ph sz="half" idx="13"/>
          </p:nvPr>
        </p:nvSpPr>
        <p:spPr/>
        <p:txBody>
          <a:bodyPr>
            <a:normAutofit/>
          </a:bodyPr>
          <a:lstStyle/>
          <a:p>
            <a:pPr lvl="0"/>
            <a:r>
              <a:rPr lang="en-US" dirty="0" err="1"/>
              <a:t>Personalisation</a:t>
            </a:r>
            <a:endParaRPr lang="en-US" dirty="0"/>
          </a:p>
          <a:p>
            <a:pPr lvl="0"/>
            <a:r>
              <a:rPr lang="en-US" dirty="0"/>
              <a:t>Voice</a:t>
            </a:r>
          </a:p>
          <a:p>
            <a:pPr lvl="0"/>
            <a:r>
              <a:rPr lang="en-US" dirty="0"/>
              <a:t>Image</a:t>
            </a:r>
          </a:p>
          <a:p>
            <a:pPr lvl="0"/>
            <a:r>
              <a:rPr lang="en-US" dirty="0"/>
              <a:t>Embodiment</a:t>
            </a:r>
          </a:p>
          <a:p>
            <a:pPr lvl="0"/>
            <a:r>
              <a:rPr lang="en-US" dirty="0"/>
              <a:t>Immersion</a:t>
            </a:r>
          </a:p>
          <a:p>
            <a:pPr lvl="0"/>
            <a:r>
              <a:rPr lang="en-US" dirty="0"/>
              <a:t>Generative Activity</a:t>
            </a:r>
          </a:p>
          <a:p>
            <a:endParaRPr lang="en-GB" dirty="0"/>
          </a:p>
        </p:txBody>
      </p:sp>
      <p:sp>
        <p:nvSpPr>
          <p:cNvPr id="12" name="TextBox 11">
            <a:extLst>
              <a:ext uri="{FF2B5EF4-FFF2-40B4-BE49-F238E27FC236}">
                <a16:creationId xmlns:a16="http://schemas.microsoft.com/office/drawing/2014/main" id="{448CD083-513E-44E6-8B22-838A1345578D}"/>
              </a:ext>
            </a:extLst>
          </p:cNvPr>
          <p:cNvSpPr txBox="1"/>
          <p:nvPr/>
        </p:nvSpPr>
        <p:spPr>
          <a:xfrm>
            <a:off x="8136028" y="6465841"/>
            <a:ext cx="4055972" cy="392159"/>
          </a:xfrm>
          <a:prstGeom prst="rect">
            <a:avLst/>
          </a:prstGeom>
          <a:noFill/>
        </p:spPr>
        <p:txBody>
          <a:bodyPr wrap="square">
            <a:spAutoFit/>
          </a:bodyPr>
          <a:lstStyle/>
          <a:p>
            <a:pPr>
              <a:lnSpc>
                <a:spcPct val="115000"/>
              </a:lnSpc>
              <a:spcAft>
                <a:spcPts val="600"/>
              </a:spcAft>
            </a:pPr>
            <a:r>
              <a:rPr lang="en-GB" sz="1800" dirty="0">
                <a:effectLst/>
                <a:latin typeface="Calibri" panose="020F0502020204030204" pitchFamily="34" charset="0"/>
                <a:ea typeface="Calibri" panose="020F0502020204030204" pitchFamily="34" charset="0"/>
                <a:cs typeface="Calibri" panose="020F0502020204030204" pitchFamily="34" charset="0"/>
              </a:rPr>
              <a:t>(Clark and Mayer, 2016: 39; Mayer, 2020)</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535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8B0D4-36AB-4D4D-B98B-3352D53857A1}"/>
              </a:ext>
            </a:extLst>
          </p:cNvPr>
          <p:cNvSpPr>
            <a:spLocks noGrp="1"/>
          </p:cNvSpPr>
          <p:nvPr>
            <p:ph type="title"/>
          </p:nvPr>
        </p:nvSpPr>
        <p:spPr>
          <a:xfrm>
            <a:off x="2640170" y="-1040342"/>
            <a:ext cx="8713630" cy="1040342"/>
          </a:xfrm>
        </p:spPr>
        <p:txBody>
          <a:bodyPr vert="horz" lIns="91440" tIns="45720" rIns="91440" bIns="45720" rtlCol="0" anchor="b">
            <a:normAutofit/>
          </a:bodyPr>
          <a:lstStyle/>
          <a:p>
            <a:r>
              <a:rPr lang="en-GB" dirty="0"/>
              <a:t>Image Comparison</a:t>
            </a:r>
          </a:p>
        </p:txBody>
      </p:sp>
      <p:pic>
        <p:nvPicPr>
          <p:cNvPr id="10" name="Content Placeholder 9" descr="Comparison of four diagrams showing 'How a bicycle moves'. Their differences are discussed in the following slides.">
            <a:extLst>
              <a:ext uri="{FF2B5EF4-FFF2-40B4-BE49-F238E27FC236}">
                <a16:creationId xmlns:a16="http://schemas.microsoft.com/office/drawing/2014/main" id="{9D08316B-CBEE-444A-8959-A779D21494B2}"/>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180502" y="130343"/>
            <a:ext cx="6736487" cy="6683784"/>
          </a:xfrm>
          <a:ln w="3175">
            <a:solidFill>
              <a:schemeClr val="tx1"/>
            </a:solidFill>
          </a:ln>
        </p:spPr>
      </p:pic>
      <p:sp>
        <p:nvSpPr>
          <p:cNvPr id="13" name="Oval 12">
            <a:extLst>
              <a:ext uri="{FF2B5EF4-FFF2-40B4-BE49-F238E27FC236}">
                <a16:creationId xmlns:a16="http://schemas.microsoft.com/office/drawing/2014/main" id="{81187009-3966-403B-BD07-EE87773C62A7}"/>
              </a:ext>
            </a:extLst>
          </p:cNvPr>
          <p:cNvSpPr/>
          <p:nvPr/>
        </p:nvSpPr>
        <p:spPr>
          <a:xfrm>
            <a:off x="1115206" y="1405468"/>
            <a:ext cx="691375" cy="691375"/>
          </a:xfrm>
          <a:prstGeom prst="ellipse">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2"/>
                </a:solidFill>
              </a:rPr>
              <a:t>A</a:t>
            </a:r>
          </a:p>
        </p:txBody>
      </p:sp>
      <p:sp>
        <p:nvSpPr>
          <p:cNvPr id="14" name="Oval 13">
            <a:extLst>
              <a:ext uri="{FF2B5EF4-FFF2-40B4-BE49-F238E27FC236}">
                <a16:creationId xmlns:a16="http://schemas.microsoft.com/office/drawing/2014/main" id="{0890681A-3B43-4100-B214-0E806A356501}"/>
              </a:ext>
            </a:extLst>
          </p:cNvPr>
          <p:cNvSpPr/>
          <p:nvPr/>
        </p:nvSpPr>
        <p:spPr>
          <a:xfrm>
            <a:off x="9209218" y="1405467"/>
            <a:ext cx="691375" cy="691375"/>
          </a:xfrm>
          <a:prstGeom prst="ellipse">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2"/>
                </a:solidFill>
              </a:rPr>
              <a:t>B</a:t>
            </a:r>
          </a:p>
        </p:txBody>
      </p:sp>
      <p:sp>
        <p:nvSpPr>
          <p:cNvPr id="15" name="Oval 14">
            <a:extLst>
              <a:ext uri="{FF2B5EF4-FFF2-40B4-BE49-F238E27FC236}">
                <a16:creationId xmlns:a16="http://schemas.microsoft.com/office/drawing/2014/main" id="{95B50ABA-1C21-4E96-938B-3AF0B102D0D9}"/>
              </a:ext>
            </a:extLst>
          </p:cNvPr>
          <p:cNvSpPr/>
          <p:nvPr/>
        </p:nvSpPr>
        <p:spPr>
          <a:xfrm>
            <a:off x="1115206" y="5249332"/>
            <a:ext cx="691375" cy="691375"/>
          </a:xfrm>
          <a:prstGeom prst="ellipse">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2"/>
                </a:solidFill>
              </a:rPr>
              <a:t>C</a:t>
            </a:r>
          </a:p>
        </p:txBody>
      </p:sp>
      <p:sp>
        <p:nvSpPr>
          <p:cNvPr id="16" name="Oval 15">
            <a:extLst>
              <a:ext uri="{FF2B5EF4-FFF2-40B4-BE49-F238E27FC236}">
                <a16:creationId xmlns:a16="http://schemas.microsoft.com/office/drawing/2014/main" id="{2FB960B8-816C-4806-987D-19032CD50EF9}"/>
              </a:ext>
            </a:extLst>
          </p:cNvPr>
          <p:cNvSpPr/>
          <p:nvPr/>
        </p:nvSpPr>
        <p:spPr>
          <a:xfrm>
            <a:off x="9209218" y="5249333"/>
            <a:ext cx="691375" cy="691375"/>
          </a:xfrm>
          <a:prstGeom prst="ellipse">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schemeClr val="tx2"/>
                </a:solidFill>
              </a:rPr>
              <a:t>D</a:t>
            </a:r>
          </a:p>
        </p:txBody>
      </p:sp>
    </p:spTree>
    <p:extLst>
      <p:ext uri="{BB962C8B-B14F-4D97-AF65-F5344CB8AC3E}">
        <p14:creationId xmlns:p14="http://schemas.microsoft.com/office/powerpoint/2010/main" val="2195608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201D-7F10-4B2F-A96E-16DCF8CA19A7}"/>
              </a:ext>
            </a:extLst>
          </p:cNvPr>
          <p:cNvSpPr>
            <a:spLocks noGrp="1"/>
          </p:cNvSpPr>
          <p:nvPr>
            <p:ph type="title"/>
          </p:nvPr>
        </p:nvSpPr>
        <p:spPr>
          <a:xfrm>
            <a:off x="2640170" y="365126"/>
            <a:ext cx="8713630" cy="1040342"/>
          </a:xfrm>
        </p:spPr>
        <p:txBody>
          <a:bodyPr anchor="t">
            <a:normAutofit fontScale="90000"/>
          </a:bodyPr>
          <a:lstStyle/>
          <a:p>
            <a:r>
              <a:rPr lang="en-GB" dirty="0"/>
              <a:t>Coherence Principle</a:t>
            </a:r>
            <a:br>
              <a:rPr lang="en-GB" dirty="0"/>
            </a:br>
            <a:r>
              <a:rPr lang="en-US" dirty="0"/>
              <a:t>“Do not use unneeded words, sounds, or graphics.” (Clark and Mayer, 2016: 39)</a:t>
            </a:r>
            <a:endParaRPr lang="en-GB" dirty="0"/>
          </a:p>
        </p:txBody>
      </p:sp>
      <p:pic>
        <p:nvPicPr>
          <p:cNvPr id="5" name="Picture 4" descr="A person on a bicycle. A legend details the steps to move a bicycle (see slide notes). The legend refers to labels in the image.">
            <a:extLst>
              <a:ext uri="{FF2B5EF4-FFF2-40B4-BE49-F238E27FC236}">
                <a16:creationId xmlns:a16="http://schemas.microsoft.com/office/drawing/2014/main" id="{6F8C318C-23D3-48E4-AE27-0D2422CDC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852" y="1608667"/>
            <a:ext cx="4568296" cy="4568296"/>
          </a:xfrm>
          <a:prstGeom prst="rect">
            <a:avLst/>
          </a:prstGeom>
          <a:noFill/>
        </p:spPr>
      </p:pic>
      <p:pic>
        <p:nvPicPr>
          <p:cNvPr id="9" name="Content Placeholder 8" descr="A bicycle. A legend details the steps to move a bicycle (see slide notes). The legend refers to labels in the image.">
            <a:extLst>
              <a:ext uri="{FF2B5EF4-FFF2-40B4-BE49-F238E27FC236}">
                <a16:creationId xmlns:a16="http://schemas.microsoft.com/office/drawing/2014/main" id="{7D28F7FB-BCA3-4C5D-935C-6DB0751E61FB}"/>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478587" y="1608138"/>
            <a:ext cx="4568825" cy="4568825"/>
          </a:xfrm>
        </p:spPr>
      </p:pic>
    </p:spTree>
    <p:extLst>
      <p:ext uri="{BB962C8B-B14F-4D97-AF65-F5344CB8AC3E}">
        <p14:creationId xmlns:p14="http://schemas.microsoft.com/office/powerpoint/2010/main" val="289776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201D-7F10-4B2F-A96E-16DCF8CA19A7}"/>
              </a:ext>
            </a:extLst>
          </p:cNvPr>
          <p:cNvSpPr>
            <a:spLocks noGrp="1"/>
          </p:cNvSpPr>
          <p:nvPr>
            <p:ph type="title"/>
          </p:nvPr>
        </p:nvSpPr>
        <p:spPr>
          <a:xfrm>
            <a:off x="2640170" y="365126"/>
            <a:ext cx="8713630" cy="1040342"/>
          </a:xfrm>
        </p:spPr>
        <p:txBody>
          <a:bodyPr anchor="t">
            <a:normAutofit fontScale="90000"/>
          </a:bodyPr>
          <a:lstStyle/>
          <a:p>
            <a:r>
              <a:rPr lang="en-GB" dirty="0"/>
              <a:t>Spatial Contiguity Principle</a:t>
            </a:r>
            <a:br>
              <a:rPr lang="en-GB" dirty="0"/>
            </a:br>
            <a:r>
              <a:rPr lang="en-US" dirty="0"/>
              <a:t>“Place printed words near corresponding part of graphic.” (Clark and Mayer, 2016: 39)</a:t>
            </a:r>
            <a:br>
              <a:rPr lang="en-US" dirty="0"/>
            </a:br>
            <a:endParaRPr lang="en-GB" dirty="0"/>
          </a:p>
        </p:txBody>
      </p:sp>
      <p:pic>
        <p:nvPicPr>
          <p:cNvPr id="5" name="Picture 4" descr="A bicycle. A legend details the steps to move a bicycle (see slide notes). The legend refers to labels in the image.">
            <a:extLst>
              <a:ext uri="{FF2B5EF4-FFF2-40B4-BE49-F238E27FC236}">
                <a16:creationId xmlns:a16="http://schemas.microsoft.com/office/drawing/2014/main" id="{6F8C318C-23D3-48E4-AE27-0D2422CDCE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44852" y="1608667"/>
            <a:ext cx="4568296" cy="4568296"/>
          </a:xfrm>
          <a:prstGeom prst="rect">
            <a:avLst/>
          </a:prstGeom>
          <a:noFill/>
        </p:spPr>
      </p:pic>
      <p:pic>
        <p:nvPicPr>
          <p:cNvPr id="7" name="Content Placeholder 6" descr="A bicycle. The steps to move a bicycle (see slide notes) are in callouts that point to the relevant parts of the bicycle.">
            <a:extLst>
              <a:ext uri="{FF2B5EF4-FFF2-40B4-BE49-F238E27FC236}">
                <a16:creationId xmlns:a16="http://schemas.microsoft.com/office/drawing/2014/main" id="{C4863B9D-A2B3-4153-A43D-8BF08ADAE1E8}"/>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478587" y="1608138"/>
            <a:ext cx="4568825" cy="4568825"/>
          </a:xfrm>
        </p:spPr>
      </p:pic>
    </p:spTree>
    <p:extLst>
      <p:ext uri="{BB962C8B-B14F-4D97-AF65-F5344CB8AC3E}">
        <p14:creationId xmlns:p14="http://schemas.microsoft.com/office/powerpoint/2010/main" val="224740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201D-7F10-4B2F-A96E-16DCF8CA19A7}"/>
              </a:ext>
            </a:extLst>
          </p:cNvPr>
          <p:cNvSpPr>
            <a:spLocks noGrp="1"/>
          </p:cNvSpPr>
          <p:nvPr>
            <p:ph type="title"/>
          </p:nvPr>
        </p:nvSpPr>
        <p:spPr>
          <a:xfrm>
            <a:off x="2549236" y="533614"/>
            <a:ext cx="9210963" cy="888786"/>
          </a:xfrm>
        </p:spPr>
        <p:txBody>
          <a:bodyPr anchor="t">
            <a:noAutofit/>
          </a:bodyPr>
          <a:lstStyle/>
          <a:p>
            <a:r>
              <a:rPr lang="en-GB" sz="2500" dirty="0"/>
              <a:t>Coherence and Spatial Contiguity Principle</a:t>
            </a:r>
          </a:p>
        </p:txBody>
      </p:sp>
      <p:pic>
        <p:nvPicPr>
          <p:cNvPr id="5" name="Picture 4" descr="A line drawing of a bicycle. The steps to move a bicycle (see slide notes) are in callouts that point to the relevant parts of the bicycle.">
            <a:extLst>
              <a:ext uri="{FF2B5EF4-FFF2-40B4-BE49-F238E27FC236}">
                <a16:creationId xmlns:a16="http://schemas.microsoft.com/office/drawing/2014/main" id="{6F8C318C-23D3-48E4-AE27-0D2422CDCEA5}"/>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a:xfrm>
            <a:off x="3713739" y="1625409"/>
            <a:ext cx="5157306" cy="5144413"/>
          </a:xfrm>
          <a:prstGeom prst="rect">
            <a:avLst/>
          </a:prstGeom>
          <a:noFill/>
        </p:spPr>
      </p:pic>
    </p:spTree>
    <p:extLst>
      <p:ext uri="{BB962C8B-B14F-4D97-AF65-F5344CB8AC3E}">
        <p14:creationId xmlns:p14="http://schemas.microsoft.com/office/powerpoint/2010/main" val="2965622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3C6C-A34A-4005-BF2A-1E31C9E5B693}"/>
              </a:ext>
            </a:extLst>
          </p:cNvPr>
          <p:cNvSpPr>
            <a:spLocks noGrp="1"/>
          </p:cNvSpPr>
          <p:nvPr>
            <p:ph type="title"/>
          </p:nvPr>
        </p:nvSpPr>
        <p:spPr>
          <a:xfrm>
            <a:off x="2640170" y="365126"/>
            <a:ext cx="8713630" cy="1040342"/>
          </a:xfrm>
        </p:spPr>
        <p:txBody>
          <a:bodyPr anchor="t">
            <a:normAutofit/>
          </a:bodyPr>
          <a:lstStyle/>
          <a:p>
            <a:r>
              <a:rPr lang="en-GB" dirty="0"/>
              <a:t>Using </a:t>
            </a:r>
            <a:r>
              <a:rPr lang="en-US" dirty="0"/>
              <a:t>'Available but not shown on course page’ and Labels – Coherence and Spatial Contiguity</a:t>
            </a:r>
            <a:endParaRPr lang="en-GB" dirty="0"/>
          </a:p>
        </p:txBody>
      </p:sp>
      <p:sp>
        <p:nvSpPr>
          <p:cNvPr id="8" name="TextBox 7">
            <a:extLst>
              <a:ext uri="{FF2B5EF4-FFF2-40B4-BE49-F238E27FC236}">
                <a16:creationId xmlns:a16="http://schemas.microsoft.com/office/drawing/2014/main" id="{2CCDA254-9CC7-4FF1-B435-CAB81EEA39EA}"/>
              </a:ext>
            </a:extLst>
          </p:cNvPr>
          <p:cNvSpPr txBox="1"/>
          <p:nvPr/>
        </p:nvSpPr>
        <p:spPr>
          <a:xfrm>
            <a:off x="2111569" y="1447985"/>
            <a:ext cx="2314506" cy="461665"/>
          </a:xfrm>
          <a:prstGeom prst="rect">
            <a:avLst/>
          </a:prstGeom>
          <a:noFill/>
        </p:spPr>
        <p:txBody>
          <a:bodyPr wrap="square" rtlCol="0">
            <a:spAutoFit/>
          </a:bodyPr>
          <a:lstStyle/>
          <a:p>
            <a:r>
              <a:rPr lang="en-GB" sz="2400" b="1" dirty="0"/>
              <a:t>Original Content</a:t>
            </a:r>
          </a:p>
        </p:txBody>
      </p:sp>
      <p:pic>
        <p:nvPicPr>
          <p:cNvPr id="5" name="Picture 4" descr="Screenshot demonstrating the activities and resources taking up space with one line each.">
            <a:extLst>
              <a:ext uri="{FF2B5EF4-FFF2-40B4-BE49-F238E27FC236}">
                <a16:creationId xmlns:a16="http://schemas.microsoft.com/office/drawing/2014/main" id="{8B9CCDFD-1322-48C8-A4F2-6004206A9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505" y="1952167"/>
            <a:ext cx="5060277" cy="4845215"/>
          </a:xfrm>
          <a:prstGeom prst="rect">
            <a:avLst/>
          </a:prstGeom>
          <a:noFill/>
          <a:ln w="3175">
            <a:solidFill>
              <a:schemeClr val="tx1"/>
            </a:solidFill>
          </a:ln>
        </p:spPr>
      </p:pic>
      <p:sp>
        <p:nvSpPr>
          <p:cNvPr id="9" name="TextBox 8">
            <a:extLst>
              <a:ext uri="{FF2B5EF4-FFF2-40B4-BE49-F238E27FC236}">
                <a16:creationId xmlns:a16="http://schemas.microsoft.com/office/drawing/2014/main" id="{5648C6A2-770A-4A32-9FA0-72647B42B576}"/>
              </a:ext>
            </a:extLst>
          </p:cNvPr>
          <p:cNvSpPr txBox="1"/>
          <p:nvPr/>
        </p:nvSpPr>
        <p:spPr>
          <a:xfrm>
            <a:off x="7497779" y="1433760"/>
            <a:ext cx="2850795" cy="461665"/>
          </a:xfrm>
          <a:prstGeom prst="rect">
            <a:avLst/>
          </a:prstGeom>
          <a:noFill/>
        </p:spPr>
        <p:txBody>
          <a:bodyPr wrap="square" rtlCol="0">
            <a:spAutoFit/>
          </a:bodyPr>
          <a:lstStyle/>
          <a:p>
            <a:r>
              <a:rPr lang="en-GB" sz="2400" b="1" dirty="0"/>
              <a:t>Redesigned Content</a:t>
            </a:r>
          </a:p>
        </p:txBody>
      </p:sp>
      <p:pic>
        <p:nvPicPr>
          <p:cNvPr id="6" name="Picture 5" descr="Screenshot showing the use of a label.">
            <a:extLst>
              <a:ext uri="{FF2B5EF4-FFF2-40B4-BE49-F238E27FC236}">
                <a16:creationId xmlns:a16="http://schemas.microsoft.com/office/drawing/2014/main" id="{1F631F72-489C-49CB-8953-095505A2F0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45383" y="1952168"/>
            <a:ext cx="5176040" cy="4841216"/>
          </a:xfrm>
          <a:prstGeom prst="rect">
            <a:avLst/>
          </a:prstGeom>
          <a:noFill/>
          <a:ln w="3175">
            <a:solidFill>
              <a:schemeClr val="tx1"/>
            </a:solidFill>
          </a:ln>
        </p:spPr>
      </p:pic>
      <p:sp>
        <p:nvSpPr>
          <p:cNvPr id="10" name="Rectangle: Rounded Corners 9">
            <a:extLst>
              <a:ext uri="{FF2B5EF4-FFF2-40B4-BE49-F238E27FC236}">
                <a16:creationId xmlns:a16="http://schemas.microsoft.com/office/drawing/2014/main" id="{66C7FB1C-E5BD-4949-899D-BA9B511943A7}"/>
              </a:ext>
              <a:ext uri="{C183D7F6-B498-43B3-948B-1728B52AA6E4}">
                <adec:decorative xmlns:adec="http://schemas.microsoft.com/office/drawing/2017/decorative" val="1"/>
              </a:ext>
            </a:extLst>
          </p:cNvPr>
          <p:cNvSpPr/>
          <p:nvPr/>
        </p:nvSpPr>
        <p:spPr>
          <a:xfrm>
            <a:off x="1237673" y="4045527"/>
            <a:ext cx="2974109" cy="267855"/>
          </a:xfrm>
          <a:prstGeom prst="roundRect">
            <a:avLst/>
          </a:prstGeom>
          <a:no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3ADA4374-24E0-49C4-8476-AB0F1F517A99}"/>
              </a:ext>
              <a:ext uri="{C183D7F6-B498-43B3-948B-1728B52AA6E4}">
                <adec:decorative xmlns:adec="http://schemas.microsoft.com/office/drawing/2017/decorative" val="1"/>
              </a:ext>
            </a:extLst>
          </p:cNvPr>
          <p:cNvSpPr/>
          <p:nvPr/>
        </p:nvSpPr>
        <p:spPr>
          <a:xfrm>
            <a:off x="1237672" y="4679973"/>
            <a:ext cx="2974109" cy="267855"/>
          </a:xfrm>
          <a:prstGeom prst="roundRect">
            <a:avLst/>
          </a:prstGeom>
          <a:no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7683CE9B-65F4-41A5-9EF0-1293E2050CA0}"/>
              </a:ext>
              <a:ext uri="{C183D7F6-B498-43B3-948B-1728B52AA6E4}">
                <adec:decorative xmlns:adec="http://schemas.microsoft.com/office/drawing/2017/decorative" val="1"/>
              </a:ext>
            </a:extLst>
          </p:cNvPr>
          <p:cNvSpPr/>
          <p:nvPr/>
        </p:nvSpPr>
        <p:spPr>
          <a:xfrm>
            <a:off x="7037118" y="4275472"/>
            <a:ext cx="1886058" cy="194607"/>
          </a:xfrm>
          <a:prstGeom prst="roundRect">
            <a:avLst/>
          </a:prstGeom>
          <a:no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8B3AE784-EA24-478D-82EC-C3CA330CAD77}"/>
              </a:ext>
              <a:ext uri="{C183D7F6-B498-43B3-948B-1728B52AA6E4}">
                <adec:decorative xmlns:adec="http://schemas.microsoft.com/office/drawing/2017/decorative" val="1"/>
              </a:ext>
            </a:extLst>
          </p:cNvPr>
          <p:cNvSpPr/>
          <p:nvPr/>
        </p:nvSpPr>
        <p:spPr>
          <a:xfrm>
            <a:off x="1237671" y="1989592"/>
            <a:ext cx="2974109" cy="267855"/>
          </a:xfrm>
          <a:prstGeom prst="round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9FC55140-E95C-4675-B41A-F81E0F3EF212}"/>
              </a:ext>
              <a:ext uri="{C183D7F6-B498-43B3-948B-1728B52AA6E4}">
                <adec:decorative xmlns:adec="http://schemas.microsoft.com/office/drawing/2017/decorative" val="1"/>
              </a:ext>
            </a:extLst>
          </p:cNvPr>
          <p:cNvSpPr/>
          <p:nvPr/>
        </p:nvSpPr>
        <p:spPr>
          <a:xfrm>
            <a:off x="1237671" y="2663639"/>
            <a:ext cx="2974109" cy="267855"/>
          </a:xfrm>
          <a:prstGeom prst="round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2508290D-8902-4A0D-B68E-B933548EBF14}"/>
              </a:ext>
              <a:ext uri="{C183D7F6-B498-43B3-948B-1728B52AA6E4}">
                <adec:decorative xmlns:adec="http://schemas.microsoft.com/office/drawing/2017/decorative" val="1"/>
              </a:ext>
            </a:extLst>
          </p:cNvPr>
          <p:cNvSpPr/>
          <p:nvPr/>
        </p:nvSpPr>
        <p:spPr>
          <a:xfrm>
            <a:off x="8154718" y="3180231"/>
            <a:ext cx="1765137" cy="194607"/>
          </a:xfrm>
          <a:prstGeom prst="round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383D9133-7E03-45A8-A914-3BD95B75C207}"/>
              </a:ext>
              <a:ext uri="{C183D7F6-B498-43B3-948B-1728B52AA6E4}">
                <adec:decorative xmlns:adec="http://schemas.microsoft.com/office/drawing/2017/decorative" val="1"/>
              </a:ext>
            </a:extLst>
          </p:cNvPr>
          <p:cNvSpPr/>
          <p:nvPr/>
        </p:nvSpPr>
        <p:spPr>
          <a:xfrm>
            <a:off x="1237671" y="4372387"/>
            <a:ext cx="2974109" cy="267855"/>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A4F277EF-9250-40B0-93F9-F0030770012B}"/>
              </a:ext>
              <a:ext uri="{C183D7F6-B498-43B3-948B-1728B52AA6E4}">
                <adec:decorative xmlns:adec="http://schemas.microsoft.com/office/drawing/2017/decorative" val="1"/>
              </a:ext>
            </a:extLst>
          </p:cNvPr>
          <p:cNvSpPr/>
          <p:nvPr/>
        </p:nvSpPr>
        <p:spPr>
          <a:xfrm>
            <a:off x="7037119" y="2750078"/>
            <a:ext cx="1765138" cy="194608"/>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076A161F-1114-4F40-B58E-1178C82CE80A}"/>
              </a:ext>
              <a:ext uri="{C183D7F6-B498-43B3-948B-1728B52AA6E4}">
                <adec:decorative xmlns:adec="http://schemas.microsoft.com/office/drawing/2017/decorative" val="1"/>
              </a:ext>
            </a:extLst>
          </p:cNvPr>
          <p:cNvSpPr/>
          <p:nvPr/>
        </p:nvSpPr>
        <p:spPr>
          <a:xfrm>
            <a:off x="1237671" y="6492874"/>
            <a:ext cx="3842329" cy="297319"/>
          </a:xfrm>
          <a:prstGeom prst="roundRect">
            <a:avLst/>
          </a:prstGeom>
          <a:noFill/>
          <a:ln w="3810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9CE6067B-5246-459D-A9BE-79BA2CDE413C}"/>
              </a:ext>
              <a:ext uri="{C183D7F6-B498-43B3-948B-1728B52AA6E4}">
                <adec:decorative xmlns:adec="http://schemas.microsoft.com/office/drawing/2017/decorative" val="1"/>
              </a:ext>
            </a:extLst>
          </p:cNvPr>
          <p:cNvSpPr/>
          <p:nvPr/>
        </p:nvSpPr>
        <p:spPr>
          <a:xfrm>
            <a:off x="7943273" y="4705625"/>
            <a:ext cx="979903" cy="115758"/>
          </a:xfrm>
          <a:prstGeom prst="roundRect">
            <a:avLst/>
          </a:prstGeom>
          <a:noFill/>
          <a:ln w="3810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100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8" grpId="0" animBg="1"/>
      <p:bldP spid="19" grpId="0" animBg="1"/>
      <p:bldP spid="21" grpId="0" animBg="1"/>
    </p:bldLst>
  </p:timing>
</p:sld>
</file>

<file path=ppt/theme/theme1.xml><?xml version="1.0" encoding="utf-8"?>
<a:theme xmlns:a="http://schemas.openxmlformats.org/drawingml/2006/main" name="Office Theme">
  <a:themeElements>
    <a:clrScheme name="UofG colours">
      <a:dk1>
        <a:srgbClr val="003865"/>
      </a:dk1>
      <a:lt1>
        <a:srgbClr val="FFFFFE"/>
      </a:lt1>
      <a:dk2>
        <a:srgbClr val="000000"/>
      </a:dk2>
      <a:lt2>
        <a:srgbClr val="7D2238"/>
      </a:lt2>
      <a:accent1>
        <a:srgbClr val="0075B0"/>
      </a:accent1>
      <a:accent2>
        <a:srgbClr val="5B4D93"/>
      </a:accent2>
      <a:accent3>
        <a:srgbClr val="CF1C20"/>
      </a:accent3>
      <a:accent4>
        <a:srgbClr val="00833C"/>
      </a:accent4>
      <a:accent5>
        <a:srgbClr val="BE4D00"/>
      </a:accent5>
      <a:accent6>
        <a:srgbClr val="951271"/>
      </a:accent6>
      <a:hlink>
        <a:srgbClr val="584B3D"/>
      </a:hlink>
      <a:folHlink>
        <a:srgbClr val="006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61AF5F2-503D-2641-86A1-09AD8919EA9C}" vid="{A816E7D6-9491-074F-A4D5-6596497DAC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604D309B9E114986FC45DBDE7F9186" ma:contentTypeVersion="12" ma:contentTypeDescription="Create a new document." ma:contentTypeScope="" ma:versionID="8f8705bf695b57e33004dce233db88a9">
  <xsd:schema xmlns:xsd="http://www.w3.org/2001/XMLSchema" xmlns:xs="http://www.w3.org/2001/XMLSchema" xmlns:p="http://schemas.microsoft.com/office/2006/metadata/properties" xmlns:ns2="7d3fe727-936e-43c4-ad91-203ba07c2bf0" xmlns:ns3="ef2dd615-f0fa-4785-be49-e325f97054c4" targetNamespace="http://schemas.microsoft.com/office/2006/metadata/properties" ma:root="true" ma:fieldsID="3c45c2d4a541969b1b5ac84012dfe6bf" ns2:_="" ns3:_="">
    <xsd:import namespace="7d3fe727-936e-43c4-ad91-203ba07c2bf0"/>
    <xsd:import namespace="ef2dd615-f0fa-4785-be49-e325f97054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3fe727-936e-43c4-ad91-203ba07c2b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2dd615-f0fa-4785-be49-e325f97054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B4F970-1381-443E-B599-2A71AC52A066}">
  <ds:schemaRefs>
    <ds:schemaRef ds:uri="http://schemas.microsoft.com/sharepoint/v3/contenttype/forms"/>
  </ds:schemaRefs>
</ds:datastoreItem>
</file>

<file path=customXml/itemProps2.xml><?xml version="1.0" encoding="utf-8"?>
<ds:datastoreItem xmlns:ds="http://schemas.openxmlformats.org/officeDocument/2006/customXml" ds:itemID="{314DCD08-68D0-4658-A6D8-6D67382AB49F}">
  <ds:schemaRefs>
    <ds:schemaRef ds:uri="7d3fe727-936e-43c4-ad91-203ba07c2bf0"/>
    <ds:schemaRef ds:uri="ef2dd615-f0fa-4785-be49-e325f97054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8A6C48-399B-4617-8148-2468144841D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19024</TotalTime>
  <Words>1286</Words>
  <Application>Microsoft Office PowerPoint</Application>
  <PresentationFormat>Widescreen</PresentationFormat>
  <Paragraphs>145</Paragraphs>
  <Slides>25</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Open Sans</vt:lpstr>
      <vt:lpstr>Office Theme</vt:lpstr>
      <vt:lpstr>Three Case Studies in Incremental Moodle Course Enhancements</vt:lpstr>
      <vt:lpstr>Cognitive Load Theory – Cognitive Processing</vt:lpstr>
      <vt:lpstr>Cognitive Load Theory</vt:lpstr>
      <vt:lpstr>Mayer’s 15 Principles of Multimedia Design</vt:lpstr>
      <vt:lpstr>Image Comparison</vt:lpstr>
      <vt:lpstr>Coherence Principle “Do not use unneeded words, sounds, or graphics.” (Clark and Mayer, 2016: 39)</vt:lpstr>
      <vt:lpstr>Spatial Contiguity Principle “Place printed words near corresponding part of graphic.” (Clark and Mayer, 2016: 39) </vt:lpstr>
      <vt:lpstr>Coherence and Spatial Contiguity Principle</vt:lpstr>
      <vt:lpstr>Using 'Available but not shown on course page’ and Labels – Coherence and Spatial Contiguity</vt:lpstr>
      <vt:lpstr>Feedback (1)</vt:lpstr>
      <vt:lpstr>Scaffolding Student Progression with Completion Tracking – Segmenting and Contiguity (1)</vt:lpstr>
      <vt:lpstr>Scaffolding Student Progression with Completion Tracking – Segmenting and Contiguity (2)</vt:lpstr>
      <vt:lpstr>Feedback (2)</vt:lpstr>
      <vt:lpstr>Course Comparison</vt:lpstr>
      <vt:lpstr>Segmentation Principle</vt:lpstr>
      <vt:lpstr>Signaling Principle</vt:lpstr>
      <vt:lpstr>Flipped learning</vt:lpstr>
      <vt:lpstr>A flipped model (1) </vt:lpstr>
      <vt:lpstr>A flipped model (2)</vt:lpstr>
      <vt:lpstr>Student Feedback</vt:lpstr>
      <vt:lpstr>Migrating Zoom Videos to Kaltura Media Gallery Playlists</vt:lpstr>
      <vt:lpstr>Convenor Feedback</vt:lpstr>
      <vt:lpstr>Conclusions</vt:lpstr>
      <vt:lpstr>Bibliography</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 Howard</dc:creator>
  <cp:lastModifiedBy>Julian Hopkins</cp:lastModifiedBy>
  <cp:revision>45</cp:revision>
  <dcterms:created xsi:type="dcterms:W3CDTF">2021-01-06T14:22:07Z</dcterms:created>
  <dcterms:modified xsi:type="dcterms:W3CDTF">2022-03-30T13:49:14Z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0x010100CF604D309B9E114986FC45DBDE7F9186</vt:lpwstr>
  </property>
</Properties>
</file>