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4" r:id="rId2"/>
    <p:sldId id="423" r:id="rId3"/>
    <p:sldId id="1689" r:id="rId4"/>
    <p:sldId id="1688" r:id="rId5"/>
    <p:sldId id="1692" r:id="rId6"/>
    <p:sldId id="1691" r:id="rId7"/>
    <p:sldId id="1684" r:id="rId8"/>
    <p:sldId id="1680" r:id="rId9"/>
    <p:sldId id="1713" r:id="rId10"/>
    <p:sldId id="1727" r:id="rId11"/>
    <p:sldId id="1728" r:id="rId12"/>
    <p:sldId id="1714" r:id="rId13"/>
    <p:sldId id="1719" r:id="rId14"/>
    <p:sldId id="1740" r:id="rId15"/>
    <p:sldId id="1730" r:id="rId16"/>
    <p:sldId id="1741" r:id="rId17"/>
    <p:sldId id="1742" r:id="rId18"/>
    <p:sldId id="1722" r:id="rId19"/>
    <p:sldId id="1743" r:id="rId20"/>
    <p:sldId id="1744" r:id="rId21"/>
    <p:sldId id="1725" r:id="rId22"/>
    <p:sldId id="1706" r:id="rId23"/>
    <p:sldId id="1721" r:id="rId24"/>
    <p:sldId id="1738" r:id="rId25"/>
    <p:sldId id="1737" r:id="rId26"/>
    <p:sldId id="1731" r:id="rId27"/>
    <p:sldId id="1739" r:id="rId28"/>
    <p:sldId id="1690" r:id="rId29"/>
    <p:sldId id="432"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ethanjali Selvaretnam" initials="GS" lastIdx="1" clrIdx="0">
    <p:extLst>
      <p:ext uri="{19B8F6BF-5375-455C-9EA6-DF929625EA0E}">
        <p15:presenceInfo xmlns:p15="http://schemas.microsoft.com/office/powerpoint/2012/main" userId="S::Geethanjali.Selvaretnam@glasgow.ac.uk::06e604ef-9ea7-42c4-90f6-7a4dfd1685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B3F"/>
    <a:srgbClr val="030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1694E-AF5E-4D8D-A5CE-79FF454DF957}" v="35" dt="2022-03-28T15:55:08.826"/>
    <p1510:client id="{F5AD53EC-25C0-46A1-B14E-D253498E949C}" v="138" dt="2022-03-28T17:19:18.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CDD0F-13B1-4DDE-BA5C-6F1B71259BA4}" type="datetimeFigureOut">
              <a:rPr lang="en-GB" smtClean="0"/>
              <a:t>28/03/2022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4A38B-397F-4688-8DCD-B90805A39AF1}" type="slidenum">
              <a:rPr lang="en-GB" smtClean="0"/>
              <a:t>‹#›</a:t>
            </a:fld>
            <a:endParaRPr lang="en-GB"/>
          </a:p>
        </p:txBody>
      </p:sp>
    </p:spTree>
    <p:extLst>
      <p:ext uri="{BB962C8B-B14F-4D97-AF65-F5344CB8AC3E}">
        <p14:creationId xmlns:p14="http://schemas.microsoft.com/office/powerpoint/2010/main" val="413320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46D613-2830-42AB-AAA1-68044F4EEE2F}" type="slidenum">
              <a:rPr lang="en-GB" smtClean="0"/>
              <a:t>1</a:t>
            </a:fld>
            <a:endParaRPr lang="en-GB"/>
          </a:p>
        </p:txBody>
      </p:sp>
    </p:spTree>
    <p:extLst>
      <p:ext uri="{BB962C8B-B14F-4D97-AF65-F5344CB8AC3E}">
        <p14:creationId xmlns:p14="http://schemas.microsoft.com/office/powerpoint/2010/main" val="273087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t>“No, I always give all my work my best regardless of whether it is graded or not. I would have perhaps started a day or two earlier, but it is good practice to treat all work equally.”</a:t>
            </a:r>
          </a:p>
          <a:p>
            <a:endParaRPr lang="en-GB"/>
          </a:p>
          <a:p>
            <a:r>
              <a:rPr lang="en-GB" i="1"/>
              <a:t>I would have perhaps done it earlier as other work that was graded took priority for me. However, I would not have put in necessarily more effort as I put in a good amount anyway and was happy with my participation in the activity.</a:t>
            </a:r>
          </a:p>
          <a:p>
            <a:endParaRPr lang="en-GB"/>
          </a:p>
        </p:txBody>
      </p:sp>
      <p:sp>
        <p:nvSpPr>
          <p:cNvPr id="4" name="Slide Number Placeholder 3"/>
          <p:cNvSpPr>
            <a:spLocks noGrp="1"/>
          </p:cNvSpPr>
          <p:nvPr>
            <p:ph type="sldNum" sz="quarter" idx="5"/>
          </p:nvPr>
        </p:nvSpPr>
        <p:spPr/>
        <p:txBody>
          <a:bodyPr/>
          <a:lstStyle/>
          <a:p>
            <a:fld id="{1574A38B-397F-4688-8DCD-B90805A39AF1}" type="slidenum">
              <a:rPr lang="en-GB" smtClean="0"/>
              <a:t>14</a:t>
            </a:fld>
            <a:endParaRPr lang="en-GB"/>
          </a:p>
        </p:txBody>
      </p:sp>
    </p:spTree>
    <p:extLst>
      <p:ext uri="{BB962C8B-B14F-4D97-AF65-F5344CB8AC3E}">
        <p14:creationId xmlns:p14="http://schemas.microsoft.com/office/powerpoint/2010/main" val="12109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a:t>
            </a:r>
            <a:r>
              <a:rPr lang="en-GB" i="1"/>
              <a:t>“It hasn’t. I don’t feel that I benefitted at all from attempting the exercise beforehand. The only difference between attempting the exercise before watching the video is that I spent much longer searching for data sources than I would have if I’d watched the video first. I don’t believe that I learned anything in doing this.</a:t>
            </a:r>
          </a:p>
          <a:p>
            <a:r>
              <a:rPr lang="en-GB" i="1"/>
              <a:t>”</a:t>
            </a:r>
          </a:p>
          <a:p>
            <a:r>
              <a:rPr lang="en-GB" i="1"/>
              <a:t>(26)- “This has benefitted my learning as had I seen the expert video beforehand it would have been extremely easy to follow his steps and gain the correct answers. This would be negative for my learning as it would require very little thought, application of research skills or use of intuition on my behalf in order to achieve the desired answers.”</a:t>
            </a:r>
          </a:p>
          <a:p>
            <a:r>
              <a:rPr lang="en-GB" i="1"/>
              <a:t>Attempting the exercise before watching has allowed me to identify that I require more work dedicated to data collection which will greatly improve my dissertation as well. Moreover, it allowed me to see what level of analysis I think is adequate for an exercise such as this and after watching the video it allowed me to see some aspects that I didn’t even consider developing but which I will now implement in future exercises. If I had seen the video beforehand, I would have remembered the points that Babatunde made and analysed the data in the same way without realising the shortcomings I have in some areas.”</a:t>
            </a:r>
          </a:p>
          <a:p>
            <a:endParaRPr lang="en-GB" i="1"/>
          </a:p>
          <a:p>
            <a:r>
              <a:rPr lang="en-GB" i="1"/>
              <a:t>(22/18)-It reinforced my knowledge on finding the balance of payments and improved me data sourcing skills.</a:t>
            </a:r>
          </a:p>
          <a:p>
            <a:endParaRPr lang="en-GB" i="1"/>
          </a:p>
          <a:p>
            <a:endParaRPr lang="en-GB" i="1"/>
          </a:p>
          <a:p>
            <a:r>
              <a:rPr lang="en-GB" i="1"/>
              <a:t>It allowed me to see where I had gaps in my knowledge of the content and also researching techniques. The expert’s video has clarified these areas I was unsure of and also allowed me to realise I have some work to do on interpreting the data value for the balance of payments section.</a:t>
            </a:r>
          </a:p>
          <a:p>
            <a:endParaRPr lang="en-GB" i="1"/>
          </a:p>
          <a:p>
            <a:endParaRPr lang="en-GB" i="1"/>
          </a:p>
          <a:p>
            <a:endParaRPr lang="en-GB" i="1"/>
          </a:p>
        </p:txBody>
      </p:sp>
      <p:sp>
        <p:nvSpPr>
          <p:cNvPr id="4" name="Slide Number Placeholder 3"/>
          <p:cNvSpPr>
            <a:spLocks noGrp="1"/>
          </p:cNvSpPr>
          <p:nvPr>
            <p:ph type="sldNum" sz="quarter" idx="5"/>
          </p:nvPr>
        </p:nvSpPr>
        <p:spPr/>
        <p:txBody>
          <a:bodyPr/>
          <a:lstStyle/>
          <a:p>
            <a:fld id="{1574A38B-397F-4688-8DCD-B90805A39AF1}" type="slidenum">
              <a:rPr lang="en-GB" smtClean="0"/>
              <a:t>15</a:t>
            </a:fld>
            <a:endParaRPr lang="en-GB"/>
          </a:p>
        </p:txBody>
      </p:sp>
    </p:spTree>
    <p:extLst>
      <p:ext uri="{BB962C8B-B14F-4D97-AF65-F5344CB8AC3E}">
        <p14:creationId xmlns:p14="http://schemas.microsoft.com/office/powerpoint/2010/main" val="404941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a:t>
            </a:r>
            <a:r>
              <a:rPr lang="en-GB" i="1"/>
              <a:t>“It hasn’t. I don’t feel that I benefitted at all from attempting the exercise beforehand. The only difference between attempting the exercise before watching the video is that I spent much longer searching for data sources than I would have if I’d watched the video first. I don’t believe that I learned anything in doing this.</a:t>
            </a:r>
          </a:p>
          <a:p>
            <a:r>
              <a:rPr lang="en-GB" i="1"/>
              <a:t>”</a:t>
            </a:r>
          </a:p>
          <a:p>
            <a:r>
              <a:rPr lang="en-GB" i="1"/>
              <a:t>(26)- “This has benefitted my learning as had I seen the expert video beforehand it would have been extremely easy to follow his steps and gain the correct answers. This would be negative for my learning as it would require very little thought, application of research skills or use of intuition on my behalf in order to achieve the desired answers.”</a:t>
            </a:r>
          </a:p>
          <a:p>
            <a:r>
              <a:rPr lang="en-GB" i="1"/>
              <a:t>Attempting the exercise before watching has allowed me to identify that I require more work dedicated to data collection which will greatly improve my dissertation as well. Moreover, it allowed me to see what level of analysis I think is adequate for an exercise such as this and after watching the video it allowed me to see some aspects that I didn’t even consider developing but which I will now implement in future exercises. If I had seen the video beforehand, I would have remembered the points that Babatunde made and analysed the data in the same way without realising the shortcomings I have in some areas.”</a:t>
            </a:r>
          </a:p>
          <a:p>
            <a:endParaRPr lang="en-GB" i="1"/>
          </a:p>
          <a:p>
            <a:r>
              <a:rPr lang="en-GB" i="1"/>
              <a:t>(22/18)-It reinforced my knowledge on finding the balance of payments and improved me data sourcing skills.</a:t>
            </a:r>
          </a:p>
          <a:p>
            <a:endParaRPr lang="en-GB" i="1"/>
          </a:p>
          <a:p>
            <a:endParaRPr lang="en-GB" i="1"/>
          </a:p>
          <a:p>
            <a:r>
              <a:rPr lang="en-GB" i="1"/>
              <a:t>It allowed me to see where I had gaps in my knowledge of the content and also researching techniques. The expert’s video has clarified these areas I was unsure of and also allowed me to realise I have some work to do on interpreting the data value for the balance of payments section.</a:t>
            </a:r>
          </a:p>
          <a:p>
            <a:endParaRPr lang="en-GB" i="1"/>
          </a:p>
          <a:p>
            <a:endParaRPr lang="en-GB" i="1"/>
          </a:p>
          <a:p>
            <a:endParaRPr lang="en-GB" i="1"/>
          </a:p>
        </p:txBody>
      </p:sp>
      <p:sp>
        <p:nvSpPr>
          <p:cNvPr id="4" name="Slide Number Placeholder 3"/>
          <p:cNvSpPr>
            <a:spLocks noGrp="1"/>
          </p:cNvSpPr>
          <p:nvPr>
            <p:ph type="sldNum" sz="quarter" idx="5"/>
          </p:nvPr>
        </p:nvSpPr>
        <p:spPr/>
        <p:txBody>
          <a:bodyPr/>
          <a:lstStyle/>
          <a:p>
            <a:fld id="{1574A38B-397F-4688-8DCD-B90805A39AF1}" type="slidenum">
              <a:rPr lang="en-GB" smtClean="0"/>
              <a:t>16</a:t>
            </a:fld>
            <a:endParaRPr lang="en-GB"/>
          </a:p>
        </p:txBody>
      </p:sp>
    </p:spTree>
    <p:extLst>
      <p:ext uri="{BB962C8B-B14F-4D97-AF65-F5344CB8AC3E}">
        <p14:creationId xmlns:p14="http://schemas.microsoft.com/office/powerpoint/2010/main" val="255203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I feel that it has helped me construct my own understanding of the exercise. Obviously hearing an expert on the subject before doing the work can change from frame of mind and can limit your approaches to a new idea. I feel that if I were to have watched Dr. </a:t>
            </a:r>
            <a:r>
              <a:rPr lang="en-GB" i="1" err="1"/>
              <a:t>Omotosho’s</a:t>
            </a:r>
            <a:r>
              <a:rPr lang="en-GB" i="1"/>
              <a:t> video beforehand, I would have had pre-conceived notions on how to best approach the work that would have limited my ability to add my own personal understandings and observations.</a:t>
            </a:r>
          </a:p>
          <a:p>
            <a:endParaRPr lang="en-GB" i="1"/>
          </a:p>
          <a:p>
            <a:r>
              <a:rPr lang="en-GB" i="1"/>
              <a:t>As I said above, it gave me the chance to answer intuitively and instinctively which allows for me to reflect on my answers and truly see what weaknesses I have in my approach to answering these questions. This is a key step in the learning process and benefits me by now knowing what it is I have to focus and progress on.</a:t>
            </a:r>
          </a:p>
          <a:p>
            <a:endParaRPr lang="en-GB" i="1"/>
          </a:p>
          <a:p>
            <a:endParaRPr lang="en-GB" i="1"/>
          </a:p>
          <a:p>
            <a:r>
              <a:rPr lang="en-GB" i="1"/>
              <a:t>Attempting the exercise before watching the video allowed me to sort through many sources and websites, choosing the most relevant ones and working with lots of data by myself. Because there was no guidance on which sources to use or where to look, it enabled me to learn how to work independently and individually. It also benefitted my learning in the sense that I had to interpret the results/graphs using my own reasoning and prior knowledge of economics and putting my analytical skills into practice.</a:t>
            </a:r>
          </a:p>
          <a:p>
            <a:endParaRPr lang="en-GB" i="1"/>
          </a:p>
          <a:p>
            <a:endParaRPr lang="en-GB" i="1"/>
          </a:p>
          <a:p>
            <a:r>
              <a:rPr lang="en-GB" i="1"/>
              <a:t>Firstly, it has trained my capability to think about and solve problems independently in the aspects of searching, integrating and interpreting data, so that I could optimize the solutions related to data searching and analysis in the future learning process. </a:t>
            </a:r>
          </a:p>
          <a:p>
            <a:r>
              <a:rPr lang="en-GB" i="1"/>
              <a:t>Secondly, mistakes probably were made in the solutions in the process of attempting the exercise independently. These mistakes could make me reflect and study intensively to make progress, and find more correct and effective ways for solving this kind of problems from these mistakes so that I can avoid related mistakes in the future learning.</a:t>
            </a:r>
          </a:p>
          <a:p>
            <a:endParaRPr lang="en-GB" i="1"/>
          </a:p>
          <a:p>
            <a:endParaRPr lang="en-GB" i="1"/>
          </a:p>
          <a:p>
            <a:r>
              <a:rPr lang="en-GB" i="1"/>
              <a:t>I think practicing before watching the expert's video will enable me to think independently and have my own opinions and ideas. After attempting the question I can watch the expert’s video. Through comparison, I can realize the advantages and disadvantages of my answer, and the expert’s answer can give me more inspiration and enable me to supplement or improve my answer.</a:t>
            </a:r>
          </a:p>
          <a:p>
            <a:endParaRPr lang="en-GB"/>
          </a:p>
        </p:txBody>
      </p:sp>
      <p:sp>
        <p:nvSpPr>
          <p:cNvPr id="4" name="Slide Number Placeholder 3"/>
          <p:cNvSpPr>
            <a:spLocks noGrp="1"/>
          </p:cNvSpPr>
          <p:nvPr>
            <p:ph type="sldNum" sz="quarter" idx="5"/>
          </p:nvPr>
        </p:nvSpPr>
        <p:spPr/>
        <p:txBody>
          <a:bodyPr/>
          <a:lstStyle/>
          <a:p>
            <a:fld id="{1574A38B-397F-4688-8DCD-B90805A39AF1}" type="slidenum">
              <a:rPr lang="en-GB" smtClean="0"/>
              <a:t>17</a:t>
            </a:fld>
            <a:endParaRPr lang="en-GB"/>
          </a:p>
        </p:txBody>
      </p:sp>
    </p:spTree>
    <p:extLst>
      <p:ext uri="{BB962C8B-B14F-4D97-AF65-F5344CB8AC3E}">
        <p14:creationId xmlns:p14="http://schemas.microsoft.com/office/powerpoint/2010/main" val="322300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a:t>B_8 and B_6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The main strength of such a tool is that students can see someone perform the task at hand instead of just reading about how an expert would do it - helping them better visualize and understand what is required of them. Further, since the video is recorded, students can pause or re-watch the video if they do not quite understand at first. However, the main drawback to this tool is that it is generic feedback - students might miss certain flaws or potential improvements in their work. Thus, individual feedback is still necessary.</a:t>
            </a:r>
          </a:p>
          <a:p>
            <a:endParaRPr lang="en-GB"/>
          </a:p>
          <a:p>
            <a:endParaRPr lang="en-GB"/>
          </a:p>
          <a:p>
            <a:r>
              <a:rPr lang="en-GB" i="1"/>
              <a:t>I prefer a more interactive way of learning and therefore would opt for a video feedback tool in the future. Generic written feedback is difficult to learn from as not everyone makes the same mistakes. By using a video to understand your errors, this means each individual can take whatever they need from it. However big or small these learnings may </a:t>
            </a:r>
          </a:p>
          <a:p>
            <a:endParaRPr lang="en-GB" i="1"/>
          </a:p>
          <a:p>
            <a:r>
              <a:rPr lang="en-GB" i="1"/>
              <a:t>Yes- I believe it would be beneficial to have comments regarding my work individually, because the video is still generic and while I did pick up on major flaws present in my report, I might have missed some - which would only be pointed out to me in individual criticism.</a:t>
            </a:r>
          </a:p>
          <a:p>
            <a:endParaRPr lang="en-GB" i="1"/>
          </a:p>
          <a:p>
            <a:endParaRPr lang="en-GB" i="1"/>
          </a:p>
          <a:p>
            <a:r>
              <a:rPr lang="en-GB" i="1"/>
              <a:t>NO caveat - I think the flaws with my answer are fairly apparent after having watched the videos from part B, they provided much of the feedback necessary. I am curious about how to find information on the component parts of the capital account and their exact relationship with some parts of a country’s financial account.</a:t>
            </a:r>
          </a:p>
          <a:p>
            <a:endParaRPr lang="en-GB" i="1"/>
          </a:p>
          <a:p>
            <a:r>
              <a:rPr lang="en-GB" i="1"/>
              <a:t>No -No. It has been made abundantly clear where my errors lie. The expert produced a video which was easy to follow and very fluid. He constructed the exercise in an effortless way.</a:t>
            </a:r>
          </a:p>
        </p:txBody>
      </p:sp>
      <p:sp>
        <p:nvSpPr>
          <p:cNvPr id="4" name="Slide Number Placeholder 3"/>
          <p:cNvSpPr>
            <a:spLocks noGrp="1"/>
          </p:cNvSpPr>
          <p:nvPr>
            <p:ph type="sldNum" sz="quarter" idx="5"/>
          </p:nvPr>
        </p:nvSpPr>
        <p:spPr/>
        <p:txBody>
          <a:bodyPr/>
          <a:lstStyle/>
          <a:p>
            <a:fld id="{1574A38B-397F-4688-8DCD-B90805A39AF1}" type="slidenum">
              <a:rPr lang="en-GB" smtClean="0"/>
              <a:t>18</a:t>
            </a:fld>
            <a:endParaRPr lang="en-GB"/>
          </a:p>
        </p:txBody>
      </p:sp>
    </p:spTree>
    <p:extLst>
      <p:ext uri="{BB962C8B-B14F-4D97-AF65-F5344CB8AC3E}">
        <p14:creationId xmlns:p14="http://schemas.microsoft.com/office/powerpoint/2010/main" val="407690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a:t>B_8 and B_6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The main strength of such a tool is that students can see someone perform the task at hand instead of just reading about how an expert would do it - helping them better visualize and understand what is required of them. Further, since the video is recorded, students can pause or re-watch the video if they do not quite understand at first. However, the main drawback to this tool is that it is generic feedback - students might miss certain flaws or potential improvements in their work. Thus, individual feedback is still necessary.</a:t>
            </a:r>
          </a:p>
          <a:p>
            <a:endParaRPr lang="en-GB"/>
          </a:p>
          <a:p>
            <a:endParaRPr lang="en-GB"/>
          </a:p>
          <a:p>
            <a:r>
              <a:rPr lang="en-GB" i="1"/>
              <a:t>I prefer a more interactive way of learning and therefore would opt for a video feedback tool in the future. Generic written feedback is difficult to learn from as not everyone makes the same mistakes. By using a video to understand your errors, this means each individual can take whatever they need from it. However big or small these learnings may </a:t>
            </a:r>
          </a:p>
          <a:p>
            <a:endParaRPr lang="en-GB" i="1"/>
          </a:p>
          <a:p>
            <a:r>
              <a:rPr lang="en-GB" i="1"/>
              <a:t>Yes- I believe it would be beneficial to have comments regarding my work individually, because the video is still generic and while I did pick up on major flaws present in my report, I might have missed some - which would only be pointed out to me in individual criticism.</a:t>
            </a:r>
          </a:p>
          <a:p>
            <a:endParaRPr lang="en-GB" i="1"/>
          </a:p>
          <a:p>
            <a:endParaRPr lang="en-GB" i="1"/>
          </a:p>
          <a:p>
            <a:r>
              <a:rPr lang="en-GB" i="1"/>
              <a:t>NO caveat - I think the flaws with my answer are fairly apparent after having watched the videos from part B, they provided much of the feedback necessary. I am curious about how to find information on the component parts of the capital account and their exact relationship with some parts of a country’s financial account.</a:t>
            </a:r>
          </a:p>
          <a:p>
            <a:endParaRPr lang="en-GB" i="1"/>
          </a:p>
          <a:p>
            <a:r>
              <a:rPr lang="en-GB" i="1"/>
              <a:t>No -No. It has been made abundantly clear where my errors lie. The expert produced a video which was easy to follow and very fluid. He constructed the exercise in an effortless way.</a:t>
            </a:r>
          </a:p>
        </p:txBody>
      </p:sp>
      <p:sp>
        <p:nvSpPr>
          <p:cNvPr id="4" name="Slide Number Placeholder 3"/>
          <p:cNvSpPr>
            <a:spLocks noGrp="1"/>
          </p:cNvSpPr>
          <p:nvPr>
            <p:ph type="sldNum" sz="quarter" idx="5"/>
          </p:nvPr>
        </p:nvSpPr>
        <p:spPr/>
        <p:txBody>
          <a:bodyPr/>
          <a:lstStyle/>
          <a:p>
            <a:fld id="{1574A38B-397F-4688-8DCD-B90805A39AF1}" type="slidenum">
              <a:rPr lang="en-GB" smtClean="0"/>
              <a:t>19</a:t>
            </a:fld>
            <a:endParaRPr lang="en-GB"/>
          </a:p>
        </p:txBody>
      </p:sp>
    </p:spTree>
    <p:extLst>
      <p:ext uri="{BB962C8B-B14F-4D97-AF65-F5344CB8AC3E}">
        <p14:creationId xmlns:p14="http://schemas.microsoft.com/office/powerpoint/2010/main" val="71199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a:t>B_8 and B_6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The main strength of such a tool is that students can see someone perform the task at hand instead of just reading about how an expert would do it - helping them better visualize and understand what is required of them. Further, since the video is recorded, students can pause or re-watch the video if they do not quite understand at first. However, the main drawback to this tool is that it is generic feedback - students might miss certain flaws or potential improvements in their work. Thus, individual feedback is still necessary.</a:t>
            </a:r>
          </a:p>
          <a:p>
            <a:endParaRPr lang="en-GB"/>
          </a:p>
          <a:p>
            <a:endParaRPr lang="en-GB"/>
          </a:p>
          <a:p>
            <a:r>
              <a:rPr lang="en-GB" i="1"/>
              <a:t>I prefer a more interactive way of learning and therefore would opt for a video feedback tool in the future. Generic written feedback is difficult to learn from as not everyone makes the same mistakes. By using a video to understand your errors, this means each individual can take whatever they need from it. However big or small these learnings may </a:t>
            </a:r>
          </a:p>
          <a:p>
            <a:endParaRPr lang="en-GB" i="1"/>
          </a:p>
          <a:p>
            <a:r>
              <a:rPr lang="en-GB" i="1"/>
              <a:t>Yes- I believe it would be beneficial to have comments regarding my work individually, because the video is still generic and while I did pick up on major flaws present in my report, I might have missed some - which would only be pointed out to me in individual criticism.</a:t>
            </a:r>
          </a:p>
          <a:p>
            <a:endParaRPr lang="en-GB" i="1"/>
          </a:p>
          <a:p>
            <a:endParaRPr lang="en-GB" i="1"/>
          </a:p>
          <a:p>
            <a:r>
              <a:rPr lang="en-GB" i="1"/>
              <a:t>NO caveat - I think the flaws with my answer are fairly apparent after having watched the videos from part B, they provided much of the feedback necessary. I am curious about how to find information on the component parts of the capital account and their exact relationship with some parts of a country’s financial account.</a:t>
            </a:r>
          </a:p>
          <a:p>
            <a:endParaRPr lang="en-GB" i="1"/>
          </a:p>
          <a:p>
            <a:r>
              <a:rPr lang="en-GB" i="1"/>
              <a:t>No -No. It has been made abundantly clear where my errors lie. The expert produced a video which was easy to follow and very fluid. He constructed the exercise in an effortless way.</a:t>
            </a:r>
          </a:p>
        </p:txBody>
      </p:sp>
      <p:sp>
        <p:nvSpPr>
          <p:cNvPr id="4" name="Slide Number Placeholder 3"/>
          <p:cNvSpPr>
            <a:spLocks noGrp="1"/>
          </p:cNvSpPr>
          <p:nvPr>
            <p:ph type="sldNum" sz="quarter" idx="5"/>
          </p:nvPr>
        </p:nvSpPr>
        <p:spPr/>
        <p:txBody>
          <a:bodyPr/>
          <a:lstStyle/>
          <a:p>
            <a:fld id="{1574A38B-397F-4688-8DCD-B90805A39AF1}" type="slidenum">
              <a:rPr lang="en-GB" smtClean="0"/>
              <a:t>20</a:t>
            </a:fld>
            <a:endParaRPr lang="en-GB"/>
          </a:p>
        </p:txBody>
      </p:sp>
    </p:spTree>
    <p:extLst>
      <p:ext uri="{BB962C8B-B14F-4D97-AF65-F5344CB8AC3E}">
        <p14:creationId xmlns:p14="http://schemas.microsoft.com/office/powerpoint/2010/main" val="103473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B_7</a:t>
            </a:r>
          </a:p>
          <a:p>
            <a:r>
              <a:rPr lang="en-GB"/>
              <a:t>(#) number will be added later as this is still work in progress.</a:t>
            </a:r>
          </a:p>
        </p:txBody>
      </p:sp>
      <p:sp>
        <p:nvSpPr>
          <p:cNvPr id="4" name="Slide Number Placeholder 3"/>
          <p:cNvSpPr>
            <a:spLocks noGrp="1"/>
          </p:cNvSpPr>
          <p:nvPr>
            <p:ph type="sldNum" sz="quarter" idx="5"/>
          </p:nvPr>
        </p:nvSpPr>
        <p:spPr/>
        <p:txBody>
          <a:bodyPr/>
          <a:lstStyle/>
          <a:p>
            <a:fld id="{1574A38B-397F-4688-8DCD-B90805A39AF1}" type="slidenum">
              <a:rPr lang="en-GB" smtClean="0"/>
              <a:t>21</a:t>
            </a:fld>
            <a:endParaRPr lang="en-GB"/>
          </a:p>
        </p:txBody>
      </p:sp>
    </p:spTree>
    <p:extLst>
      <p:ext uri="{BB962C8B-B14F-4D97-AF65-F5344CB8AC3E}">
        <p14:creationId xmlns:p14="http://schemas.microsoft.com/office/powerpoint/2010/main" val="2177657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A1.2_B2</a:t>
            </a:r>
          </a:p>
        </p:txBody>
      </p:sp>
      <p:sp>
        <p:nvSpPr>
          <p:cNvPr id="4" name="Slide Number Placeholder 3"/>
          <p:cNvSpPr>
            <a:spLocks noGrp="1"/>
          </p:cNvSpPr>
          <p:nvPr>
            <p:ph type="sldNum" sz="quarter" idx="5"/>
          </p:nvPr>
        </p:nvSpPr>
        <p:spPr/>
        <p:txBody>
          <a:bodyPr/>
          <a:lstStyle/>
          <a:p>
            <a:fld id="{1574A38B-397F-4688-8DCD-B90805A39AF1}" type="slidenum">
              <a:rPr lang="en-GB" smtClean="0"/>
              <a:t>22</a:t>
            </a:fld>
            <a:endParaRPr lang="en-GB"/>
          </a:p>
        </p:txBody>
      </p:sp>
    </p:spTree>
    <p:extLst>
      <p:ext uri="{BB962C8B-B14F-4D97-AF65-F5344CB8AC3E}">
        <p14:creationId xmlns:p14="http://schemas.microsoft.com/office/powerpoint/2010/main" val="90855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A1.2_B2</a:t>
            </a:r>
          </a:p>
          <a:p>
            <a:endParaRPr lang="en-GB"/>
          </a:p>
        </p:txBody>
      </p:sp>
      <p:sp>
        <p:nvSpPr>
          <p:cNvPr id="4" name="Slide Number Placeholder 3"/>
          <p:cNvSpPr>
            <a:spLocks noGrp="1"/>
          </p:cNvSpPr>
          <p:nvPr>
            <p:ph type="sldNum" sz="quarter" idx="5"/>
          </p:nvPr>
        </p:nvSpPr>
        <p:spPr/>
        <p:txBody>
          <a:bodyPr/>
          <a:lstStyle/>
          <a:p>
            <a:fld id="{1574A38B-397F-4688-8DCD-B90805A39AF1}" type="slidenum">
              <a:rPr lang="en-GB" smtClean="0"/>
              <a:t>23</a:t>
            </a:fld>
            <a:endParaRPr lang="en-GB"/>
          </a:p>
        </p:txBody>
      </p:sp>
    </p:spTree>
    <p:extLst>
      <p:ext uri="{BB962C8B-B14F-4D97-AF65-F5344CB8AC3E}">
        <p14:creationId xmlns:p14="http://schemas.microsoft.com/office/powerpoint/2010/main" val="205855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74A38B-397F-4688-8DCD-B90805A39AF1}" type="slidenum">
              <a:rPr lang="en-GB" smtClean="0"/>
              <a:t>2</a:t>
            </a:fld>
            <a:endParaRPr lang="en-GB"/>
          </a:p>
        </p:txBody>
      </p:sp>
    </p:spTree>
    <p:extLst>
      <p:ext uri="{BB962C8B-B14F-4D97-AF65-F5344CB8AC3E}">
        <p14:creationId xmlns:p14="http://schemas.microsoft.com/office/powerpoint/2010/main" val="240315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A1.2_B2</a:t>
            </a:r>
          </a:p>
          <a:p>
            <a:endParaRPr lang="en-GB"/>
          </a:p>
        </p:txBody>
      </p:sp>
      <p:sp>
        <p:nvSpPr>
          <p:cNvPr id="4" name="Slide Number Placeholder 3"/>
          <p:cNvSpPr>
            <a:spLocks noGrp="1"/>
          </p:cNvSpPr>
          <p:nvPr>
            <p:ph type="sldNum" sz="quarter" idx="5"/>
          </p:nvPr>
        </p:nvSpPr>
        <p:spPr/>
        <p:txBody>
          <a:bodyPr/>
          <a:lstStyle/>
          <a:p>
            <a:fld id="{1574A38B-397F-4688-8DCD-B90805A39AF1}" type="slidenum">
              <a:rPr lang="en-GB" smtClean="0"/>
              <a:t>24</a:t>
            </a:fld>
            <a:endParaRPr lang="en-GB"/>
          </a:p>
        </p:txBody>
      </p:sp>
    </p:spTree>
    <p:extLst>
      <p:ext uri="{BB962C8B-B14F-4D97-AF65-F5344CB8AC3E}">
        <p14:creationId xmlns:p14="http://schemas.microsoft.com/office/powerpoint/2010/main" val="48932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42110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293971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144650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366225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231042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381113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t>“No, I always give all my work my best regardless of whether it is graded or not. I would have perhaps started a day or two earlier, but it is good practice to treat all work equally.”</a:t>
            </a:r>
          </a:p>
          <a:p>
            <a:endParaRPr lang="en-GB"/>
          </a:p>
          <a:p>
            <a:r>
              <a:rPr lang="en-GB" i="1"/>
              <a:t>I would have perhaps done it earlier as other work that was graded took priority for me. However, I would not have put in necessarily more effort as I put in a good amount anyway and was happy with my participation in the activity.</a:t>
            </a:r>
          </a:p>
          <a:p>
            <a:endParaRPr lang="en-GB"/>
          </a:p>
        </p:txBody>
      </p:sp>
      <p:sp>
        <p:nvSpPr>
          <p:cNvPr id="4" name="Slide Number Placeholder 3"/>
          <p:cNvSpPr>
            <a:spLocks noGrp="1"/>
          </p:cNvSpPr>
          <p:nvPr>
            <p:ph type="sldNum" sz="quarter" idx="5"/>
          </p:nvPr>
        </p:nvSpPr>
        <p:spPr/>
        <p:txBody>
          <a:bodyPr/>
          <a:lstStyle/>
          <a:p>
            <a:fld id="{1574A38B-397F-4688-8DCD-B90805A39AF1}" type="slidenum">
              <a:rPr lang="en-GB" smtClean="0"/>
              <a:t>13</a:t>
            </a:fld>
            <a:endParaRPr lang="en-GB"/>
          </a:p>
        </p:txBody>
      </p:sp>
    </p:spTree>
    <p:extLst>
      <p:ext uri="{BB962C8B-B14F-4D97-AF65-F5344CB8AC3E}">
        <p14:creationId xmlns:p14="http://schemas.microsoft.com/office/powerpoint/2010/main" val="279015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336A-5998-448C-82FC-0FA01223B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F1BF09-FD06-444B-BDF3-716483551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398EC4-C59C-4159-B6FD-31D55A936411}"/>
              </a:ext>
            </a:extLst>
          </p:cNvPr>
          <p:cNvSpPr>
            <a:spLocks noGrp="1"/>
          </p:cNvSpPr>
          <p:nvPr>
            <p:ph type="dt" sz="half" idx="10"/>
          </p:nvPr>
        </p:nvSpPr>
        <p:spPr/>
        <p:txBody>
          <a:bodyPr/>
          <a:lstStyle/>
          <a:p>
            <a:fld id="{81284974-1BD2-400E-BFF2-85F9D48D925E}" type="datetime1">
              <a:rPr lang="en-GB" smtClean="0"/>
              <a:t>28/03/2022</a:t>
            </a:fld>
            <a:endParaRPr lang="en-GB"/>
          </a:p>
        </p:txBody>
      </p:sp>
      <p:sp>
        <p:nvSpPr>
          <p:cNvPr id="5" name="Footer Placeholder 4">
            <a:extLst>
              <a:ext uri="{FF2B5EF4-FFF2-40B4-BE49-F238E27FC236}">
                <a16:creationId xmlns:a16="http://schemas.microsoft.com/office/drawing/2014/main" id="{F679C73E-5965-4553-9CC5-4A66F9CD8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E111A-795C-45D1-A07C-ABC4DA54FC52}"/>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414959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6CE6-F5A2-4B8D-91D1-C08197353E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3DD31C-C80B-4C76-8138-A862EC77A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B7E43-86D1-4FED-AE87-160C7FD807A5}"/>
              </a:ext>
            </a:extLst>
          </p:cNvPr>
          <p:cNvSpPr>
            <a:spLocks noGrp="1"/>
          </p:cNvSpPr>
          <p:nvPr>
            <p:ph type="dt" sz="half" idx="10"/>
          </p:nvPr>
        </p:nvSpPr>
        <p:spPr/>
        <p:txBody>
          <a:bodyPr/>
          <a:lstStyle/>
          <a:p>
            <a:fld id="{FBF9AD7C-C7E0-4590-8728-32B5CF2CB64F}" type="datetime1">
              <a:rPr lang="en-GB" smtClean="0"/>
              <a:t>28/03/2022</a:t>
            </a:fld>
            <a:endParaRPr lang="en-GB"/>
          </a:p>
        </p:txBody>
      </p:sp>
      <p:sp>
        <p:nvSpPr>
          <p:cNvPr id="5" name="Footer Placeholder 4">
            <a:extLst>
              <a:ext uri="{FF2B5EF4-FFF2-40B4-BE49-F238E27FC236}">
                <a16:creationId xmlns:a16="http://schemas.microsoft.com/office/drawing/2014/main" id="{1534AAF1-3F54-4D53-8145-0FD7D34863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DABB4-5FA2-4647-9BAF-ADD22D723B84}"/>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17905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9DBCE-324F-4268-A7D8-B1FCB7A80A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B623E0-27BB-4039-8EBA-F98BF2875C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9F8B7-F904-4ABF-9779-90CA72AAAC84}"/>
              </a:ext>
            </a:extLst>
          </p:cNvPr>
          <p:cNvSpPr>
            <a:spLocks noGrp="1"/>
          </p:cNvSpPr>
          <p:nvPr>
            <p:ph type="dt" sz="half" idx="10"/>
          </p:nvPr>
        </p:nvSpPr>
        <p:spPr/>
        <p:txBody>
          <a:bodyPr/>
          <a:lstStyle/>
          <a:p>
            <a:fld id="{C47EA064-C09F-41C7-BDE7-53DE312A6D35}" type="datetime1">
              <a:rPr lang="en-GB" smtClean="0"/>
              <a:t>28/03/2022</a:t>
            </a:fld>
            <a:endParaRPr lang="en-GB"/>
          </a:p>
        </p:txBody>
      </p:sp>
      <p:sp>
        <p:nvSpPr>
          <p:cNvPr id="5" name="Footer Placeholder 4">
            <a:extLst>
              <a:ext uri="{FF2B5EF4-FFF2-40B4-BE49-F238E27FC236}">
                <a16:creationId xmlns:a16="http://schemas.microsoft.com/office/drawing/2014/main" id="{C3E5C45F-E29C-4E72-8FFF-21C2D4895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5345F-6984-42DA-B2CF-600E2A129CB3}"/>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20816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D70B-9D00-437D-8686-FA7F871CAB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D805FA-8E60-4491-BF07-2000C7817A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929495-1857-4901-B3E7-B03A8C1338A0}"/>
              </a:ext>
            </a:extLst>
          </p:cNvPr>
          <p:cNvSpPr>
            <a:spLocks noGrp="1"/>
          </p:cNvSpPr>
          <p:nvPr>
            <p:ph type="dt" sz="half" idx="10"/>
          </p:nvPr>
        </p:nvSpPr>
        <p:spPr/>
        <p:txBody>
          <a:bodyPr/>
          <a:lstStyle/>
          <a:p>
            <a:fld id="{A0B0C76C-B16B-47C8-8BFF-A6238F1B8F31}" type="datetime1">
              <a:rPr lang="en-GB" smtClean="0"/>
              <a:t>28/03/2022</a:t>
            </a:fld>
            <a:endParaRPr lang="en-GB"/>
          </a:p>
        </p:txBody>
      </p:sp>
      <p:sp>
        <p:nvSpPr>
          <p:cNvPr id="5" name="Footer Placeholder 4">
            <a:extLst>
              <a:ext uri="{FF2B5EF4-FFF2-40B4-BE49-F238E27FC236}">
                <a16:creationId xmlns:a16="http://schemas.microsoft.com/office/drawing/2014/main" id="{5C7615AB-31AB-4A5D-97C9-2231844F96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8E063-CE27-4DA3-9B9F-09A4AF710C00}"/>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79821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5A74-5992-483A-ACA4-4387178C1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D9FB72-C4A7-437D-BA3E-413A210A0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ED98E-50BE-4B26-9DA6-21F276B8E918}"/>
              </a:ext>
            </a:extLst>
          </p:cNvPr>
          <p:cNvSpPr>
            <a:spLocks noGrp="1"/>
          </p:cNvSpPr>
          <p:nvPr>
            <p:ph type="dt" sz="half" idx="10"/>
          </p:nvPr>
        </p:nvSpPr>
        <p:spPr/>
        <p:txBody>
          <a:bodyPr/>
          <a:lstStyle/>
          <a:p>
            <a:fld id="{D462E8A7-06E7-4AB4-97E2-F39E0403D680}" type="datetime1">
              <a:rPr lang="en-GB" smtClean="0"/>
              <a:t>28/03/2022</a:t>
            </a:fld>
            <a:endParaRPr lang="en-GB"/>
          </a:p>
        </p:txBody>
      </p:sp>
      <p:sp>
        <p:nvSpPr>
          <p:cNvPr id="5" name="Footer Placeholder 4">
            <a:extLst>
              <a:ext uri="{FF2B5EF4-FFF2-40B4-BE49-F238E27FC236}">
                <a16:creationId xmlns:a16="http://schemas.microsoft.com/office/drawing/2014/main" id="{BBC25675-E21D-4334-8F5E-0F2589E193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D963B-992A-40D2-9879-AF0E240E07B5}"/>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89834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FFB1-94C6-4399-9D4F-B97183A7C5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426107-BECA-44ED-A6C7-739F3547B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7DE341-CC1A-49C7-9689-186D62C26D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72A8CD-D672-49B3-AE2B-3BA39C3AE75D}"/>
              </a:ext>
            </a:extLst>
          </p:cNvPr>
          <p:cNvSpPr>
            <a:spLocks noGrp="1"/>
          </p:cNvSpPr>
          <p:nvPr>
            <p:ph type="dt" sz="half" idx="10"/>
          </p:nvPr>
        </p:nvSpPr>
        <p:spPr/>
        <p:txBody>
          <a:bodyPr/>
          <a:lstStyle/>
          <a:p>
            <a:fld id="{C53E4352-165D-41E5-BBF7-000B5D02090E}" type="datetime1">
              <a:rPr lang="en-GB" smtClean="0"/>
              <a:t>28/03/2022</a:t>
            </a:fld>
            <a:endParaRPr lang="en-GB"/>
          </a:p>
        </p:txBody>
      </p:sp>
      <p:sp>
        <p:nvSpPr>
          <p:cNvPr id="6" name="Footer Placeholder 5">
            <a:extLst>
              <a:ext uri="{FF2B5EF4-FFF2-40B4-BE49-F238E27FC236}">
                <a16:creationId xmlns:a16="http://schemas.microsoft.com/office/drawing/2014/main" id="{056AE276-9EB3-4BE4-BE31-F400C31F45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50D67F-83E0-4499-963C-2AADE39541B7}"/>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356828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3558-8CED-4B8F-8DFA-6F6EAA493D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872DEC-B616-4DA8-9EAC-BC67F7162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BDA3D-8A80-4A79-9AB8-8C08536B1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8E54F3-7B54-466E-B635-5602E0D5B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94842E-E5A1-4D33-92C7-BE22DDE53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1A8C68-02F7-4B70-A529-59404995EE06}"/>
              </a:ext>
            </a:extLst>
          </p:cNvPr>
          <p:cNvSpPr>
            <a:spLocks noGrp="1"/>
          </p:cNvSpPr>
          <p:nvPr>
            <p:ph type="dt" sz="half" idx="10"/>
          </p:nvPr>
        </p:nvSpPr>
        <p:spPr/>
        <p:txBody>
          <a:bodyPr/>
          <a:lstStyle/>
          <a:p>
            <a:fld id="{8D20C612-1944-4B30-8F7A-5517AA5E3898}" type="datetime1">
              <a:rPr lang="en-GB" smtClean="0"/>
              <a:t>28/03/2022</a:t>
            </a:fld>
            <a:endParaRPr lang="en-GB"/>
          </a:p>
        </p:txBody>
      </p:sp>
      <p:sp>
        <p:nvSpPr>
          <p:cNvPr id="8" name="Footer Placeholder 7">
            <a:extLst>
              <a:ext uri="{FF2B5EF4-FFF2-40B4-BE49-F238E27FC236}">
                <a16:creationId xmlns:a16="http://schemas.microsoft.com/office/drawing/2014/main" id="{1F163DC9-68A9-4DDE-AC98-18E69E0543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0F9D34-6040-47AA-9694-FA131C30970C}"/>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50038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B455-46EF-4E77-A30E-D18E15F6D1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EF52C5-207B-4C0F-9087-329134692499}"/>
              </a:ext>
            </a:extLst>
          </p:cNvPr>
          <p:cNvSpPr>
            <a:spLocks noGrp="1"/>
          </p:cNvSpPr>
          <p:nvPr>
            <p:ph type="dt" sz="half" idx="10"/>
          </p:nvPr>
        </p:nvSpPr>
        <p:spPr/>
        <p:txBody>
          <a:bodyPr/>
          <a:lstStyle/>
          <a:p>
            <a:fld id="{CCBA1EE0-49D6-4A9E-820B-D72FD2F4403F}" type="datetime1">
              <a:rPr lang="en-GB" smtClean="0"/>
              <a:t>28/03/2022</a:t>
            </a:fld>
            <a:endParaRPr lang="en-GB"/>
          </a:p>
        </p:txBody>
      </p:sp>
      <p:sp>
        <p:nvSpPr>
          <p:cNvPr id="4" name="Footer Placeholder 3">
            <a:extLst>
              <a:ext uri="{FF2B5EF4-FFF2-40B4-BE49-F238E27FC236}">
                <a16:creationId xmlns:a16="http://schemas.microsoft.com/office/drawing/2014/main" id="{AA857028-5144-46A5-AB89-4FBFC19457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6E8CEC-7999-450D-9829-EBE02767AF15}"/>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270479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DF48C-EBB0-4DF9-9E67-D3FD51D43345}"/>
              </a:ext>
            </a:extLst>
          </p:cNvPr>
          <p:cNvSpPr>
            <a:spLocks noGrp="1"/>
          </p:cNvSpPr>
          <p:nvPr>
            <p:ph type="dt" sz="half" idx="10"/>
          </p:nvPr>
        </p:nvSpPr>
        <p:spPr/>
        <p:txBody>
          <a:bodyPr/>
          <a:lstStyle/>
          <a:p>
            <a:fld id="{6A313589-8B2D-4007-995B-783F82F06BF5}" type="datetime1">
              <a:rPr lang="en-GB" smtClean="0"/>
              <a:t>28/03/2022</a:t>
            </a:fld>
            <a:endParaRPr lang="en-GB"/>
          </a:p>
        </p:txBody>
      </p:sp>
      <p:sp>
        <p:nvSpPr>
          <p:cNvPr id="3" name="Footer Placeholder 2">
            <a:extLst>
              <a:ext uri="{FF2B5EF4-FFF2-40B4-BE49-F238E27FC236}">
                <a16:creationId xmlns:a16="http://schemas.microsoft.com/office/drawing/2014/main" id="{573624FE-A8DC-4C07-A061-9E46252B4F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66442D-D2F4-4164-BC6B-6A2AAC89846E}"/>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378334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5DE1-AB67-45A1-A2B2-E39B02E98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120916-8043-48FA-9E3D-229717F9A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CE1638-F973-4181-9462-C9F58DB45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E2F4B-3529-4550-9AD2-2D26B3DE3BF0}"/>
              </a:ext>
            </a:extLst>
          </p:cNvPr>
          <p:cNvSpPr>
            <a:spLocks noGrp="1"/>
          </p:cNvSpPr>
          <p:nvPr>
            <p:ph type="dt" sz="half" idx="10"/>
          </p:nvPr>
        </p:nvSpPr>
        <p:spPr/>
        <p:txBody>
          <a:bodyPr/>
          <a:lstStyle/>
          <a:p>
            <a:fld id="{17BBA252-09FD-4287-9FB5-40455D048D7D}" type="datetime1">
              <a:rPr lang="en-GB" smtClean="0"/>
              <a:t>28/03/2022</a:t>
            </a:fld>
            <a:endParaRPr lang="en-GB"/>
          </a:p>
        </p:txBody>
      </p:sp>
      <p:sp>
        <p:nvSpPr>
          <p:cNvPr id="6" name="Footer Placeholder 5">
            <a:extLst>
              <a:ext uri="{FF2B5EF4-FFF2-40B4-BE49-F238E27FC236}">
                <a16:creationId xmlns:a16="http://schemas.microsoft.com/office/drawing/2014/main" id="{70BE70F6-0C1D-4EA3-98A0-5DC3816D13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7233D-0D5F-4124-842E-3E1226EF4B5F}"/>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242341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E733-E19E-468B-AEE5-C12636563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C21CC2-DC67-4085-B085-2175710FEA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01B4D9-E919-4EC3-A029-5E46C2C4A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44708-A1B0-4F1E-8498-06F04A984757}"/>
              </a:ext>
            </a:extLst>
          </p:cNvPr>
          <p:cNvSpPr>
            <a:spLocks noGrp="1"/>
          </p:cNvSpPr>
          <p:nvPr>
            <p:ph type="dt" sz="half" idx="10"/>
          </p:nvPr>
        </p:nvSpPr>
        <p:spPr/>
        <p:txBody>
          <a:bodyPr/>
          <a:lstStyle/>
          <a:p>
            <a:fld id="{B75B617B-CD4C-4707-9BA5-06613F06480A}" type="datetime1">
              <a:rPr lang="en-GB" smtClean="0"/>
              <a:t>28/03/2022</a:t>
            </a:fld>
            <a:endParaRPr lang="en-GB"/>
          </a:p>
        </p:txBody>
      </p:sp>
      <p:sp>
        <p:nvSpPr>
          <p:cNvPr id="6" name="Footer Placeholder 5">
            <a:extLst>
              <a:ext uri="{FF2B5EF4-FFF2-40B4-BE49-F238E27FC236}">
                <a16:creationId xmlns:a16="http://schemas.microsoft.com/office/drawing/2014/main" id="{26A9BBF9-A8FE-4C60-B568-1A307816F3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7F846-9FA1-4850-BED3-375F44C76C96}"/>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13031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C278B-3FEE-4294-AB91-C08DD9892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C054B-3653-48FE-A793-0E80F4907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2D6276-849B-4002-B371-1C24A473E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BF85E-3E9C-4A18-859A-50C75001C8FE}" type="datetime1">
              <a:rPr lang="en-GB" smtClean="0"/>
              <a:t>28/03/2022</a:t>
            </a:fld>
            <a:endParaRPr lang="en-GB"/>
          </a:p>
        </p:txBody>
      </p:sp>
      <p:sp>
        <p:nvSpPr>
          <p:cNvPr id="5" name="Footer Placeholder 4">
            <a:extLst>
              <a:ext uri="{FF2B5EF4-FFF2-40B4-BE49-F238E27FC236}">
                <a16:creationId xmlns:a16="http://schemas.microsoft.com/office/drawing/2014/main" id="{9D2E3C92-E733-4AB7-9BC4-D123086E7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6257CA-F8BC-46DB-9E62-3E2C011FF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65A15-150D-46D6-8DC5-C5C4CA4DDF52}" type="slidenum">
              <a:rPr lang="en-GB" smtClean="0"/>
              <a:t>‹#›</a:t>
            </a:fld>
            <a:endParaRPr lang="en-GB"/>
          </a:p>
        </p:txBody>
      </p:sp>
    </p:spTree>
    <p:extLst>
      <p:ext uri="{BB962C8B-B14F-4D97-AF65-F5344CB8AC3E}">
        <p14:creationId xmlns:p14="http://schemas.microsoft.com/office/powerpoint/2010/main" val="270971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oi.org/10.1080/02602938.2021.1934653"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pngimg.com/download/38186"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mailto:Lovleen.Kushwah@glasgow.ac.uk" TargetMode="External"/><Relationship Id="rId5" Type="http://schemas.openxmlformats.org/officeDocument/2006/relationships/hyperlink" Target="mailto:Geethanjali.Selvaretnam@glasgow.ac.uk" TargetMode="Externa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tandfonline.com/doi/full/10.1080/0307507060057209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554" name="Picture 10" descr="UoG_keyline_regular_lockup.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40901" y="18342"/>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1">
            <a:extLst>
              <a:ext uri="{FF2B5EF4-FFF2-40B4-BE49-F238E27FC236}">
                <a16:creationId xmlns:a16="http://schemas.microsoft.com/office/drawing/2014/main" id="{5EF319BC-0A96-442D-B5F1-E4CD6C8D351C}"/>
              </a:ext>
            </a:extLst>
          </p:cNvPr>
          <p:cNvSpPr txBox="1">
            <a:spLocks noChangeArrowheads="1"/>
          </p:cNvSpPr>
          <p:nvPr/>
        </p:nvSpPr>
        <p:spPr>
          <a:xfrm>
            <a:off x="0" y="412437"/>
            <a:ext cx="9524500" cy="1859830"/>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3600" b="1">
                <a:solidFill>
                  <a:schemeClr val="accent5">
                    <a:lumMod val="75000"/>
                  </a:schemeClr>
                </a:solidFill>
                <a:effectLst/>
                <a:latin typeface="Calibri" panose="020F0502020204030204" pitchFamily="34" charset="0"/>
                <a:ea typeface="DengXian" panose="02010600030101010101" pitchFamily="2" charset="-122"/>
                <a:cs typeface="Calibri" panose="020F0502020204030204" pitchFamily="34" charset="0"/>
              </a:rPr>
              <a:t>Developing Self-Regulated Learners </a:t>
            </a:r>
          </a:p>
          <a:p>
            <a:pPr algn="ctr">
              <a:lnSpc>
                <a:spcPct val="107000"/>
              </a:lnSpc>
              <a:spcAft>
                <a:spcPts val="800"/>
              </a:spcAft>
            </a:pPr>
            <a:r>
              <a:rPr lang="en-GB" sz="3600" b="1">
                <a:solidFill>
                  <a:schemeClr val="accent5">
                    <a:lumMod val="75000"/>
                  </a:schemeClr>
                </a:solidFill>
                <a:effectLst/>
                <a:latin typeface="Calibri" panose="020F0502020204030204" pitchFamily="34" charset="0"/>
                <a:ea typeface="DengXian" panose="02010600030101010101" pitchFamily="2" charset="-122"/>
                <a:cs typeface="Calibri" panose="020F0502020204030204" pitchFamily="34" charset="0"/>
              </a:rPr>
              <a:t>using a </a:t>
            </a:r>
          </a:p>
          <a:p>
            <a:pPr algn="ctr">
              <a:lnSpc>
                <a:spcPct val="107000"/>
              </a:lnSpc>
              <a:spcAft>
                <a:spcPts val="800"/>
              </a:spcAft>
            </a:pPr>
            <a:r>
              <a:rPr lang="en-GB" sz="3600" b="1">
                <a:solidFill>
                  <a:schemeClr val="accent5">
                    <a:lumMod val="75000"/>
                  </a:schemeClr>
                </a:solidFill>
                <a:effectLst/>
                <a:latin typeface="Calibri" panose="020F0502020204030204" pitchFamily="34" charset="0"/>
                <a:ea typeface="DengXian" panose="02010600030101010101" pitchFamily="2" charset="-122"/>
                <a:cs typeface="Calibri" panose="020F0502020204030204" pitchFamily="34" charset="0"/>
              </a:rPr>
              <a:t>Unique Reflective Summative Assessment </a:t>
            </a:r>
            <a:endParaRPr lang="en-GB" sz="3600">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endParaRPr>
          </a:p>
        </p:txBody>
      </p:sp>
      <p:pic>
        <p:nvPicPr>
          <p:cNvPr id="5" name="Picture 13">
            <a:extLst>
              <a:ext uri="{FF2B5EF4-FFF2-40B4-BE49-F238E27FC236}">
                <a16:creationId xmlns:a16="http://schemas.microsoft.com/office/drawing/2014/main" id="{4CBD930F-4424-4DF0-8469-B2353E8F7A83}"/>
              </a:ext>
            </a:extLst>
          </p:cNvPr>
          <p:cNvPicPr>
            <a:picLocks noChangeAspect="1"/>
          </p:cNvPicPr>
          <p:nvPr/>
        </p:nvPicPr>
        <p:blipFill>
          <a:blip r:embed="rId5"/>
          <a:stretch>
            <a:fillRect/>
          </a:stretch>
        </p:blipFill>
        <p:spPr>
          <a:xfrm>
            <a:off x="1880297" y="2787716"/>
            <a:ext cx="1254745" cy="1654470"/>
          </a:xfrm>
          <a:prstGeom prst="rect">
            <a:avLst/>
          </a:prstGeom>
        </p:spPr>
      </p:pic>
      <p:pic>
        <p:nvPicPr>
          <p:cNvPr id="6" name="Picture 8">
            <a:extLst>
              <a:ext uri="{FF2B5EF4-FFF2-40B4-BE49-F238E27FC236}">
                <a16:creationId xmlns:a16="http://schemas.microsoft.com/office/drawing/2014/main" id="{1F4C870A-8C0D-4336-B9C5-151C85F82F80}"/>
              </a:ext>
            </a:extLst>
          </p:cNvPr>
          <p:cNvPicPr>
            <a:picLocks noChangeAspect="1"/>
          </p:cNvPicPr>
          <p:nvPr/>
        </p:nvPicPr>
        <p:blipFill rotWithShape="1">
          <a:blip r:embed="rId6"/>
          <a:srcRect r="-1" b="13517"/>
          <a:stretch/>
        </p:blipFill>
        <p:spPr>
          <a:xfrm>
            <a:off x="6626549" y="2886427"/>
            <a:ext cx="1409248" cy="1457047"/>
          </a:xfrm>
          <a:prstGeom prst="rect">
            <a:avLst/>
          </a:prstGeom>
        </p:spPr>
      </p:pic>
      <p:sp>
        <p:nvSpPr>
          <p:cNvPr id="7" name="TextBox 6">
            <a:extLst>
              <a:ext uri="{FF2B5EF4-FFF2-40B4-BE49-F238E27FC236}">
                <a16:creationId xmlns:a16="http://schemas.microsoft.com/office/drawing/2014/main" id="{7B2BB74A-9A96-4BD0-851A-E12EA95168DD}"/>
              </a:ext>
            </a:extLst>
          </p:cNvPr>
          <p:cNvSpPr txBox="1"/>
          <p:nvPr/>
        </p:nvSpPr>
        <p:spPr>
          <a:xfrm>
            <a:off x="221143" y="4677298"/>
            <a:ext cx="4411766" cy="57490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pPr>
            <a:r>
              <a:rPr lang="en-US">
                <a:solidFill>
                  <a:schemeClr val="bg1"/>
                </a:solidFill>
              </a:rPr>
              <a:t>           </a:t>
            </a:r>
            <a:r>
              <a:rPr lang="en-US" sz="2400">
                <a:solidFill>
                  <a:schemeClr val="bg1"/>
                </a:solidFill>
              </a:rPr>
              <a:t> </a:t>
            </a:r>
            <a:r>
              <a:rPr lang="en-US" sz="2800">
                <a:solidFill>
                  <a:schemeClr val="bg1"/>
                </a:solidFill>
              </a:rPr>
              <a:t>Dr Lovleen Kushwah</a:t>
            </a:r>
            <a:endParaRPr lang="en-US" sz="2800">
              <a:solidFill>
                <a:schemeClr val="bg1"/>
              </a:solidFill>
              <a:cs typeface="Calibri"/>
            </a:endParaRPr>
          </a:p>
        </p:txBody>
      </p:sp>
      <p:sp>
        <p:nvSpPr>
          <p:cNvPr id="9" name="TextBox 8">
            <a:extLst>
              <a:ext uri="{FF2B5EF4-FFF2-40B4-BE49-F238E27FC236}">
                <a16:creationId xmlns:a16="http://schemas.microsoft.com/office/drawing/2014/main" id="{39F4AB18-A94B-4000-A443-E50148E2395B}"/>
              </a:ext>
            </a:extLst>
          </p:cNvPr>
          <p:cNvSpPr txBox="1"/>
          <p:nvPr/>
        </p:nvSpPr>
        <p:spPr>
          <a:xfrm>
            <a:off x="4721992" y="4677299"/>
            <a:ext cx="5252823" cy="57490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300"/>
              </a:spcBef>
              <a:spcAft>
                <a:spcPts val="1000"/>
              </a:spcAft>
            </a:pPr>
            <a:r>
              <a:rPr lang="en-US">
                <a:solidFill>
                  <a:schemeClr val="bg1"/>
                </a:solidFill>
              </a:rPr>
              <a:t>            </a:t>
            </a:r>
            <a:r>
              <a:rPr lang="en-US" sz="2400">
                <a:solidFill>
                  <a:schemeClr val="bg1"/>
                </a:solidFill>
              </a:rPr>
              <a:t> </a:t>
            </a:r>
            <a:r>
              <a:rPr lang="en-US" sz="2800">
                <a:solidFill>
                  <a:schemeClr val="bg1"/>
                </a:solidFill>
              </a:rPr>
              <a:t>Dr Geethanjali Selvaretnam </a:t>
            </a:r>
            <a:endParaRPr lang="en-US" sz="2800">
              <a:solidFill>
                <a:schemeClr val="bg1"/>
              </a:solidFill>
              <a:cs typeface="Calibri"/>
            </a:endParaRPr>
          </a:p>
        </p:txBody>
      </p:sp>
      <p:pic>
        <p:nvPicPr>
          <p:cNvPr id="12" name="Picture 11">
            <a:extLst>
              <a:ext uri="{FF2B5EF4-FFF2-40B4-BE49-F238E27FC236}">
                <a16:creationId xmlns:a16="http://schemas.microsoft.com/office/drawing/2014/main" id="{20001AAA-464D-46CF-AE96-984C517A8234}"/>
              </a:ext>
            </a:extLst>
          </p:cNvPr>
          <p:cNvPicPr>
            <a:picLocks noChangeAspect="1"/>
          </p:cNvPicPr>
          <p:nvPr/>
        </p:nvPicPr>
        <p:blipFill rotWithShape="1">
          <a:blip r:embed="rId7"/>
          <a:srcRect l="35039" t="57534" r="59205" b="34083"/>
          <a:stretch/>
        </p:blipFill>
        <p:spPr>
          <a:xfrm>
            <a:off x="8591107" y="3071500"/>
            <a:ext cx="701750" cy="574901"/>
          </a:xfrm>
          <a:prstGeom prst="rect">
            <a:avLst/>
          </a:prstGeom>
        </p:spPr>
      </p:pic>
      <p:pic>
        <p:nvPicPr>
          <p:cNvPr id="14" name="Picture 13">
            <a:extLst>
              <a:ext uri="{FF2B5EF4-FFF2-40B4-BE49-F238E27FC236}">
                <a16:creationId xmlns:a16="http://schemas.microsoft.com/office/drawing/2014/main" id="{5E0A9800-B4AD-4B3A-8652-84A79AB0DDA4}"/>
              </a:ext>
            </a:extLst>
          </p:cNvPr>
          <p:cNvPicPr>
            <a:picLocks noChangeAspect="1"/>
          </p:cNvPicPr>
          <p:nvPr/>
        </p:nvPicPr>
        <p:blipFill rotWithShape="1">
          <a:blip r:embed="rId7"/>
          <a:srcRect l="41773" t="57829" r="41919" b="33788"/>
          <a:stretch/>
        </p:blipFill>
        <p:spPr>
          <a:xfrm>
            <a:off x="9740900" y="1104191"/>
            <a:ext cx="2451100" cy="708719"/>
          </a:xfrm>
          <a:prstGeom prst="rect">
            <a:avLst/>
          </a:prstGeom>
        </p:spPr>
      </p:pic>
    </p:spTree>
    <p:extLst>
      <p:ext uri="{BB962C8B-B14F-4D97-AF65-F5344CB8AC3E}">
        <p14:creationId xmlns:p14="http://schemas.microsoft.com/office/powerpoint/2010/main" val="81296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flipV="1">
            <a:off x="4401622" y="637747"/>
            <a:ext cx="3214254" cy="1305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3898734" y="86665"/>
            <a:ext cx="422003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Survey A – Stage 1</a:t>
            </a:r>
          </a:p>
        </p:txBody>
      </p:sp>
      <p:graphicFrame>
        <p:nvGraphicFramePr>
          <p:cNvPr id="2" name="Table 2">
            <a:extLst>
              <a:ext uri="{FF2B5EF4-FFF2-40B4-BE49-F238E27FC236}">
                <a16:creationId xmlns:a16="http://schemas.microsoft.com/office/drawing/2014/main" id="{D6CE7116-7729-404E-B3CA-9ABC9C60AE92}"/>
              </a:ext>
            </a:extLst>
          </p:cNvPr>
          <p:cNvGraphicFramePr>
            <a:graphicFrameLocks noGrp="1"/>
          </p:cNvGraphicFramePr>
          <p:nvPr>
            <p:extLst>
              <p:ext uri="{D42A27DB-BD31-4B8C-83A1-F6EECF244321}">
                <p14:modId xmlns:p14="http://schemas.microsoft.com/office/powerpoint/2010/main" val="2248091129"/>
              </p:ext>
            </p:extLst>
          </p:nvPr>
        </p:nvGraphicFramePr>
        <p:xfrm>
          <a:off x="471056" y="1239359"/>
          <a:ext cx="11383350" cy="5086904"/>
        </p:xfrm>
        <a:graphic>
          <a:graphicData uri="http://schemas.openxmlformats.org/drawingml/2006/table">
            <a:tbl>
              <a:tblPr firstRow="1" bandRow="1">
                <a:tableStyleId>{5C22544A-7EE6-4342-B048-85BDC9FD1C3A}</a:tableStyleId>
              </a:tblPr>
              <a:tblGrid>
                <a:gridCol w="9441536">
                  <a:extLst>
                    <a:ext uri="{9D8B030D-6E8A-4147-A177-3AD203B41FA5}">
                      <a16:colId xmlns:a16="http://schemas.microsoft.com/office/drawing/2014/main" val="2087683140"/>
                    </a:ext>
                  </a:extLst>
                </a:gridCol>
                <a:gridCol w="1941814">
                  <a:extLst>
                    <a:ext uri="{9D8B030D-6E8A-4147-A177-3AD203B41FA5}">
                      <a16:colId xmlns:a16="http://schemas.microsoft.com/office/drawing/2014/main" val="446468353"/>
                    </a:ext>
                  </a:extLst>
                </a:gridCol>
              </a:tblGrid>
              <a:tr h="814526">
                <a:tc>
                  <a:txBody>
                    <a:bodyPr/>
                    <a:lstStyle/>
                    <a:p>
                      <a:r>
                        <a:rPr lang="en-GB" dirty="0"/>
                        <a:t>How confident are you about your answer in Lab Session 1? Choose the most appropriate one.</a:t>
                      </a:r>
                    </a:p>
                  </a:txBody>
                  <a:tcPr/>
                </a:tc>
                <a:tc>
                  <a:txBody>
                    <a:bodyPr/>
                    <a:lstStyle/>
                    <a:p>
                      <a:r>
                        <a:rPr lang="en-GB" dirty="0"/>
                        <a:t>Closed-ended</a:t>
                      </a:r>
                    </a:p>
                  </a:txBody>
                  <a:tcPr/>
                </a:tc>
                <a:extLst>
                  <a:ext uri="{0D108BD9-81ED-4DB2-BD59-A6C34878D82A}">
                    <a16:rowId xmlns:a16="http://schemas.microsoft.com/office/drawing/2014/main" val="2599505202"/>
                  </a:ext>
                </a:extLst>
              </a:tr>
              <a:tr h="814526">
                <a:tc>
                  <a:txBody>
                    <a:bodyPr/>
                    <a:lstStyle/>
                    <a:p>
                      <a:r>
                        <a:rPr lang="en-GB"/>
                        <a:t>Had the Lab  session 1 questions been graded; would you have done it differently? Explain </a:t>
                      </a:r>
                    </a:p>
                    <a:p>
                      <a:endParaRPr lang="en-GB"/>
                    </a:p>
                  </a:txBody>
                  <a:tcPr/>
                </a:tc>
                <a:tc>
                  <a:txBody>
                    <a:bodyPr/>
                    <a:lstStyle/>
                    <a:p>
                      <a:r>
                        <a:rPr lang="en-GB"/>
                        <a:t>Open-ended</a:t>
                      </a:r>
                    </a:p>
                  </a:txBody>
                  <a:tcPr/>
                </a:tc>
                <a:extLst>
                  <a:ext uri="{0D108BD9-81ED-4DB2-BD59-A6C34878D82A}">
                    <a16:rowId xmlns:a16="http://schemas.microsoft.com/office/drawing/2014/main" val="1418968673"/>
                  </a:ext>
                </a:extLst>
              </a:tr>
              <a:tr h="814526">
                <a:tc>
                  <a:txBody>
                    <a:bodyPr/>
                    <a:lstStyle/>
                    <a:p>
                      <a:r>
                        <a:rPr lang="en-GB" dirty="0"/>
                        <a:t>Do you have a clear idea about what was required to produce a good answer? Choose the most appropriate one.</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Closed-ended</a:t>
                      </a:r>
                    </a:p>
                    <a:p>
                      <a:endParaRPr lang="en-GB"/>
                    </a:p>
                  </a:txBody>
                  <a:tcPr/>
                </a:tc>
                <a:extLst>
                  <a:ext uri="{0D108BD9-81ED-4DB2-BD59-A6C34878D82A}">
                    <a16:rowId xmlns:a16="http://schemas.microsoft.com/office/drawing/2014/main" val="2116123967"/>
                  </a:ext>
                </a:extLst>
              </a:tr>
              <a:tr h="814526">
                <a:tc>
                  <a:txBody>
                    <a:bodyPr/>
                    <a:lstStyle/>
                    <a:p>
                      <a:r>
                        <a:rPr lang="en-GB" dirty="0"/>
                        <a:t>What were the positive aspects of your answer, i.e., could you explain what your strengths 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Open-ended</a:t>
                      </a:r>
                    </a:p>
                    <a:p>
                      <a:endParaRPr lang="en-GB"/>
                    </a:p>
                  </a:txBody>
                  <a:tcPr/>
                </a:tc>
                <a:extLst>
                  <a:ext uri="{0D108BD9-81ED-4DB2-BD59-A6C34878D82A}">
                    <a16:rowId xmlns:a16="http://schemas.microsoft.com/office/drawing/2014/main" val="2604509727"/>
                  </a:ext>
                </a:extLst>
              </a:tr>
              <a:tr h="907888">
                <a:tc>
                  <a:txBody>
                    <a:bodyPr/>
                    <a:lstStyle/>
                    <a:p>
                      <a:r>
                        <a:rPr lang="en-GB"/>
                        <a:t>If you are aware of any weaknesses in your answer, or if there are aspects of your answer that were still troubling you, could you explain what the issues are. If you could have talked to an expert while writing your answer, what feedback would you have asked for? Explain.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Open-ended</a:t>
                      </a:r>
                    </a:p>
                    <a:p>
                      <a:endParaRPr lang="en-GB"/>
                    </a:p>
                  </a:txBody>
                  <a:tcPr/>
                </a:tc>
                <a:extLst>
                  <a:ext uri="{0D108BD9-81ED-4DB2-BD59-A6C34878D82A}">
                    <a16:rowId xmlns:a16="http://schemas.microsoft.com/office/drawing/2014/main" val="4165876285"/>
                  </a:ext>
                </a:extLst>
              </a:tr>
              <a:tr h="814526">
                <a:tc>
                  <a:txBody>
                    <a:bodyPr/>
                    <a:lstStyle/>
                    <a:p>
                      <a:pPr algn="ctr">
                        <a:lnSpc>
                          <a:spcPct val="107000"/>
                        </a:lnSpc>
                        <a:spcAft>
                          <a:spcPts val="800"/>
                        </a:spcAft>
                      </a:pPr>
                      <a:r>
                        <a:rPr lang="en-GB" sz="1800" b="1" dirty="0">
                          <a:effectLst/>
                          <a:latin typeface="Calibri" panose="020F0502020204030204" pitchFamily="34" charset="0"/>
                          <a:ea typeface="DengXian" panose="02010600030101010101" pitchFamily="2" charset="-122"/>
                          <a:cs typeface="Arial" panose="020B0604020202020204" pitchFamily="34" charset="0"/>
                        </a:rPr>
                        <a:t>Maximum 300 words ; 5% of the total assessment grade</a:t>
                      </a:r>
                      <a:endParaRPr lang="en-GB" dirty="0"/>
                    </a:p>
                  </a:txBody>
                  <a:tcPr>
                    <a:solidFill>
                      <a:schemeClr val="accent1"/>
                    </a:solidFill>
                  </a:tcPr>
                </a:tc>
                <a:tc>
                  <a:txBody>
                    <a:bodyPr/>
                    <a:lstStyle/>
                    <a:p>
                      <a:endParaRPr lang="en-GB" dirty="0"/>
                    </a:p>
                  </a:txBody>
                  <a:tcPr>
                    <a:solidFill>
                      <a:schemeClr val="accent1"/>
                    </a:solidFill>
                  </a:tcPr>
                </a:tc>
                <a:extLst>
                  <a:ext uri="{0D108BD9-81ED-4DB2-BD59-A6C34878D82A}">
                    <a16:rowId xmlns:a16="http://schemas.microsoft.com/office/drawing/2014/main" val="1665292141"/>
                  </a:ext>
                </a:extLst>
              </a:tr>
            </a:tbl>
          </a:graphicData>
        </a:graphic>
      </p:graphicFrame>
    </p:spTree>
    <p:extLst>
      <p:ext uri="{BB962C8B-B14F-4D97-AF65-F5344CB8AC3E}">
        <p14:creationId xmlns:p14="http://schemas.microsoft.com/office/powerpoint/2010/main" val="124029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4257963" y="705560"/>
            <a:ext cx="31126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3901751" y="-24586"/>
            <a:ext cx="382507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Survey B – Stage 2</a:t>
            </a:r>
          </a:p>
        </p:txBody>
      </p:sp>
      <p:graphicFrame>
        <p:nvGraphicFramePr>
          <p:cNvPr id="2" name="Table 2">
            <a:extLst>
              <a:ext uri="{FF2B5EF4-FFF2-40B4-BE49-F238E27FC236}">
                <a16:creationId xmlns:a16="http://schemas.microsoft.com/office/drawing/2014/main" id="{D6CE7116-7729-404E-B3CA-9ABC9C60AE92}"/>
              </a:ext>
            </a:extLst>
          </p:cNvPr>
          <p:cNvGraphicFramePr>
            <a:graphicFrameLocks noGrp="1"/>
          </p:cNvGraphicFramePr>
          <p:nvPr>
            <p:extLst>
              <p:ext uri="{D42A27DB-BD31-4B8C-83A1-F6EECF244321}">
                <p14:modId xmlns:p14="http://schemas.microsoft.com/office/powerpoint/2010/main" val="2530471461"/>
              </p:ext>
            </p:extLst>
          </p:nvPr>
        </p:nvGraphicFramePr>
        <p:xfrm>
          <a:off x="78250" y="808658"/>
          <a:ext cx="11856378" cy="3507498"/>
        </p:xfrm>
        <a:graphic>
          <a:graphicData uri="http://schemas.openxmlformats.org/drawingml/2006/table">
            <a:tbl>
              <a:tblPr firstRow="1" bandRow="1">
                <a:tableStyleId>{5C22544A-7EE6-4342-B048-85BDC9FD1C3A}</a:tableStyleId>
              </a:tblPr>
              <a:tblGrid>
                <a:gridCol w="10477233">
                  <a:extLst>
                    <a:ext uri="{9D8B030D-6E8A-4147-A177-3AD203B41FA5}">
                      <a16:colId xmlns:a16="http://schemas.microsoft.com/office/drawing/2014/main" val="2087683140"/>
                    </a:ext>
                  </a:extLst>
                </a:gridCol>
                <a:gridCol w="1379145">
                  <a:extLst>
                    <a:ext uri="{9D8B030D-6E8A-4147-A177-3AD203B41FA5}">
                      <a16:colId xmlns:a16="http://schemas.microsoft.com/office/drawing/2014/main" val="446468353"/>
                    </a:ext>
                  </a:extLst>
                </a:gridCol>
              </a:tblGrid>
              <a:tr h="330210">
                <a:tc>
                  <a:txBody>
                    <a:bodyPr/>
                    <a:lstStyle/>
                    <a:p>
                      <a:r>
                        <a:rPr lang="en-GB"/>
                        <a:t>Explain how the expert's answer compare with yours. </a:t>
                      </a:r>
                    </a:p>
                  </a:txBody>
                  <a:tcPr/>
                </a:tc>
                <a:tc>
                  <a:txBody>
                    <a:bodyPr/>
                    <a:lstStyle/>
                    <a:p>
                      <a:r>
                        <a:rPr lang="en-GB" dirty="0"/>
                        <a:t>Open-ended</a:t>
                      </a:r>
                    </a:p>
                  </a:txBody>
                  <a:tcPr/>
                </a:tc>
                <a:extLst>
                  <a:ext uri="{0D108BD9-81ED-4DB2-BD59-A6C34878D82A}">
                    <a16:rowId xmlns:a16="http://schemas.microsoft.com/office/drawing/2014/main" val="2599505202"/>
                  </a:ext>
                </a:extLst>
              </a:tr>
              <a:tr h="577867">
                <a:tc>
                  <a:txBody>
                    <a:bodyPr/>
                    <a:lstStyle/>
                    <a:p>
                      <a:r>
                        <a:rPr lang="en-GB"/>
                        <a:t>Explain whether the expert's video made you aware of any weaknesses or strengths in your answer that you were not aware of at the time you wrote it? </a:t>
                      </a:r>
                    </a:p>
                  </a:txBody>
                  <a:tcPr/>
                </a:tc>
                <a:tc>
                  <a:txBody>
                    <a:bodyPr/>
                    <a:lstStyle/>
                    <a:p>
                      <a:r>
                        <a:rPr lang="en-GB"/>
                        <a:t>Open-ended</a:t>
                      </a:r>
                    </a:p>
                  </a:txBody>
                  <a:tcPr/>
                </a:tc>
                <a:extLst>
                  <a:ext uri="{0D108BD9-81ED-4DB2-BD59-A6C34878D82A}">
                    <a16:rowId xmlns:a16="http://schemas.microsoft.com/office/drawing/2014/main" val="1418968673"/>
                  </a:ext>
                </a:extLst>
              </a:tr>
              <a:tr h="577867">
                <a:tc>
                  <a:txBody>
                    <a:bodyPr/>
                    <a:lstStyle/>
                    <a:p>
                      <a:r>
                        <a:rPr lang="en-GB"/>
                        <a:t>Can you explain how you would improve your answer now, if you had the opportunity to do so?</a:t>
                      </a:r>
                    </a:p>
                  </a:txBody>
                  <a:tcPr/>
                </a:tc>
                <a:tc>
                  <a:txBody>
                    <a:bodyPr/>
                    <a:lstStyle/>
                    <a:p>
                      <a:r>
                        <a:rPr lang="en-GB"/>
                        <a:t>Open-ended</a:t>
                      </a:r>
                    </a:p>
                    <a:p>
                      <a:endParaRPr lang="en-GB"/>
                    </a:p>
                  </a:txBody>
                  <a:tcPr/>
                </a:tc>
                <a:extLst>
                  <a:ext uri="{0D108BD9-81ED-4DB2-BD59-A6C34878D82A}">
                    <a16:rowId xmlns:a16="http://schemas.microsoft.com/office/drawing/2014/main" val="2116123967"/>
                  </a:ext>
                </a:extLst>
              </a:tr>
              <a:tr h="577867">
                <a:tc>
                  <a:txBody>
                    <a:bodyPr/>
                    <a:lstStyle/>
                    <a:p>
                      <a:r>
                        <a:rPr lang="en-GB"/>
                        <a:t>Would you have preferred to have seen the expert's video before attempting the question – why?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Open-ended</a:t>
                      </a:r>
                    </a:p>
                    <a:p>
                      <a:endParaRPr lang="en-GB"/>
                    </a:p>
                  </a:txBody>
                  <a:tcPr/>
                </a:tc>
                <a:extLst>
                  <a:ext uri="{0D108BD9-81ED-4DB2-BD59-A6C34878D82A}">
                    <a16:rowId xmlns:a16="http://schemas.microsoft.com/office/drawing/2014/main" val="2604509727"/>
                  </a:ext>
                </a:extLst>
              </a:tr>
              <a:tr h="577867">
                <a:tc>
                  <a:txBody>
                    <a:bodyPr/>
                    <a:lstStyle/>
                    <a:p>
                      <a:r>
                        <a:rPr lang="en-GB"/>
                        <a:t>How has attempting the exercise before watching the expert's video benefitted your learning?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Open-ended</a:t>
                      </a:r>
                    </a:p>
                    <a:p>
                      <a:endParaRPr lang="en-GB"/>
                    </a:p>
                  </a:txBody>
                  <a:tcPr/>
                </a:tc>
                <a:extLst>
                  <a:ext uri="{0D108BD9-81ED-4DB2-BD59-A6C34878D82A}">
                    <a16:rowId xmlns:a16="http://schemas.microsoft.com/office/drawing/2014/main" val="4165876285"/>
                  </a:ext>
                </a:extLst>
              </a:tr>
              <a:tr h="581418">
                <a:tc>
                  <a:txBody>
                    <a:bodyPr/>
                    <a:lstStyle/>
                    <a:p>
                      <a:pPr algn="l">
                        <a:lnSpc>
                          <a:spcPct val="107000"/>
                        </a:lnSpc>
                        <a:spcAft>
                          <a:spcPts val="800"/>
                        </a:spcAft>
                      </a:pPr>
                      <a:r>
                        <a:rPr lang="en-GB" sz="1800" kern="1200">
                          <a:solidFill>
                            <a:schemeClr val="dk1"/>
                          </a:solidFill>
                          <a:latin typeface="+mn-lt"/>
                          <a:ea typeface="+mn-ea"/>
                          <a:cs typeface="+mn-cs"/>
                        </a:rPr>
                        <a:t>Do you need any more comments on your own work from the expert now that you have watched the video?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Open-ended</a:t>
                      </a:r>
                    </a:p>
                  </a:txBody>
                  <a:tcPr/>
                </a:tc>
                <a:extLst>
                  <a:ext uri="{0D108BD9-81ED-4DB2-BD59-A6C34878D82A}">
                    <a16:rowId xmlns:a16="http://schemas.microsoft.com/office/drawing/2014/main" val="1665292141"/>
                  </a:ext>
                </a:extLst>
              </a:tr>
            </a:tbl>
          </a:graphicData>
        </a:graphic>
      </p:graphicFrame>
      <p:graphicFrame>
        <p:nvGraphicFramePr>
          <p:cNvPr id="5" name="Table 4">
            <a:extLst>
              <a:ext uri="{FF2B5EF4-FFF2-40B4-BE49-F238E27FC236}">
                <a16:creationId xmlns:a16="http://schemas.microsoft.com/office/drawing/2014/main" id="{C7FFB27D-9347-42EB-BBB9-A214A00E27ED}"/>
              </a:ext>
            </a:extLst>
          </p:cNvPr>
          <p:cNvGraphicFramePr>
            <a:graphicFrameLocks noGrp="1"/>
          </p:cNvGraphicFramePr>
          <p:nvPr>
            <p:extLst>
              <p:ext uri="{D42A27DB-BD31-4B8C-83A1-F6EECF244321}">
                <p14:modId xmlns:p14="http://schemas.microsoft.com/office/powerpoint/2010/main" val="3555832270"/>
              </p:ext>
            </p:extLst>
          </p:nvPr>
        </p:nvGraphicFramePr>
        <p:xfrm>
          <a:off x="78250" y="4316156"/>
          <a:ext cx="11856378" cy="2468880"/>
        </p:xfrm>
        <a:graphic>
          <a:graphicData uri="http://schemas.openxmlformats.org/drawingml/2006/table">
            <a:tbl>
              <a:tblPr firstRow="1" bandRow="1">
                <a:tableStyleId>{5C22544A-7EE6-4342-B048-85BDC9FD1C3A}</a:tableStyleId>
              </a:tblPr>
              <a:tblGrid>
                <a:gridCol w="10489914">
                  <a:extLst>
                    <a:ext uri="{9D8B030D-6E8A-4147-A177-3AD203B41FA5}">
                      <a16:colId xmlns:a16="http://schemas.microsoft.com/office/drawing/2014/main" val="3882561062"/>
                    </a:ext>
                  </a:extLst>
                </a:gridCol>
                <a:gridCol w="1366464">
                  <a:extLst>
                    <a:ext uri="{9D8B030D-6E8A-4147-A177-3AD203B41FA5}">
                      <a16:colId xmlns:a16="http://schemas.microsoft.com/office/drawing/2014/main" val="693886575"/>
                    </a:ext>
                  </a:extLst>
                </a:gridCol>
              </a:tblGrid>
              <a:tr h="471774">
                <a:tc>
                  <a:txBody>
                    <a:bodyPr/>
                    <a:lstStyle/>
                    <a:p>
                      <a:r>
                        <a:rPr lang="en-GB" dirty="0"/>
                        <a:t>What did you learn more generally that will inform your future work? (e.g., about approach, working with data, ways of thinking, writing explanations, or anything else). Explain.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Open-ended</a:t>
                      </a:r>
                    </a:p>
                  </a:txBody>
                  <a:tcPr/>
                </a:tc>
                <a:extLst>
                  <a:ext uri="{0D108BD9-81ED-4DB2-BD59-A6C34878D82A}">
                    <a16:rowId xmlns:a16="http://schemas.microsoft.com/office/drawing/2014/main" val="3385332373"/>
                  </a:ext>
                </a:extLst>
              </a:tr>
              <a:tr h="471774">
                <a:tc>
                  <a:txBody>
                    <a:bodyPr/>
                    <a:lstStyle/>
                    <a:p>
                      <a:r>
                        <a:rPr lang="en-GB"/>
                        <a:t>What did you learn more generally that will inform your future work? (e.g., about approach, working with data, ways of thinking, writing explanations, or anything else). Explain. </a:t>
                      </a:r>
                    </a:p>
                    <a:p>
                      <a:endParaRPr lang="en-GB"/>
                    </a:p>
                  </a:txBody>
                  <a:tcPr/>
                </a:tc>
                <a:tc>
                  <a:txBody>
                    <a:bodyPr/>
                    <a:lstStyle/>
                    <a:p>
                      <a:r>
                        <a:rPr lang="en-GB" dirty="0"/>
                        <a:t>Open-ended</a:t>
                      </a:r>
                    </a:p>
                  </a:txBody>
                  <a:tcPr/>
                </a:tc>
                <a:extLst>
                  <a:ext uri="{0D108BD9-81ED-4DB2-BD59-A6C34878D82A}">
                    <a16:rowId xmlns:a16="http://schemas.microsoft.com/office/drawing/2014/main" val="2154461155"/>
                  </a:ext>
                </a:extLst>
              </a:tr>
              <a:tr h="471774">
                <a:tc>
                  <a:txBody>
                    <a:bodyPr/>
                    <a:lstStyle/>
                    <a:p>
                      <a:r>
                        <a:rPr lang="en-GB"/>
                        <a:t>There are several forms of giving feedback to students, for example, individual written feedback, generic written feedback, verbal feedback in classroom etc. Since now you have seen an expert doing the same exercise in a video, what are your thoughts about using such a video as a feedback tool?</a:t>
                      </a:r>
                    </a:p>
                  </a:txBody>
                  <a:tcPr/>
                </a:tc>
                <a:tc>
                  <a:txBody>
                    <a:bodyPr/>
                    <a:lstStyle/>
                    <a:p>
                      <a:r>
                        <a:rPr lang="en-GB" dirty="0"/>
                        <a:t>Open-ended</a:t>
                      </a:r>
                    </a:p>
                  </a:txBody>
                  <a:tcPr/>
                </a:tc>
                <a:extLst>
                  <a:ext uri="{0D108BD9-81ED-4DB2-BD59-A6C34878D82A}">
                    <a16:rowId xmlns:a16="http://schemas.microsoft.com/office/drawing/2014/main" val="2602554455"/>
                  </a:ext>
                </a:extLst>
              </a:tr>
            </a:tbl>
          </a:graphicData>
        </a:graphic>
      </p:graphicFrame>
      <p:sp>
        <p:nvSpPr>
          <p:cNvPr id="9" name="TextBox 8">
            <a:extLst>
              <a:ext uri="{FF2B5EF4-FFF2-40B4-BE49-F238E27FC236}">
                <a16:creationId xmlns:a16="http://schemas.microsoft.com/office/drawing/2014/main" id="{F0C5CAD5-1303-4913-862B-C05957AA2EE6}"/>
              </a:ext>
            </a:extLst>
          </p:cNvPr>
          <p:cNvSpPr txBox="1"/>
          <p:nvPr/>
        </p:nvSpPr>
        <p:spPr>
          <a:xfrm>
            <a:off x="7573818" y="59229"/>
            <a:ext cx="4531047" cy="646331"/>
          </a:xfrm>
          <a:prstGeom prst="rect">
            <a:avLst/>
          </a:prstGeom>
          <a:noFill/>
        </p:spPr>
        <p:txBody>
          <a:bodyPr wrap="square">
            <a:spAutoFit/>
          </a:bodyPr>
          <a:lstStyle/>
          <a:p>
            <a:pPr algn="ctr"/>
            <a:r>
              <a:rPr lang="en-GB" sz="1800" b="1" dirty="0">
                <a:effectLst/>
                <a:latin typeface="Calibri" panose="020F0502020204030204" pitchFamily="34" charset="0"/>
                <a:ea typeface="DengXian" panose="02010600030101010101" pitchFamily="2" charset="-122"/>
                <a:cs typeface="Arial" panose="020B0604020202020204" pitchFamily="34" charset="0"/>
              </a:rPr>
              <a:t>(Maximum 800 words ; 10% of the total assessment grade)</a:t>
            </a:r>
            <a:endParaRPr lang="en-GB" dirty="0"/>
          </a:p>
        </p:txBody>
      </p:sp>
    </p:spTree>
    <p:extLst>
      <p:ext uri="{BB962C8B-B14F-4D97-AF65-F5344CB8AC3E}">
        <p14:creationId xmlns:p14="http://schemas.microsoft.com/office/powerpoint/2010/main" val="81221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1CB4DA-EA25-4439-A873-CF673BED1A9E}"/>
              </a:ext>
            </a:extLst>
          </p:cNvPr>
          <p:cNvSpPr>
            <a:spLocks noGrp="1"/>
          </p:cNvSpPr>
          <p:nvPr>
            <p:ph type="sldNum" sz="quarter" idx="12"/>
          </p:nvPr>
        </p:nvSpPr>
        <p:spPr/>
        <p:txBody>
          <a:bodyPr/>
          <a:lstStyle/>
          <a:p>
            <a:fld id="{9D865A15-150D-46D6-8DC5-C5C4CA4DDF52}" type="slidenum">
              <a:rPr lang="en-GB" smtClean="0"/>
              <a:t>12</a:t>
            </a:fld>
            <a:endParaRPr lang="en-GB"/>
          </a:p>
        </p:txBody>
      </p:sp>
      <p:cxnSp>
        <p:nvCxnSpPr>
          <p:cNvPr id="7" name="Straight Connector 6">
            <a:extLst>
              <a:ext uri="{FF2B5EF4-FFF2-40B4-BE49-F238E27FC236}">
                <a16:creationId xmlns:a16="http://schemas.microsoft.com/office/drawing/2014/main" id="{38B6DA0F-2812-4E59-B85D-C9BC466ACA9A}"/>
              </a:ext>
            </a:extLst>
          </p:cNvPr>
          <p:cNvCxnSpPr>
            <a:cxnSpLocks/>
          </p:cNvCxnSpPr>
          <p:nvPr/>
        </p:nvCxnSpPr>
        <p:spPr>
          <a:xfrm>
            <a:off x="3574577" y="759258"/>
            <a:ext cx="49229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Rectangle 1026">
            <a:extLst>
              <a:ext uri="{FF2B5EF4-FFF2-40B4-BE49-F238E27FC236}">
                <a16:creationId xmlns:a16="http://schemas.microsoft.com/office/drawing/2014/main" id="{91F35735-EEB6-4430-8531-5383DFE81A2A}"/>
              </a:ext>
            </a:extLst>
          </p:cNvPr>
          <p:cNvSpPr txBox="1">
            <a:spLocks noChangeArrowheads="1"/>
          </p:cNvSpPr>
          <p:nvPr/>
        </p:nvSpPr>
        <p:spPr bwMode="auto">
          <a:xfrm>
            <a:off x="2794572" y="105137"/>
            <a:ext cx="6482992"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Data Collection and Methodology</a:t>
            </a:r>
          </a:p>
        </p:txBody>
      </p:sp>
      <p:sp>
        <p:nvSpPr>
          <p:cNvPr id="9" name="TextBox 8">
            <a:extLst>
              <a:ext uri="{FF2B5EF4-FFF2-40B4-BE49-F238E27FC236}">
                <a16:creationId xmlns:a16="http://schemas.microsoft.com/office/drawing/2014/main" id="{2057C851-8A30-46AA-95B8-A34E608FA57C}"/>
              </a:ext>
            </a:extLst>
          </p:cNvPr>
          <p:cNvSpPr txBox="1"/>
          <p:nvPr/>
        </p:nvSpPr>
        <p:spPr>
          <a:xfrm>
            <a:off x="313207" y="953011"/>
            <a:ext cx="10382502" cy="294356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400" dirty="0"/>
              <a:t>Undergraduate Honour Course   - International Finance</a:t>
            </a:r>
          </a:p>
          <a:p>
            <a:pPr marL="285750" indent="-285750">
              <a:lnSpc>
                <a:spcPct val="200000"/>
              </a:lnSpc>
              <a:buFont typeface="Arial" panose="020B0604020202020204" pitchFamily="34" charset="0"/>
              <a:buChar char="•"/>
            </a:pPr>
            <a:r>
              <a:rPr lang="en-GB" sz="2400" dirty="0"/>
              <a:t>Answers to the two surveys - student reflections</a:t>
            </a:r>
            <a:r>
              <a:rPr lang="en-GB" sz="2400" baseline="30000" dirty="0"/>
              <a:t>1 </a:t>
            </a:r>
            <a:r>
              <a:rPr lang="en-GB" sz="2400" dirty="0"/>
              <a:t>. </a:t>
            </a:r>
          </a:p>
          <a:p>
            <a:pPr marL="285750" indent="-285750">
              <a:lnSpc>
                <a:spcPct val="200000"/>
              </a:lnSpc>
              <a:buFont typeface="Arial" panose="020B0604020202020204" pitchFamily="34" charset="0"/>
              <a:buChar char="•"/>
            </a:pPr>
            <a:r>
              <a:rPr lang="en-GB" sz="2400" dirty="0">
                <a:sym typeface="Wingdings" panose="05000000000000000000" pitchFamily="2" charset="2"/>
              </a:rPr>
              <a:t>End of the course evaluation. </a:t>
            </a:r>
          </a:p>
          <a:p>
            <a:pPr marL="285750" indent="-285750">
              <a:lnSpc>
                <a:spcPct val="200000"/>
              </a:lnSpc>
              <a:buFont typeface="Arial" panose="020B0604020202020204" pitchFamily="34" charset="0"/>
              <a:buChar char="•"/>
            </a:pPr>
            <a:r>
              <a:rPr lang="en-GB" sz="2400" dirty="0"/>
              <a:t>Ethics approval has been obtained</a:t>
            </a:r>
          </a:p>
        </p:txBody>
      </p:sp>
      <p:sp>
        <p:nvSpPr>
          <p:cNvPr id="6" name="TextBox 5">
            <a:extLst>
              <a:ext uri="{FF2B5EF4-FFF2-40B4-BE49-F238E27FC236}">
                <a16:creationId xmlns:a16="http://schemas.microsoft.com/office/drawing/2014/main" id="{60D41DDE-6AB5-4B24-B386-1FF694F8C719}"/>
              </a:ext>
            </a:extLst>
          </p:cNvPr>
          <p:cNvSpPr txBox="1"/>
          <p:nvPr/>
        </p:nvSpPr>
        <p:spPr>
          <a:xfrm>
            <a:off x="173182" y="6026705"/>
            <a:ext cx="8730673" cy="369332"/>
          </a:xfrm>
          <a:prstGeom prst="rect">
            <a:avLst/>
          </a:prstGeom>
          <a:noFill/>
        </p:spPr>
        <p:txBody>
          <a:bodyPr wrap="square" rtlCol="0">
            <a:spAutoFit/>
          </a:bodyPr>
          <a:lstStyle/>
          <a:p>
            <a:r>
              <a:rPr lang="en-GB" dirty="0"/>
              <a:t>[1.</a:t>
            </a:r>
            <a:r>
              <a:rPr lang="fr-FR" dirty="0"/>
              <a:t>Bain et al. (2002), Grossman (2008), </a:t>
            </a:r>
            <a:r>
              <a:rPr lang="fr-FR" dirty="0" err="1"/>
              <a:t>Haigh</a:t>
            </a:r>
            <a:r>
              <a:rPr lang="fr-FR" dirty="0"/>
              <a:t>, N. (2000), </a:t>
            </a:r>
            <a:r>
              <a:rPr lang="fr-FR" dirty="0" err="1"/>
              <a:t>Mcquire</a:t>
            </a:r>
            <a:r>
              <a:rPr lang="fr-FR" dirty="0"/>
              <a:t> et al (2009), Ryan (2015) </a:t>
            </a:r>
            <a:r>
              <a:rPr lang="en-US" dirty="0"/>
              <a:t>]</a:t>
            </a:r>
            <a:endParaRPr lang="en-GB" dirty="0"/>
          </a:p>
        </p:txBody>
      </p:sp>
      <p:sp>
        <p:nvSpPr>
          <p:cNvPr id="10" name="TextBox 9">
            <a:extLst>
              <a:ext uri="{FF2B5EF4-FFF2-40B4-BE49-F238E27FC236}">
                <a16:creationId xmlns:a16="http://schemas.microsoft.com/office/drawing/2014/main" id="{D8D3C336-B970-4821-BEE4-FF9DFFE65977}"/>
              </a:ext>
            </a:extLst>
          </p:cNvPr>
          <p:cNvSpPr txBox="1"/>
          <p:nvPr/>
        </p:nvSpPr>
        <p:spPr>
          <a:xfrm>
            <a:off x="173182" y="4193585"/>
            <a:ext cx="11054423" cy="1697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Only those who consented to be included in the research were chosen</a:t>
            </a:r>
          </a:p>
          <a:p>
            <a:pPr>
              <a:lnSpc>
                <a:spcPct val="150000"/>
              </a:lnSpc>
            </a:pPr>
            <a:r>
              <a:rPr lang="en-GB" sz="2400" dirty="0"/>
              <a:t>	- 49 out of 53 students</a:t>
            </a:r>
          </a:p>
          <a:p>
            <a:pPr marL="285750" indent="-285750">
              <a:lnSpc>
                <a:spcPct val="150000"/>
              </a:lnSpc>
              <a:buFont typeface="Arial" panose="020B0604020202020204" pitchFamily="34" charset="0"/>
              <a:buChar char="•"/>
            </a:pPr>
            <a:r>
              <a:rPr lang="en-GB" sz="2400" dirty="0"/>
              <a:t>Qualitative analysis: Coding and Thematic analysis </a:t>
            </a:r>
            <a:r>
              <a:rPr lang="en-GB" sz="2400" baseline="30000" dirty="0"/>
              <a:t>2 </a:t>
            </a:r>
            <a:endParaRPr lang="en-GB" sz="2400" dirty="0"/>
          </a:p>
        </p:txBody>
      </p:sp>
      <p:sp>
        <p:nvSpPr>
          <p:cNvPr id="11" name="TextBox 10">
            <a:extLst>
              <a:ext uri="{FF2B5EF4-FFF2-40B4-BE49-F238E27FC236}">
                <a16:creationId xmlns:a16="http://schemas.microsoft.com/office/drawing/2014/main" id="{49C93957-1296-4753-82C3-C0A277155208}"/>
              </a:ext>
            </a:extLst>
          </p:cNvPr>
          <p:cNvSpPr txBox="1"/>
          <p:nvPr/>
        </p:nvSpPr>
        <p:spPr>
          <a:xfrm>
            <a:off x="173182" y="6488668"/>
            <a:ext cx="11542899" cy="369332"/>
          </a:xfrm>
          <a:prstGeom prst="rect">
            <a:avLst/>
          </a:prstGeom>
          <a:noFill/>
        </p:spPr>
        <p:txBody>
          <a:bodyPr wrap="square" rtlCol="0">
            <a:spAutoFit/>
          </a:bodyPr>
          <a:lstStyle/>
          <a:p>
            <a:r>
              <a:rPr lang="en-GB" dirty="0"/>
              <a:t>[2.</a:t>
            </a:r>
            <a:r>
              <a:rPr lang="en-GB" sz="1800" dirty="0">
                <a:solidFill>
                  <a:srgbClr val="000000"/>
                </a:solidFill>
                <a:effectLst/>
                <a:latin typeface="Calibri" panose="020F0502020204030204" pitchFamily="34" charset="0"/>
                <a:ea typeface="Calibri" panose="020F0502020204030204" pitchFamily="34" charset="0"/>
              </a:rPr>
              <a:t> Braun and Clark, 2006; </a:t>
            </a:r>
            <a:r>
              <a:rPr lang="en-GB" sz="1800" dirty="0" err="1">
                <a:solidFill>
                  <a:srgbClr val="000000"/>
                </a:solidFill>
                <a:effectLst/>
                <a:latin typeface="Calibri" panose="020F0502020204030204" pitchFamily="34" charset="0"/>
                <a:ea typeface="Calibri" panose="020F0502020204030204" pitchFamily="34" charset="0"/>
              </a:rPr>
              <a:t>Mcquire</a:t>
            </a:r>
            <a:r>
              <a:rPr lang="en-GB" sz="1800" dirty="0">
                <a:solidFill>
                  <a:srgbClr val="000000"/>
                </a:solidFill>
                <a:effectLst/>
                <a:latin typeface="Calibri" panose="020F0502020204030204" pitchFamily="34" charset="0"/>
                <a:ea typeface="Calibri" panose="020F0502020204030204" pitchFamily="34" charset="0"/>
              </a:rPr>
              <a:t> and </a:t>
            </a:r>
            <a:r>
              <a:rPr lang="en-GB" sz="1800" dirty="0" err="1">
                <a:solidFill>
                  <a:srgbClr val="000000"/>
                </a:solidFill>
                <a:effectLst/>
                <a:latin typeface="Calibri" panose="020F0502020204030204" pitchFamily="34" charset="0"/>
                <a:ea typeface="Calibri" panose="020F0502020204030204" pitchFamily="34" charset="0"/>
              </a:rPr>
              <a:t>Delahaunt</a:t>
            </a:r>
            <a:r>
              <a:rPr lang="en-GB" sz="1800" dirty="0">
                <a:solidFill>
                  <a:srgbClr val="000000"/>
                </a:solidFill>
                <a:effectLst/>
                <a:latin typeface="Calibri" panose="020F0502020204030204" pitchFamily="34" charset="0"/>
                <a:ea typeface="Calibri" panose="020F0502020204030204" pitchFamily="34" charset="0"/>
              </a:rPr>
              <a:t>, 2017</a:t>
            </a:r>
            <a:r>
              <a:rPr lang="fr-FR" dirty="0"/>
              <a:t> </a:t>
            </a:r>
            <a:r>
              <a:rPr lang="en-US" dirty="0"/>
              <a:t>]</a:t>
            </a:r>
            <a:endParaRPr lang="en-GB" dirty="0"/>
          </a:p>
        </p:txBody>
      </p:sp>
    </p:spTree>
    <p:extLst>
      <p:ext uri="{BB962C8B-B14F-4D97-AF65-F5344CB8AC3E}">
        <p14:creationId xmlns:p14="http://schemas.microsoft.com/office/powerpoint/2010/main" val="11826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13</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842327" y="736090"/>
            <a:ext cx="43133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568787" y="921318"/>
            <a:ext cx="11054423" cy="614809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400" dirty="0"/>
              <a:t>When incorporated as part of a summative assessment, non-graded nature of formative assessment had little influence on most of the students’ choice of effort.</a:t>
            </a:r>
          </a:p>
          <a:p>
            <a:pPr marL="800100" lvl="1" indent="-342900">
              <a:lnSpc>
                <a:spcPct val="200000"/>
              </a:lnSpc>
              <a:buFontTx/>
              <a:buChar char="-"/>
            </a:pPr>
            <a:r>
              <a:rPr lang="en-GB" sz="2400" dirty="0"/>
              <a:t>Some students (18) indicated that they would have still taken this formative exercise seriously, however, they would have spent more time and effort in completing the exercise carefully had it been graded. </a:t>
            </a:r>
          </a:p>
          <a:p>
            <a:pPr marL="800100" lvl="1" indent="-342900">
              <a:lnSpc>
                <a:spcPct val="200000"/>
              </a:lnSpc>
              <a:buFontTx/>
              <a:buChar char="-"/>
            </a:pPr>
            <a:r>
              <a:rPr lang="en-GB" sz="2400" dirty="0"/>
              <a:t>Remaining students (31) would have still done the same but would have invested more time and done the exercise more carefully.</a:t>
            </a:r>
          </a:p>
          <a:p>
            <a:pPr marL="285750" indent="-285750">
              <a:lnSpc>
                <a:spcPct val="150000"/>
              </a:lnSpc>
              <a:buFont typeface="Arial" panose="020B0604020202020204" pitchFamily="34" charset="0"/>
              <a:buChar char="•"/>
            </a:pPr>
            <a:endParaRPr lang="en-GB" sz="2400" dirty="0"/>
          </a:p>
          <a:p>
            <a:pPr marL="285750" indent="-285750">
              <a:lnSpc>
                <a:spcPct val="150000"/>
              </a:lnSpc>
              <a:buFont typeface="Arial" panose="020B0604020202020204" pitchFamily="34" charset="0"/>
              <a:buChar char="•"/>
            </a:pPr>
            <a:endParaRPr lang="en-GB" sz="2400" baseline="30000" dirty="0"/>
          </a:p>
        </p:txBody>
      </p:sp>
      <p:sp>
        <p:nvSpPr>
          <p:cNvPr id="9" name="Rectangle 1026">
            <a:extLst>
              <a:ext uri="{FF2B5EF4-FFF2-40B4-BE49-F238E27FC236}">
                <a16:creationId xmlns:a16="http://schemas.microsoft.com/office/drawing/2014/main" id="{64E02D91-9FF2-46E0-8FB3-A5114E6DCA06}"/>
              </a:ext>
            </a:extLst>
          </p:cNvPr>
          <p:cNvSpPr txBox="1">
            <a:spLocks noChangeArrowheads="1"/>
          </p:cNvSpPr>
          <p:nvPr/>
        </p:nvSpPr>
        <p:spPr bwMode="auto">
          <a:xfrm>
            <a:off x="3283554" y="59464"/>
            <a:ext cx="6045173"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effect of non-grade</a:t>
            </a:r>
          </a:p>
        </p:txBody>
      </p:sp>
    </p:spTree>
    <p:extLst>
      <p:ext uri="{BB962C8B-B14F-4D97-AF65-F5344CB8AC3E}">
        <p14:creationId xmlns:p14="http://schemas.microsoft.com/office/powerpoint/2010/main" val="18773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14</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842327" y="736090"/>
            <a:ext cx="43133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568788" y="1383552"/>
            <a:ext cx="11054423" cy="3747436"/>
          </a:xfrm>
          <a:prstGeom prst="rect">
            <a:avLst/>
          </a:prstGeom>
          <a:noFill/>
        </p:spPr>
        <p:txBody>
          <a:bodyPr wrap="square" rtlCol="0">
            <a:spAutoFit/>
          </a:bodyPr>
          <a:lstStyle/>
          <a:p>
            <a:endParaRPr lang="en-GB" sz="2400" i="1" dirty="0"/>
          </a:p>
          <a:p>
            <a:r>
              <a:rPr lang="en-GB" sz="2400" i="1" dirty="0"/>
              <a:t>“I would have perhaps done it earlier as other work that was graded took priority for me. However, I would not have put in necessarily more effort as I put in a good amount anyway and was happy with my participation in the activity.”</a:t>
            </a:r>
          </a:p>
          <a:p>
            <a:endParaRPr lang="en-GB" sz="2400" i="1" dirty="0"/>
          </a:p>
          <a:p>
            <a:endParaRPr lang="en-GB" sz="2400" i="1" dirty="0"/>
          </a:p>
          <a:p>
            <a:r>
              <a:rPr lang="en-GB" sz="2400" i="1" dirty="0"/>
              <a:t>“…emphasis on grading would force me to factor in more time …more effort. I would also look at what criteria would make an A level answer and try to match this to the best of my ability by using a checklist.”</a:t>
            </a:r>
          </a:p>
          <a:p>
            <a:pPr marL="285750" indent="-285750">
              <a:lnSpc>
                <a:spcPct val="150000"/>
              </a:lnSpc>
              <a:buFont typeface="Arial" panose="020B0604020202020204" pitchFamily="34" charset="0"/>
              <a:buChar char="•"/>
            </a:pPr>
            <a:endParaRPr lang="en-GB" sz="2400" baseline="30000" dirty="0"/>
          </a:p>
        </p:txBody>
      </p:sp>
      <p:sp>
        <p:nvSpPr>
          <p:cNvPr id="7" name="Rectangle 1026">
            <a:extLst>
              <a:ext uri="{FF2B5EF4-FFF2-40B4-BE49-F238E27FC236}">
                <a16:creationId xmlns:a16="http://schemas.microsoft.com/office/drawing/2014/main" id="{D395589F-6B9E-4BE7-8749-2E2DF1046577}"/>
              </a:ext>
            </a:extLst>
          </p:cNvPr>
          <p:cNvSpPr txBox="1">
            <a:spLocks noChangeArrowheads="1"/>
          </p:cNvSpPr>
          <p:nvPr/>
        </p:nvSpPr>
        <p:spPr bwMode="auto">
          <a:xfrm>
            <a:off x="3283554" y="59464"/>
            <a:ext cx="6045173"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effect of non-grade</a:t>
            </a:r>
          </a:p>
        </p:txBody>
      </p:sp>
    </p:spTree>
    <p:extLst>
      <p:ext uri="{BB962C8B-B14F-4D97-AF65-F5344CB8AC3E}">
        <p14:creationId xmlns:p14="http://schemas.microsoft.com/office/powerpoint/2010/main" val="64995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15</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851563" y="624754"/>
            <a:ext cx="43133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92363" y="1112435"/>
            <a:ext cx="12007273" cy="5021055"/>
          </a:xfrm>
          <a:prstGeom prst="rect">
            <a:avLst/>
          </a:prstGeom>
          <a:noFill/>
        </p:spPr>
        <p:txBody>
          <a:bodyPr wrap="square" rtlCol="0">
            <a:spAutoFit/>
          </a:bodyPr>
          <a:lstStyle/>
          <a:p>
            <a:pPr marL="360363" lvl="1" indent="-268288">
              <a:lnSpc>
                <a:spcPct val="150000"/>
              </a:lnSpc>
              <a:buFont typeface="Arial" panose="020B0604020202020204" pitchFamily="34" charset="0"/>
              <a:buChar char="•"/>
            </a:pPr>
            <a:r>
              <a:rPr lang="en-GB" sz="2400" dirty="0"/>
              <a:t>Students gain clarity of the process of working through practical problems in Economics (26), enhanced their knowledge of the subject (22), research skills (17) and data skills (18).</a:t>
            </a:r>
          </a:p>
          <a:p>
            <a:pPr marL="360363" lvl="1" indent="-268288">
              <a:lnSpc>
                <a:spcPct val="150000"/>
              </a:lnSpc>
              <a:buFont typeface="Arial" panose="020B0604020202020204" pitchFamily="34" charset="0"/>
              <a:buChar char="•"/>
            </a:pPr>
            <a:r>
              <a:rPr lang="en-GB" sz="2400" dirty="0"/>
              <a:t>A few students preferred to skip this process (2) and be provided with the answer saving time and effort. </a:t>
            </a:r>
          </a:p>
          <a:p>
            <a:pPr marL="360363" lvl="1" indent="-268288">
              <a:lnSpc>
                <a:spcPct val="150000"/>
              </a:lnSpc>
              <a:buFont typeface="Arial" panose="020B0604020202020204" pitchFamily="34" charset="0"/>
              <a:buChar char="•"/>
            </a:pPr>
            <a:r>
              <a:rPr lang="en-GB" sz="2400" dirty="0"/>
              <a:t>More engaged (9) and learnt through challenges (10)</a:t>
            </a:r>
          </a:p>
          <a:p>
            <a:pPr marL="360363" lvl="1" indent="-268288">
              <a:lnSpc>
                <a:spcPct val="150000"/>
              </a:lnSpc>
              <a:buFont typeface="Arial" panose="020B0604020202020204" pitchFamily="34" charset="0"/>
              <a:buChar char="•"/>
            </a:pPr>
            <a:r>
              <a:rPr lang="en-GB" sz="2400" dirty="0"/>
              <a:t>Practice previously gained skills (3) and appreciate future  applicability (10)</a:t>
            </a:r>
          </a:p>
          <a:p>
            <a:pPr marL="434975" lvl="1" indent="-342900">
              <a:lnSpc>
                <a:spcPct val="150000"/>
              </a:lnSpc>
              <a:buFont typeface="Arial" panose="020B0604020202020204" pitchFamily="34" charset="0"/>
              <a:buChar char="•"/>
            </a:pPr>
            <a:r>
              <a:rPr lang="en-GB" sz="2400" dirty="0"/>
              <a:t>Soft Skills such as confidence (3), independence (17) , curiosity (12) , intuition (#TBA), and spontaneity (3) could be developed through activities that focus on process of learning rather than the result. </a:t>
            </a:r>
          </a:p>
        </p:txBody>
      </p:sp>
      <p:sp>
        <p:nvSpPr>
          <p:cNvPr id="9" name="Rectangle 1026">
            <a:extLst>
              <a:ext uri="{FF2B5EF4-FFF2-40B4-BE49-F238E27FC236}">
                <a16:creationId xmlns:a16="http://schemas.microsoft.com/office/drawing/2014/main" id="{64E02D91-9FF2-46E0-8FB3-A5114E6DCA06}"/>
              </a:ext>
            </a:extLst>
          </p:cNvPr>
          <p:cNvSpPr txBox="1">
            <a:spLocks noChangeArrowheads="1"/>
          </p:cNvSpPr>
          <p:nvPr/>
        </p:nvSpPr>
        <p:spPr bwMode="auto">
          <a:xfrm>
            <a:off x="2978755" y="0"/>
            <a:ext cx="6470045"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Benefits to students</a:t>
            </a:r>
          </a:p>
        </p:txBody>
      </p:sp>
    </p:spTree>
    <p:extLst>
      <p:ext uri="{BB962C8B-B14F-4D97-AF65-F5344CB8AC3E}">
        <p14:creationId xmlns:p14="http://schemas.microsoft.com/office/powerpoint/2010/main" val="174054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16</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842327" y="736090"/>
            <a:ext cx="43133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471806" y="1233409"/>
            <a:ext cx="11054423" cy="5122941"/>
          </a:xfrm>
          <a:prstGeom prst="rect">
            <a:avLst/>
          </a:prstGeom>
          <a:noFill/>
        </p:spPr>
        <p:txBody>
          <a:bodyPr wrap="square" rtlCol="0">
            <a:spAutoFit/>
          </a:bodyPr>
          <a:lstStyle/>
          <a:p>
            <a:r>
              <a:rPr lang="en-GB" sz="2000" i="1" dirty="0"/>
              <a:t>“This has benefitted my learning as had I seen the expert video beforehand it would have been extremely easy to follow his steps and gain the correct answers. This would be negative for my learning as it would require very little thought, application of research skills or use of intuition on my behalf in order to achieve the desired answers.”</a:t>
            </a:r>
          </a:p>
          <a:p>
            <a:endParaRPr lang="en-GB" sz="2000" i="1" dirty="0"/>
          </a:p>
          <a:p>
            <a:r>
              <a:rPr lang="en-GB" sz="2000" i="1" dirty="0"/>
              <a:t>“It reinforced my knowledge on finding the balance of payments and improved my data skills.”</a:t>
            </a:r>
          </a:p>
          <a:p>
            <a:endParaRPr lang="en-GB" sz="2000" i="1" dirty="0"/>
          </a:p>
          <a:p>
            <a:r>
              <a:rPr lang="en-GB" sz="2000" i="1" dirty="0"/>
              <a:t>“It allowed me to see where I had gaps in my knowledge of the content and also researching techniques. The expert’s video has clarified these areas I was unsure of and also allowed me to realise I have some work to do on interpreting the data value for the balance of payments section.”</a:t>
            </a:r>
          </a:p>
          <a:p>
            <a:endParaRPr lang="en-GB" sz="2000" i="1" dirty="0"/>
          </a:p>
          <a:p>
            <a:r>
              <a:rPr lang="en-GB" sz="2000" i="1" dirty="0"/>
              <a:t>“It hasn’t. I don’t feel that I benefitted at all from attempting the exercise beforehand. The only difference between attempting the exercise before watching the video is that I spent much longer searching for data sources than I would have if I’d watched the video first. I don’t believe that I learned anything in doing this.”</a:t>
            </a:r>
          </a:p>
          <a:p>
            <a:pPr>
              <a:lnSpc>
                <a:spcPct val="150000"/>
              </a:lnSpc>
            </a:pPr>
            <a:endParaRPr lang="en-GB" sz="2000" dirty="0"/>
          </a:p>
        </p:txBody>
      </p:sp>
      <p:sp>
        <p:nvSpPr>
          <p:cNvPr id="7" name="Rectangle 1026">
            <a:extLst>
              <a:ext uri="{FF2B5EF4-FFF2-40B4-BE49-F238E27FC236}">
                <a16:creationId xmlns:a16="http://schemas.microsoft.com/office/drawing/2014/main" id="{815447A5-35C9-4D40-97AC-6A9CFE2E61C1}"/>
              </a:ext>
            </a:extLst>
          </p:cNvPr>
          <p:cNvSpPr txBox="1">
            <a:spLocks noChangeArrowheads="1"/>
          </p:cNvSpPr>
          <p:nvPr/>
        </p:nvSpPr>
        <p:spPr bwMode="auto">
          <a:xfrm>
            <a:off x="2978755" y="0"/>
            <a:ext cx="6470045"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Benefits to students</a:t>
            </a:r>
          </a:p>
        </p:txBody>
      </p:sp>
    </p:spTree>
    <p:extLst>
      <p:ext uri="{BB962C8B-B14F-4D97-AF65-F5344CB8AC3E}">
        <p14:creationId xmlns:p14="http://schemas.microsoft.com/office/powerpoint/2010/main" val="41818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17</a:t>
            </a:fld>
            <a:endParaRPr lang="en-GB"/>
          </a:p>
        </p:txBody>
      </p:sp>
      <p:sp>
        <p:nvSpPr>
          <p:cNvPr id="11" name="TextBox 10">
            <a:extLst>
              <a:ext uri="{FF2B5EF4-FFF2-40B4-BE49-F238E27FC236}">
                <a16:creationId xmlns:a16="http://schemas.microsoft.com/office/drawing/2014/main" id="{37E81041-BCB2-4B4B-B7F5-4A3CE0275764}"/>
              </a:ext>
            </a:extLst>
          </p:cNvPr>
          <p:cNvSpPr txBox="1"/>
          <p:nvPr/>
        </p:nvSpPr>
        <p:spPr>
          <a:xfrm>
            <a:off x="240146" y="136525"/>
            <a:ext cx="11591636" cy="6523837"/>
          </a:xfrm>
          <a:prstGeom prst="rect">
            <a:avLst/>
          </a:prstGeom>
          <a:noFill/>
        </p:spPr>
        <p:txBody>
          <a:bodyPr wrap="square" rtlCol="0">
            <a:spAutoFit/>
          </a:bodyPr>
          <a:lstStyle/>
          <a:p>
            <a:endParaRPr lang="en-GB" sz="2000" i="1" dirty="0"/>
          </a:p>
          <a:p>
            <a:r>
              <a:rPr lang="en-GB" sz="2000" i="1" dirty="0"/>
              <a:t>… it gave me the chance to answer intuitively and instinctively which allows me to reflect on my answers and see weaknesses. </a:t>
            </a:r>
          </a:p>
          <a:p>
            <a:endParaRPr lang="en-GB" sz="2000" i="1" dirty="0"/>
          </a:p>
          <a:p>
            <a:r>
              <a:rPr lang="en-GB" sz="2000" i="1" dirty="0"/>
              <a:t>“Because there was no guidance on which sources to use or where to look, it enabled me to learn how to work independently and individually. It also benefitted my learning in the sense that I had to interpret the results/graphs using my own reasoning and prior knowledge of economics and putting my analytical skills into practice.”</a:t>
            </a:r>
          </a:p>
          <a:p>
            <a:endParaRPr lang="en-GB" sz="2000" i="1" dirty="0"/>
          </a:p>
          <a:p>
            <a:r>
              <a:rPr lang="en-GB" sz="2000" i="1" dirty="0"/>
              <a:t>“Firstly, it has trained my capability to think and solve problems independently, integrating and interpreting data, so that I could optimize the solutions related to data searching and analysis in the future learning process…mistakes could make me reflect and study intensively to make progress, and find correct and effective ways for solving this kind of problems …so that I can avoid related mistakes in the future learning.”</a:t>
            </a:r>
          </a:p>
          <a:p>
            <a:endParaRPr lang="en-GB" sz="2000" i="1" dirty="0"/>
          </a:p>
          <a:p>
            <a:r>
              <a:rPr lang="en-GB" sz="2000" i="1" dirty="0"/>
              <a:t>“I think practicing before watching the expert's video will enable me to think independently and have my own opinions and ideas... Through comparison, I can realize the advantages and disadvantages of my answer, and the expert’s answer can give me more inspiration and enable me to supplement or improve my answer.”</a:t>
            </a:r>
          </a:p>
          <a:p>
            <a:pPr marL="342900" indent="-342900">
              <a:lnSpc>
                <a:spcPct val="150000"/>
              </a:lnSpc>
              <a:buFontTx/>
              <a:buChar char="-"/>
            </a:pPr>
            <a:endParaRPr lang="en-GB" sz="2000" dirty="0"/>
          </a:p>
          <a:p>
            <a:pPr marL="285750" indent="-285750">
              <a:lnSpc>
                <a:spcPct val="150000"/>
              </a:lnSpc>
              <a:buFont typeface="Arial" panose="020B0604020202020204" pitchFamily="34" charset="0"/>
              <a:buChar char="•"/>
            </a:pPr>
            <a:endParaRPr lang="en-GB" sz="2000" dirty="0"/>
          </a:p>
          <a:p>
            <a:pPr marL="285750" indent="-285750">
              <a:lnSpc>
                <a:spcPct val="150000"/>
              </a:lnSpc>
              <a:buFont typeface="Arial" panose="020B0604020202020204" pitchFamily="34" charset="0"/>
              <a:buChar char="•"/>
            </a:pPr>
            <a:endParaRPr lang="en-GB" sz="2000" baseline="30000" dirty="0"/>
          </a:p>
        </p:txBody>
      </p:sp>
    </p:spTree>
    <p:extLst>
      <p:ext uri="{BB962C8B-B14F-4D97-AF65-F5344CB8AC3E}">
        <p14:creationId xmlns:p14="http://schemas.microsoft.com/office/powerpoint/2010/main" val="428102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18</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842327" y="736090"/>
            <a:ext cx="43133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187840" y="1393908"/>
            <a:ext cx="11816319" cy="44670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Most of the students preferred using video solution to generate their own feedback compared to getting generic written feedback (35). </a:t>
            </a:r>
          </a:p>
          <a:p>
            <a:pPr marL="1081088" lvl="1" indent="-185738">
              <a:lnSpc>
                <a:spcPct val="150000"/>
              </a:lnSpc>
            </a:pPr>
            <a:r>
              <a:rPr lang="en-GB" altLang="zh-CN" sz="2400" dirty="0">
                <a:latin typeface="Calibri" panose="020F0502020204030204" pitchFamily="34" charset="0"/>
                <a:ea typeface="DengXian" panose="020B0503020204020204" pitchFamily="2" charset="-122"/>
              </a:rPr>
              <a:t>- Many students indicated that the expert’s feedback was sufficient and they did not need additional feedback on their work (16). </a:t>
            </a:r>
          </a:p>
          <a:p>
            <a:pPr marL="1163638" indent="-1163638">
              <a:lnSpc>
                <a:spcPct val="150000"/>
              </a:lnSpc>
            </a:pPr>
            <a:r>
              <a:rPr lang="en-GB" altLang="zh-CN" sz="2400" dirty="0">
                <a:latin typeface="Calibri" panose="020F0502020204030204" pitchFamily="34" charset="0"/>
                <a:ea typeface="DengXian" panose="020B0503020204020204" pitchFamily="2" charset="-122"/>
              </a:rPr>
              <a:t>             - Almost equal number of students indicated that they would need teacher’s feedback on one specific thing at least (19).  </a:t>
            </a:r>
          </a:p>
          <a:p>
            <a:pPr>
              <a:lnSpc>
                <a:spcPct val="150000"/>
              </a:lnSpc>
            </a:pPr>
            <a:r>
              <a:rPr lang="en-GB" altLang="zh-CN" sz="2400" b="0" i="0" u="none" strike="noStrike" baseline="0" dirty="0">
                <a:latin typeface="Calibri" panose="020F0502020204030204" pitchFamily="34" charset="0"/>
                <a:ea typeface="DengXian" panose="020B0503020204020204" pitchFamily="2" charset="-122"/>
              </a:rPr>
              <a:t>	- Video feedback is useful </a:t>
            </a:r>
            <a:r>
              <a:rPr lang="en-GB" altLang="zh-CN" sz="2400" dirty="0">
                <a:latin typeface="Calibri" panose="020F0502020204030204" pitchFamily="34" charset="0"/>
                <a:ea typeface="DengXian" panose="020B0503020204020204" pitchFamily="2" charset="-122"/>
              </a:rPr>
              <a:t>as a visual aid in solving practical problems. </a:t>
            </a:r>
          </a:p>
          <a:p>
            <a:pPr>
              <a:lnSpc>
                <a:spcPct val="150000"/>
              </a:lnSpc>
            </a:pPr>
            <a:r>
              <a:rPr lang="en-GB" altLang="zh-CN" sz="2400" dirty="0">
                <a:latin typeface="Calibri" panose="020F0502020204030204" pitchFamily="34" charset="0"/>
                <a:ea typeface="DengXian" panose="020B0503020204020204" pitchFamily="2" charset="-122"/>
              </a:rPr>
              <a:t>	- </a:t>
            </a:r>
            <a:r>
              <a:rPr lang="en-GB" sz="2400" dirty="0"/>
              <a:t>Individual written feedback from the teacher allows for potential debates.</a:t>
            </a:r>
          </a:p>
        </p:txBody>
      </p:sp>
      <p:sp>
        <p:nvSpPr>
          <p:cNvPr id="9" name="Rectangle 1026">
            <a:extLst>
              <a:ext uri="{FF2B5EF4-FFF2-40B4-BE49-F238E27FC236}">
                <a16:creationId xmlns:a16="http://schemas.microsoft.com/office/drawing/2014/main" id="{64E02D91-9FF2-46E0-8FB3-A5114E6DCA06}"/>
              </a:ext>
            </a:extLst>
          </p:cNvPr>
          <p:cNvSpPr txBox="1">
            <a:spLocks noChangeArrowheads="1"/>
          </p:cNvSpPr>
          <p:nvPr/>
        </p:nvSpPr>
        <p:spPr bwMode="auto">
          <a:xfrm>
            <a:off x="2416470" y="15153"/>
            <a:ext cx="7165096"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various feedback formats</a:t>
            </a:r>
          </a:p>
        </p:txBody>
      </p:sp>
    </p:spTree>
    <p:extLst>
      <p:ext uri="{BB962C8B-B14F-4D97-AF65-F5344CB8AC3E}">
        <p14:creationId xmlns:p14="http://schemas.microsoft.com/office/powerpoint/2010/main" val="409323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19</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842327" y="736090"/>
            <a:ext cx="43133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214693" y="1522317"/>
            <a:ext cx="11762612"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“The main strength of such a tool is that students can … better visualize and understand what is required of them. Further, since the video is recorded, students can pause or re-watch the video if they do not quite understand at first. However, the main drawback to this tool is that it is generic feedback - students might miss certain flaws or potential improvements in their work. Thus, individual feedback is still necessary.”</a:t>
            </a:r>
          </a:p>
          <a:p>
            <a:endParaRPr lang="en-GB" sz="2400" dirty="0"/>
          </a:p>
          <a:p>
            <a:r>
              <a:rPr lang="en-GB" sz="2400" i="1" dirty="0"/>
              <a:t>“I prefer a more interactive way of learning and therefore would opt for a video feedback tool in the future. Generic written feedback is difficult to learn from as not everyone makes the same mistakes. By using a video to understand your errors, this means each individual can take whatever they need from it… however big or small these learnings.”</a:t>
            </a:r>
          </a:p>
          <a:p>
            <a:endParaRPr lang="en-GB" sz="2400" i="1" dirty="0"/>
          </a:p>
        </p:txBody>
      </p:sp>
      <p:sp>
        <p:nvSpPr>
          <p:cNvPr id="7" name="Rectangle 1026">
            <a:extLst>
              <a:ext uri="{FF2B5EF4-FFF2-40B4-BE49-F238E27FC236}">
                <a16:creationId xmlns:a16="http://schemas.microsoft.com/office/drawing/2014/main" id="{36EA4C36-C32A-4178-ACFA-339BC082CBD8}"/>
              </a:ext>
            </a:extLst>
          </p:cNvPr>
          <p:cNvSpPr txBox="1">
            <a:spLocks noChangeArrowheads="1"/>
          </p:cNvSpPr>
          <p:nvPr/>
        </p:nvSpPr>
        <p:spPr bwMode="auto">
          <a:xfrm>
            <a:off x="2739743" y="57041"/>
            <a:ext cx="7165096"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various feedback formats</a:t>
            </a:r>
          </a:p>
        </p:txBody>
      </p:sp>
    </p:spTree>
    <p:extLst>
      <p:ext uri="{BB962C8B-B14F-4D97-AF65-F5344CB8AC3E}">
        <p14:creationId xmlns:p14="http://schemas.microsoft.com/office/powerpoint/2010/main" val="20327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EC1410-56CA-40E6-8B2B-D1367FDC94AE}"/>
              </a:ext>
            </a:extLst>
          </p:cNvPr>
          <p:cNvSpPr>
            <a:spLocks noGrp="1"/>
          </p:cNvSpPr>
          <p:nvPr>
            <p:ph type="sldNum" sz="quarter" idx="12"/>
          </p:nvPr>
        </p:nvSpPr>
        <p:spPr/>
        <p:txBody>
          <a:bodyPr/>
          <a:lstStyle/>
          <a:p>
            <a:fld id="{9D865A15-150D-46D6-8DC5-C5C4CA4DDF52}" type="slidenum">
              <a:rPr lang="en-GB" smtClean="0"/>
              <a:t>2</a:t>
            </a:fld>
            <a:endParaRPr lang="en-GB"/>
          </a:p>
        </p:txBody>
      </p:sp>
      <p:sp>
        <p:nvSpPr>
          <p:cNvPr id="2" name="TextBox 1">
            <a:extLst>
              <a:ext uri="{FF2B5EF4-FFF2-40B4-BE49-F238E27FC236}">
                <a16:creationId xmlns:a16="http://schemas.microsoft.com/office/drawing/2014/main" id="{19DA6AB4-0126-4592-82EC-4B10B13E63D4}"/>
              </a:ext>
            </a:extLst>
          </p:cNvPr>
          <p:cNvSpPr txBox="1"/>
          <p:nvPr/>
        </p:nvSpPr>
        <p:spPr>
          <a:xfrm>
            <a:off x="3913039" y="188525"/>
            <a:ext cx="4571446"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7030A0"/>
                </a:solidFill>
              </a:rPr>
              <a:t>Structure of Presentation</a:t>
            </a:r>
            <a:endParaRPr lang="en-US" sz="3200" b="1">
              <a:solidFill>
                <a:srgbClr val="7030A0"/>
              </a:solidFill>
              <a:cs typeface="Calibri"/>
            </a:endParaRPr>
          </a:p>
        </p:txBody>
      </p:sp>
      <p:sp>
        <p:nvSpPr>
          <p:cNvPr id="3" name="TextBox 2">
            <a:extLst>
              <a:ext uri="{FF2B5EF4-FFF2-40B4-BE49-F238E27FC236}">
                <a16:creationId xmlns:a16="http://schemas.microsoft.com/office/drawing/2014/main" id="{0B49AF6C-5513-4244-B2CD-B536EC748AB5}"/>
              </a:ext>
            </a:extLst>
          </p:cNvPr>
          <p:cNvSpPr txBox="1"/>
          <p:nvPr/>
        </p:nvSpPr>
        <p:spPr>
          <a:xfrm>
            <a:off x="3170907" y="1904886"/>
            <a:ext cx="5850186" cy="36822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200000"/>
              </a:lnSpc>
              <a:buFont typeface="Wingdings" panose="05000000000000000000" pitchFamily="2" charset="2"/>
              <a:buChar char="Ø"/>
            </a:pPr>
            <a:r>
              <a:rPr lang="en-US" sz="2400"/>
              <a:t>Literature on self-regulated learning (SRL)</a:t>
            </a:r>
          </a:p>
          <a:p>
            <a:pPr marL="342900" indent="-342900">
              <a:lnSpc>
                <a:spcPct val="200000"/>
              </a:lnSpc>
              <a:buFont typeface="Wingdings" panose="05000000000000000000" pitchFamily="2" charset="2"/>
              <a:buChar char="Ø"/>
            </a:pPr>
            <a:r>
              <a:rPr lang="en-US" sz="2400"/>
              <a:t>Motivation and Objective </a:t>
            </a:r>
          </a:p>
          <a:p>
            <a:pPr marL="342900" indent="-342900">
              <a:lnSpc>
                <a:spcPct val="200000"/>
              </a:lnSpc>
              <a:buFont typeface="Wingdings" panose="05000000000000000000" pitchFamily="2" charset="2"/>
              <a:buChar char="Ø"/>
            </a:pPr>
            <a:r>
              <a:rPr lang="en-US" sz="2400">
                <a:cs typeface="Calibri" panose="020F0502020204030204"/>
              </a:rPr>
              <a:t>Assessment Design</a:t>
            </a:r>
          </a:p>
          <a:p>
            <a:pPr marL="342900" indent="-342900">
              <a:lnSpc>
                <a:spcPct val="200000"/>
              </a:lnSpc>
              <a:buFont typeface="Wingdings" panose="05000000000000000000" pitchFamily="2" charset="2"/>
              <a:buChar char="Ø"/>
            </a:pPr>
            <a:r>
              <a:rPr lang="en-US" sz="2400">
                <a:cs typeface="Calibri" panose="020F0502020204030204"/>
              </a:rPr>
              <a:t>Data collection and methodology</a:t>
            </a:r>
          </a:p>
          <a:p>
            <a:pPr marL="342900" indent="-342900">
              <a:lnSpc>
                <a:spcPct val="200000"/>
              </a:lnSpc>
              <a:buFont typeface="Wingdings" panose="05000000000000000000" pitchFamily="2" charset="2"/>
              <a:buChar char="Ø"/>
            </a:pPr>
            <a:r>
              <a:rPr lang="en-US" sz="2400"/>
              <a:t>Discussion of Findings</a:t>
            </a:r>
          </a:p>
        </p:txBody>
      </p:sp>
      <p:cxnSp>
        <p:nvCxnSpPr>
          <p:cNvPr id="6" name="Straight Connector 5">
            <a:extLst>
              <a:ext uri="{FF2B5EF4-FFF2-40B4-BE49-F238E27FC236}">
                <a16:creationId xmlns:a16="http://schemas.microsoft.com/office/drawing/2014/main" id="{78BF25C4-8014-4C71-8C81-0ADB68726BAA}"/>
              </a:ext>
            </a:extLst>
          </p:cNvPr>
          <p:cNvCxnSpPr>
            <a:cxnSpLocks/>
          </p:cNvCxnSpPr>
          <p:nvPr/>
        </p:nvCxnSpPr>
        <p:spPr>
          <a:xfrm>
            <a:off x="3804607" y="770481"/>
            <a:ext cx="45912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60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20</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842327" y="736090"/>
            <a:ext cx="43133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360593" y="1527559"/>
            <a:ext cx="11637067" cy="4486100"/>
          </a:xfrm>
          <a:prstGeom prst="rect">
            <a:avLst/>
          </a:prstGeom>
          <a:noFill/>
        </p:spPr>
        <p:txBody>
          <a:bodyPr wrap="square" rtlCol="0">
            <a:spAutoFit/>
          </a:bodyPr>
          <a:lstStyle/>
          <a:p>
            <a:r>
              <a:rPr lang="en-GB" sz="2400" i="1" dirty="0"/>
              <a:t>“I believe it would be beneficial to have comments regarding my work individually, because the video is still generic and while I did pick up on major flaws present in my report, I might have missed some - which would only be pointed out to me in individual criticism.”</a:t>
            </a:r>
          </a:p>
          <a:p>
            <a:endParaRPr lang="en-GB" sz="2400" i="1" dirty="0"/>
          </a:p>
          <a:p>
            <a:r>
              <a:rPr lang="en-GB" sz="2400" i="1" dirty="0"/>
              <a:t>“I think the flaws with my answer are fairly apparent after having watched the videos from part B, they provided much of the feedback necessary. I am curious about how to find information on the component parts of the capital account and their exact relationship with some parts of a country’s financial account.”</a:t>
            </a:r>
          </a:p>
          <a:p>
            <a:endParaRPr lang="en-GB" sz="2400" i="1" dirty="0"/>
          </a:p>
          <a:p>
            <a:r>
              <a:rPr lang="en-GB" sz="2400" i="1" dirty="0"/>
              <a:t>“It has been made abundantly clear where my errors lie. The expert produced a video which was easy to follow and very fluid. He constructed the exercise in an effortless way.”</a:t>
            </a:r>
          </a:p>
          <a:p>
            <a:pPr marL="285750" indent="-285750">
              <a:lnSpc>
                <a:spcPct val="150000"/>
              </a:lnSpc>
              <a:buFont typeface="Arial" panose="020B0604020202020204" pitchFamily="34" charset="0"/>
              <a:buChar char="•"/>
            </a:pPr>
            <a:endParaRPr lang="en-GB" sz="2400" baseline="30000" dirty="0"/>
          </a:p>
        </p:txBody>
      </p:sp>
      <p:sp>
        <p:nvSpPr>
          <p:cNvPr id="7" name="Rectangle 1026">
            <a:extLst>
              <a:ext uri="{FF2B5EF4-FFF2-40B4-BE49-F238E27FC236}">
                <a16:creationId xmlns:a16="http://schemas.microsoft.com/office/drawing/2014/main" id="{569FB488-E114-47B6-ADED-2A64AC657C5F}"/>
              </a:ext>
            </a:extLst>
          </p:cNvPr>
          <p:cNvSpPr txBox="1">
            <a:spLocks noChangeArrowheads="1"/>
          </p:cNvSpPr>
          <p:nvPr/>
        </p:nvSpPr>
        <p:spPr bwMode="auto">
          <a:xfrm>
            <a:off x="2739743" y="57041"/>
            <a:ext cx="7165096"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various feedback formats</a:t>
            </a:r>
          </a:p>
        </p:txBody>
      </p:sp>
    </p:spTree>
    <p:extLst>
      <p:ext uri="{BB962C8B-B14F-4D97-AF65-F5344CB8AC3E}">
        <p14:creationId xmlns:p14="http://schemas.microsoft.com/office/powerpoint/2010/main" val="408292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21</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380509" y="680672"/>
            <a:ext cx="54864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596497" y="1627041"/>
            <a:ext cx="11054423" cy="37474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Learnings related to data, subject and analysis. </a:t>
            </a:r>
          </a:p>
          <a:p>
            <a:pPr marL="285750" indent="-285750">
              <a:lnSpc>
                <a:spcPct val="150000"/>
              </a:lnSpc>
              <a:buFont typeface="Arial" panose="020B0604020202020204" pitchFamily="34" charset="0"/>
              <a:buChar char="•"/>
            </a:pPr>
            <a:r>
              <a:rPr lang="en-GB" sz="2400" dirty="0"/>
              <a:t>Beyond surface learning- how to approach a problem and think about it, establish links between different data, theory and real world</a:t>
            </a:r>
          </a:p>
          <a:p>
            <a:pPr marL="285750" indent="-285750">
              <a:lnSpc>
                <a:spcPct val="150000"/>
              </a:lnSpc>
              <a:buFont typeface="Arial" panose="020B0604020202020204" pitchFamily="34" charset="0"/>
              <a:buChar char="•"/>
            </a:pPr>
            <a:r>
              <a:rPr lang="en-GB" sz="2400" dirty="0"/>
              <a:t>Gain Clarity: theoretical concepts</a:t>
            </a:r>
          </a:p>
          <a:p>
            <a:pPr marL="285750" indent="-285750">
              <a:lnSpc>
                <a:spcPct val="150000"/>
              </a:lnSpc>
              <a:buFont typeface="Arial" panose="020B0604020202020204" pitchFamily="34" charset="0"/>
              <a:buChar char="•"/>
            </a:pPr>
            <a:r>
              <a:rPr lang="en-GB" sz="2400" dirty="0"/>
              <a:t>Experts feedback provides - a holistic perspective, how to conduct research in a professional manner, Learning solving problems efficiently </a:t>
            </a:r>
          </a:p>
          <a:p>
            <a:pPr marL="285750" indent="-285750">
              <a:lnSpc>
                <a:spcPct val="150000"/>
              </a:lnSpc>
              <a:buFont typeface="Arial" panose="020B0604020202020204" pitchFamily="34" charset="0"/>
              <a:buChar char="•"/>
            </a:pPr>
            <a:endParaRPr lang="en-GB" sz="2400" baseline="30000" dirty="0"/>
          </a:p>
        </p:txBody>
      </p:sp>
      <p:sp>
        <p:nvSpPr>
          <p:cNvPr id="9" name="Rectangle 1026">
            <a:extLst>
              <a:ext uri="{FF2B5EF4-FFF2-40B4-BE49-F238E27FC236}">
                <a16:creationId xmlns:a16="http://schemas.microsoft.com/office/drawing/2014/main" id="{64E02D91-9FF2-46E0-8FB3-A5114E6DCA06}"/>
              </a:ext>
            </a:extLst>
          </p:cNvPr>
          <p:cNvSpPr txBox="1">
            <a:spLocks noChangeArrowheads="1"/>
          </p:cNvSpPr>
          <p:nvPr/>
        </p:nvSpPr>
        <p:spPr bwMode="auto">
          <a:xfrm>
            <a:off x="1901660" y="136525"/>
            <a:ext cx="8388679" cy="4649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application to future work  (</a:t>
            </a:r>
            <a:r>
              <a:rPr lang="en-GB" altLang="en-US" sz="3200" kern="0" dirty="0" err="1">
                <a:solidFill>
                  <a:srgbClr val="7030A0"/>
                </a:solidFill>
                <a:latin typeface="+mn-lt"/>
              </a:rPr>
              <a:t>wip</a:t>
            </a:r>
            <a:r>
              <a:rPr lang="en-GB" altLang="en-US" sz="3200" kern="0" dirty="0">
                <a:solidFill>
                  <a:srgbClr val="7030A0"/>
                </a:solidFill>
                <a:latin typeface="+mn-lt"/>
              </a:rPr>
              <a:t>)</a:t>
            </a:r>
          </a:p>
        </p:txBody>
      </p:sp>
    </p:spTree>
    <p:extLst>
      <p:ext uri="{BB962C8B-B14F-4D97-AF65-F5344CB8AC3E}">
        <p14:creationId xmlns:p14="http://schemas.microsoft.com/office/powerpoint/2010/main" val="1669657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22ABCC-A547-4728-AAED-8ADF87A24343}"/>
              </a:ext>
            </a:extLst>
          </p:cNvPr>
          <p:cNvSpPr>
            <a:spLocks noGrp="1"/>
          </p:cNvSpPr>
          <p:nvPr>
            <p:ph type="sldNum" sz="quarter" idx="12"/>
          </p:nvPr>
        </p:nvSpPr>
        <p:spPr/>
        <p:txBody>
          <a:bodyPr/>
          <a:lstStyle/>
          <a:p>
            <a:fld id="{9D865A15-150D-46D6-8DC5-C5C4CA4DDF52}" type="slidenum">
              <a:rPr lang="en-GB" smtClean="0"/>
              <a:t>22</a:t>
            </a:fld>
            <a:endParaRPr lang="en-GB"/>
          </a:p>
        </p:txBody>
      </p:sp>
      <p:cxnSp>
        <p:nvCxnSpPr>
          <p:cNvPr id="5" name="Straight Connector 4">
            <a:extLst>
              <a:ext uri="{FF2B5EF4-FFF2-40B4-BE49-F238E27FC236}">
                <a16:creationId xmlns:a16="http://schemas.microsoft.com/office/drawing/2014/main" id="{050B062C-ED35-4B07-9AEB-61CB05749C25}"/>
              </a:ext>
            </a:extLst>
          </p:cNvPr>
          <p:cNvCxnSpPr>
            <a:cxnSpLocks/>
          </p:cNvCxnSpPr>
          <p:nvPr/>
        </p:nvCxnSpPr>
        <p:spPr>
          <a:xfrm>
            <a:off x="4572000" y="736090"/>
            <a:ext cx="267854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Rectangle 1026">
            <a:extLst>
              <a:ext uri="{FF2B5EF4-FFF2-40B4-BE49-F238E27FC236}">
                <a16:creationId xmlns:a16="http://schemas.microsoft.com/office/drawing/2014/main" id="{A99D0AC6-FA73-4D07-9E03-C8FA8EDF96B2}"/>
              </a:ext>
            </a:extLst>
          </p:cNvPr>
          <p:cNvSpPr txBox="1">
            <a:spLocks noChangeArrowheads="1"/>
          </p:cNvSpPr>
          <p:nvPr/>
        </p:nvSpPr>
        <p:spPr bwMode="auto">
          <a:xfrm>
            <a:off x="-247975" y="0"/>
            <a:ext cx="12097719" cy="7580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Pre- and Post-Feedback (</a:t>
            </a:r>
            <a:r>
              <a:rPr lang="en-GB" altLang="en-US" sz="3200" kern="0" dirty="0" err="1">
                <a:solidFill>
                  <a:srgbClr val="7030A0"/>
                </a:solidFill>
                <a:latin typeface="+mn-lt"/>
              </a:rPr>
              <a:t>wip</a:t>
            </a:r>
            <a:r>
              <a:rPr lang="en-GB" altLang="en-US" sz="3200" kern="0" dirty="0">
                <a:solidFill>
                  <a:srgbClr val="7030A0"/>
                </a:solidFill>
                <a:latin typeface="+mn-lt"/>
              </a:rPr>
              <a:t>)</a:t>
            </a:r>
          </a:p>
        </p:txBody>
      </p:sp>
      <p:sp>
        <p:nvSpPr>
          <p:cNvPr id="9" name="TextBox 8">
            <a:extLst>
              <a:ext uri="{FF2B5EF4-FFF2-40B4-BE49-F238E27FC236}">
                <a16:creationId xmlns:a16="http://schemas.microsoft.com/office/drawing/2014/main" id="{C7A64AF4-05F0-4771-B059-4568469B67CB}"/>
              </a:ext>
            </a:extLst>
          </p:cNvPr>
          <p:cNvSpPr txBox="1"/>
          <p:nvPr/>
        </p:nvSpPr>
        <p:spPr>
          <a:xfrm>
            <a:off x="568788" y="1165510"/>
            <a:ext cx="11054423" cy="50210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Many students had a </a:t>
            </a:r>
            <a:r>
              <a:rPr lang="en-GB" sz="2400" b="1" dirty="0"/>
              <a:t>consistent and clear view </a:t>
            </a:r>
            <a:r>
              <a:rPr lang="en-GB" sz="2400" dirty="0"/>
              <a:t>on their confidence level pre and post feedback. </a:t>
            </a:r>
          </a:p>
          <a:p>
            <a:pPr marL="800100" lvl="1" indent="-342900">
              <a:lnSpc>
                <a:spcPct val="150000"/>
              </a:lnSpc>
              <a:buFontTx/>
              <a:buChar char="-"/>
            </a:pPr>
            <a:r>
              <a:rPr lang="en-GB" sz="2400" dirty="0"/>
              <a:t>reinforcing their perception </a:t>
            </a:r>
          </a:p>
          <a:p>
            <a:pPr marL="800100" lvl="1" indent="-342900">
              <a:lnSpc>
                <a:spcPct val="150000"/>
              </a:lnSpc>
              <a:buFontTx/>
              <a:buChar char="-"/>
            </a:pPr>
            <a:r>
              <a:rPr lang="en-GB" sz="2400" dirty="0"/>
              <a:t>students had accurate expectations from their work; identified areas of development accurately and found ways to improve.</a:t>
            </a:r>
          </a:p>
          <a:p>
            <a:pPr marL="285750" indent="-285750">
              <a:lnSpc>
                <a:spcPct val="150000"/>
              </a:lnSpc>
              <a:buFont typeface="Arial" panose="020B0604020202020204" pitchFamily="34" charset="0"/>
              <a:buChar char="•"/>
            </a:pPr>
            <a:r>
              <a:rPr lang="en-GB" sz="2400" dirty="0"/>
              <a:t>For others, for whom </a:t>
            </a:r>
            <a:r>
              <a:rPr lang="en-GB" sz="2400" b="1" dirty="0"/>
              <a:t>perception changed</a:t>
            </a:r>
            <a:r>
              <a:rPr lang="en-GB" sz="2400" dirty="0"/>
              <a:t>, feedback-comparison helped them identify areas where they could improve not only at broad level but also at specific levels. For example, understanding difference between reporting and analysing; and what is required for an excellent answer.</a:t>
            </a:r>
          </a:p>
        </p:txBody>
      </p:sp>
    </p:spTree>
    <p:extLst>
      <p:ext uri="{BB962C8B-B14F-4D97-AF65-F5344CB8AC3E}">
        <p14:creationId xmlns:p14="http://schemas.microsoft.com/office/powerpoint/2010/main" val="6100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23</a:t>
            </a:fld>
            <a:endParaRPr lang="en-GB"/>
          </a:p>
        </p:txBody>
      </p:sp>
      <p:cxnSp>
        <p:nvCxnSpPr>
          <p:cNvPr id="6" name="Straight Connector 5">
            <a:extLst>
              <a:ext uri="{FF2B5EF4-FFF2-40B4-BE49-F238E27FC236}">
                <a16:creationId xmlns:a16="http://schemas.microsoft.com/office/drawing/2014/main" id="{20B28E1C-59BE-4342-B0E2-3FAE09857E0F}"/>
              </a:ext>
            </a:extLst>
          </p:cNvPr>
          <p:cNvCxnSpPr>
            <a:cxnSpLocks/>
          </p:cNvCxnSpPr>
          <p:nvPr/>
        </p:nvCxnSpPr>
        <p:spPr>
          <a:xfrm>
            <a:off x="3897745" y="616017"/>
            <a:ext cx="43133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E81041-BCB2-4B4B-B7F5-4A3CE0275764}"/>
              </a:ext>
            </a:extLst>
          </p:cNvPr>
          <p:cNvSpPr txBox="1"/>
          <p:nvPr/>
        </p:nvSpPr>
        <p:spPr>
          <a:xfrm>
            <a:off x="41563" y="1220928"/>
            <a:ext cx="12108873" cy="5021055"/>
          </a:xfrm>
          <a:prstGeom prst="rect">
            <a:avLst/>
          </a:prstGeom>
          <a:noFill/>
        </p:spPr>
        <p:txBody>
          <a:bodyPr wrap="square" rtlCol="0">
            <a:spAutoFit/>
          </a:bodyPr>
          <a:lstStyle/>
          <a:p>
            <a:pPr marL="442913" lvl="1" indent="-350838">
              <a:lnSpc>
                <a:spcPct val="150000"/>
              </a:lnSpc>
              <a:buFont typeface="Arial" panose="020B0604020202020204" pitchFamily="34" charset="0"/>
              <a:buChar char="•"/>
            </a:pPr>
            <a:r>
              <a:rPr lang="en-GB" sz="2400" dirty="0"/>
              <a:t>Expert’s support and guidance is required and valued by the </a:t>
            </a:r>
            <a:r>
              <a:rPr lang="en-GB" sz="2400" b="1" dirty="0">
                <a:solidFill>
                  <a:srgbClr val="0070C0"/>
                </a:solidFill>
              </a:rPr>
              <a:t>confident students</a:t>
            </a:r>
          </a:p>
          <a:p>
            <a:pPr marL="800100" lvl="1" indent="-708025">
              <a:lnSpc>
                <a:spcPct val="150000"/>
              </a:lnSpc>
            </a:pPr>
            <a:r>
              <a:rPr lang="en-GB" sz="2400" dirty="0"/>
              <a:t>	- to do things quickly and correctly,</a:t>
            </a:r>
          </a:p>
          <a:p>
            <a:pPr marL="800100" lvl="1" indent="-708025">
              <a:lnSpc>
                <a:spcPct val="150000"/>
              </a:lnSpc>
            </a:pPr>
            <a:r>
              <a:rPr lang="en-GB" sz="2400" dirty="0"/>
              <a:t>	- for depth of analysis, topping up of skills, </a:t>
            </a:r>
          </a:p>
          <a:p>
            <a:pPr marL="800100" lvl="1" indent="-708025">
              <a:lnSpc>
                <a:spcPct val="150000"/>
              </a:lnSpc>
            </a:pPr>
            <a:r>
              <a:rPr lang="en-GB" sz="2400" dirty="0"/>
              <a:t>	- learn short cuts, less time-consuming methods, directed to resources, </a:t>
            </a:r>
          </a:p>
          <a:p>
            <a:pPr marL="800100" lvl="1" indent="-708025">
              <a:lnSpc>
                <a:spcPct val="150000"/>
              </a:lnSpc>
            </a:pPr>
            <a:r>
              <a:rPr lang="en-GB" sz="2400" dirty="0"/>
              <a:t>	- highlight important concepts, broaden limited understanding of terminology,</a:t>
            </a:r>
          </a:p>
          <a:p>
            <a:pPr marL="800100" lvl="1" indent="-708025">
              <a:lnSpc>
                <a:spcPct val="150000"/>
              </a:lnSpc>
            </a:pPr>
            <a:r>
              <a:rPr lang="en-GB" sz="2400" dirty="0"/>
              <a:t>	- provide assurance</a:t>
            </a:r>
          </a:p>
          <a:p>
            <a:pPr marL="989013" lvl="1" indent="-896938">
              <a:lnSpc>
                <a:spcPct val="150000"/>
              </a:lnSpc>
            </a:pPr>
            <a:r>
              <a:rPr lang="en-GB" sz="2400" dirty="0"/>
              <a:t>          - differentiating good from bad, especially with a plethora of information available online. </a:t>
            </a:r>
          </a:p>
          <a:p>
            <a:pPr marL="800100" lvl="1" indent="-708025">
              <a:lnSpc>
                <a:spcPct val="150000"/>
              </a:lnSpc>
              <a:buFont typeface="Arial" panose="020B0604020202020204" pitchFamily="34" charset="0"/>
              <a:buChar char="•"/>
            </a:pPr>
            <a:r>
              <a:rPr lang="en-GB" sz="2400" dirty="0"/>
              <a:t>Students’ confidence was enhanced when they realised that they did over and above what was required .</a:t>
            </a:r>
          </a:p>
        </p:txBody>
      </p:sp>
      <p:sp>
        <p:nvSpPr>
          <p:cNvPr id="7" name="Rectangle 1026">
            <a:extLst>
              <a:ext uri="{FF2B5EF4-FFF2-40B4-BE49-F238E27FC236}">
                <a16:creationId xmlns:a16="http://schemas.microsoft.com/office/drawing/2014/main" id="{1A09BAD6-B56B-48B9-995A-DD9D2484C097}"/>
              </a:ext>
            </a:extLst>
          </p:cNvPr>
          <p:cNvSpPr txBox="1">
            <a:spLocks noChangeArrowheads="1"/>
          </p:cNvSpPr>
          <p:nvPr/>
        </p:nvSpPr>
        <p:spPr bwMode="auto">
          <a:xfrm>
            <a:off x="2824265" y="47512"/>
            <a:ext cx="6809261" cy="4649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Key Findings – Confidence (</a:t>
            </a:r>
            <a:r>
              <a:rPr lang="en-GB" altLang="en-US" sz="3200" kern="0" dirty="0" err="1">
                <a:solidFill>
                  <a:srgbClr val="7030A0"/>
                </a:solidFill>
                <a:latin typeface="+mn-lt"/>
              </a:rPr>
              <a:t>wip</a:t>
            </a:r>
            <a:r>
              <a:rPr lang="en-GB" altLang="en-US" sz="3200" kern="0" dirty="0">
                <a:solidFill>
                  <a:srgbClr val="7030A0"/>
                </a:solidFill>
                <a:latin typeface="+mn-lt"/>
              </a:rPr>
              <a:t>)</a:t>
            </a:r>
          </a:p>
        </p:txBody>
      </p:sp>
    </p:spTree>
    <p:extLst>
      <p:ext uri="{BB962C8B-B14F-4D97-AF65-F5344CB8AC3E}">
        <p14:creationId xmlns:p14="http://schemas.microsoft.com/office/powerpoint/2010/main" val="371154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43D25-20C4-4A22-9727-C22FB435D2E6}"/>
              </a:ext>
            </a:extLst>
          </p:cNvPr>
          <p:cNvSpPr>
            <a:spLocks noGrp="1"/>
          </p:cNvSpPr>
          <p:nvPr>
            <p:ph type="sldNum" sz="quarter" idx="12"/>
          </p:nvPr>
        </p:nvSpPr>
        <p:spPr/>
        <p:txBody>
          <a:bodyPr/>
          <a:lstStyle/>
          <a:p>
            <a:fld id="{9D865A15-150D-46D6-8DC5-C5C4CA4DDF52}" type="slidenum">
              <a:rPr lang="en-GB" smtClean="0"/>
              <a:t>24</a:t>
            </a:fld>
            <a:endParaRPr lang="en-GB"/>
          </a:p>
        </p:txBody>
      </p:sp>
      <p:sp>
        <p:nvSpPr>
          <p:cNvPr id="11" name="TextBox 10">
            <a:extLst>
              <a:ext uri="{FF2B5EF4-FFF2-40B4-BE49-F238E27FC236}">
                <a16:creationId xmlns:a16="http://schemas.microsoft.com/office/drawing/2014/main" id="{37E81041-BCB2-4B4B-B7F5-4A3CE0275764}"/>
              </a:ext>
            </a:extLst>
          </p:cNvPr>
          <p:cNvSpPr txBox="1"/>
          <p:nvPr/>
        </p:nvSpPr>
        <p:spPr>
          <a:xfrm>
            <a:off x="129923" y="1294187"/>
            <a:ext cx="11932154" cy="2251065"/>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GB" altLang="zh-CN" sz="2400" b="0" i="0" u="none" strike="noStrike" baseline="0" dirty="0">
                <a:latin typeface="Calibri" panose="020F0502020204030204" pitchFamily="34" charset="0"/>
                <a:ea typeface="DengXian" panose="020B0503020204020204" pitchFamily="2" charset="-122"/>
              </a:rPr>
              <a:t>Expert’s support and guidance is required and valued by </a:t>
            </a:r>
            <a:r>
              <a:rPr lang="en-GB" altLang="zh-CN" sz="2400" b="1" i="0" u="none" strike="noStrike" baseline="0" dirty="0">
                <a:solidFill>
                  <a:srgbClr val="0070C0"/>
                </a:solidFill>
                <a:latin typeface="Calibri" panose="020F0502020204030204" pitchFamily="34" charset="0"/>
                <a:ea typeface="DengXian" panose="020B0503020204020204" pitchFamily="2" charset="-122"/>
              </a:rPr>
              <a:t>not too confident students</a:t>
            </a:r>
          </a:p>
          <a:p>
            <a:pPr lvl="2">
              <a:lnSpc>
                <a:spcPct val="150000"/>
              </a:lnSpc>
            </a:pPr>
            <a:r>
              <a:rPr lang="en-GB" sz="2400" dirty="0">
                <a:latin typeface="Calibri" panose="020F0502020204030204" pitchFamily="34" charset="0"/>
                <a:ea typeface="DengXian" panose="020B0503020204020204" pitchFamily="2" charset="-122"/>
              </a:rPr>
              <a:t>-    who struggle with the ‘analysis’ part (when validating the data).</a:t>
            </a:r>
          </a:p>
          <a:p>
            <a:pPr marL="1257300" lvl="2" indent="-342900">
              <a:lnSpc>
                <a:spcPct val="150000"/>
              </a:lnSpc>
              <a:buFontTx/>
              <a:buChar char="-"/>
            </a:pPr>
            <a:r>
              <a:rPr lang="en-GB" sz="2400" dirty="0">
                <a:latin typeface="Calibri" panose="020F0502020204030204" pitchFamily="34" charset="0"/>
                <a:ea typeface="DengXian" panose="020B0503020204020204" pitchFamily="2" charset="-122"/>
              </a:rPr>
              <a:t>Helping them be more confident (intangible) and teaching how to be precise and specific in the context of a given topic (tangible).</a:t>
            </a:r>
          </a:p>
        </p:txBody>
      </p:sp>
    </p:spTree>
    <p:extLst>
      <p:ext uri="{BB962C8B-B14F-4D97-AF65-F5344CB8AC3E}">
        <p14:creationId xmlns:p14="http://schemas.microsoft.com/office/powerpoint/2010/main" val="266608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17193-34F0-4774-9568-5FE9EBF5C80D}"/>
              </a:ext>
            </a:extLst>
          </p:cNvPr>
          <p:cNvSpPr>
            <a:spLocks noGrp="1"/>
          </p:cNvSpPr>
          <p:nvPr>
            <p:ph type="sldNum" sz="quarter" idx="12"/>
          </p:nvPr>
        </p:nvSpPr>
        <p:spPr/>
        <p:txBody>
          <a:bodyPr/>
          <a:lstStyle/>
          <a:p>
            <a:fld id="{9D865A15-150D-46D6-8DC5-C5C4CA4DDF52}" type="slidenum">
              <a:rPr lang="en-GB" smtClean="0"/>
              <a:t>25</a:t>
            </a:fld>
            <a:endParaRPr lang="en-GB"/>
          </a:p>
        </p:txBody>
      </p:sp>
      <p:cxnSp>
        <p:nvCxnSpPr>
          <p:cNvPr id="8" name="Straight Connector 7">
            <a:extLst>
              <a:ext uri="{FF2B5EF4-FFF2-40B4-BE49-F238E27FC236}">
                <a16:creationId xmlns:a16="http://schemas.microsoft.com/office/drawing/2014/main" id="{2BA0DE3B-9C7A-4E78-AB93-15659949FC96}"/>
              </a:ext>
            </a:extLst>
          </p:cNvPr>
          <p:cNvCxnSpPr>
            <a:cxnSpLocks/>
          </p:cNvCxnSpPr>
          <p:nvPr/>
        </p:nvCxnSpPr>
        <p:spPr>
          <a:xfrm>
            <a:off x="2960281" y="865399"/>
            <a:ext cx="605440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1026">
            <a:extLst>
              <a:ext uri="{FF2B5EF4-FFF2-40B4-BE49-F238E27FC236}">
                <a16:creationId xmlns:a16="http://schemas.microsoft.com/office/drawing/2014/main" id="{D2FF996B-395D-49AC-A18A-1CD149E678E9}"/>
              </a:ext>
            </a:extLst>
          </p:cNvPr>
          <p:cNvSpPr txBox="1">
            <a:spLocks noChangeArrowheads="1"/>
          </p:cNvSpPr>
          <p:nvPr/>
        </p:nvSpPr>
        <p:spPr bwMode="auto">
          <a:xfrm>
            <a:off x="2960281" y="185227"/>
            <a:ext cx="6054409"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a:solidFill>
                  <a:srgbClr val="7030A0"/>
                </a:solidFill>
                <a:latin typeface="+mn-lt"/>
              </a:rPr>
              <a:t>Summary</a:t>
            </a:r>
          </a:p>
        </p:txBody>
      </p:sp>
      <p:sp>
        <p:nvSpPr>
          <p:cNvPr id="6" name="TextBox 5">
            <a:extLst>
              <a:ext uri="{FF2B5EF4-FFF2-40B4-BE49-F238E27FC236}">
                <a16:creationId xmlns:a16="http://schemas.microsoft.com/office/drawing/2014/main" id="{F75A657B-C0A0-4CE3-8182-547DE7C18B7D}"/>
              </a:ext>
            </a:extLst>
          </p:cNvPr>
          <p:cNvSpPr txBox="1"/>
          <p:nvPr/>
        </p:nvSpPr>
        <p:spPr>
          <a:xfrm>
            <a:off x="671244" y="1312045"/>
            <a:ext cx="11054423" cy="4467057"/>
          </a:xfrm>
          <a:prstGeom prst="rect">
            <a:avLst/>
          </a:prstGeom>
          <a:noFill/>
        </p:spPr>
        <p:txBody>
          <a:bodyPr wrap="square" rtlCol="0">
            <a:spAutoFit/>
          </a:bodyPr>
          <a:lstStyle/>
          <a:p>
            <a:pPr>
              <a:lnSpc>
                <a:spcPct val="150000"/>
              </a:lnSpc>
            </a:pPr>
            <a:r>
              <a:rPr lang="en-GB" sz="2400" b="1" dirty="0"/>
              <a:t>We have created a form of assessment and feedback that </a:t>
            </a:r>
          </a:p>
          <a:p>
            <a:pPr marL="989013" indent="-989013">
              <a:lnSpc>
                <a:spcPct val="150000"/>
              </a:lnSpc>
            </a:pPr>
            <a:r>
              <a:rPr lang="en-GB" sz="2400" dirty="0"/>
              <a:t>            - highlights the importance of involving students in identifying areas of   development through reflection, inner and external feedback process; </a:t>
            </a:r>
          </a:p>
          <a:p>
            <a:pPr marL="1081088" indent="-1081088">
              <a:lnSpc>
                <a:spcPct val="150000"/>
              </a:lnSpc>
            </a:pPr>
            <a:r>
              <a:rPr lang="en-GB" sz="2400" dirty="0"/>
              <a:t>            - reviews their perception and adjusting their expectations of teacher’s feedback;</a:t>
            </a:r>
          </a:p>
          <a:p>
            <a:pPr>
              <a:lnSpc>
                <a:spcPct val="150000"/>
              </a:lnSpc>
            </a:pPr>
            <a:r>
              <a:rPr lang="en-GB" sz="2400" dirty="0"/>
              <a:t>            - engages students in formative activity without overwhelming them. </a:t>
            </a:r>
          </a:p>
          <a:p>
            <a:pPr marL="1081088" indent="-1081088">
              <a:lnSpc>
                <a:spcPct val="150000"/>
              </a:lnSpc>
            </a:pPr>
            <a:r>
              <a:rPr lang="en-GB" sz="2400" dirty="0"/>
              <a:t>            - highlights the importance of teacher’s feedback in supporting students to get more specific help and reinforcing instructions that students might have ignored given plethora of information.</a:t>
            </a:r>
          </a:p>
        </p:txBody>
      </p:sp>
    </p:spTree>
    <p:extLst>
      <p:ext uri="{BB962C8B-B14F-4D97-AF65-F5344CB8AC3E}">
        <p14:creationId xmlns:p14="http://schemas.microsoft.com/office/powerpoint/2010/main" val="112960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17193-34F0-4774-9568-5FE9EBF5C80D}"/>
              </a:ext>
            </a:extLst>
          </p:cNvPr>
          <p:cNvSpPr>
            <a:spLocks noGrp="1"/>
          </p:cNvSpPr>
          <p:nvPr>
            <p:ph type="sldNum" sz="quarter" idx="12"/>
          </p:nvPr>
        </p:nvSpPr>
        <p:spPr/>
        <p:txBody>
          <a:bodyPr/>
          <a:lstStyle/>
          <a:p>
            <a:fld id="{9D865A15-150D-46D6-8DC5-C5C4CA4DDF52}" type="slidenum">
              <a:rPr lang="en-GB" smtClean="0"/>
              <a:t>26</a:t>
            </a:fld>
            <a:endParaRPr lang="en-GB"/>
          </a:p>
        </p:txBody>
      </p:sp>
      <p:cxnSp>
        <p:nvCxnSpPr>
          <p:cNvPr id="8" name="Straight Connector 7">
            <a:extLst>
              <a:ext uri="{FF2B5EF4-FFF2-40B4-BE49-F238E27FC236}">
                <a16:creationId xmlns:a16="http://schemas.microsoft.com/office/drawing/2014/main" id="{2BA0DE3B-9C7A-4E78-AB93-15659949FC96}"/>
              </a:ext>
            </a:extLst>
          </p:cNvPr>
          <p:cNvCxnSpPr>
            <a:cxnSpLocks/>
          </p:cNvCxnSpPr>
          <p:nvPr/>
        </p:nvCxnSpPr>
        <p:spPr>
          <a:xfrm>
            <a:off x="2960281" y="865399"/>
            <a:ext cx="605440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1026">
            <a:extLst>
              <a:ext uri="{FF2B5EF4-FFF2-40B4-BE49-F238E27FC236}">
                <a16:creationId xmlns:a16="http://schemas.microsoft.com/office/drawing/2014/main" id="{D2FF996B-395D-49AC-A18A-1CD149E678E9}"/>
              </a:ext>
            </a:extLst>
          </p:cNvPr>
          <p:cNvSpPr txBox="1">
            <a:spLocks noChangeArrowheads="1"/>
          </p:cNvSpPr>
          <p:nvPr/>
        </p:nvSpPr>
        <p:spPr bwMode="auto">
          <a:xfrm>
            <a:off x="2960281" y="185227"/>
            <a:ext cx="6054409"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a:solidFill>
                  <a:srgbClr val="7030A0"/>
                </a:solidFill>
                <a:latin typeface="+mn-lt"/>
              </a:rPr>
              <a:t>Conclusion</a:t>
            </a:r>
          </a:p>
        </p:txBody>
      </p:sp>
      <p:sp>
        <p:nvSpPr>
          <p:cNvPr id="12" name="TextBox 11">
            <a:extLst>
              <a:ext uri="{FF2B5EF4-FFF2-40B4-BE49-F238E27FC236}">
                <a16:creationId xmlns:a16="http://schemas.microsoft.com/office/drawing/2014/main" id="{0BFC1DB1-72E4-4081-9862-A3F535613167}"/>
              </a:ext>
            </a:extLst>
          </p:cNvPr>
          <p:cNvSpPr txBox="1"/>
          <p:nvPr/>
        </p:nvSpPr>
        <p:spPr>
          <a:xfrm>
            <a:off x="564977" y="2235916"/>
            <a:ext cx="11933380" cy="4942828"/>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400" dirty="0"/>
              <a:t>These learning skills contribute to sustainable and lifelong learning as well as student wellbeing (SDG-3)</a:t>
            </a:r>
          </a:p>
          <a:p>
            <a:pPr lvl="1">
              <a:lnSpc>
                <a:spcPct val="107000"/>
              </a:lnSpc>
              <a:spcAft>
                <a:spcPts val="800"/>
              </a:spcAft>
            </a:pPr>
            <a:r>
              <a:rPr lang="en-GB" sz="2400" dirty="0"/>
              <a:t>–through continuous learning, encouraging students to notice links between their own learning and real world (</a:t>
            </a:r>
            <a:r>
              <a:rPr lang="en-GB" sz="2400" dirty="0" err="1"/>
              <a:t>Steuer</a:t>
            </a:r>
            <a:r>
              <a:rPr lang="en-GB" sz="2400" dirty="0"/>
              <a:t> et al. 2008) and designing formative activity that helps students prepare for summative assignment (Houghton et.al. 2017).</a:t>
            </a:r>
          </a:p>
          <a:p>
            <a:pPr marL="342900" indent="-342900">
              <a:lnSpc>
                <a:spcPct val="107000"/>
              </a:lnSpc>
              <a:spcAft>
                <a:spcPts val="800"/>
              </a:spcAft>
              <a:buFont typeface="Arial" panose="020B0604020202020204" pitchFamily="34" charset="0"/>
              <a:buChar char="•"/>
            </a:pPr>
            <a:r>
              <a:rPr lang="en-GB" sz="2400" dirty="0"/>
              <a:t>This methodology can transcend disciplines and courses which especially have a problem-solving requirement. </a:t>
            </a:r>
          </a:p>
          <a:p>
            <a:pPr lvl="1">
              <a:lnSpc>
                <a:spcPct val="107000"/>
              </a:lnSpc>
              <a:spcAft>
                <a:spcPts val="800"/>
              </a:spcAft>
            </a:pPr>
            <a:endParaRPr lang="en-GB" sz="2400" dirty="0"/>
          </a:p>
          <a:p>
            <a:pPr marL="457200" indent="-457200">
              <a:lnSpc>
                <a:spcPct val="107000"/>
              </a:lnSpc>
              <a:spcAft>
                <a:spcPts val="800"/>
              </a:spcAft>
              <a:buFontTx/>
              <a:buAutoNum type="arabicPeriod"/>
            </a:pPr>
            <a:endParaRPr lang="en-GB" sz="2400" dirty="0"/>
          </a:p>
          <a:p>
            <a:pPr marL="457200" indent="-457200">
              <a:lnSpc>
                <a:spcPct val="107000"/>
              </a:lnSpc>
              <a:spcAft>
                <a:spcPts val="800"/>
              </a:spcAft>
              <a:buAutoNum type="arabicPeriod"/>
            </a:pPr>
            <a:endParaRPr lang="en-GB" sz="2400" dirty="0"/>
          </a:p>
          <a:p>
            <a:pPr>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57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17193-34F0-4774-9568-5FE9EBF5C80D}"/>
              </a:ext>
            </a:extLst>
          </p:cNvPr>
          <p:cNvSpPr>
            <a:spLocks noGrp="1"/>
          </p:cNvSpPr>
          <p:nvPr>
            <p:ph type="sldNum" sz="quarter" idx="12"/>
          </p:nvPr>
        </p:nvSpPr>
        <p:spPr/>
        <p:txBody>
          <a:bodyPr/>
          <a:lstStyle/>
          <a:p>
            <a:fld id="{9D865A15-150D-46D6-8DC5-C5C4CA4DDF52}" type="slidenum">
              <a:rPr lang="en-GB" smtClean="0"/>
              <a:t>27</a:t>
            </a:fld>
            <a:endParaRPr lang="en-GB"/>
          </a:p>
        </p:txBody>
      </p:sp>
      <p:cxnSp>
        <p:nvCxnSpPr>
          <p:cNvPr id="8" name="Straight Connector 7">
            <a:extLst>
              <a:ext uri="{FF2B5EF4-FFF2-40B4-BE49-F238E27FC236}">
                <a16:creationId xmlns:a16="http://schemas.microsoft.com/office/drawing/2014/main" id="{2BA0DE3B-9C7A-4E78-AB93-15659949FC96}"/>
              </a:ext>
            </a:extLst>
          </p:cNvPr>
          <p:cNvCxnSpPr>
            <a:cxnSpLocks/>
          </p:cNvCxnSpPr>
          <p:nvPr/>
        </p:nvCxnSpPr>
        <p:spPr>
          <a:xfrm>
            <a:off x="2960281" y="865399"/>
            <a:ext cx="605440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1026">
            <a:extLst>
              <a:ext uri="{FF2B5EF4-FFF2-40B4-BE49-F238E27FC236}">
                <a16:creationId xmlns:a16="http://schemas.microsoft.com/office/drawing/2014/main" id="{D2FF996B-395D-49AC-A18A-1CD149E678E9}"/>
              </a:ext>
            </a:extLst>
          </p:cNvPr>
          <p:cNvSpPr txBox="1">
            <a:spLocks noChangeArrowheads="1"/>
          </p:cNvSpPr>
          <p:nvPr/>
        </p:nvSpPr>
        <p:spPr bwMode="auto">
          <a:xfrm>
            <a:off x="2960281" y="136525"/>
            <a:ext cx="6054409"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a:solidFill>
                  <a:srgbClr val="7030A0"/>
                </a:solidFill>
                <a:latin typeface="+mn-lt"/>
              </a:rPr>
              <a:t>Recommendations</a:t>
            </a:r>
          </a:p>
        </p:txBody>
      </p:sp>
      <p:sp>
        <p:nvSpPr>
          <p:cNvPr id="12" name="TextBox 11">
            <a:extLst>
              <a:ext uri="{FF2B5EF4-FFF2-40B4-BE49-F238E27FC236}">
                <a16:creationId xmlns:a16="http://schemas.microsoft.com/office/drawing/2014/main" id="{0BFC1DB1-72E4-4081-9862-A3F535613167}"/>
              </a:ext>
            </a:extLst>
          </p:cNvPr>
          <p:cNvSpPr txBox="1"/>
          <p:nvPr/>
        </p:nvSpPr>
        <p:spPr>
          <a:xfrm>
            <a:off x="369768" y="2595511"/>
            <a:ext cx="11933380" cy="3654718"/>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400"/>
              <a:t>A reflection based assessment should be incorporated as it is a useful skill to reinforce learning, develop insights about self and regulate own learning. </a:t>
            </a:r>
          </a:p>
          <a:p>
            <a:pPr marL="457200" indent="-457200">
              <a:lnSpc>
                <a:spcPct val="107000"/>
              </a:lnSpc>
              <a:spcAft>
                <a:spcPts val="800"/>
              </a:spcAft>
              <a:buFont typeface="Arial" panose="020B0604020202020204" pitchFamily="34" charset="0"/>
              <a:buChar char="•"/>
            </a:pPr>
            <a:endParaRPr lang="en-GB" sz="2400"/>
          </a:p>
          <a:p>
            <a:pPr marL="457200" indent="-457200">
              <a:lnSpc>
                <a:spcPct val="107000"/>
              </a:lnSpc>
              <a:spcAft>
                <a:spcPts val="800"/>
              </a:spcAft>
              <a:buFont typeface="Arial" panose="020B0604020202020204" pitchFamily="34" charset="0"/>
              <a:buChar char="•"/>
            </a:pPr>
            <a:r>
              <a:rPr lang="en-GB" sz="2400"/>
              <a:t>Design assessments that interlinks formative and summative assessment to increase engagement and support students through scaffolding.</a:t>
            </a:r>
          </a:p>
          <a:p>
            <a:pPr marL="457200" indent="-457200">
              <a:lnSpc>
                <a:spcPct val="107000"/>
              </a:lnSpc>
              <a:spcAft>
                <a:spcPts val="800"/>
              </a:spcAft>
              <a:buFontTx/>
              <a:buAutoNum type="arabicPeriod"/>
            </a:pPr>
            <a:endParaRPr lang="en-GB" sz="2400"/>
          </a:p>
          <a:p>
            <a:pPr marL="457200" indent="-457200">
              <a:lnSpc>
                <a:spcPct val="107000"/>
              </a:lnSpc>
              <a:spcAft>
                <a:spcPts val="800"/>
              </a:spcAft>
              <a:buAutoNum type="arabicPeriod"/>
            </a:pPr>
            <a:endParaRPr lang="en-GB" sz="2400"/>
          </a:p>
          <a:p>
            <a:pPr>
              <a:lnSpc>
                <a:spcPct val="107000"/>
              </a:lnSpc>
              <a:spcAft>
                <a:spcPts val="800"/>
              </a:spcAft>
            </a:pPr>
            <a:endPar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775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0CA08-BB9C-4E91-8F03-B31AA8A1DBB7}"/>
              </a:ext>
            </a:extLst>
          </p:cNvPr>
          <p:cNvSpPr>
            <a:spLocks noGrp="1"/>
          </p:cNvSpPr>
          <p:nvPr>
            <p:ph type="sldNum" sz="quarter" idx="12"/>
          </p:nvPr>
        </p:nvSpPr>
        <p:spPr/>
        <p:txBody>
          <a:bodyPr/>
          <a:lstStyle/>
          <a:p>
            <a:fld id="{9D865A15-150D-46D6-8DC5-C5C4CA4DDF52}" type="slidenum">
              <a:rPr lang="en-GB" smtClean="0"/>
              <a:t>28</a:t>
            </a:fld>
            <a:endParaRPr lang="en-GB"/>
          </a:p>
        </p:txBody>
      </p:sp>
      <p:sp>
        <p:nvSpPr>
          <p:cNvPr id="4" name="Rectangle 3">
            <a:extLst>
              <a:ext uri="{FF2B5EF4-FFF2-40B4-BE49-F238E27FC236}">
                <a16:creationId xmlns:a16="http://schemas.microsoft.com/office/drawing/2014/main" id="{F590DF18-613A-44B4-A205-12ACC20D3B70}"/>
              </a:ext>
            </a:extLst>
          </p:cNvPr>
          <p:cNvSpPr/>
          <p:nvPr/>
        </p:nvSpPr>
        <p:spPr>
          <a:xfrm>
            <a:off x="132871" y="0"/>
            <a:ext cx="2299091" cy="461665"/>
          </a:xfrm>
          <a:prstGeom prst="rect">
            <a:avLst/>
          </a:prstGeom>
          <a:ln>
            <a:noFill/>
          </a:ln>
        </p:spPr>
        <p:txBody>
          <a:bodyPr wrap="square" lIns="91440" tIns="45720" rIns="91440" bIns="45720" anchor="t">
            <a:spAutoFit/>
          </a:bodyPr>
          <a:lstStyle/>
          <a:p>
            <a:pPr marR="600710">
              <a:spcAft>
                <a:spcPts val="800"/>
              </a:spcAft>
              <a:tabLst>
                <a:tab pos="1677035" algn="l"/>
              </a:tabLst>
            </a:pPr>
            <a:r>
              <a:rPr lang="en-GB" sz="2400" b="1">
                <a:solidFill>
                  <a:srgbClr val="0070C0"/>
                </a:solidFill>
                <a:latin typeface="Calibri"/>
                <a:ea typeface="DengXian"/>
                <a:cs typeface="Arial"/>
              </a:rPr>
              <a:t>References</a:t>
            </a:r>
            <a:endParaRPr lang="en-US" sz="2400">
              <a:solidFill>
                <a:srgbClr val="0070C0"/>
              </a:solidFill>
              <a:cs typeface="Calibri"/>
            </a:endParaRPr>
          </a:p>
        </p:txBody>
      </p:sp>
      <p:sp>
        <p:nvSpPr>
          <p:cNvPr id="6" name="TextBox 5">
            <a:extLst>
              <a:ext uri="{FF2B5EF4-FFF2-40B4-BE49-F238E27FC236}">
                <a16:creationId xmlns:a16="http://schemas.microsoft.com/office/drawing/2014/main" id="{0D052118-05DD-47BA-BAF5-82BB931FB5B5}"/>
              </a:ext>
            </a:extLst>
          </p:cNvPr>
          <p:cNvSpPr txBox="1"/>
          <p:nvPr/>
        </p:nvSpPr>
        <p:spPr>
          <a:xfrm>
            <a:off x="0" y="334548"/>
            <a:ext cx="11926257" cy="6523452"/>
          </a:xfrm>
          <a:prstGeom prst="rect">
            <a:avLst/>
          </a:prstGeom>
          <a:noFill/>
        </p:spPr>
        <p:txBody>
          <a:bodyPr wrap="square">
            <a:spAutoFit/>
          </a:bodyPr>
          <a:lstStyle/>
          <a:p>
            <a:pPr marL="176213" indent="-176213">
              <a:spcAft>
                <a:spcPts val="200"/>
              </a:spcAft>
              <a:tabLst>
                <a:tab pos="0" algn="l"/>
              </a:tabLs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Andrade, H. L. 2018. Feedback in the Context of Self-Assessment. In </a:t>
            </a:r>
            <a:r>
              <a:rPr lang="en-GB" sz="1200" i="1">
                <a:solidFill>
                  <a:srgbClr val="333333"/>
                </a:solidFill>
                <a:effectLst/>
                <a:latin typeface="Calibri" panose="020F0502020204030204" pitchFamily="34" charset="0"/>
                <a:ea typeface="Calibri" panose="020F0502020204030204" pitchFamily="34" charset="0"/>
                <a:cs typeface="Calibri" panose="020F0502020204030204" pitchFamily="34" charset="0"/>
              </a:rPr>
              <a:t>The Cambridge Handbook of Instructional Feedback</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edited by A.A. </a:t>
            </a:r>
            <a:r>
              <a:rPr lang="en-GB" sz="12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Lipnevich</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and J.K. Smith, 376–408. </a:t>
            </a:r>
          </a:p>
          <a:p>
            <a:pPr marL="90170" indent="-90170">
              <a:lnSpc>
                <a:spcPct val="107000"/>
              </a:lnSpc>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Butler, D. L., and P. H. Winne. 1995. Feedback and Self-Regulated Learning: A Theoretical Synthesis. </a:t>
            </a:r>
            <a:r>
              <a:rPr lang="en-GB" sz="1200" i="1">
                <a:solidFill>
                  <a:srgbClr val="333333"/>
                </a:solidFill>
                <a:effectLst/>
                <a:latin typeface="Calibri" panose="020F0502020204030204" pitchFamily="34" charset="0"/>
                <a:ea typeface="Calibri" panose="020F0502020204030204" pitchFamily="34" charset="0"/>
                <a:cs typeface="Calibri" panose="020F0502020204030204" pitchFamily="34" charset="0"/>
              </a:rPr>
              <a:t>Review of Educational Research</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65 (3): 245–281. doi:10.3102/00346543065003245.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6213" indent="-176213">
              <a:spcAft>
                <a:spcPts val="200"/>
              </a:spcAft>
              <a:tabLst>
                <a:tab pos="0" algn="l"/>
              </a:tabLs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Bain, J. D., Ballantyne, R., Mills, C., &amp; Lester, N. C. (2002). Reflecting on practice: Student teachers’</a:t>
            </a:r>
            <a:r>
              <a:rPr lang="en-GB" sz="1200">
                <a:latin typeface="Calibri" panose="020F0502020204030204" pitchFamily="34" charset="0"/>
                <a:ea typeface="Calibri" panose="020F0502020204030204" pitchFamily="34" charset="0"/>
                <a:cs typeface="Arial" panose="020B0604020202020204" pitchFamily="34" charset="0"/>
              </a:rPr>
              <a:t> </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perspectives. Flaxton: Post Pressed.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6213" indent="-176213">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Braun, V., and V. Clarke. 2006. Using Thematic Analysis in Psychology. </a:t>
            </a:r>
            <a:r>
              <a:rPr lang="en-GB" sz="1200" i="1">
                <a:solidFill>
                  <a:srgbClr val="333333"/>
                </a:solidFill>
                <a:effectLst/>
                <a:latin typeface="Calibri" panose="020F0502020204030204" pitchFamily="34" charset="0"/>
                <a:ea typeface="Calibri" panose="020F0502020204030204" pitchFamily="34" charset="0"/>
                <a:cs typeface="Calibri" panose="020F0502020204030204" pitchFamily="34" charset="0"/>
              </a:rPr>
              <a:t>Qualitative Research in Psychology</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3 (2): 77–101. doi:10.1191/1478088706qp063oa. </a:t>
            </a:r>
          </a:p>
          <a:p>
            <a:pPr marL="176213" indent="-176213">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Carless, D., and D. </a:t>
            </a:r>
            <a:r>
              <a:rPr lang="en-GB" sz="12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Boud</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2018. The Development of Student Feedback Literacy: Enabling Uptake of Feedback. </a:t>
            </a:r>
            <a:r>
              <a:rPr lang="en-GB" sz="1200" i="1">
                <a:solidFill>
                  <a:srgbClr val="333333"/>
                </a:solidFill>
                <a:effectLst/>
                <a:latin typeface="Calibri" panose="020F0502020204030204" pitchFamily="34" charset="0"/>
                <a:ea typeface="Calibri" panose="020F0502020204030204" pitchFamily="34" charset="0"/>
                <a:cs typeface="Calibri" panose="020F0502020204030204" pitchFamily="34" charset="0"/>
              </a:rPr>
              <a:t>Assessment &amp; Evaluation in Higher Education</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43 (8): 1315–1325. doi:10.1080/02602938.2018.1463354. </a:t>
            </a: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6213" indent="-176213">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Grossman, R. (2008). Structures for facilitating student reflection. College Teaching, 57(1), 15–22.</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90170" indent="-90170">
              <a:lnSpc>
                <a:spcPct val="107000"/>
              </a:lnSpc>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Haigh, N. (2000). Teaching teachers about reflection and ways of reflecting. Waikato Journal of Education, 6, 87–97.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90170" indent="-90170">
              <a:lnSpc>
                <a:spcPct val="107000"/>
              </a:lnSpc>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Hattie, J., and H. Timperley. 2007. The Power of Feedback. </a:t>
            </a:r>
            <a:r>
              <a:rPr lang="en-GB" sz="1200" i="1">
                <a:solidFill>
                  <a:srgbClr val="333333"/>
                </a:solidFill>
                <a:effectLst/>
                <a:latin typeface="Calibri" panose="020F0502020204030204" pitchFamily="34" charset="0"/>
                <a:ea typeface="Calibri" panose="020F0502020204030204" pitchFamily="34" charset="0"/>
                <a:cs typeface="Calibri" panose="020F0502020204030204" pitchFamily="34" charset="0"/>
              </a:rPr>
              <a:t>Review of Educational Research</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77 (1): 81–112. doi:10.3102/003465430298487. </a:t>
            </a: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6213" indent="-176213">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Houghton, A.M. and Anderson, J., 2017. Embedding mental wellbeing in the curriculum: maximising success in higher education. Higher Education Academy, (forthcoming), 68.</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6213" indent="-176213">
              <a:spcAft>
                <a:spcPts val="200"/>
              </a:spcAft>
            </a:pPr>
            <a:r>
              <a:rPr lang="en-GB" sz="12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Kalantzis</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M., &amp; Cope, B. (2008). New learning: Elements of a science of education. Cambridge:</a:t>
            </a:r>
            <a:r>
              <a:rPr lang="en-GB" sz="1200">
                <a:latin typeface="Calibri" panose="020F0502020204030204" pitchFamily="34" charset="0"/>
                <a:ea typeface="Calibri" panose="020F0502020204030204" pitchFamily="34" charset="0"/>
                <a:cs typeface="Arial" panose="020B0604020202020204" pitchFamily="34" charset="0"/>
              </a:rPr>
              <a:t> </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Cambridge University Press.</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6213" indent="-176213">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Leonardo, Z. (2004). Critical social theory and transformative knowledge: The functions of criticism</a:t>
            </a:r>
            <a:r>
              <a:rPr lang="en-GB" sz="1200">
                <a:latin typeface="Calibri" panose="020F0502020204030204" pitchFamily="34" charset="0"/>
                <a:ea typeface="Calibri" panose="020F0502020204030204" pitchFamily="34" charset="0"/>
                <a:cs typeface="Arial" panose="020B0604020202020204" pitchFamily="34" charset="0"/>
              </a:rPr>
              <a:t> </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in quality education. Educational Researcher, 33(6), 11–18.</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6213" indent="-176213">
              <a:spcAft>
                <a:spcPts val="2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Maguire, M., and B. Delahunt (2017), ‘Doing a thematic analysis: a practical, step-by-step guide for learning and teaching scholars’, </a:t>
            </a:r>
            <a:r>
              <a:rPr lang="en-GB" sz="1200" i="1">
                <a:effectLst/>
                <a:latin typeface="Times New Roman" panose="02020603050405020304" pitchFamily="18" charset="0"/>
                <a:ea typeface="Times New Roman" panose="02020603050405020304" pitchFamily="18" charset="0"/>
                <a:cs typeface="Arial" panose="020B0604020202020204" pitchFamily="34" charset="0"/>
              </a:rPr>
              <a:t>All Ireland Journal of Higher Education</a:t>
            </a:r>
            <a:r>
              <a:rPr lang="en-GB" sz="1200">
                <a:effectLst/>
                <a:latin typeface="Times New Roman" panose="02020603050405020304" pitchFamily="18" charset="0"/>
                <a:ea typeface="Times New Roman" panose="02020603050405020304" pitchFamily="18" charset="0"/>
                <a:cs typeface="Arial" panose="020B0604020202020204" pitchFamily="34" charset="0"/>
              </a:rPr>
              <a:t> 9, no. 3: 3351–33514. http://ojs.aishe.org/index.php/aishe-j/article/view/335.</a:t>
            </a:r>
            <a:r>
              <a:rPr lang="en-US" sz="1200"/>
              <a:t> </a:t>
            </a:r>
          </a:p>
          <a:p>
            <a:pPr marL="90170" indent="-90170">
              <a:lnSpc>
                <a:spcPct val="107000"/>
              </a:lnSpc>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McArthur, J. and </a:t>
            </a:r>
            <a:r>
              <a:rPr lang="en-GB" sz="12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Huxham</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M. (2013) Feedback Unbound, in Merry, S., Price, M., Carless, D. and </a:t>
            </a:r>
            <a:r>
              <a:rPr lang="en-GB" sz="12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Taras</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 M. (eds.) Reconceptualising Feedback in Higher Education: Developing Dialogue with Students. Abingdon: Routledge.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90170" indent="-90170">
              <a:lnSpc>
                <a:spcPct val="107000"/>
              </a:lnSpc>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McGuire, L., Lay, J., &amp; Peters, J. (2009). Pedagogy of reflective writing in professional education.</a:t>
            </a:r>
            <a:r>
              <a:rPr lang="en-GB" sz="1200">
                <a:latin typeface="Calibri" panose="020F0502020204030204" pitchFamily="34" charset="0"/>
                <a:ea typeface="Calibri" panose="020F0502020204030204" pitchFamily="34" charset="0"/>
                <a:cs typeface="Arial" panose="020B0604020202020204" pitchFamily="34" charset="0"/>
              </a:rPr>
              <a:t> </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Journal of the Scholarship of Teaching and Learning, 9(1), 93–107.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90170" indent="-90170">
              <a:lnSpc>
                <a:spcPct val="107000"/>
              </a:lnSpc>
              <a:spcAft>
                <a:spcPts val="200"/>
              </a:spcAft>
            </a:pP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Mezirow, J. (2006). An overview of transformative learning. In P. Sutherland &amp; J. Crowther (Eds.),</a:t>
            </a:r>
            <a:r>
              <a:rPr lang="en-GB" sz="1200">
                <a:latin typeface="Calibri" panose="020F0502020204030204" pitchFamily="34" charset="0"/>
                <a:ea typeface="Calibri" panose="020F0502020204030204" pitchFamily="34" charset="0"/>
                <a:cs typeface="Arial" panose="020B0604020202020204" pitchFamily="34" charset="0"/>
              </a:rPr>
              <a:t> </a:t>
            </a:r>
            <a:r>
              <a:rPr lang="en-GB" sz="1200">
                <a:solidFill>
                  <a:srgbClr val="333333"/>
                </a:solidFill>
                <a:effectLst/>
                <a:latin typeface="Calibri" panose="020F0502020204030204" pitchFamily="34" charset="0"/>
                <a:ea typeface="Calibri" panose="020F0502020204030204" pitchFamily="34" charset="0"/>
                <a:cs typeface="Calibri" panose="020F0502020204030204" pitchFamily="34" charset="0"/>
              </a:rPr>
              <a:t>Lifelong Learning. London: Routledge. </a:t>
            </a:r>
          </a:p>
          <a:p>
            <a:pPr marL="176213" indent="-176213">
              <a:spcAft>
                <a:spcPts val="200"/>
              </a:spcAft>
            </a:pPr>
            <a:r>
              <a:rPr lang="en-US" sz="1200"/>
              <a:t>Nicol, D. 2020. “The Power of Internal Feedback: Exploiting Natural Comparison Processes.” </a:t>
            </a:r>
            <a:r>
              <a:rPr lang="en-US" sz="1200" i="1"/>
              <a:t>Assessment and Evaluation in Higher Education</a:t>
            </a:r>
            <a:r>
              <a:rPr lang="en-US" sz="1200"/>
              <a:t>. doi:10.1080/02602938.2020.1823314. </a:t>
            </a:r>
          </a:p>
          <a:p>
            <a:pPr marL="176213" indent="-176213">
              <a:spcAft>
                <a:spcPts val="200"/>
              </a:spcAft>
            </a:pPr>
            <a:r>
              <a:rPr lang="en-US" sz="1200"/>
              <a:t>Nicol, D. J., and D. Macfarlane-Dick. 2006. “Formative Assessment and Self-Regulated Learning: A Model and Seven Principles of Good Feedback Practice.” </a:t>
            </a:r>
            <a:r>
              <a:rPr lang="en-US" sz="1200" i="1"/>
              <a:t>Studies in Higher Education </a:t>
            </a:r>
            <a:r>
              <a:rPr lang="en-US" sz="1200"/>
              <a:t>31 (2): 199–218. doi:10.1080/03075070600572090. </a:t>
            </a:r>
          </a:p>
          <a:p>
            <a:pPr marL="176213" indent="-176213">
              <a:spcAft>
                <a:spcPts val="200"/>
              </a:spcAft>
            </a:pPr>
            <a:r>
              <a:rPr lang="en-US" sz="1200"/>
              <a:t>Nicol, D., and S. McCallum. 2021. “Making Internal Feedback Explicit: Exploiting the Multiple Comparisons that Occur during Peer Review.” </a:t>
            </a:r>
            <a:r>
              <a:rPr lang="en-US" sz="1200" i="1"/>
              <a:t>Assessment &amp; Evaluation in Higher Education</a:t>
            </a:r>
            <a:r>
              <a:rPr lang="en-US" sz="1200"/>
              <a:t>. doi:10.1080/02602938.2021.1924620.</a:t>
            </a:r>
          </a:p>
          <a:p>
            <a:pPr algn="l">
              <a:spcAft>
                <a:spcPts val="200"/>
              </a:spcAft>
            </a:pPr>
            <a:r>
              <a:rPr lang="en-US" sz="1200"/>
              <a:t>Nicol, D., and G. Selvaretnam (2021) ”Making internal feedback explicit: harnessing the comparisons students make during two-stage exams”. </a:t>
            </a:r>
            <a:r>
              <a:rPr lang="en-US" sz="1200" i="1"/>
              <a:t>Assessment &amp; Evaluation in Higher Education</a:t>
            </a:r>
            <a:r>
              <a:rPr lang="en-US" sz="1200"/>
              <a:t>, </a:t>
            </a:r>
            <a:r>
              <a:rPr lang="en-US" sz="1200" err="1"/>
              <a:t>doi</a:t>
            </a:r>
            <a:r>
              <a:rPr lang="en-US" sz="1200"/>
              <a:t>: </a:t>
            </a:r>
            <a:r>
              <a:rPr lang="en-US" sz="1200">
                <a:hlinkClick r:id="rId2">
                  <a:extLst>
                    <a:ext uri="{A12FA001-AC4F-418D-AE19-62706E023703}">
                      <ahyp:hlinkClr xmlns:ahyp="http://schemas.microsoft.com/office/drawing/2018/hyperlinkcolor" val="tx"/>
                    </a:ext>
                  </a:extLst>
                </a:hlinkClick>
              </a:rPr>
              <a:t>10.1080/02602938.2021.1934653</a:t>
            </a:r>
            <a:endParaRPr lang="en-US" sz="1200"/>
          </a:p>
          <a:p>
            <a:pPr marL="176213" indent="-176213">
              <a:spcAft>
                <a:spcPts val="200"/>
              </a:spcAft>
            </a:pPr>
            <a:r>
              <a:rPr lang="en-US" sz="1200"/>
              <a:t>Pintrich, P. R. and </a:t>
            </a:r>
            <a:r>
              <a:rPr lang="en-US" sz="1200" err="1"/>
              <a:t>Zusho</a:t>
            </a:r>
            <a:r>
              <a:rPr lang="en-US" sz="1200"/>
              <a:t>, A. 2002. “Student motivation and self‐regulated learning in the college classroom”. In Higher Education: handbook of theory and research, Edited by: Smart, J. C. and Tierney, W.G. (vol. XVII), New York: Agathon Press.</a:t>
            </a:r>
          </a:p>
          <a:p>
            <a:pPr marL="268288" indent="-268288">
              <a:lnSpc>
                <a:spcPct val="107000"/>
              </a:lnSpc>
              <a:spcAft>
                <a:spcPts val="200"/>
              </a:spcAft>
            </a:pPr>
            <a:r>
              <a:rPr lang="en-GB" sz="1200">
                <a:effectLst/>
                <a:latin typeface="Calibri" panose="020F0502020204030204" pitchFamily="34" charset="0"/>
                <a:ea typeface="Calibri" panose="020F0502020204030204" pitchFamily="34" charset="0"/>
                <a:cs typeface="Arial" panose="020B0604020202020204" pitchFamily="34" charset="0"/>
              </a:rPr>
              <a:t>Ryan, M.E., 2015. Teaching Reflective Learning in Higher Education-A Systematic Approach Using Pedagogic Patterns.</a:t>
            </a:r>
          </a:p>
          <a:p>
            <a:pPr marL="268288" indent="-268288">
              <a:lnSpc>
                <a:spcPct val="107000"/>
              </a:lnSpc>
              <a:spcAft>
                <a:spcPts val="200"/>
              </a:spcAft>
            </a:pPr>
            <a:r>
              <a:rPr lang="en-GB" sz="1200">
                <a:effectLst/>
                <a:latin typeface="Calibri" panose="020F0502020204030204" pitchFamily="34" charset="0"/>
                <a:ea typeface="Calibri" panose="020F0502020204030204" pitchFamily="34" charset="0"/>
                <a:cs typeface="Arial" panose="020B0604020202020204" pitchFamily="34" charset="0"/>
              </a:rPr>
              <a:t>Sadler, D. R. (2010). Beyond feedback: Developing student capability in complex appraisal. Assessment &amp; Evaluation in Higher Education, 35(5), 535–550. </a:t>
            </a:r>
          </a:p>
          <a:p>
            <a:pPr marL="176213" indent="-176213">
              <a:spcAft>
                <a:spcPts val="200"/>
              </a:spcAft>
            </a:pPr>
            <a:r>
              <a:rPr lang="en-GB" sz="1200">
                <a:effectLst/>
                <a:latin typeface="Calibri" panose="020F0502020204030204" pitchFamily="34" charset="0"/>
                <a:ea typeface="Calibri" panose="020F0502020204030204" pitchFamily="34" charset="0"/>
                <a:cs typeface="Arial" panose="020B0604020202020204" pitchFamily="34" charset="0"/>
              </a:rPr>
              <a:t>Steuer, N. and Marks, N. (2008) University Challenge: Towards a Well-being Approach to Quality in Higher Education. London: New Economics Foundation.</a:t>
            </a:r>
          </a:p>
          <a:p>
            <a:pPr marL="176213" indent="-176213">
              <a:spcAft>
                <a:spcPts val="200"/>
              </a:spcAft>
            </a:pPr>
            <a:r>
              <a:rPr lang="en-GB" sz="120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SDG-3</a:t>
            </a:r>
            <a:endParaRPr lang="en-GB" sz="120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645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264B-4200-40E6-91D0-B9009B3F8EC3}"/>
              </a:ext>
            </a:extLst>
          </p:cNvPr>
          <p:cNvSpPr>
            <a:spLocks noGrp="1"/>
          </p:cNvSpPr>
          <p:nvPr>
            <p:ph type="title"/>
          </p:nvPr>
        </p:nvSpPr>
        <p:spPr>
          <a:xfrm>
            <a:off x="3147804" y="468753"/>
            <a:ext cx="5091471" cy="940467"/>
          </a:xfrm>
          <a:solidFill>
            <a:schemeClr val="accent6">
              <a:lumMod val="75000"/>
            </a:schemeClr>
          </a:solidFill>
          <a:ln>
            <a:solidFill>
              <a:schemeClr val="accent6">
                <a:lumMod val="60000"/>
                <a:lumOff val="40000"/>
              </a:schemeClr>
            </a:solidFill>
          </a:ln>
        </p:spPr>
        <p:txBody>
          <a:bodyPr vert="horz" lIns="91440" tIns="45720" rIns="91440" bIns="45720" rtlCol="0" anchor="b">
            <a:normAutofit/>
          </a:bodyPr>
          <a:lstStyle/>
          <a:p>
            <a:pPr algn="ctr"/>
            <a:r>
              <a:rPr lang="en-US" sz="4000" b="1" kern="1200">
                <a:latin typeface="+mj-lt"/>
                <a:ea typeface="+mj-ea"/>
                <a:cs typeface="+mj-cs"/>
              </a:rPr>
              <a:t> </a:t>
            </a:r>
            <a:r>
              <a:rPr lang="en-US" sz="4000" b="1" kern="1200">
                <a:solidFill>
                  <a:schemeClr val="bg1"/>
                </a:solidFill>
                <a:latin typeface="+mj-lt"/>
                <a:ea typeface="+mj-ea"/>
                <a:cs typeface="+mj-cs"/>
              </a:rPr>
              <a:t>Thank You !!!</a:t>
            </a:r>
            <a:endParaRPr lang="en-US" sz="4000" b="1" kern="1200">
              <a:solidFill>
                <a:schemeClr val="bg1"/>
              </a:solidFill>
              <a:latin typeface="+mj-lt"/>
              <a:cs typeface="Calibri Light"/>
            </a:endParaRPr>
          </a:p>
        </p:txBody>
      </p:sp>
      <p:pic>
        <p:nvPicPr>
          <p:cNvPr id="11" name="Picture 10" descr="Icon&#10;&#10;Description automatically generated">
            <a:extLst>
              <a:ext uri="{FF2B5EF4-FFF2-40B4-BE49-F238E27FC236}">
                <a16:creationId xmlns:a16="http://schemas.microsoft.com/office/drawing/2014/main" id="{823F62AC-8CCB-4B3E-A0F4-FED8F982F8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74774" y="2104153"/>
            <a:ext cx="3237533" cy="3098420"/>
          </a:xfrm>
          <a:prstGeom prst="rect">
            <a:avLst/>
          </a:prstGeom>
        </p:spPr>
      </p:pic>
      <p:sp>
        <p:nvSpPr>
          <p:cNvPr id="12" name="TextBox 11">
            <a:extLst>
              <a:ext uri="{FF2B5EF4-FFF2-40B4-BE49-F238E27FC236}">
                <a16:creationId xmlns:a16="http://schemas.microsoft.com/office/drawing/2014/main" id="{5953A960-5942-40C9-9B26-E910374F7BFA}"/>
              </a:ext>
            </a:extLst>
          </p:cNvPr>
          <p:cNvSpPr txBox="1"/>
          <p:nvPr/>
        </p:nvSpPr>
        <p:spPr>
          <a:xfrm>
            <a:off x="6007360" y="7968342"/>
            <a:ext cx="7165910" cy="230832"/>
          </a:xfrm>
          <a:prstGeom prst="rect">
            <a:avLst/>
          </a:prstGeom>
          <a:noFill/>
        </p:spPr>
        <p:txBody>
          <a:bodyPr wrap="square" rtlCol="0">
            <a:spAutoFit/>
          </a:bodyPr>
          <a:lstStyle/>
          <a:p>
            <a:r>
              <a:rPr lang="en-GB" sz="900">
                <a:hlinkClick r:id="rId3" tooltip="https://pngimg.com/download/38186"/>
              </a:rPr>
              <a:t>This Photo</a:t>
            </a:r>
            <a:r>
              <a:rPr lang="en-GB" sz="900"/>
              <a:t> by Unknown Author is licensed under </a:t>
            </a:r>
            <a:r>
              <a:rPr lang="en-GB" sz="900">
                <a:hlinkClick r:id="rId4" tooltip="https://creativecommons.org/licenses/by-nc/3.0/"/>
              </a:rPr>
              <a:t>CC BY-NC</a:t>
            </a:r>
            <a:endParaRPr lang="en-GB" sz="900"/>
          </a:p>
        </p:txBody>
      </p:sp>
      <p:sp>
        <p:nvSpPr>
          <p:cNvPr id="5" name="TextBox 4">
            <a:extLst>
              <a:ext uri="{FF2B5EF4-FFF2-40B4-BE49-F238E27FC236}">
                <a16:creationId xmlns:a16="http://schemas.microsoft.com/office/drawing/2014/main" id="{6B88603C-AD28-45AD-9F36-724C2D9DCE79}"/>
              </a:ext>
            </a:extLst>
          </p:cNvPr>
          <p:cNvSpPr txBox="1"/>
          <p:nvPr/>
        </p:nvSpPr>
        <p:spPr>
          <a:xfrm>
            <a:off x="6700570" y="5676855"/>
            <a:ext cx="5252823" cy="505972"/>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300"/>
              </a:spcBef>
              <a:spcAft>
                <a:spcPts val="1000"/>
              </a:spcAft>
            </a:pPr>
            <a:r>
              <a:rPr lang="en-US" sz="2400">
                <a:cs typeface="Calibri"/>
                <a:hlinkClick r:id="rId5"/>
              </a:rPr>
              <a:t>Geethanjali.Selvaretnam@glasgow.ac.uk</a:t>
            </a:r>
            <a:endParaRPr lang="en-US" sz="2400">
              <a:cs typeface="Calibri"/>
            </a:endParaRPr>
          </a:p>
        </p:txBody>
      </p:sp>
      <p:sp>
        <p:nvSpPr>
          <p:cNvPr id="6" name="TextBox 5">
            <a:extLst>
              <a:ext uri="{FF2B5EF4-FFF2-40B4-BE49-F238E27FC236}">
                <a16:creationId xmlns:a16="http://schemas.microsoft.com/office/drawing/2014/main" id="{6BE530C7-933A-410B-B848-BF85EF13E5CC}"/>
              </a:ext>
            </a:extLst>
          </p:cNvPr>
          <p:cNvSpPr txBox="1"/>
          <p:nvPr/>
        </p:nvSpPr>
        <p:spPr>
          <a:xfrm>
            <a:off x="461311" y="5750212"/>
            <a:ext cx="4411766" cy="505972"/>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pPr>
            <a:r>
              <a:rPr lang="en-US" sz="2400">
                <a:cs typeface="Calibri"/>
                <a:hlinkClick r:id="rId6"/>
              </a:rPr>
              <a:t>Lovleen.Kushwah@glasgow.ac.uk</a:t>
            </a:r>
            <a:endParaRPr lang="en-US" sz="2400">
              <a:cs typeface="Calibri"/>
            </a:endParaRPr>
          </a:p>
        </p:txBody>
      </p:sp>
    </p:spTree>
    <p:extLst>
      <p:ext uri="{BB962C8B-B14F-4D97-AF65-F5344CB8AC3E}">
        <p14:creationId xmlns:p14="http://schemas.microsoft.com/office/powerpoint/2010/main" val="2607245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16597-0280-4894-BE9B-0CB40D8CF621}"/>
              </a:ext>
            </a:extLst>
          </p:cNvPr>
          <p:cNvSpPr>
            <a:spLocks noGrp="1"/>
          </p:cNvSpPr>
          <p:nvPr>
            <p:ph type="sldNum" sz="quarter" idx="12"/>
          </p:nvPr>
        </p:nvSpPr>
        <p:spPr/>
        <p:txBody>
          <a:bodyPr/>
          <a:lstStyle/>
          <a:p>
            <a:fld id="{9D865A15-150D-46D6-8DC5-C5C4CA4DDF52}" type="slidenum">
              <a:rPr lang="en-GB" smtClean="0"/>
              <a:t>3</a:t>
            </a:fld>
            <a:endParaRPr lang="en-GB"/>
          </a:p>
        </p:txBody>
      </p:sp>
      <p:sp>
        <p:nvSpPr>
          <p:cNvPr id="6" name="TextBox 5">
            <a:extLst>
              <a:ext uri="{FF2B5EF4-FFF2-40B4-BE49-F238E27FC236}">
                <a16:creationId xmlns:a16="http://schemas.microsoft.com/office/drawing/2014/main" id="{14C59805-FA45-4549-9863-33B338F8D62D}"/>
              </a:ext>
            </a:extLst>
          </p:cNvPr>
          <p:cNvSpPr txBox="1"/>
          <p:nvPr/>
        </p:nvSpPr>
        <p:spPr>
          <a:xfrm>
            <a:off x="877454" y="1224202"/>
            <a:ext cx="10437091" cy="3257174"/>
          </a:xfrm>
          <a:prstGeom prst="rect">
            <a:avLst/>
          </a:prstGeom>
          <a:noFill/>
        </p:spPr>
        <p:txBody>
          <a:bodyPr wrap="square">
            <a:spAutoFit/>
          </a:bodyPr>
          <a:lstStyle/>
          <a:p>
            <a:pPr>
              <a:lnSpc>
                <a:spcPct val="150000"/>
              </a:lnSpc>
            </a:pPr>
            <a:r>
              <a:rPr lang="en-US" sz="2800" b="0" i="0">
                <a:solidFill>
                  <a:srgbClr val="333333"/>
                </a:solidFill>
                <a:effectLst/>
              </a:rPr>
              <a:t>“</a:t>
            </a:r>
            <a:r>
              <a:rPr lang="en-US" sz="2800" b="1" i="0">
                <a:solidFill>
                  <a:srgbClr val="7030A0"/>
                </a:solidFill>
                <a:effectLst/>
              </a:rPr>
              <a:t>Self‐Regulated </a:t>
            </a:r>
            <a:r>
              <a:rPr lang="en-US" sz="2800" b="1">
                <a:solidFill>
                  <a:srgbClr val="7030A0"/>
                </a:solidFill>
              </a:rPr>
              <a:t>L</a:t>
            </a:r>
            <a:r>
              <a:rPr lang="en-US" sz="2800" b="1" i="0">
                <a:solidFill>
                  <a:srgbClr val="7030A0"/>
                </a:solidFill>
                <a:effectLst/>
              </a:rPr>
              <a:t>earning </a:t>
            </a:r>
            <a:r>
              <a:rPr lang="en-US" sz="2800" b="0" i="0">
                <a:solidFill>
                  <a:srgbClr val="333333"/>
                </a:solidFill>
                <a:effectLst/>
              </a:rPr>
              <a:t>is an </a:t>
            </a:r>
            <a:r>
              <a:rPr lang="en-US" sz="2800" b="0" i="0" u="sng">
                <a:solidFill>
                  <a:srgbClr val="333333"/>
                </a:solidFill>
                <a:effectLst/>
              </a:rPr>
              <a:t>active constructive process </a:t>
            </a:r>
            <a:r>
              <a:rPr lang="en-US" sz="2800" b="0" i="0">
                <a:solidFill>
                  <a:srgbClr val="333333"/>
                </a:solidFill>
                <a:effectLst/>
              </a:rPr>
              <a:t>whereby </a:t>
            </a:r>
            <a:r>
              <a:rPr lang="en-US" sz="2800" b="0" i="0" u="sng">
                <a:solidFill>
                  <a:srgbClr val="333333"/>
                </a:solidFill>
                <a:effectLst/>
              </a:rPr>
              <a:t>learners set goals </a:t>
            </a:r>
            <a:r>
              <a:rPr lang="en-US" sz="2800" b="0" i="0">
                <a:solidFill>
                  <a:srgbClr val="333333"/>
                </a:solidFill>
                <a:effectLst/>
              </a:rPr>
              <a:t>for their learning and </a:t>
            </a:r>
            <a:r>
              <a:rPr lang="en-US" sz="2800" b="0" i="0" u="sng">
                <a:solidFill>
                  <a:srgbClr val="333333"/>
                </a:solidFill>
                <a:effectLst/>
              </a:rPr>
              <a:t>monitor, regulate, and control their cognition</a:t>
            </a:r>
            <a:r>
              <a:rPr lang="en-US" sz="2800" b="0" i="0">
                <a:solidFill>
                  <a:srgbClr val="333333"/>
                </a:solidFill>
                <a:effectLst/>
              </a:rPr>
              <a:t>, motivation, and behaviour, guided and constrained by their goals and the contextual features of the environment</a:t>
            </a:r>
            <a:r>
              <a:rPr lang="en-US" sz="2800">
                <a:solidFill>
                  <a:srgbClr val="333333"/>
                </a:solidFill>
              </a:rPr>
              <a:t>”. </a:t>
            </a:r>
          </a:p>
          <a:p>
            <a:pPr>
              <a:lnSpc>
                <a:spcPct val="150000"/>
              </a:lnSpc>
            </a:pPr>
            <a:r>
              <a:rPr lang="en-US" sz="2800">
                <a:solidFill>
                  <a:srgbClr val="333333"/>
                </a:solidFill>
              </a:rPr>
              <a:t>					           - Pintrich and </a:t>
            </a:r>
            <a:r>
              <a:rPr lang="en-US" sz="2800" err="1">
                <a:solidFill>
                  <a:srgbClr val="333333"/>
                </a:solidFill>
              </a:rPr>
              <a:t>Zusho</a:t>
            </a:r>
            <a:r>
              <a:rPr lang="en-US" sz="2800">
                <a:solidFill>
                  <a:srgbClr val="333333"/>
                </a:solidFill>
              </a:rPr>
              <a:t> (</a:t>
            </a:r>
            <a:r>
              <a:rPr lang="en-US" sz="2800">
                <a:solidFill>
                  <a:srgbClr val="10147E"/>
                </a:solidFill>
                <a:hlinkClick r:id="rId2"/>
              </a:rPr>
              <a:t>2002</a:t>
            </a:r>
            <a:r>
              <a:rPr lang="en-US" sz="2800">
                <a:solidFill>
                  <a:srgbClr val="10147E"/>
                </a:solidFill>
              </a:rPr>
              <a:t>, p. 64</a:t>
            </a:r>
            <a:r>
              <a:rPr lang="en-US" sz="2800">
                <a:solidFill>
                  <a:srgbClr val="333333"/>
                </a:solidFill>
              </a:rPr>
              <a:t>)</a:t>
            </a:r>
            <a:endParaRPr lang="en-US" sz="2800" b="0" i="0">
              <a:solidFill>
                <a:srgbClr val="333333"/>
              </a:solidFill>
              <a:effectLst/>
            </a:endParaRPr>
          </a:p>
        </p:txBody>
      </p:sp>
    </p:spTree>
    <p:extLst>
      <p:ext uri="{BB962C8B-B14F-4D97-AF65-F5344CB8AC3E}">
        <p14:creationId xmlns:p14="http://schemas.microsoft.com/office/powerpoint/2010/main" val="214934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2410691" y="797924"/>
            <a:ext cx="77216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1977076" y="147142"/>
            <a:ext cx="858008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a:solidFill>
                  <a:srgbClr val="7030A0"/>
                </a:solidFill>
                <a:latin typeface="+mn-lt"/>
              </a:rPr>
              <a:t>Some Literature on Self-Regulated Learning</a:t>
            </a:r>
          </a:p>
        </p:txBody>
      </p:sp>
      <p:sp>
        <p:nvSpPr>
          <p:cNvPr id="7" name="TextBox 6">
            <a:extLst>
              <a:ext uri="{FF2B5EF4-FFF2-40B4-BE49-F238E27FC236}">
                <a16:creationId xmlns:a16="http://schemas.microsoft.com/office/drawing/2014/main" id="{1329FC70-CEFD-4835-AC90-4E628C1B4D63}"/>
              </a:ext>
            </a:extLst>
          </p:cNvPr>
          <p:cNvSpPr txBox="1"/>
          <p:nvPr/>
        </p:nvSpPr>
        <p:spPr>
          <a:xfrm>
            <a:off x="254246" y="945635"/>
            <a:ext cx="11845636" cy="50210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a:t>Self-regulated learning is a valuable skill to be developed</a:t>
            </a:r>
          </a:p>
          <a:p>
            <a:pPr marL="285750" indent="-285750">
              <a:lnSpc>
                <a:spcPct val="150000"/>
              </a:lnSpc>
              <a:buFont typeface="Arial" panose="020B0604020202020204" pitchFamily="34" charset="0"/>
              <a:buChar char="•"/>
            </a:pPr>
            <a:r>
              <a:rPr lang="en-GB" sz="2400"/>
              <a:t>External feedback by teachers or any other source would be futile unless students internalise these.</a:t>
            </a:r>
          </a:p>
          <a:p>
            <a:pPr marL="285750" indent="-285750">
              <a:lnSpc>
                <a:spcPct val="150000"/>
              </a:lnSpc>
              <a:buFont typeface="Arial" panose="020B0604020202020204" pitchFamily="34" charset="0"/>
              <a:buChar char="•"/>
            </a:pPr>
            <a:r>
              <a:rPr lang="en-GB" sz="2400"/>
              <a:t>High level feedback which are beneficial for self-regulation and self-evaluation, process are difficult for teachers to give. </a:t>
            </a:r>
          </a:p>
          <a:p>
            <a:pPr marL="285750" indent="-285750">
              <a:lnSpc>
                <a:spcPct val="150000"/>
              </a:lnSpc>
              <a:buFont typeface="Arial" panose="020B0604020202020204" pitchFamily="34" charset="0"/>
              <a:buChar char="•"/>
            </a:pPr>
            <a:r>
              <a:rPr lang="en-GB" sz="2400"/>
              <a:t>Self-regulated learning requires students to update their knowledge themselves.</a:t>
            </a:r>
          </a:p>
          <a:p>
            <a:pPr marL="285750" indent="-285750">
              <a:lnSpc>
                <a:spcPct val="150000"/>
              </a:lnSpc>
              <a:buFont typeface="Arial" panose="020B0604020202020204" pitchFamily="34" charset="0"/>
              <a:buChar char="•"/>
            </a:pPr>
            <a:r>
              <a:rPr lang="en-GB" sz="2400"/>
              <a:t>Students can generate valuable feedback themselves.</a:t>
            </a:r>
          </a:p>
          <a:p>
            <a:pPr marL="285750" indent="-285750">
              <a:lnSpc>
                <a:spcPct val="150000"/>
              </a:lnSpc>
              <a:buFont typeface="Arial" panose="020B0604020202020204" pitchFamily="34" charset="0"/>
              <a:buChar char="•"/>
            </a:pPr>
            <a:r>
              <a:rPr lang="en-GB" sz="2400"/>
              <a:t>Students have to be active learners to develop as self-regulated learners – but activities have to be well-thought. </a:t>
            </a:r>
          </a:p>
        </p:txBody>
      </p:sp>
      <p:sp>
        <p:nvSpPr>
          <p:cNvPr id="8" name="TextBox 7">
            <a:extLst>
              <a:ext uri="{FF2B5EF4-FFF2-40B4-BE49-F238E27FC236}">
                <a16:creationId xmlns:a16="http://schemas.microsoft.com/office/drawing/2014/main" id="{528CC951-8C08-4186-BA08-8678197AF982}"/>
              </a:ext>
            </a:extLst>
          </p:cNvPr>
          <p:cNvSpPr txBox="1"/>
          <p:nvPr/>
        </p:nvSpPr>
        <p:spPr>
          <a:xfrm>
            <a:off x="286573" y="5966690"/>
            <a:ext cx="11813309" cy="646331"/>
          </a:xfrm>
          <a:prstGeom prst="rect">
            <a:avLst/>
          </a:prstGeom>
          <a:noFill/>
        </p:spPr>
        <p:txBody>
          <a:bodyPr wrap="square" rtlCol="0">
            <a:spAutoFit/>
          </a:bodyPr>
          <a:lstStyle/>
          <a:p>
            <a:r>
              <a:rPr lang="en-GB"/>
              <a:t>[Butler and Winnie (1995), Carless and </a:t>
            </a:r>
            <a:r>
              <a:rPr lang="en-GB" err="1"/>
              <a:t>Boud</a:t>
            </a:r>
            <a:r>
              <a:rPr lang="en-GB"/>
              <a:t> (2018), Hattie and Timperley (2007), McArthur and </a:t>
            </a:r>
            <a:r>
              <a:rPr lang="en-GB" err="1"/>
              <a:t>Huxham</a:t>
            </a:r>
            <a:r>
              <a:rPr lang="en-GB"/>
              <a:t> (2013), Sadler (2010), Andrade (2018)]</a:t>
            </a:r>
          </a:p>
        </p:txBody>
      </p:sp>
    </p:spTree>
    <p:extLst>
      <p:ext uri="{BB962C8B-B14F-4D97-AF65-F5344CB8AC3E}">
        <p14:creationId xmlns:p14="http://schemas.microsoft.com/office/powerpoint/2010/main" val="8768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2785010" y="779451"/>
            <a:ext cx="733367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1967840" y="0"/>
            <a:ext cx="858008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a:solidFill>
                  <a:srgbClr val="7030A0"/>
                </a:solidFill>
                <a:latin typeface="+mn-lt"/>
              </a:rPr>
              <a:t>Some Literature on Self-Regulated Learning</a:t>
            </a:r>
          </a:p>
        </p:txBody>
      </p:sp>
      <p:sp>
        <p:nvSpPr>
          <p:cNvPr id="7" name="TextBox 6">
            <a:extLst>
              <a:ext uri="{FF2B5EF4-FFF2-40B4-BE49-F238E27FC236}">
                <a16:creationId xmlns:a16="http://schemas.microsoft.com/office/drawing/2014/main" id="{1329FC70-CEFD-4835-AC90-4E628C1B4D63}"/>
              </a:ext>
            </a:extLst>
          </p:cNvPr>
          <p:cNvSpPr txBox="1"/>
          <p:nvPr/>
        </p:nvSpPr>
        <p:spPr>
          <a:xfrm>
            <a:off x="173182" y="779451"/>
            <a:ext cx="11845636" cy="55750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To develop SRL skills, students should be given the opportunity to self-generate internal feedback to update learning and evaluate whether they achieve their learning goals.</a:t>
            </a:r>
          </a:p>
          <a:p>
            <a:pPr marL="285750" indent="-285750">
              <a:lnSpc>
                <a:spcPct val="150000"/>
              </a:lnSpc>
              <a:buFont typeface="Arial" panose="020B0604020202020204" pitchFamily="34" charset="0"/>
              <a:buChar char="•"/>
            </a:pPr>
            <a:r>
              <a:rPr lang="en-GB" sz="2400" dirty="0"/>
              <a:t>Internal feedback should be made explicit for effective self-regulated learning to happen.  </a:t>
            </a:r>
          </a:p>
          <a:p>
            <a:pPr marL="285750" indent="-285750">
              <a:lnSpc>
                <a:spcPct val="150000"/>
              </a:lnSpc>
              <a:buFont typeface="Arial" panose="020B0604020202020204" pitchFamily="34" charset="0"/>
              <a:buChar char="•"/>
            </a:pPr>
            <a:r>
              <a:rPr lang="en-GB" sz="2400" dirty="0"/>
              <a:t>Some effective ways to facilitate internal feedback generation involve students comparing their answer with a comparator:</a:t>
            </a:r>
          </a:p>
          <a:p>
            <a:pPr marL="742950" lvl="1" indent="-285750">
              <a:lnSpc>
                <a:spcPct val="150000"/>
              </a:lnSpc>
              <a:buFont typeface="Courier New" panose="02070309020205020404" pitchFamily="49" charset="0"/>
              <a:buChar char="o"/>
            </a:pPr>
            <a:r>
              <a:rPr lang="en-GB" sz="2400" dirty="0"/>
              <a:t>Peer review</a:t>
            </a:r>
          </a:p>
          <a:p>
            <a:pPr marL="742950" lvl="1" indent="-285750">
              <a:lnSpc>
                <a:spcPct val="150000"/>
              </a:lnSpc>
              <a:buFont typeface="Courier New" panose="02070309020205020404" pitchFamily="49" charset="0"/>
              <a:buChar char="o"/>
            </a:pPr>
            <a:r>
              <a:rPr lang="en-GB" sz="2400" dirty="0"/>
              <a:t>Two stage exams (</a:t>
            </a:r>
            <a:r>
              <a:rPr lang="en-GB" sz="2400" dirty="0" err="1"/>
              <a:t>i.e</a:t>
            </a:r>
            <a:r>
              <a:rPr lang="en-GB" sz="2400" dirty="0"/>
              <a:t>, individual work followed by group work)</a:t>
            </a:r>
          </a:p>
          <a:p>
            <a:pPr marL="742950" lvl="1" indent="-285750">
              <a:lnSpc>
                <a:spcPct val="150000"/>
              </a:lnSpc>
              <a:buFont typeface="Courier New" panose="02070309020205020404" pitchFamily="49" charset="0"/>
              <a:buChar char="o"/>
            </a:pPr>
            <a:r>
              <a:rPr lang="en-GB" sz="2400" dirty="0"/>
              <a:t>Reflect on teacher comments</a:t>
            </a:r>
          </a:p>
          <a:p>
            <a:pPr marL="742950" lvl="1" indent="-285750">
              <a:lnSpc>
                <a:spcPct val="150000"/>
              </a:lnSpc>
              <a:buFont typeface="Courier New" panose="02070309020205020404" pitchFamily="49" charset="0"/>
              <a:buChar char="o"/>
            </a:pPr>
            <a:r>
              <a:rPr lang="en-GB" sz="2400" dirty="0"/>
              <a:t>Looking at learning resources and thinking how their answer could have been improved</a:t>
            </a:r>
          </a:p>
          <a:p>
            <a:pPr marL="742950" lvl="1" indent="-285750">
              <a:lnSpc>
                <a:spcPct val="150000"/>
              </a:lnSpc>
              <a:buFont typeface="Courier New" panose="02070309020205020404" pitchFamily="49" charset="0"/>
              <a:buChar char="o"/>
            </a:pPr>
            <a:r>
              <a:rPr lang="en-GB" sz="2400" dirty="0"/>
              <a:t>…..</a:t>
            </a:r>
          </a:p>
        </p:txBody>
      </p:sp>
      <p:sp>
        <p:nvSpPr>
          <p:cNvPr id="5" name="TextBox 4">
            <a:extLst>
              <a:ext uri="{FF2B5EF4-FFF2-40B4-BE49-F238E27FC236}">
                <a16:creationId xmlns:a16="http://schemas.microsoft.com/office/drawing/2014/main" id="{E143AEB9-0E22-4D67-9228-996E24478613}"/>
              </a:ext>
            </a:extLst>
          </p:cNvPr>
          <p:cNvSpPr txBox="1"/>
          <p:nvPr/>
        </p:nvSpPr>
        <p:spPr>
          <a:xfrm>
            <a:off x="173182" y="6308206"/>
            <a:ext cx="11542899" cy="369332"/>
          </a:xfrm>
          <a:prstGeom prst="rect">
            <a:avLst/>
          </a:prstGeom>
          <a:noFill/>
        </p:spPr>
        <p:txBody>
          <a:bodyPr wrap="square" rtlCol="0">
            <a:spAutoFit/>
          </a:bodyPr>
          <a:lstStyle/>
          <a:p>
            <a:r>
              <a:rPr lang="en-GB"/>
              <a:t>[Nicol (2020), Nicol and Selvaretnam (2021), Nicol and McCallum (2021), </a:t>
            </a:r>
            <a:r>
              <a:rPr lang="en-US"/>
              <a:t>Nicol and Macfarlane-Dick (2006)]</a:t>
            </a:r>
            <a:endParaRPr lang="en-GB"/>
          </a:p>
        </p:txBody>
      </p:sp>
    </p:spTree>
    <p:extLst>
      <p:ext uri="{BB962C8B-B14F-4D97-AF65-F5344CB8AC3E}">
        <p14:creationId xmlns:p14="http://schemas.microsoft.com/office/powerpoint/2010/main" val="103140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89CD0-9C62-43C9-A2FC-A1F5B315EDE6}"/>
              </a:ext>
            </a:extLst>
          </p:cNvPr>
          <p:cNvSpPr>
            <a:spLocks noGrp="1"/>
          </p:cNvSpPr>
          <p:nvPr>
            <p:ph type="sldNum" sz="quarter" idx="12"/>
          </p:nvPr>
        </p:nvSpPr>
        <p:spPr/>
        <p:txBody>
          <a:bodyPr/>
          <a:lstStyle/>
          <a:p>
            <a:fld id="{9D865A15-150D-46D6-8DC5-C5C4CA4DDF52}" type="slidenum">
              <a:rPr lang="en-GB" smtClean="0"/>
              <a:t>6</a:t>
            </a:fld>
            <a:endParaRPr lang="en-GB"/>
          </a:p>
        </p:txBody>
      </p:sp>
      <p:sp>
        <p:nvSpPr>
          <p:cNvPr id="5" name="TextBox 4">
            <a:extLst>
              <a:ext uri="{FF2B5EF4-FFF2-40B4-BE49-F238E27FC236}">
                <a16:creationId xmlns:a16="http://schemas.microsoft.com/office/drawing/2014/main" id="{084D7F00-DC39-4914-A407-968DA78479FF}"/>
              </a:ext>
            </a:extLst>
          </p:cNvPr>
          <p:cNvSpPr txBox="1"/>
          <p:nvPr/>
        </p:nvSpPr>
        <p:spPr>
          <a:xfrm>
            <a:off x="254000" y="1081255"/>
            <a:ext cx="11684000" cy="50210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Interlinks formative and summative assessments.</a:t>
            </a:r>
          </a:p>
          <a:p>
            <a:pPr marL="285750" indent="-285750">
              <a:lnSpc>
                <a:spcPct val="150000"/>
              </a:lnSpc>
              <a:buFont typeface="Arial" panose="020B0604020202020204" pitchFamily="34" charset="0"/>
              <a:buChar char="•"/>
            </a:pPr>
            <a:r>
              <a:rPr lang="en-GB" sz="2400" dirty="0"/>
              <a:t>Extracts learning while working on a difficult task without overwhelming students.</a:t>
            </a:r>
          </a:p>
          <a:p>
            <a:pPr marL="285750" indent="-285750">
              <a:lnSpc>
                <a:spcPct val="150000"/>
              </a:lnSpc>
              <a:buFont typeface="Arial" panose="020B0604020202020204" pitchFamily="34" charset="0"/>
              <a:buChar char="•"/>
            </a:pPr>
            <a:r>
              <a:rPr lang="en-GB" sz="2400" dirty="0">
                <a:sym typeface="Wingdings" panose="05000000000000000000" pitchFamily="2" charset="2"/>
              </a:rPr>
              <a:t>Makes the internal feedback explicit and enables students to realise its importance. </a:t>
            </a:r>
          </a:p>
          <a:p>
            <a:pPr marL="285750" indent="-285750">
              <a:lnSpc>
                <a:spcPct val="150000"/>
              </a:lnSpc>
              <a:buFont typeface="Arial" panose="020B0604020202020204" pitchFamily="34" charset="0"/>
              <a:buChar char="•"/>
            </a:pPr>
            <a:r>
              <a:rPr lang="en-GB" sz="2400" dirty="0"/>
              <a:t>Our comparators - </a:t>
            </a:r>
            <a:r>
              <a:rPr lang="en-GB" sz="2400" dirty="0">
                <a:sym typeface="Wingdings" panose="05000000000000000000" pitchFamily="2" charset="2"/>
              </a:rPr>
              <a:t>expert’s video and written solution- are those which students would encounter and use in the future to update their learning.  </a:t>
            </a:r>
          </a:p>
          <a:p>
            <a:pPr marL="285750" indent="-285750">
              <a:lnSpc>
                <a:spcPct val="150000"/>
              </a:lnSpc>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Arial" panose="020B0604020202020204" pitchFamily="34" charset="0"/>
              </a:rPr>
              <a:t>Provides a set of reflective questions and feedback tools. </a:t>
            </a:r>
            <a:endParaRPr lang="en-GB" sz="2400" dirty="0">
              <a:sym typeface="Wingdings" panose="05000000000000000000" pitchFamily="2" charset="2"/>
            </a:endParaRPr>
          </a:p>
          <a:p>
            <a:pPr marL="285750" indent="-285750">
              <a:lnSpc>
                <a:spcPct val="150000"/>
              </a:lnSpc>
              <a:buFont typeface="Arial" panose="020B0604020202020204" pitchFamily="34" charset="0"/>
              <a:buChar char="•"/>
            </a:pPr>
            <a:r>
              <a:rPr lang="en-GB" sz="2400" dirty="0">
                <a:sym typeface="Wingdings" panose="05000000000000000000" pitchFamily="2" charset="2"/>
              </a:rPr>
              <a:t>Analyses the effectiveness of this assessment method using qualitative analysis. </a:t>
            </a:r>
          </a:p>
          <a:p>
            <a:pPr marL="285750" indent="-285750">
              <a:lnSpc>
                <a:spcPct val="150000"/>
              </a:lnSpc>
              <a:buFont typeface="Arial" panose="020B0604020202020204" pitchFamily="34" charset="0"/>
              <a:buChar char="•"/>
            </a:pPr>
            <a:r>
              <a:rPr lang="en-GB" sz="2400" dirty="0"/>
              <a:t>Adds to the literature on assessments, internal feedback and self regulated learning. </a:t>
            </a:r>
          </a:p>
          <a:p>
            <a:pPr marL="285750" indent="-285750">
              <a:lnSpc>
                <a:spcPct val="150000"/>
              </a:lnSpc>
              <a:buFont typeface="Arial" panose="020B0604020202020204" pitchFamily="34" charset="0"/>
              <a:buChar char="•"/>
            </a:pPr>
            <a:endParaRPr lang="en-GB" sz="2400" dirty="0"/>
          </a:p>
        </p:txBody>
      </p:sp>
      <p:cxnSp>
        <p:nvCxnSpPr>
          <p:cNvPr id="6" name="Straight Connector 5">
            <a:extLst>
              <a:ext uri="{FF2B5EF4-FFF2-40B4-BE49-F238E27FC236}">
                <a16:creationId xmlns:a16="http://schemas.microsoft.com/office/drawing/2014/main" id="{D005869C-C083-40F6-BDA2-0D81F5ABAA1B}"/>
              </a:ext>
            </a:extLst>
          </p:cNvPr>
          <p:cNvCxnSpPr>
            <a:cxnSpLocks/>
          </p:cNvCxnSpPr>
          <p:nvPr/>
        </p:nvCxnSpPr>
        <p:spPr>
          <a:xfrm>
            <a:off x="3916218" y="703840"/>
            <a:ext cx="492298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1026">
            <a:extLst>
              <a:ext uri="{FF2B5EF4-FFF2-40B4-BE49-F238E27FC236}">
                <a16:creationId xmlns:a16="http://schemas.microsoft.com/office/drawing/2014/main" id="{D24DEABA-58A7-4CFF-B2D7-0259C59A9502}"/>
              </a:ext>
            </a:extLst>
          </p:cNvPr>
          <p:cNvSpPr txBox="1">
            <a:spLocks noChangeArrowheads="1"/>
          </p:cNvSpPr>
          <p:nvPr/>
        </p:nvSpPr>
        <p:spPr bwMode="auto">
          <a:xfrm>
            <a:off x="4027054" y="123248"/>
            <a:ext cx="4701309"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a:solidFill>
                  <a:srgbClr val="7030A0"/>
                </a:solidFill>
                <a:latin typeface="+mn-lt"/>
              </a:rPr>
              <a:t>What is our Study about</a:t>
            </a:r>
          </a:p>
        </p:txBody>
      </p:sp>
    </p:spTree>
    <p:extLst>
      <p:ext uri="{BB962C8B-B14F-4D97-AF65-F5344CB8AC3E}">
        <p14:creationId xmlns:p14="http://schemas.microsoft.com/office/powerpoint/2010/main" val="412742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
            <a:extLst>
              <a:ext uri="{FF2B5EF4-FFF2-40B4-BE49-F238E27FC236}">
                <a16:creationId xmlns:a16="http://schemas.microsoft.com/office/drawing/2014/main" id="{86B879F8-BC6A-4E74-8F20-9BE0802CDF14}"/>
              </a:ext>
            </a:extLst>
          </p:cNvPr>
          <p:cNvSpPr txBox="1">
            <a:spLocks noChangeArrowheads="1"/>
          </p:cNvSpPr>
          <p:nvPr/>
        </p:nvSpPr>
        <p:spPr bwMode="auto">
          <a:xfrm>
            <a:off x="1572757" y="1449471"/>
            <a:ext cx="3668365" cy="959173"/>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a:lnSpc>
                <a:spcPct val="150000"/>
              </a:lnSpc>
              <a:spcBef>
                <a:spcPct val="0"/>
              </a:spcBef>
              <a:buSzTx/>
              <a:buFontTx/>
              <a:buNone/>
            </a:pPr>
            <a:r>
              <a:rPr lang="en-US" altLang="en-US" sz="2000" b="1">
                <a:solidFill>
                  <a:srgbClr val="0070C0"/>
                </a:solidFill>
              </a:rPr>
              <a:t>Student completes a task (Formative Assessment)</a:t>
            </a:r>
          </a:p>
        </p:txBody>
      </p:sp>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3841552" y="675032"/>
            <a:ext cx="4064000" cy="281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0736" name="Rectangle 5">
            <a:extLst>
              <a:ext uri="{FF2B5EF4-FFF2-40B4-BE49-F238E27FC236}">
                <a16:creationId xmlns:a16="http://schemas.microsoft.com/office/drawing/2014/main" id="{59A974F6-14F0-4798-8D52-C8C31E6BDBB2}"/>
              </a:ext>
            </a:extLst>
          </p:cNvPr>
          <p:cNvSpPr>
            <a:spLocks noChangeArrowheads="1"/>
          </p:cNvSpPr>
          <p:nvPr/>
        </p:nvSpPr>
        <p:spPr bwMode="auto">
          <a:xfrm>
            <a:off x="6679576" y="1390182"/>
            <a:ext cx="4248728"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FontTx/>
              <a:buNone/>
            </a:pPr>
            <a:r>
              <a:rPr lang="en-US" altLang="en-US" sz="2000" b="1">
                <a:solidFill>
                  <a:srgbClr val="00B050"/>
                </a:solidFill>
              </a:rPr>
              <a:t>Student answers Survey 1 Reflective questions</a:t>
            </a:r>
          </a:p>
          <a:p>
            <a:pPr marL="342900" indent="-342900">
              <a:spcBef>
                <a:spcPct val="0"/>
              </a:spcBef>
              <a:buSzTx/>
              <a:buFontTx/>
              <a:buChar char="-"/>
            </a:pPr>
            <a:r>
              <a:rPr lang="en-US" altLang="en-US" sz="2000" b="1">
                <a:solidFill>
                  <a:srgbClr val="00B050"/>
                </a:solidFill>
              </a:rPr>
              <a:t>perception about performance</a:t>
            </a:r>
          </a:p>
          <a:p>
            <a:pPr marL="342900" indent="-342900">
              <a:spcBef>
                <a:spcPct val="0"/>
              </a:spcBef>
              <a:buSzTx/>
              <a:buFontTx/>
              <a:buChar char="-"/>
            </a:pPr>
            <a:r>
              <a:rPr lang="en-US" altLang="en-US" sz="2000" b="1">
                <a:solidFill>
                  <a:srgbClr val="00B050"/>
                </a:solidFill>
              </a:rPr>
              <a:t>learning gaps</a:t>
            </a:r>
          </a:p>
        </p:txBody>
      </p:sp>
      <p:sp>
        <p:nvSpPr>
          <p:cNvPr id="21" name="TextBox 3">
            <a:extLst>
              <a:ext uri="{FF2B5EF4-FFF2-40B4-BE49-F238E27FC236}">
                <a16:creationId xmlns:a16="http://schemas.microsoft.com/office/drawing/2014/main" id="{B8EFAC59-8775-436B-BA36-AE55FA76DF65}"/>
              </a:ext>
            </a:extLst>
          </p:cNvPr>
          <p:cNvSpPr txBox="1">
            <a:spLocks noChangeArrowheads="1"/>
          </p:cNvSpPr>
          <p:nvPr/>
        </p:nvSpPr>
        <p:spPr bwMode="auto">
          <a:xfrm>
            <a:off x="1716565" y="3404791"/>
            <a:ext cx="2368039" cy="707886"/>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FontTx/>
              <a:buNone/>
            </a:pPr>
            <a:r>
              <a:rPr lang="en-US" altLang="en-US" sz="2000" b="1">
                <a:solidFill>
                  <a:srgbClr val="C00000"/>
                </a:solidFill>
              </a:rPr>
              <a:t>Expert’s </a:t>
            </a:r>
          </a:p>
          <a:p>
            <a:pPr>
              <a:spcBef>
                <a:spcPct val="0"/>
              </a:spcBef>
              <a:buSzTx/>
              <a:buFontTx/>
              <a:buNone/>
            </a:pPr>
            <a:r>
              <a:rPr lang="en-US" altLang="en-US" sz="2000" b="1">
                <a:solidFill>
                  <a:srgbClr val="C00000"/>
                </a:solidFill>
              </a:rPr>
              <a:t>Written Solution</a:t>
            </a:r>
          </a:p>
        </p:txBody>
      </p:sp>
      <p:cxnSp>
        <p:nvCxnSpPr>
          <p:cNvPr id="23" name="Straight Arrow Connector 22">
            <a:extLst>
              <a:ext uri="{FF2B5EF4-FFF2-40B4-BE49-F238E27FC236}">
                <a16:creationId xmlns:a16="http://schemas.microsoft.com/office/drawing/2014/main" id="{700629CD-FCE3-4F1D-979E-6F51FA85B0A8}"/>
              </a:ext>
            </a:extLst>
          </p:cNvPr>
          <p:cNvCxnSpPr>
            <a:cxnSpLocks/>
          </p:cNvCxnSpPr>
          <p:nvPr/>
        </p:nvCxnSpPr>
        <p:spPr>
          <a:xfrm>
            <a:off x="4148354" y="3790667"/>
            <a:ext cx="1192476" cy="5216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1EFB21D1-B208-4DE7-9073-DF63EE0DC487}"/>
              </a:ext>
            </a:extLst>
          </p:cNvPr>
          <p:cNvSpPr>
            <a:spLocks noChangeArrowheads="1"/>
          </p:cNvSpPr>
          <p:nvPr/>
        </p:nvSpPr>
        <p:spPr bwMode="auto">
          <a:xfrm>
            <a:off x="6768953" y="3974177"/>
            <a:ext cx="415948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None/>
            </a:pPr>
            <a:r>
              <a:rPr lang="en-US" altLang="en-US" sz="2000" b="1">
                <a:solidFill>
                  <a:srgbClr val="00B050"/>
                </a:solidFill>
              </a:rPr>
              <a:t>Student answers Survey 2 Reflective questions</a:t>
            </a:r>
          </a:p>
          <a:p>
            <a:pPr>
              <a:spcBef>
                <a:spcPct val="0"/>
              </a:spcBef>
              <a:buSzTx/>
              <a:buNone/>
            </a:pPr>
            <a:r>
              <a:rPr lang="en-US" altLang="en-US" sz="2000" b="1">
                <a:solidFill>
                  <a:srgbClr val="00B050"/>
                </a:solidFill>
              </a:rPr>
              <a:t>- what have they learnt</a:t>
            </a:r>
          </a:p>
        </p:txBody>
      </p: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3898734" y="86665"/>
            <a:ext cx="382507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a:solidFill>
                  <a:srgbClr val="7030A0"/>
                </a:solidFill>
                <a:latin typeface="+mn-lt"/>
              </a:rPr>
              <a:t>Assessment Design</a:t>
            </a:r>
          </a:p>
        </p:txBody>
      </p:sp>
      <p:sp>
        <p:nvSpPr>
          <p:cNvPr id="27" name="TextBox 3">
            <a:extLst>
              <a:ext uri="{FF2B5EF4-FFF2-40B4-BE49-F238E27FC236}">
                <a16:creationId xmlns:a16="http://schemas.microsoft.com/office/drawing/2014/main" id="{7F7AA916-E878-4C95-BB50-B7418FAF1FC2}"/>
              </a:ext>
            </a:extLst>
          </p:cNvPr>
          <p:cNvSpPr txBox="1">
            <a:spLocks noChangeArrowheads="1"/>
          </p:cNvSpPr>
          <p:nvPr/>
        </p:nvSpPr>
        <p:spPr bwMode="auto">
          <a:xfrm>
            <a:off x="1774802" y="4818184"/>
            <a:ext cx="1956821" cy="707886"/>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FontTx/>
              <a:buNone/>
            </a:pPr>
            <a:r>
              <a:rPr lang="en-US" altLang="en-US" sz="2000" b="1">
                <a:solidFill>
                  <a:srgbClr val="C00000"/>
                </a:solidFill>
              </a:rPr>
              <a:t>Expert’s </a:t>
            </a:r>
          </a:p>
          <a:p>
            <a:pPr>
              <a:spcBef>
                <a:spcPct val="0"/>
              </a:spcBef>
              <a:buSzTx/>
              <a:buFontTx/>
              <a:buNone/>
            </a:pPr>
            <a:r>
              <a:rPr lang="en-US" altLang="en-US" sz="2000" b="1">
                <a:solidFill>
                  <a:srgbClr val="C00000"/>
                </a:solidFill>
              </a:rPr>
              <a:t>Video Solution</a:t>
            </a:r>
          </a:p>
        </p:txBody>
      </p:sp>
      <p:cxnSp>
        <p:nvCxnSpPr>
          <p:cNvPr id="28" name="Straight Arrow Connector 27">
            <a:extLst>
              <a:ext uri="{FF2B5EF4-FFF2-40B4-BE49-F238E27FC236}">
                <a16:creationId xmlns:a16="http://schemas.microsoft.com/office/drawing/2014/main" id="{31E61873-A23A-4608-90CC-4DABFE7220B6}"/>
              </a:ext>
            </a:extLst>
          </p:cNvPr>
          <p:cNvCxnSpPr>
            <a:cxnSpLocks/>
          </p:cNvCxnSpPr>
          <p:nvPr/>
        </p:nvCxnSpPr>
        <p:spPr>
          <a:xfrm flipV="1">
            <a:off x="3798362" y="4635897"/>
            <a:ext cx="1542468" cy="507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255CB4A-E409-44F8-925F-95FAF014DC9C}"/>
              </a:ext>
            </a:extLst>
          </p:cNvPr>
          <p:cNvCxnSpPr>
            <a:cxnSpLocks/>
          </p:cNvCxnSpPr>
          <p:nvPr/>
        </p:nvCxnSpPr>
        <p:spPr>
          <a:xfrm>
            <a:off x="5340829" y="1938407"/>
            <a:ext cx="1300244"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730" name="TextBox 30729">
            <a:extLst>
              <a:ext uri="{FF2B5EF4-FFF2-40B4-BE49-F238E27FC236}">
                <a16:creationId xmlns:a16="http://schemas.microsoft.com/office/drawing/2014/main" id="{270C96EA-38C1-408E-969D-C7969E6E1BD1}"/>
              </a:ext>
            </a:extLst>
          </p:cNvPr>
          <p:cNvSpPr txBox="1"/>
          <p:nvPr/>
        </p:nvSpPr>
        <p:spPr>
          <a:xfrm>
            <a:off x="152496" y="1572260"/>
            <a:ext cx="1311508" cy="523220"/>
          </a:xfrm>
          <a:prstGeom prst="rect">
            <a:avLst/>
          </a:prstGeom>
          <a:noFill/>
        </p:spPr>
        <p:txBody>
          <a:bodyPr wrap="square" rtlCol="0">
            <a:spAutoFit/>
          </a:bodyPr>
          <a:lstStyle/>
          <a:p>
            <a:r>
              <a:rPr lang="en-GB" sz="2800" b="1">
                <a:solidFill>
                  <a:srgbClr val="0070C0"/>
                </a:solidFill>
              </a:rPr>
              <a:t>Stage 1</a:t>
            </a:r>
          </a:p>
        </p:txBody>
      </p:sp>
      <p:sp>
        <p:nvSpPr>
          <p:cNvPr id="54" name="TextBox 53">
            <a:extLst>
              <a:ext uri="{FF2B5EF4-FFF2-40B4-BE49-F238E27FC236}">
                <a16:creationId xmlns:a16="http://schemas.microsoft.com/office/drawing/2014/main" id="{32F24FFE-C93C-45FC-87BD-B3C172151218}"/>
              </a:ext>
            </a:extLst>
          </p:cNvPr>
          <p:cNvSpPr txBox="1"/>
          <p:nvPr/>
        </p:nvSpPr>
        <p:spPr>
          <a:xfrm>
            <a:off x="152496" y="4112677"/>
            <a:ext cx="1311509" cy="523220"/>
          </a:xfrm>
          <a:prstGeom prst="rect">
            <a:avLst/>
          </a:prstGeom>
          <a:noFill/>
        </p:spPr>
        <p:txBody>
          <a:bodyPr wrap="square" rtlCol="0">
            <a:spAutoFit/>
          </a:bodyPr>
          <a:lstStyle/>
          <a:p>
            <a:r>
              <a:rPr lang="en-GB" sz="2800" b="1" dirty="0">
                <a:solidFill>
                  <a:srgbClr val="C00000"/>
                </a:solidFill>
              </a:rPr>
              <a:t>Stage 2</a:t>
            </a:r>
          </a:p>
        </p:txBody>
      </p:sp>
      <p:cxnSp>
        <p:nvCxnSpPr>
          <p:cNvPr id="36" name="Straight Arrow Connector 35">
            <a:extLst>
              <a:ext uri="{FF2B5EF4-FFF2-40B4-BE49-F238E27FC236}">
                <a16:creationId xmlns:a16="http://schemas.microsoft.com/office/drawing/2014/main" id="{076B4C66-79BB-4BDA-B082-AD99E29F5098}"/>
              </a:ext>
            </a:extLst>
          </p:cNvPr>
          <p:cNvCxnSpPr>
            <a:cxnSpLocks/>
          </p:cNvCxnSpPr>
          <p:nvPr/>
        </p:nvCxnSpPr>
        <p:spPr>
          <a:xfrm>
            <a:off x="5340830" y="4452573"/>
            <a:ext cx="1383371"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6">
            <a:extLst>
              <a:ext uri="{FF2B5EF4-FFF2-40B4-BE49-F238E27FC236}">
                <a16:creationId xmlns:a16="http://schemas.microsoft.com/office/drawing/2014/main" id="{1BFFC221-5502-406C-B98C-488A4631105E}"/>
              </a:ext>
            </a:extLst>
          </p:cNvPr>
          <p:cNvSpPr txBox="1">
            <a:spLocks noChangeArrowheads="1"/>
          </p:cNvSpPr>
          <p:nvPr/>
        </p:nvSpPr>
        <p:spPr bwMode="auto">
          <a:xfrm>
            <a:off x="7368210" y="5675136"/>
            <a:ext cx="2960965" cy="10156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a:spcBef>
                <a:spcPct val="0"/>
              </a:spcBef>
              <a:buSzTx/>
              <a:buFontTx/>
              <a:buNone/>
            </a:pPr>
            <a:r>
              <a:rPr lang="en-US" altLang="en-US" sz="2000" b="1">
                <a:solidFill>
                  <a:srgbClr val="00B050"/>
                </a:solidFill>
              </a:rPr>
              <a:t>Summative Assessment </a:t>
            </a:r>
          </a:p>
          <a:p>
            <a:pPr algn="ctr">
              <a:spcBef>
                <a:spcPct val="0"/>
              </a:spcBef>
              <a:buSzTx/>
              <a:buFontTx/>
              <a:buNone/>
            </a:pPr>
            <a:r>
              <a:rPr lang="en-US" altLang="en-US" sz="2000" b="1">
                <a:solidFill>
                  <a:srgbClr val="00B050"/>
                </a:solidFill>
              </a:rPr>
              <a:t>– Answers to Survey 1 </a:t>
            </a:r>
          </a:p>
          <a:p>
            <a:pPr algn="ctr">
              <a:spcBef>
                <a:spcPct val="0"/>
              </a:spcBef>
              <a:buSzTx/>
              <a:buFontTx/>
              <a:buNone/>
            </a:pPr>
            <a:r>
              <a:rPr lang="en-US" altLang="en-US" sz="2000" b="1">
                <a:solidFill>
                  <a:srgbClr val="00B050"/>
                </a:solidFill>
              </a:rPr>
              <a:t>- Answers to Survey 2</a:t>
            </a:r>
          </a:p>
        </p:txBody>
      </p:sp>
    </p:spTree>
    <p:extLst>
      <p:ext uri="{BB962C8B-B14F-4D97-AF65-F5344CB8AC3E}">
        <p14:creationId xmlns:p14="http://schemas.microsoft.com/office/powerpoint/2010/main" val="24846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736"/>
                                        </p:tgtEl>
                                        <p:attrNameLst>
                                          <p:attrName>style.visibility</p:attrName>
                                        </p:attrNameLst>
                                      </p:cBhvr>
                                      <p:to>
                                        <p:strVal val="visible"/>
                                      </p:to>
                                    </p:set>
                                    <p:animEffect transition="in" filter="wipe(left)">
                                      <p:cBhvr>
                                        <p:cTn id="10" dur="500"/>
                                        <p:tgtEl>
                                          <p:spTgt spid="3073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22" presetClass="entr" presetSubtype="8"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6" grpId="0" animBg="1"/>
      <p:bldP spid="21" grpId="0" animBg="1"/>
      <p:bldP spid="32" grpId="0" animBg="1"/>
      <p:bldP spid="27" grpId="0" animBg="1"/>
      <p:bldP spid="54" grpId="0"/>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
            <a:extLst>
              <a:ext uri="{FF2B5EF4-FFF2-40B4-BE49-F238E27FC236}">
                <a16:creationId xmlns:a16="http://schemas.microsoft.com/office/drawing/2014/main" id="{86B879F8-BC6A-4E74-8F20-9BE0802CDF14}"/>
              </a:ext>
            </a:extLst>
          </p:cNvPr>
          <p:cNvSpPr txBox="1">
            <a:spLocks noChangeArrowheads="1"/>
          </p:cNvSpPr>
          <p:nvPr/>
        </p:nvSpPr>
        <p:spPr bwMode="auto">
          <a:xfrm>
            <a:off x="454685" y="1842965"/>
            <a:ext cx="2368039" cy="707886"/>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a:spcBef>
                <a:spcPct val="0"/>
              </a:spcBef>
              <a:buSzTx/>
              <a:buFontTx/>
              <a:buNone/>
            </a:pPr>
            <a:r>
              <a:rPr lang="en-US" altLang="en-US" sz="2000" b="1">
                <a:solidFill>
                  <a:srgbClr val="0070C0"/>
                </a:solidFill>
              </a:rPr>
              <a:t>Student completes a task</a:t>
            </a:r>
          </a:p>
        </p:txBody>
      </p:sp>
      <p:sp>
        <p:nvSpPr>
          <p:cNvPr id="30723" name="TextBox 6">
            <a:extLst>
              <a:ext uri="{FF2B5EF4-FFF2-40B4-BE49-F238E27FC236}">
                <a16:creationId xmlns:a16="http://schemas.microsoft.com/office/drawing/2014/main" id="{6BE2C114-F5EB-4358-BC76-4FE4EDA81D07}"/>
              </a:ext>
            </a:extLst>
          </p:cNvPr>
          <p:cNvSpPr txBox="1">
            <a:spLocks noChangeArrowheads="1"/>
          </p:cNvSpPr>
          <p:nvPr/>
        </p:nvSpPr>
        <p:spPr bwMode="auto">
          <a:xfrm>
            <a:off x="8214133" y="6012314"/>
            <a:ext cx="3485336" cy="707886"/>
          </a:xfrm>
          <a:prstGeom prst="rect">
            <a:avLst/>
          </a:prstGeom>
          <a:solidFill>
            <a:schemeClr val="accent6">
              <a:lumMod val="60000"/>
              <a:lumOff val="40000"/>
            </a:schemeClr>
          </a:solidFill>
          <a:ln w="12700">
            <a:solidFill>
              <a:schemeClr val="accent6">
                <a:lumMod val="75000"/>
              </a:schemeClr>
            </a:solidFill>
            <a:miter lim="800000"/>
            <a:headEnd/>
            <a:tailEnd/>
          </a:ln>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FontTx/>
              <a:buNone/>
            </a:pPr>
            <a:r>
              <a:rPr lang="en-US" altLang="en-US" sz="2000" b="1"/>
              <a:t>Update knowledge, improve performance.</a:t>
            </a:r>
          </a:p>
        </p:txBody>
      </p:sp>
      <p:sp>
        <p:nvSpPr>
          <p:cNvPr id="19" name="Down Arrow 18">
            <a:extLst>
              <a:ext uri="{FF2B5EF4-FFF2-40B4-BE49-F238E27FC236}">
                <a16:creationId xmlns:a16="http://schemas.microsoft.com/office/drawing/2014/main" id="{BDD8D11A-C81C-4948-9E0D-2FD49F33D97F}"/>
              </a:ext>
            </a:extLst>
          </p:cNvPr>
          <p:cNvSpPr/>
          <p:nvPr/>
        </p:nvSpPr>
        <p:spPr>
          <a:xfrm rot="16200000" flipH="1">
            <a:off x="6498860" y="971869"/>
            <a:ext cx="274103" cy="193528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7" name="TextBox 6">
            <a:extLst>
              <a:ext uri="{FF2B5EF4-FFF2-40B4-BE49-F238E27FC236}">
                <a16:creationId xmlns:a16="http://schemas.microsoft.com/office/drawing/2014/main" id="{647DE23B-FC3E-439B-880B-847305718AC2}"/>
              </a:ext>
            </a:extLst>
          </p:cNvPr>
          <p:cNvSpPr txBox="1">
            <a:spLocks noChangeArrowheads="1"/>
          </p:cNvSpPr>
          <p:nvPr/>
        </p:nvSpPr>
        <p:spPr bwMode="auto">
          <a:xfrm>
            <a:off x="8871874" y="172993"/>
            <a:ext cx="1636712" cy="1016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a:spcBef>
                <a:spcPct val="0"/>
              </a:spcBef>
              <a:buSzTx/>
              <a:buFontTx/>
              <a:buNone/>
            </a:pPr>
            <a:r>
              <a:rPr lang="en-US" altLang="en-US" sz="2000" b="1">
                <a:solidFill>
                  <a:srgbClr val="00B050"/>
                </a:solidFill>
              </a:rPr>
              <a:t>MAKE INNER</a:t>
            </a:r>
          </a:p>
          <a:p>
            <a:pPr algn="ctr">
              <a:spcBef>
                <a:spcPct val="0"/>
              </a:spcBef>
              <a:buSzTx/>
              <a:buFontTx/>
              <a:buNone/>
            </a:pPr>
            <a:r>
              <a:rPr lang="en-US" altLang="en-US" sz="2000" b="1">
                <a:solidFill>
                  <a:srgbClr val="00B050"/>
                </a:solidFill>
              </a:rPr>
              <a:t>FEEDBACK</a:t>
            </a:r>
          </a:p>
          <a:p>
            <a:pPr algn="ctr">
              <a:spcBef>
                <a:spcPct val="0"/>
              </a:spcBef>
              <a:buSzTx/>
              <a:buFontTx/>
              <a:buNone/>
            </a:pPr>
            <a:r>
              <a:rPr lang="en-US" altLang="en-US" sz="2000" b="1">
                <a:solidFill>
                  <a:srgbClr val="00B050"/>
                </a:solidFill>
              </a:rPr>
              <a:t>EXPLICIT</a:t>
            </a:r>
          </a:p>
        </p:txBody>
      </p:sp>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37002" y="616017"/>
            <a:ext cx="556418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0736" name="Rectangle 5">
            <a:extLst>
              <a:ext uri="{FF2B5EF4-FFF2-40B4-BE49-F238E27FC236}">
                <a16:creationId xmlns:a16="http://schemas.microsoft.com/office/drawing/2014/main" id="{59A974F6-14F0-4798-8D52-C8C31E6BDBB2}"/>
              </a:ext>
            </a:extLst>
          </p:cNvPr>
          <p:cNvSpPr>
            <a:spLocks noChangeArrowheads="1"/>
          </p:cNvSpPr>
          <p:nvPr/>
        </p:nvSpPr>
        <p:spPr bwMode="auto">
          <a:xfrm>
            <a:off x="7832437" y="1444341"/>
            <a:ext cx="4248728"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FontTx/>
              <a:buNone/>
            </a:pPr>
            <a:r>
              <a:rPr lang="en-US" altLang="en-US" sz="2000" b="1">
                <a:solidFill>
                  <a:srgbClr val="00B050"/>
                </a:solidFill>
              </a:rPr>
              <a:t>Reflective questions after completing task </a:t>
            </a:r>
          </a:p>
          <a:p>
            <a:pPr marL="342900" indent="-342900">
              <a:spcBef>
                <a:spcPct val="0"/>
              </a:spcBef>
              <a:buSzTx/>
              <a:buFontTx/>
              <a:buChar char="-"/>
            </a:pPr>
            <a:r>
              <a:rPr lang="en-US" altLang="en-US" sz="2000" b="1">
                <a:solidFill>
                  <a:srgbClr val="00B050"/>
                </a:solidFill>
              </a:rPr>
              <a:t>perception about performance</a:t>
            </a:r>
          </a:p>
          <a:p>
            <a:pPr marL="342900" indent="-342900">
              <a:spcBef>
                <a:spcPct val="0"/>
              </a:spcBef>
              <a:buSzTx/>
              <a:buFontTx/>
              <a:buChar char="-"/>
            </a:pPr>
            <a:r>
              <a:rPr lang="en-US" altLang="en-US" sz="2000" b="1">
                <a:solidFill>
                  <a:srgbClr val="00B050"/>
                </a:solidFill>
              </a:rPr>
              <a:t>learning gaps</a:t>
            </a:r>
          </a:p>
        </p:txBody>
      </p:sp>
      <p:sp>
        <p:nvSpPr>
          <p:cNvPr id="21" name="TextBox 3">
            <a:extLst>
              <a:ext uri="{FF2B5EF4-FFF2-40B4-BE49-F238E27FC236}">
                <a16:creationId xmlns:a16="http://schemas.microsoft.com/office/drawing/2014/main" id="{B8EFAC59-8775-436B-BA36-AE55FA76DF65}"/>
              </a:ext>
            </a:extLst>
          </p:cNvPr>
          <p:cNvSpPr txBox="1">
            <a:spLocks noChangeArrowheads="1"/>
          </p:cNvSpPr>
          <p:nvPr/>
        </p:nvSpPr>
        <p:spPr bwMode="auto">
          <a:xfrm>
            <a:off x="512782" y="4222135"/>
            <a:ext cx="2368039" cy="707886"/>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FontTx/>
              <a:buNone/>
            </a:pPr>
            <a:r>
              <a:rPr lang="en-US" altLang="en-US" sz="2000" b="1">
                <a:solidFill>
                  <a:srgbClr val="C00000"/>
                </a:solidFill>
              </a:rPr>
              <a:t>Expert’s </a:t>
            </a:r>
          </a:p>
          <a:p>
            <a:pPr>
              <a:spcBef>
                <a:spcPct val="0"/>
              </a:spcBef>
              <a:buSzTx/>
              <a:buFontTx/>
              <a:buNone/>
            </a:pPr>
            <a:r>
              <a:rPr lang="en-US" altLang="en-US" sz="2000" b="1">
                <a:solidFill>
                  <a:srgbClr val="C00000"/>
                </a:solidFill>
              </a:rPr>
              <a:t>Written Solution</a:t>
            </a:r>
          </a:p>
        </p:txBody>
      </p:sp>
      <p:cxnSp>
        <p:nvCxnSpPr>
          <p:cNvPr id="23" name="Straight Arrow Connector 22">
            <a:extLst>
              <a:ext uri="{FF2B5EF4-FFF2-40B4-BE49-F238E27FC236}">
                <a16:creationId xmlns:a16="http://schemas.microsoft.com/office/drawing/2014/main" id="{700629CD-FCE3-4F1D-979E-6F51FA85B0A8}"/>
              </a:ext>
            </a:extLst>
          </p:cNvPr>
          <p:cNvCxnSpPr>
            <a:cxnSpLocks/>
          </p:cNvCxnSpPr>
          <p:nvPr/>
        </p:nvCxnSpPr>
        <p:spPr>
          <a:xfrm>
            <a:off x="2904625" y="4513324"/>
            <a:ext cx="739061" cy="2907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1EFB21D1-B208-4DE7-9073-DF63EE0DC487}"/>
              </a:ext>
            </a:extLst>
          </p:cNvPr>
          <p:cNvSpPr>
            <a:spLocks noChangeArrowheads="1"/>
          </p:cNvSpPr>
          <p:nvPr/>
        </p:nvSpPr>
        <p:spPr bwMode="auto">
          <a:xfrm>
            <a:off x="7744972" y="4646232"/>
            <a:ext cx="415948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FontTx/>
              <a:buNone/>
            </a:pPr>
            <a:r>
              <a:rPr lang="en-US" altLang="en-US" sz="2000" b="1">
                <a:solidFill>
                  <a:srgbClr val="00B050"/>
                </a:solidFill>
              </a:rPr>
              <a:t>Reflective questions after seeing expert’s video and solutions</a:t>
            </a:r>
          </a:p>
        </p:txBody>
      </p: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0" y="-7241"/>
            <a:ext cx="6076519" cy="550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a:solidFill>
                  <a:srgbClr val="7030A0"/>
                </a:solidFill>
                <a:latin typeface="+mn-lt"/>
              </a:rPr>
              <a:t>Self-regulated learning process</a:t>
            </a:r>
          </a:p>
        </p:txBody>
      </p:sp>
      <p:sp>
        <p:nvSpPr>
          <p:cNvPr id="27" name="TextBox 3">
            <a:extLst>
              <a:ext uri="{FF2B5EF4-FFF2-40B4-BE49-F238E27FC236}">
                <a16:creationId xmlns:a16="http://schemas.microsoft.com/office/drawing/2014/main" id="{7F7AA916-E878-4C95-BB50-B7418FAF1FC2}"/>
              </a:ext>
            </a:extLst>
          </p:cNvPr>
          <p:cNvSpPr txBox="1">
            <a:spLocks noChangeArrowheads="1"/>
          </p:cNvSpPr>
          <p:nvPr/>
        </p:nvSpPr>
        <p:spPr bwMode="auto">
          <a:xfrm>
            <a:off x="675543" y="5304428"/>
            <a:ext cx="1956821" cy="707886"/>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SzTx/>
              <a:buFontTx/>
              <a:buNone/>
            </a:pPr>
            <a:r>
              <a:rPr lang="en-US" altLang="en-US" sz="2000" b="1">
                <a:solidFill>
                  <a:srgbClr val="C00000"/>
                </a:solidFill>
              </a:rPr>
              <a:t>Expert’s </a:t>
            </a:r>
          </a:p>
          <a:p>
            <a:pPr>
              <a:spcBef>
                <a:spcPct val="0"/>
              </a:spcBef>
              <a:buSzTx/>
              <a:buFontTx/>
              <a:buNone/>
            </a:pPr>
            <a:r>
              <a:rPr lang="en-US" altLang="en-US" sz="2000" b="1">
                <a:solidFill>
                  <a:srgbClr val="C00000"/>
                </a:solidFill>
              </a:rPr>
              <a:t>Video Solution</a:t>
            </a:r>
          </a:p>
        </p:txBody>
      </p:sp>
      <p:cxnSp>
        <p:nvCxnSpPr>
          <p:cNvPr id="28" name="Straight Arrow Connector 27">
            <a:extLst>
              <a:ext uri="{FF2B5EF4-FFF2-40B4-BE49-F238E27FC236}">
                <a16:creationId xmlns:a16="http://schemas.microsoft.com/office/drawing/2014/main" id="{31E61873-A23A-4608-90CC-4DABFE7220B6}"/>
              </a:ext>
            </a:extLst>
          </p:cNvPr>
          <p:cNvCxnSpPr>
            <a:cxnSpLocks/>
          </p:cNvCxnSpPr>
          <p:nvPr/>
        </p:nvCxnSpPr>
        <p:spPr>
          <a:xfrm flipV="1">
            <a:off x="2660098" y="5363695"/>
            <a:ext cx="1005811" cy="3796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724" name="Oval 30723">
            <a:extLst>
              <a:ext uri="{FF2B5EF4-FFF2-40B4-BE49-F238E27FC236}">
                <a16:creationId xmlns:a16="http://schemas.microsoft.com/office/drawing/2014/main" id="{88550B58-FA3B-4526-85D6-088C69284EDB}"/>
              </a:ext>
            </a:extLst>
          </p:cNvPr>
          <p:cNvSpPr/>
          <p:nvPr/>
        </p:nvSpPr>
        <p:spPr>
          <a:xfrm>
            <a:off x="3665908" y="4525906"/>
            <a:ext cx="1935281" cy="1034556"/>
          </a:xfrm>
          <a:prstGeom prst="ellipse">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Compare</a:t>
            </a:r>
          </a:p>
        </p:txBody>
      </p:sp>
      <p:sp>
        <p:nvSpPr>
          <p:cNvPr id="42" name="TextBox 3">
            <a:extLst>
              <a:ext uri="{FF2B5EF4-FFF2-40B4-BE49-F238E27FC236}">
                <a16:creationId xmlns:a16="http://schemas.microsoft.com/office/drawing/2014/main" id="{F443A8A1-D169-43E7-93E1-CC6DB09FDC18}"/>
              </a:ext>
            </a:extLst>
          </p:cNvPr>
          <p:cNvSpPr txBox="1">
            <a:spLocks noChangeArrowheads="1"/>
          </p:cNvSpPr>
          <p:nvPr/>
        </p:nvSpPr>
        <p:spPr bwMode="auto">
          <a:xfrm>
            <a:off x="5303598" y="2602292"/>
            <a:ext cx="1833003" cy="1015663"/>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marL="176213" indent="-176213">
              <a:spcBef>
                <a:spcPct val="0"/>
              </a:spcBef>
              <a:buSzTx/>
              <a:buFontTx/>
              <a:buChar char="-"/>
              <a:tabLst>
                <a:tab pos="92075" algn="l"/>
              </a:tabLst>
            </a:pPr>
            <a:r>
              <a:rPr lang="en-US" altLang="en-US" sz="2000" b="1">
                <a:solidFill>
                  <a:srgbClr val="0070C0"/>
                </a:solidFill>
              </a:rPr>
              <a:t>Lectures</a:t>
            </a:r>
          </a:p>
          <a:p>
            <a:pPr marL="176213" indent="-176213">
              <a:spcBef>
                <a:spcPct val="0"/>
              </a:spcBef>
              <a:buSzTx/>
              <a:buFontTx/>
              <a:buChar char="-"/>
              <a:tabLst>
                <a:tab pos="92075" algn="l"/>
              </a:tabLst>
            </a:pPr>
            <a:r>
              <a:rPr lang="en-US" altLang="en-US" sz="2000" b="1">
                <a:solidFill>
                  <a:srgbClr val="0070C0"/>
                </a:solidFill>
              </a:rPr>
              <a:t>Reading</a:t>
            </a:r>
          </a:p>
          <a:p>
            <a:pPr marL="176213" indent="-176213">
              <a:spcBef>
                <a:spcPct val="0"/>
              </a:spcBef>
              <a:buSzTx/>
              <a:buFontTx/>
              <a:buChar char="-"/>
              <a:tabLst>
                <a:tab pos="92075" algn="l"/>
              </a:tabLst>
            </a:pPr>
            <a:r>
              <a:rPr lang="en-US" altLang="en-US" sz="2000" b="1">
                <a:solidFill>
                  <a:srgbClr val="0070C0"/>
                </a:solidFill>
              </a:rPr>
              <a:t>Criteria etc. </a:t>
            </a:r>
          </a:p>
        </p:txBody>
      </p:sp>
      <p:sp>
        <p:nvSpPr>
          <p:cNvPr id="43" name="Oval 42">
            <a:extLst>
              <a:ext uri="{FF2B5EF4-FFF2-40B4-BE49-F238E27FC236}">
                <a16:creationId xmlns:a16="http://schemas.microsoft.com/office/drawing/2014/main" id="{9A697EBC-694E-4248-9AC9-479E58E37FE3}"/>
              </a:ext>
            </a:extLst>
          </p:cNvPr>
          <p:cNvSpPr/>
          <p:nvPr/>
        </p:nvSpPr>
        <p:spPr>
          <a:xfrm>
            <a:off x="3584391" y="1495341"/>
            <a:ext cx="1935281" cy="103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Compare</a:t>
            </a:r>
          </a:p>
        </p:txBody>
      </p:sp>
      <p:cxnSp>
        <p:nvCxnSpPr>
          <p:cNvPr id="47" name="Straight Arrow Connector 46">
            <a:extLst>
              <a:ext uri="{FF2B5EF4-FFF2-40B4-BE49-F238E27FC236}">
                <a16:creationId xmlns:a16="http://schemas.microsoft.com/office/drawing/2014/main" id="{F69B3F5A-6443-4880-8B6C-1CCFD51327EA}"/>
              </a:ext>
            </a:extLst>
          </p:cNvPr>
          <p:cNvCxnSpPr>
            <a:cxnSpLocks/>
            <a:stCxn id="42" idx="1"/>
          </p:cNvCxnSpPr>
          <p:nvPr/>
        </p:nvCxnSpPr>
        <p:spPr>
          <a:xfrm flipH="1" flipV="1">
            <a:off x="4796724" y="2550852"/>
            <a:ext cx="506874" cy="55927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255CB4A-E409-44F8-925F-95FAF014DC9C}"/>
              </a:ext>
            </a:extLst>
          </p:cNvPr>
          <p:cNvCxnSpPr>
            <a:cxnSpLocks/>
          </p:cNvCxnSpPr>
          <p:nvPr/>
        </p:nvCxnSpPr>
        <p:spPr>
          <a:xfrm>
            <a:off x="2822724" y="2106060"/>
            <a:ext cx="761667"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729" name="TextBox 30728">
            <a:extLst>
              <a:ext uri="{FF2B5EF4-FFF2-40B4-BE49-F238E27FC236}">
                <a16:creationId xmlns:a16="http://schemas.microsoft.com/office/drawing/2014/main" id="{95594DA4-8728-4DF4-87DF-16D702577F56}"/>
              </a:ext>
            </a:extLst>
          </p:cNvPr>
          <p:cNvSpPr txBox="1"/>
          <p:nvPr/>
        </p:nvSpPr>
        <p:spPr>
          <a:xfrm>
            <a:off x="5673819" y="990217"/>
            <a:ext cx="2158617" cy="830997"/>
          </a:xfrm>
          <a:prstGeom prst="rect">
            <a:avLst/>
          </a:prstGeom>
          <a:noFill/>
          <a:ln>
            <a:noFill/>
          </a:ln>
        </p:spPr>
        <p:txBody>
          <a:bodyPr wrap="square" rtlCol="0">
            <a:spAutoFit/>
          </a:bodyPr>
          <a:lstStyle/>
          <a:p>
            <a:r>
              <a:rPr lang="en-GB" sz="2400" b="1" dirty="0">
                <a:solidFill>
                  <a:schemeClr val="accent6">
                    <a:lumMod val="75000"/>
                  </a:schemeClr>
                </a:solidFill>
              </a:rPr>
              <a:t>Generate Inner feedback</a:t>
            </a:r>
          </a:p>
        </p:txBody>
      </p:sp>
      <p:sp>
        <p:nvSpPr>
          <p:cNvPr id="30730" name="TextBox 30729">
            <a:extLst>
              <a:ext uri="{FF2B5EF4-FFF2-40B4-BE49-F238E27FC236}">
                <a16:creationId xmlns:a16="http://schemas.microsoft.com/office/drawing/2014/main" id="{270C96EA-38C1-408E-969D-C7969E6E1BD1}"/>
              </a:ext>
            </a:extLst>
          </p:cNvPr>
          <p:cNvSpPr txBox="1"/>
          <p:nvPr/>
        </p:nvSpPr>
        <p:spPr>
          <a:xfrm>
            <a:off x="37001" y="1963845"/>
            <a:ext cx="475781" cy="523220"/>
          </a:xfrm>
          <a:prstGeom prst="rect">
            <a:avLst/>
          </a:prstGeom>
          <a:noFill/>
        </p:spPr>
        <p:txBody>
          <a:bodyPr wrap="square" rtlCol="0">
            <a:spAutoFit/>
          </a:bodyPr>
          <a:lstStyle/>
          <a:p>
            <a:r>
              <a:rPr lang="en-GB" sz="2800" b="1">
                <a:solidFill>
                  <a:srgbClr val="0070C0"/>
                </a:solidFill>
              </a:rPr>
              <a:t>1</a:t>
            </a:r>
          </a:p>
        </p:txBody>
      </p:sp>
      <p:sp>
        <p:nvSpPr>
          <p:cNvPr id="54" name="TextBox 53">
            <a:extLst>
              <a:ext uri="{FF2B5EF4-FFF2-40B4-BE49-F238E27FC236}">
                <a16:creationId xmlns:a16="http://schemas.microsoft.com/office/drawing/2014/main" id="{32F24FFE-C93C-45FC-87BD-B3C172151218}"/>
              </a:ext>
            </a:extLst>
          </p:cNvPr>
          <p:cNvSpPr txBox="1"/>
          <p:nvPr/>
        </p:nvSpPr>
        <p:spPr>
          <a:xfrm>
            <a:off x="58664" y="4668411"/>
            <a:ext cx="475781" cy="523220"/>
          </a:xfrm>
          <a:prstGeom prst="rect">
            <a:avLst/>
          </a:prstGeom>
          <a:noFill/>
        </p:spPr>
        <p:txBody>
          <a:bodyPr wrap="square" rtlCol="0">
            <a:spAutoFit/>
          </a:bodyPr>
          <a:lstStyle/>
          <a:p>
            <a:r>
              <a:rPr lang="en-GB" sz="2800" b="1">
                <a:solidFill>
                  <a:srgbClr val="C00000"/>
                </a:solidFill>
              </a:rPr>
              <a:t>2</a:t>
            </a:r>
          </a:p>
        </p:txBody>
      </p:sp>
      <p:cxnSp>
        <p:nvCxnSpPr>
          <p:cNvPr id="61" name="Straight Arrow Connector 60">
            <a:extLst>
              <a:ext uri="{FF2B5EF4-FFF2-40B4-BE49-F238E27FC236}">
                <a16:creationId xmlns:a16="http://schemas.microsoft.com/office/drawing/2014/main" id="{860E1F38-4C7D-4E04-AF2D-3710518BCB20}"/>
              </a:ext>
            </a:extLst>
          </p:cNvPr>
          <p:cNvCxnSpPr>
            <a:cxnSpLocks/>
          </p:cNvCxnSpPr>
          <p:nvPr/>
        </p:nvCxnSpPr>
        <p:spPr>
          <a:xfrm>
            <a:off x="2364379" y="2606484"/>
            <a:ext cx="1902821" cy="178530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5" name="Down Arrow 18">
            <a:extLst>
              <a:ext uri="{FF2B5EF4-FFF2-40B4-BE49-F238E27FC236}">
                <a16:creationId xmlns:a16="http://schemas.microsoft.com/office/drawing/2014/main" id="{FE39F7DE-8501-49BA-9E7A-1D47C164639B}"/>
              </a:ext>
            </a:extLst>
          </p:cNvPr>
          <p:cNvSpPr/>
          <p:nvPr/>
        </p:nvSpPr>
        <p:spPr>
          <a:xfrm rot="16200000" flipH="1">
            <a:off x="6536029" y="4054769"/>
            <a:ext cx="274103" cy="193528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TextBox 75">
            <a:extLst>
              <a:ext uri="{FF2B5EF4-FFF2-40B4-BE49-F238E27FC236}">
                <a16:creationId xmlns:a16="http://schemas.microsoft.com/office/drawing/2014/main" id="{79E5F35E-EC14-4766-94FC-620C7C372086}"/>
              </a:ext>
            </a:extLst>
          </p:cNvPr>
          <p:cNvSpPr txBox="1"/>
          <p:nvPr/>
        </p:nvSpPr>
        <p:spPr>
          <a:xfrm>
            <a:off x="5710988" y="4073117"/>
            <a:ext cx="2158617" cy="830997"/>
          </a:xfrm>
          <a:prstGeom prst="rect">
            <a:avLst/>
          </a:prstGeom>
          <a:noFill/>
          <a:ln>
            <a:noFill/>
          </a:ln>
        </p:spPr>
        <p:txBody>
          <a:bodyPr wrap="square" rtlCol="0">
            <a:spAutoFit/>
          </a:bodyPr>
          <a:lstStyle/>
          <a:p>
            <a:r>
              <a:rPr lang="en-GB" sz="2400" b="1" dirty="0">
                <a:solidFill>
                  <a:schemeClr val="accent6">
                    <a:lumMod val="75000"/>
                  </a:schemeClr>
                </a:solidFill>
              </a:rPr>
              <a:t>Generate Inner feedback</a:t>
            </a:r>
          </a:p>
        </p:txBody>
      </p:sp>
      <p:sp>
        <p:nvSpPr>
          <p:cNvPr id="79" name="Down Arrow 18">
            <a:extLst>
              <a:ext uri="{FF2B5EF4-FFF2-40B4-BE49-F238E27FC236}">
                <a16:creationId xmlns:a16="http://schemas.microsoft.com/office/drawing/2014/main" id="{E348AF81-70E2-44A9-ABEC-965BE2C6A49A}"/>
              </a:ext>
            </a:extLst>
          </p:cNvPr>
          <p:cNvSpPr/>
          <p:nvPr/>
        </p:nvSpPr>
        <p:spPr>
          <a:xfrm flipH="1">
            <a:off x="9824711" y="5413658"/>
            <a:ext cx="242924" cy="59865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Down Arrow 18">
            <a:extLst>
              <a:ext uri="{FF2B5EF4-FFF2-40B4-BE49-F238E27FC236}">
                <a16:creationId xmlns:a16="http://schemas.microsoft.com/office/drawing/2014/main" id="{F97E6167-8686-4CE4-89B7-1B6920614908}"/>
              </a:ext>
            </a:extLst>
          </p:cNvPr>
          <p:cNvSpPr/>
          <p:nvPr/>
        </p:nvSpPr>
        <p:spPr>
          <a:xfrm flipH="1">
            <a:off x="9824711" y="2814739"/>
            <a:ext cx="242924" cy="1771953"/>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394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729"/>
                                        </p:tgtEl>
                                        <p:attrNameLst>
                                          <p:attrName>style.visibility</p:attrName>
                                        </p:attrNameLst>
                                      </p:cBhvr>
                                      <p:to>
                                        <p:strVal val="visible"/>
                                      </p:to>
                                    </p:set>
                                    <p:animEffect transition="in" filter="wipe(left)">
                                      <p:cBhvr>
                                        <p:cTn id="21" dur="500"/>
                                        <p:tgtEl>
                                          <p:spTgt spid="3072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0736"/>
                                        </p:tgtEl>
                                        <p:attrNameLst>
                                          <p:attrName>style.visibility</p:attrName>
                                        </p:attrNameLst>
                                      </p:cBhvr>
                                      <p:to>
                                        <p:strVal val="visible"/>
                                      </p:to>
                                    </p:set>
                                    <p:animEffect transition="in" filter="wipe(left)">
                                      <p:cBhvr>
                                        <p:cTn id="27" dur="500"/>
                                        <p:tgtEl>
                                          <p:spTgt spid="307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22" presetClass="entr" presetSubtype="8"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0724"/>
                                        </p:tgtEl>
                                        <p:attrNameLst>
                                          <p:attrName>style.visibility</p:attrName>
                                        </p:attrNameLst>
                                      </p:cBhvr>
                                      <p:to>
                                        <p:strVal val="visible"/>
                                      </p:to>
                                    </p:set>
                                    <p:animEffect transition="in" filter="wipe(left)">
                                      <p:cBhvr>
                                        <p:cTn id="38" dur="500"/>
                                        <p:tgtEl>
                                          <p:spTgt spid="30724"/>
                                        </p:tgtEl>
                                      </p:cBhvr>
                                    </p:animEffect>
                                  </p:childTnLst>
                                </p:cTn>
                              </p:par>
                              <p:par>
                                <p:cTn id="39" presetID="22" presetClass="entr" presetSubtype="8"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left)">
                                      <p:cBhvr>
                                        <p:cTn id="49" dur="500"/>
                                        <p:tgtEl>
                                          <p:spTgt spid="7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up)">
                                      <p:cBhvr>
                                        <p:cTn id="57" dur="500"/>
                                        <p:tgtEl>
                                          <p:spTgt spid="80"/>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up)">
                                      <p:cBhvr>
                                        <p:cTn id="60" dur="500"/>
                                        <p:tgtEl>
                                          <p:spTgt spid="7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30723"/>
                                        </p:tgtEl>
                                        <p:attrNameLst>
                                          <p:attrName>style.visibility</p:attrName>
                                        </p:attrNameLst>
                                      </p:cBhvr>
                                      <p:to>
                                        <p:strVal val="visible"/>
                                      </p:to>
                                    </p:set>
                                    <p:animEffect transition="in" filter="wipe(up)">
                                      <p:cBhvr>
                                        <p:cTn id="63" dur="500"/>
                                        <p:tgtEl>
                                          <p:spTgt spid="3072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19" grpId="0" animBg="1"/>
      <p:bldP spid="30727" grpId="0" animBg="1"/>
      <p:bldP spid="30736" grpId="0" animBg="1"/>
      <p:bldP spid="32" grpId="0" animBg="1"/>
      <p:bldP spid="30724" grpId="0" animBg="1"/>
      <p:bldP spid="42" grpId="0" animBg="1"/>
      <p:bldP spid="43" grpId="0" animBg="1"/>
      <p:bldP spid="30729" grpId="0"/>
      <p:bldP spid="75" grpId="0" animBg="1"/>
      <p:bldP spid="76" grpId="0"/>
      <p:bldP spid="79" grpId="0" animBg="1"/>
      <p:bldP spid="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89CD0-9C62-43C9-A2FC-A1F5B315EDE6}"/>
              </a:ext>
            </a:extLst>
          </p:cNvPr>
          <p:cNvSpPr>
            <a:spLocks noGrp="1"/>
          </p:cNvSpPr>
          <p:nvPr>
            <p:ph type="sldNum" sz="quarter" idx="12"/>
          </p:nvPr>
        </p:nvSpPr>
        <p:spPr/>
        <p:txBody>
          <a:bodyPr/>
          <a:lstStyle/>
          <a:p>
            <a:fld id="{9D865A15-150D-46D6-8DC5-C5C4CA4DDF52}" type="slidenum">
              <a:rPr lang="en-GB" smtClean="0"/>
              <a:t>9</a:t>
            </a:fld>
            <a:endParaRPr lang="en-GB"/>
          </a:p>
        </p:txBody>
      </p:sp>
      <p:sp>
        <p:nvSpPr>
          <p:cNvPr id="5" name="TextBox 4">
            <a:extLst>
              <a:ext uri="{FF2B5EF4-FFF2-40B4-BE49-F238E27FC236}">
                <a16:creationId xmlns:a16="http://schemas.microsoft.com/office/drawing/2014/main" id="{084D7F00-DC39-4914-A407-968DA78479FF}"/>
              </a:ext>
            </a:extLst>
          </p:cNvPr>
          <p:cNvSpPr txBox="1"/>
          <p:nvPr/>
        </p:nvSpPr>
        <p:spPr>
          <a:xfrm>
            <a:off x="341745" y="1571746"/>
            <a:ext cx="11684000" cy="294356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400" dirty="0"/>
              <a:t>Students were asked to find 3 reliable Macroeconomics data sources</a:t>
            </a:r>
          </a:p>
          <a:p>
            <a:pPr marL="285750" indent="-285750">
              <a:lnSpc>
                <a:spcPct val="200000"/>
              </a:lnSpc>
              <a:buFont typeface="Arial" panose="020B0604020202020204" pitchFamily="34" charset="0"/>
              <a:buChar char="•"/>
            </a:pPr>
            <a:r>
              <a:rPr lang="en-GB" sz="2400" dirty="0"/>
              <a:t>Finding data for some of the macroeconomic variables, such as those pertaining to Balance of Payments, Capital accounts and Current accounts. </a:t>
            </a:r>
          </a:p>
          <a:p>
            <a:pPr marL="285750" indent="-285750">
              <a:lnSpc>
                <a:spcPct val="200000"/>
              </a:lnSpc>
              <a:buFont typeface="Arial" panose="020B0604020202020204" pitchFamily="34" charset="0"/>
              <a:buChar char="•"/>
            </a:pPr>
            <a:r>
              <a:rPr lang="en-GB" sz="2400" dirty="0"/>
              <a:t>Validate their data using historical data which was provided to them as an example. </a:t>
            </a:r>
          </a:p>
        </p:txBody>
      </p:sp>
      <p:cxnSp>
        <p:nvCxnSpPr>
          <p:cNvPr id="6" name="Straight Connector 5">
            <a:extLst>
              <a:ext uri="{FF2B5EF4-FFF2-40B4-BE49-F238E27FC236}">
                <a16:creationId xmlns:a16="http://schemas.microsoft.com/office/drawing/2014/main" id="{D005869C-C083-40F6-BDA2-0D81F5ABAA1B}"/>
              </a:ext>
            </a:extLst>
          </p:cNvPr>
          <p:cNvCxnSpPr>
            <a:cxnSpLocks/>
          </p:cNvCxnSpPr>
          <p:nvPr/>
        </p:nvCxnSpPr>
        <p:spPr>
          <a:xfrm flipV="1">
            <a:off x="2385291" y="687388"/>
            <a:ext cx="7596909" cy="2034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Rectangle 1026">
            <a:extLst>
              <a:ext uri="{FF2B5EF4-FFF2-40B4-BE49-F238E27FC236}">
                <a16:creationId xmlns:a16="http://schemas.microsoft.com/office/drawing/2014/main" id="{1413E274-2B56-4E44-8B58-59E00DC8E8F1}"/>
              </a:ext>
            </a:extLst>
          </p:cNvPr>
          <p:cNvSpPr txBox="1">
            <a:spLocks noChangeArrowheads="1"/>
          </p:cNvSpPr>
          <p:nvPr/>
        </p:nvSpPr>
        <p:spPr bwMode="auto">
          <a:xfrm>
            <a:off x="2226145" y="136525"/>
            <a:ext cx="784592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Task for Lab session 1- Formative Assessment</a:t>
            </a:r>
          </a:p>
        </p:txBody>
      </p:sp>
    </p:spTree>
    <p:extLst>
      <p:ext uri="{BB962C8B-B14F-4D97-AF65-F5344CB8AC3E}">
        <p14:creationId xmlns:p14="http://schemas.microsoft.com/office/powerpoint/2010/main" val="294800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2a794bd-34a3-4768-9d64-e22a0347190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5984</Words>
  <Application>Microsoft Office PowerPoint</Application>
  <PresentationFormat>Widescreen</PresentationFormat>
  <Paragraphs>368</Paragraphs>
  <Slides>29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Courier New</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Geethanjali Selvaretnam</dc:creator>
  <cp:lastModifiedBy>Geethanjali Selvaretnam</cp:lastModifiedBy>
  <cp:revision>1</cp:revision>
  <dcterms:created xsi:type="dcterms:W3CDTF">2020-02-09T15:00:19Z</dcterms:created>
  <dcterms:modified xsi:type="dcterms:W3CDTF">2022-03-28T17:23:04Z</dcterms:modified>
</cp:coreProperties>
</file>