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74" r:id="rId2"/>
    <p:sldId id="1691" r:id="rId3"/>
    <p:sldId id="1742" r:id="rId4"/>
    <p:sldId id="1743" r:id="rId5"/>
    <p:sldId id="1744" r:id="rId6"/>
    <p:sldId id="1740" r:id="rId7"/>
    <p:sldId id="1747" r:id="rId8"/>
    <p:sldId id="1684" r:id="rId9"/>
    <p:sldId id="1748" r:id="rId10"/>
    <p:sldId id="1749" r:id="rId11"/>
    <p:sldId id="1746" r:id="rId12"/>
    <p:sldId id="1769" r:id="rId13"/>
    <p:sldId id="1758" r:id="rId14"/>
    <p:sldId id="1745" r:id="rId15"/>
    <p:sldId id="1753" r:id="rId16"/>
    <p:sldId id="1754" r:id="rId17"/>
    <p:sldId id="1755" r:id="rId18"/>
    <p:sldId id="1756" r:id="rId19"/>
    <p:sldId id="1757" r:id="rId20"/>
    <p:sldId id="1767" r:id="rId21"/>
    <p:sldId id="1766" r:id="rId22"/>
    <p:sldId id="1752" r:id="rId23"/>
    <p:sldId id="1764" r:id="rId24"/>
    <p:sldId id="1770" r:id="rId25"/>
    <p:sldId id="1762" r:id="rId26"/>
    <p:sldId id="1751" r:id="rId27"/>
    <p:sldId id="1772" r:id="rId28"/>
    <p:sldId id="1763" r:id="rId29"/>
    <p:sldId id="1771" r:id="rId30"/>
    <p:sldId id="432" r:id="rId31"/>
    <p:sldId id="1773"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ethanjali Selvaretnam" initials="GS" lastIdx="1" clrIdx="0">
    <p:extLst>
      <p:ext uri="{19B8F6BF-5375-455C-9EA6-DF929625EA0E}">
        <p15:presenceInfo xmlns:p15="http://schemas.microsoft.com/office/powerpoint/2012/main" userId="S::Geethanjali.Selvaretnam@glasgow.ac.uk::06e604ef-9ea7-42c4-90f6-7a4dfd1685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B3F"/>
    <a:srgbClr val="030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79" autoAdjust="0"/>
  </p:normalViewPr>
  <p:slideViewPr>
    <p:cSldViewPr snapToGrid="0">
      <p:cViewPr varScale="1">
        <p:scale>
          <a:sx n="102" d="100"/>
          <a:sy n="102"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Papers%20backup\papers\2A\Survey%20Results1analys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Charts!$B$2</c:f>
              <c:strCache>
                <c:ptCount val="1"/>
                <c:pt idx="0">
                  <c:v>(1) </c:v>
                </c:pt>
              </c:strCache>
            </c:strRef>
          </c:tx>
          <c:spPr>
            <a:solidFill>
              <a:schemeClr val="accent6">
                <a:lumMod val="75000"/>
              </a:schemeClr>
            </a:solidFill>
            <a:ln>
              <a:solidFill>
                <a:schemeClr val="accent6">
                  <a:lumMod val="75000"/>
                </a:schemeClr>
              </a:solidFill>
            </a:ln>
            <a:effectLst/>
          </c:spPr>
          <c:invertIfNegative val="0"/>
          <c:dPt>
            <c:idx val="1"/>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1-28CB-49D0-B2E1-15BE11B76388}"/>
              </c:ext>
            </c:extLst>
          </c:dPt>
          <c:dPt>
            <c:idx val="2"/>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3-28CB-49D0-B2E1-15BE11B76388}"/>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5-28CB-49D0-B2E1-15BE11B7638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Charts!$A$3:$A$7</c:f>
              <c:strCache>
                <c:ptCount val="5"/>
                <c:pt idx="0">
                  <c:v>Strongly Agree</c:v>
                </c:pt>
                <c:pt idx="1">
                  <c:v>Agree</c:v>
                </c:pt>
                <c:pt idx="2">
                  <c:v>Neutral</c:v>
                </c:pt>
                <c:pt idx="3">
                  <c:v>Disagree</c:v>
                </c:pt>
                <c:pt idx="4">
                  <c:v>Strongly Disagree</c:v>
                </c:pt>
              </c:strCache>
            </c:strRef>
          </c:cat>
          <c:val>
            <c:numRef>
              <c:f>Charts!$B$3:$B$7</c:f>
              <c:numCache>
                <c:formatCode>General</c:formatCode>
                <c:ptCount val="5"/>
                <c:pt idx="0">
                  <c:v>176</c:v>
                </c:pt>
                <c:pt idx="1">
                  <c:v>77</c:v>
                </c:pt>
                <c:pt idx="2">
                  <c:v>16</c:v>
                </c:pt>
                <c:pt idx="3">
                  <c:v>4</c:v>
                </c:pt>
              </c:numCache>
            </c:numRef>
          </c:val>
          <c:extLst>
            <c:ext xmlns:c16="http://schemas.microsoft.com/office/drawing/2014/chart" uri="{C3380CC4-5D6E-409C-BE32-E72D297353CC}">
              <c16:uniqueId val="{00000006-28CB-49D0-B2E1-15BE11B76388}"/>
            </c:ext>
          </c:extLst>
        </c:ser>
        <c:dLbls>
          <c:dLblPos val="outEnd"/>
          <c:showLegendKey val="0"/>
          <c:showVal val="1"/>
          <c:showCatName val="0"/>
          <c:showSerName val="0"/>
          <c:showPercent val="0"/>
          <c:showBubbleSize val="0"/>
        </c:dLbls>
        <c:gapWidth val="219"/>
        <c:overlap val="-27"/>
        <c:axId val="739691960"/>
        <c:axId val="739690648"/>
      </c:barChart>
      <c:catAx>
        <c:axId val="73969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9690648"/>
        <c:crosses val="autoZero"/>
        <c:auto val="1"/>
        <c:lblAlgn val="ctr"/>
        <c:lblOffset val="100"/>
        <c:noMultiLvlLbl val="0"/>
      </c:catAx>
      <c:valAx>
        <c:axId val="739690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9691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Charts!$N$2</c:f>
              <c:strCache>
                <c:ptCount val="1"/>
                <c:pt idx="0">
                  <c:v>(6)</c:v>
                </c:pt>
              </c:strCache>
            </c:strRef>
          </c:tx>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9ADE-44E7-AC08-3151807F7245}"/>
              </c:ext>
            </c:extLst>
          </c:dPt>
          <c:dPt>
            <c:idx val="1"/>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3-9ADE-44E7-AC08-3151807F7245}"/>
              </c:ext>
            </c:extLst>
          </c:dPt>
          <c:dPt>
            <c:idx val="2"/>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5-9ADE-44E7-AC08-3151807F7245}"/>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7-9ADE-44E7-AC08-3151807F7245}"/>
              </c:ext>
            </c:extLst>
          </c:dPt>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9-9ADE-44E7-AC08-3151807F724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Charts!$M$3:$M$7</c:f>
              <c:strCache>
                <c:ptCount val="5"/>
                <c:pt idx="0">
                  <c:v>Strongly Agree</c:v>
                </c:pt>
                <c:pt idx="1">
                  <c:v>Agree</c:v>
                </c:pt>
                <c:pt idx="2">
                  <c:v>Neutral</c:v>
                </c:pt>
                <c:pt idx="3">
                  <c:v>Disagree</c:v>
                </c:pt>
                <c:pt idx="4">
                  <c:v>Strongly Disagree</c:v>
                </c:pt>
              </c:strCache>
            </c:strRef>
          </c:cat>
          <c:val>
            <c:numRef>
              <c:f>Charts!$N$3:$N$7</c:f>
              <c:numCache>
                <c:formatCode>General</c:formatCode>
                <c:ptCount val="5"/>
                <c:pt idx="0">
                  <c:v>88</c:v>
                </c:pt>
                <c:pt idx="1">
                  <c:v>120</c:v>
                </c:pt>
                <c:pt idx="2">
                  <c:v>42</c:v>
                </c:pt>
                <c:pt idx="3">
                  <c:v>17</c:v>
                </c:pt>
                <c:pt idx="4">
                  <c:v>6</c:v>
                </c:pt>
              </c:numCache>
            </c:numRef>
          </c:val>
          <c:extLst>
            <c:ext xmlns:c16="http://schemas.microsoft.com/office/drawing/2014/chart" uri="{C3380CC4-5D6E-409C-BE32-E72D297353CC}">
              <c16:uniqueId val="{0000000A-9ADE-44E7-AC08-3151807F7245}"/>
            </c:ext>
          </c:extLst>
        </c:ser>
        <c:dLbls>
          <c:dLblPos val="outEnd"/>
          <c:showLegendKey val="0"/>
          <c:showVal val="1"/>
          <c:showCatName val="0"/>
          <c:showSerName val="0"/>
          <c:showPercent val="0"/>
          <c:showBubbleSize val="0"/>
        </c:dLbls>
        <c:gapWidth val="219"/>
        <c:overlap val="-27"/>
        <c:axId val="730419344"/>
        <c:axId val="730418360"/>
      </c:barChart>
      <c:catAx>
        <c:axId val="7304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0418360"/>
        <c:crosses val="autoZero"/>
        <c:auto val="1"/>
        <c:lblAlgn val="ctr"/>
        <c:lblOffset val="100"/>
        <c:noMultiLvlLbl val="0"/>
      </c:catAx>
      <c:valAx>
        <c:axId val="730418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3041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Charts!$B$10</c:f>
              <c:strCache>
                <c:ptCount val="1"/>
                <c:pt idx="0">
                  <c:v>(3) </c:v>
                </c:pt>
              </c:strCache>
            </c:strRef>
          </c:tx>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49FA-42B8-909B-CE8F0053BDE0}"/>
              </c:ext>
            </c:extLst>
          </c:dPt>
          <c:dPt>
            <c:idx val="1"/>
            <c:invertIfNegative val="0"/>
            <c:bubble3D val="0"/>
            <c:spPr>
              <a:solidFill>
                <a:schemeClr val="accent6">
                  <a:lumMod val="40000"/>
                  <a:lumOff val="60000"/>
                </a:schemeClr>
              </a:solidFill>
              <a:ln>
                <a:solidFill>
                  <a:schemeClr val="accent6">
                    <a:lumMod val="40000"/>
                    <a:lumOff val="60000"/>
                  </a:schemeClr>
                </a:solidFill>
              </a:ln>
              <a:effectLst/>
            </c:spPr>
            <c:extLst>
              <c:ext xmlns:c16="http://schemas.microsoft.com/office/drawing/2014/chart" uri="{C3380CC4-5D6E-409C-BE32-E72D297353CC}">
                <c16:uniqueId val="{00000003-49FA-42B8-909B-CE8F0053BDE0}"/>
              </c:ext>
            </c:extLst>
          </c:dPt>
          <c:dPt>
            <c:idx val="2"/>
            <c:invertIfNegative val="0"/>
            <c:bubble3D val="0"/>
            <c:spPr>
              <a:solidFill>
                <a:schemeClr val="accent2">
                  <a:lumMod val="40000"/>
                  <a:lumOff val="60000"/>
                </a:schemeClr>
              </a:solidFill>
              <a:ln>
                <a:solidFill>
                  <a:schemeClr val="accent2">
                    <a:lumMod val="40000"/>
                    <a:lumOff val="60000"/>
                  </a:schemeClr>
                </a:solidFill>
              </a:ln>
              <a:effectLst/>
            </c:spPr>
            <c:extLst>
              <c:ext xmlns:c16="http://schemas.microsoft.com/office/drawing/2014/chart" uri="{C3380CC4-5D6E-409C-BE32-E72D297353CC}">
                <c16:uniqueId val="{00000005-49FA-42B8-909B-CE8F0053BDE0}"/>
              </c:ext>
            </c:extLst>
          </c:dPt>
          <c:dPt>
            <c:idx val="3"/>
            <c:invertIfNegative val="0"/>
            <c:bubble3D val="0"/>
            <c:spPr>
              <a:solidFill>
                <a:srgbClr val="C00000"/>
              </a:solidFill>
              <a:ln>
                <a:solidFill>
                  <a:srgbClr val="C00000"/>
                </a:solidFill>
              </a:ln>
              <a:effectLst/>
            </c:spPr>
            <c:extLst>
              <c:ext xmlns:c16="http://schemas.microsoft.com/office/drawing/2014/chart" uri="{C3380CC4-5D6E-409C-BE32-E72D297353CC}">
                <c16:uniqueId val="{00000007-49FA-42B8-909B-CE8F0053BDE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Charts!$A$11:$A$14</c:f>
              <c:strCache>
                <c:ptCount val="4"/>
                <c:pt idx="0">
                  <c:v>All questions</c:v>
                </c:pt>
                <c:pt idx="1">
                  <c:v>&gt; 20</c:v>
                </c:pt>
                <c:pt idx="2">
                  <c:v>11-20</c:v>
                </c:pt>
                <c:pt idx="3">
                  <c:v>0-10</c:v>
                </c:pt>
              </c:strCache>
            </c:strRef>
          </c:cat>
          <c:val>
            <c:numRef>
              <c:f>Charts!$B$11:$B$14</c:f>
              <c:numCache>
                <c:formatCode>General</c:formatCode>
                <c:ptCount val="4"/>
                <c:pt idx="0">
                  <c:v>152</c:v>
                </c:pt>
                <c:pt idx="1">
                  <c:v>60</c:v>
                </c:pt>
                <c:pt idx="2">
                  <c:v>45</c:v>
                </c:pt>
                <c:pt idx="3">
                  <c:v>16</c:v>
                </c:pt>
              </c:numCache>
            </c:numRef>
          </c:val>
          <c:extLst>
            <c:ext xmlns:c16="http://schemas.microsoft.com/office/drawing/2014/chart" uri="{C3380CC4-5D6E-409C-BE32-E72D297353CC}">
              <c16:uniqueId val="{00000008-49FA-42B8-909B-CE8F0053BDE0}"/>
            </c:ext>
          </c:extLst>
        </c:ser>
        <c:dLbls>
          <c:showLegendKey val="0"/>
          <c:showVal val="0"/>
          <c:showCatName val="0"/>
          <c:showSerName val="0"/>
          <c:showPercent val="0"/>
          <c:showBubbleSize val="0"/>
        </c:dLbls>
        <c:gapWidth val="219"/>
        <c:overlap val="-27"/>
        <c:axId val="140075768"/>
        <c:axId val="140068880"/>
      </c:barChart>
      <c:catAx>
        <c:axId val="14007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068880"/>
        <c:crosses val="autoZero"/>
        <c:auto val="1"/>
        <c:lblAlgn val="ctr"/>
        <c:lblOffset val="100"/>
        <c:noMultiLvlLbl val="0"/>
      </c:catAx>
      <c:valAx>
        <c:axId val="140068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75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58968887708723"/>
          <c:y val="2.7525094004628485E-2"/>
          <c:w val="0.50296775126605087"/>
          <c:h val="0.79743396495923435"/>
        </c:manualLayout>
      </c:layout>
      <c:pieChart>
        <c:varyColors val="1"/>
        <c:ser>
          <c:idx val="0"/>
          <c:order val="0"/>
          <c:tx>
            <c:strRef>
              <c:f>Charts!$B$10</c:f>
              <c:strCache>
                <c:ptCount val="1"/>
                <c:pt idx="0">
                  <c:v>(3) </c:v>
                </c:pt>
              </c:strCache>
            </c:strRef>
          </c:tx>
          <c:dPt>
            <c:idx val="0"/>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610-41F6-981E-4A10208163F7}"/>
              </c:ext>
            </c:extLst>
          </c:dPt>
          <c:dPt>
            <c:idx val="1"/>
            <c:bubble3D val="0"/>
            <c:spPr>
              <a:solidFill>
                <a:schemeClr val="accent6">
                  <a:lumMod val="40000"/>
                  <a:lumOff val="60000"/>
                </a:schemeClr>
              </a:solidFill>
              <a:ln>
                <a:solidFill>
                  <a:schemeClr val="accent6">
                    <a:lumMod val="40000"/>
                    <a:lumOff val="6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610-41F6-981E-4A10208163F7}"/>
              </c:ext>
            </c:extLst>
          </c:dPt>
          <c:dPt>
            <c:idx val="2"/>
            <c:bubble3D val="0"/>
            <c:spPr>
              <a:solidFill>
                <a:schemeClr val="accent2">
                  <a:lumMod val="40000"/>
                  <a:lumOff val="60000"/>
                </a:schemeClr>
              </a:solidFill>
              <a:ln>
                <a:solidFill>
                  <a:schemeClr val="accent2">
                    <a:lumMod val="40000"/>
                    <a:lumOff val="6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610-41F6-981E-4A10208163F7}"/>
              </c:ext>
            </c:extLst>
          </c:dPt>
          <c:dPt>
            <c:idx val="3"/>
            <c:bubble3D val="0"/>
            <c:spPr>
              <a:solidFill>
                <a:srgbClr val="C00000"/>
              </a:solidFill>
              <a:ln>
                <a:solidFill>
                  <a:srgbClr val="C0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610-41F6-981E-4A10208163F7}"/>
              </c:ext>
            </c:extLst>
          </c:dPt>
          <c:dLbls>
            <c:dLbl>
              <c:idx val="1"/>
              <c:tx>
                <c:rich>
                  <a:bodyPr/>
                  <a:lstStyle/>
                  <a:p>
                    <a:fld id="{3DC02F40-8D6C-435D-BE5A-A1FCA8DA676B}" type="PERCENTAGE">
                      <a:rPr lang="en-US">
                        <a:solidFill>
                          <a:schemeClr val="tx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10-41F6-981E-4A10208163F7}"/>
                </c:ext>
              </c:extLst>
            </c:dLbl>
            <c:dLbl>
              <c:idx val="2"/>
              <c:tx>
                <c:rich>
                  <a:bodyPr/>
                  <a:lstStyle/>
                  <a:p>
                    <a:fld id="{EAA9760D-FF73-4AC5-BC4F-B62D95CFC5FA}" type="PERCENTAGE">
                      <a:rPr lang="en-US">
                        <a:solidFill>
                          <a:schemeClr val="tx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10-41F6-981E-4A10208163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Charts!$A$11:$A$14</c:f>
              <c:strCache>
                <c:ptCount val="4"/>
                <c:pt idx="0">
                  <c:v>All questions</c:v>
                </c:pt>
                <c:pt idx="1">
                  <c:v>&gt; 20</c:v>
                </c:pt>
                <c:pt idx="2">
                  <c:v>11-20</c:v>
                </c:pt>
                <c:pt idx="3">
                  <c:v>0-10</c:v>
                </c:pt>
              </c:strCache>
            </c:strRef>
          </c:cat>
          <c:val>
            <c:numRef>
              <c:f>Charts!$B$11:$B$14</c:f>
              <c:numCache>
                <c:formatCode>General</c:formatCode>
                <c:ptCount val="4"/>
                <c:pt idx="0">
                  <c:v>152</c:v>
                </c:pt>
                <c:pt idx="1">
                  <c:v>60</c:v>
                </c:pt>
                <c:pt idx="2">
                  <c:v>45</c:v>
                </c:pt>
                <c:pt idx="3">
                  <c:v>16</c:v>
                </c:pt>
              </c:numCache>
            </c:numRef>
          </c:val>
          <c:extLst>
            <c:ext xmlns:c16="http://schemas.microsoft.com/office/drawing/2014/chart" uri="{C3380CC4-5D6E-409C-BE32-E72D297353CC}">
              <c16:uniqueId val="{00000008-8610-41F6-981E-4A10208163F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9078623971827602"/>
          <c:y val="0.87122650197531881"/>
          <c:w val="0.62336961898650811"/>
          <c:h val="8.26912357875370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6011862238071"/>
          <c:y val="8.4928594980567679E-2"/>
          <c:w val="0.68891083513498041"/>
          <c:h val="0.82640071314929842"/>
        </c:manualLayout>
      </c:layout>
      <c:pieChart>
        <c:varyColors val="1"/>
        <c:ser>
          <c:idx val="0"/>
          <c:order val="0"/>
          <c:tx>
            <c:strRef>
              <c:f>Charts!$B$2</c:f>
              <c:strCache>
                <c:ptCount val="1"/>
                <c:pt idx="0">
                  <c:v>(1) </c:v>
                </c:pt>
              </c:strCache>
            </c:strRef>
          </c:tx>
          <c:dPt>
            <c:idx val="0"/>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80A-49BB-A1F3-57DDE472DDE6}"/>
              </c:ext>
            </c:extLst>
          </c:dPt>
          <c:dPt>
            <c:idx val="1"/>
            <c:bubble3D val="0"/>
            <c:spPr>
              <a:solidFill>
                <a:schemeClr val="accent6">
                  <a:lumMod val="60000"/>
                  <a:lumOff val="40000"/>
                </a:schemeClr>
              </a:solidFill>
              <a:ln>
                <a:solidFill>
                  <a:schemeClr val="accent6">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80A-49BB-A1F3-57DDE472DDE6}"/>
              </c:ext>
            </c:extLst>
          </c:dPt>
          <c:dPt>
            <c:idx val="2"/>
            <c:bubble3D val="0"/>
            <c:spPr>
              <a:solidFill>
                <a:schemeClr val="accent4">
                  <a:lumMod val="60000"/>
                  <a:lumOff val="40000"/>
                </a:schemeClr>
              </a:solidFill>
              <a:ln>
                <a:solidFill>
                  <a:schemeClr val="accent4">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80A-49BB-A1F3-57DDE472DDE6}"/>
              </c:ext>
            </c:extLst>
          </c:dPt>
          <c:dPt>
            <c:idx val="3"/>
            <c:bubble3D val="0"/>
            <c:spPr>
              <a:solidFill>
                <a:srgbClr val="FF0000"/>
              </a:solidFill>
              <a:ln>
                <a:solidFill>
                  <a:srgbClr val="FF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80A-49BB-A1F3-57DDE472DDE6}"/>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80A-49BB-A1F3-57DDE472DDE6}"/>
              </c:ext>
            </c:extLst>
          </c:dPt>
          <c:dLbls>
            <c:dLbl>
              <c:idx val="1"/>
              <c:layout>
                <c:manualLayout>
                  <c:x val="0.13171252378596529"/>
                  <c:y val="3.6379195247593255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lt1"/>
                        </a:solidFill>
                        <a:latin typeface="+mn-lt"/>
                        <a:ea typeface="+mn-ea"/>
                        <a:cs typeface="+mn-cs"/>
                      </a:defRPr>
                    </a:pPr>
                    <a:fld id="{1521B2BC-28B3-4063-84CC-E7694775C784}" type="PERCENTAGE">
                      <a:rPr lang="en-US" sz="1400" b="0">
                        <a:solidFill>
                          <a:schemeClr val="tx1"/>
                        </a:solidFill>
                      </a:rPr>
                      <a:pPr>
                        <a:defRPr sz="1400" b="0"/>
                      </a:pPr>
                      <a:t>[PERCENTAGE]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837358915313045E-2"/>
                      <c:h val="8.2585814851451236E-2"/>
                    </c:manualLayout>
                  </c15:layout>
                  <c15:dlblFieldTable/>
                  <c15:showDataLabelsRange val="0"/>
                </c:ext>
                <c:ext xmlns:c16="http://schemas.microsoft.com/office/drawing/2014/chart" uri="{C3380CC4-5D6E-409C-BE32-E72D297353CC}">
                  <c16:uniqueId val="{00000003-E80A-49BB-A1F3-57DDE472DDE6}"/>
                </c:ext>
              </c:extLst>
            </c:dLbl>
            <c:dLbl>
              <c:idx val="2"/>
              <c:tx>
                <c:rich>
                  <a:bodyPr/>
                  <a:lstStyle/>
                  <a:p>
                    <a:fld id="{1A9EF4AF-13B1-416A-A93E-3C74BDA8AD52}" type="PERCENTAGE">
                      <a:rPr lang="en-US">
                        <a:solidFill>
                          <a:schemeClr val="tx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0A-49BB-A1F3-57DDE472DDE6}"/>
                </c:ext>
              </c:extLst>
            </c:dLbl>
            <c:dLbl>
              <c:idx val="3"/>
              <c:layout>
                <c:manualLayout>
                  <c:x val="5.0503062117235346E-3"/>
                  <c:y val="6.9247594050743655E-3"/>
                </c:manualLayout>
              </c:layout>
              <c:tx>
                <c:rich>
                  <a:bodyPr/>
                  <a:lstStyle/>
                  <a:p>
                    <a:fld id="{DB4B2EA3-E3AA-4BE6-A85C-C87C462F5279}" type="PERCENTAGE">
                      <a:rPr lang="en-US">
                        <a:solidFill>
                          <a:schemeClr val="tx1"/>
                        </a:solidFill>
                      </a:rPr>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80A-49BB-A1F3-57DDE472DD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Charts!$A$3:$A$7</c:f>
              <c:strCache>
                <c:ptCount val="5"/>
                <c:pt idx="0">
                  <c:v>Strongly Agree</c:v>
                </c:pt>
                <c:pt idx="1">
                  <c:v>Agree</c:v>
                </c:pt>
                <c:pt idx="2">
                  <c:v>Neutral</c:v>
                </c:pt>
                <c:pt idx="3">
                  <c:v>Disagree</c:v>
                </c:pt>
                <c:pt idx="4">
                  <c:v>Strongly Disagree</c:v>
                </c:pt>
              </c:strCache>
            </c:strRef>
          </c:cat>
          <c:val>
            <c:numRef>
              <c:f>Charts!$B$3:$B$7</c:f>
              <c:numCache>
                <c:formatCode>General</c:formatCode>
                <c:ptCount val="5"/>
                <c:pt idx="0">
                  <c:v>176</c:v>
                </c:pt>
                <c:pt idx="1">
                  <c:v>77</c:v>
                </c:pt>
                <c:pt idx="2">
                  <c:v>16</c:v>
                </c:pt>
                <c:pt idx="3">
                  <c:v>4</c:v>
                </c:pt>
              </c:numCache>
            </c:numRef>
          </c:val>
          <c:extLst>
            <c:ext xmlns:c16="http://schemas.microsoft.com/office/drawing/2014/chart" uri="{C3380CC4-5D6E-409C-BE32-E72D297353CC}">
              <c16:uniqueId val="{0000000A-E80A-49BB-A1F3-57DDE472DDE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3.0850455629728442E-2"/>
          <c:y val="0.90672933299459646"/>
          <c:w val="0.96914954437027157"/>
          <c:h val="8.65357976086322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Charts!$E$2</c:f>
              <c:strCache>
                <c:ptCount val="1"/>
                <c:pt idx="0">
                  <c:v>(2) </c:v>
                </c:pt>
              </c:strCache>
            </c:strRef>
          </c:tx>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14F0-4E5D-B864-1854BCA26902}"/>
              </c:ext>
            </c:extLst>
          </c:dPt>
          <c:dPt>
            <c:idx val="1"/>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3-14F0-4E5D-B864-1854BCA26902}"/>
              </c:ext>
            </c:extLst>
          </c:dPt>
          <c:dPt>
            <c:idx val="2"/>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5-14F0-4E5D-B864-1854BCA26902}"/>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7-14F0-4E5D-B864-1854BCA269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Charts!$D$3:$D$7</c:f>
              <c:strCache>
                <c:ptCount val="5"/>
                <c:pt idx="0">
                  <c:v>Strongly Agree</c:v>
                </c:pt>
                <c:pt idx="1">
                  <c:v>Agree</c:v>
                </c:pt>
                <c:pt idx="2">
                  <c:v>Neutral</c:v>
                </c:pt>
                <c:pt idx="3">
                  <c:v>Disagree</c:v>
                </c:pt>
                <c:pt idx="4">
                  <c:v>Strongly Disagree</c:v>
                </c:pt>
              </c:strCache>
            </c:strRef>
          </c:cat>
          <c:val>
            <c:numRef>
              <c:f>Charts!$E$3:$E$7</c:f>
              <c:numCache>
                <c:formatCode>General</c:formatCode>
                <c:ptCount val="5"/>
                <c:pt idx="0">
                  <c:v>130</c:v>
                </c:pt>
                <c:pt idx="1">
                  <c:v>100</c:v>
                </c:pt>
                <c:pt idx="2">
                  <c:v>30</c:v>
                </c:pt>
                <c:pt idx="3">
                  <c:v>13</c:v>
                </c:pt>
              </c:numCache>
            </c:numRef>
          </c:val>
          <c:extLst>
            <c:ext xmlns:c16="http://schemas.microsoft.com/office/drawing/2014/chart" uri="{C3380CC4-5D6E-409C-BE32-E72D297353CC}">
              <c16:uniqueId val="{00000008-14F0-4E5D-B864-1854BCA26902}"/>
            </c:ext>
          </c:extLst>
        </c:ser>
        <c:dLbls>
          <c:dLblPos val="outEnd"/>
          <c:showLegendKey val="0"/>
          <c:showVal val="1"/>
          <c:showCatName val="0"/>
          <c:showSerName val="0"/>
          <c:showPercent val="0"/>
          <c:showBubbleSize val="0"/>
        </c:dLbls>
        <c:gapWidth val="219"/>
        <c:overlap val="-27"/>
        <c:axId val="414816176"/>
        <c:axId val="414817816"/>
      </c:barChart>
      <c:catAx>
        <c:axId val="4148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817816"/>
        <c:crosses val="autoZero"/>
        <c:auto val="1"/>
        <c:lblAlgn val="ctr"/>
        <c:lblOffset val="100"/>
        <c:noMultiLvlLbl val="0"/>
      </c:catAx>
      <c:valAx>
        <c:axId val="414817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1481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54369573629679"/>
          <c:y val="3.5070602608625018E-2"/>
          <c:w val="0.54291260852740642"/>
          <c:h val="0.83805003295550839"/>
        </c:manualLayout>
      </c:layout>
      <c:pieChart>
        <c:varyColors val="1"/>
        <c:ser>
          <c:idx val="0"/>
          <c:order val="0"/>
          <c:tx>
            <c:strRef>
              <c:f>Charts!$E$2</c:f>
              <c:strCache>
                <c:ptCount val="1"/>
                <c:pt idx="0">
                  <c:v>(2) </c:v>
                </c:pt>
              </c:strCache>
            </c:strRef>
          </c:tx>
          <c:dPt>
            <c:idx val="0"/>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D26-4D97-8330-9DF09CFF1111}"/>
              </c:ext>
            </c:extLst>
          </c:dPt>
          <c:dPt>
            <c:idx val="1"/>
            <c:bubble3D val="0"/>
            <c:spPr>
              <a:solidFill>
                <a:schemeClr val="accent6">
                  <a:lumMod val="60000"/>
                  <a:lumOff val="40000"/>
                </a:schemeClr>
              </a:solidFill>
              <a:ln>
                <a:solidFill>
                  <a:schemeClr val="accent6">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D26-4D97-8330-9DF09CFF1111}"/>
              </c:ext>
            </c:extLst>
          </c:dPt>
          <c:dPt>
            <c:idx val="2"/>
            <c:bubble3D val="0"/>
            <c:spPr>
              <a:solidFill>
                <a:schemeClr val="accent4">
                  <a:lumMod val="60000"/>
                  <a:lumOff val="40000"/>
                </a:schemeClr>
              </a:solidFill>
              <a:ln>
                <a:solidFill>
                  <a:schemeClr val="accent4">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D26-4D97-8330-9DF09CFF1111}"/>
              </c:ext>
            </c:extLst>
          </c:dPt>
          <c:dPt>
            <c:idx val="3"/>
            <c:bubble3D val="0"/>
            <c:spPr>
              <a:solidFill>
                <a:srgbClr val="FF0000"/>
              </a:solidFill>
              <a:ln>
                <a:solidFill>
                  <a:srgbClr val="FF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D26-4D97-8330-9DF09CFF111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D26-4D97-8330-9DF09CFF1111}"/>
              </c:ext>
            </c:extLst>
          </c:dPt>
          <c:dLbls>
            <c:dLbl>
              <c:idx val="1"/>
              <c:tx>
                <c:rich>
                  <a:bodyPr/>
                  <a:lstStyle/>
                  <a:p>
                    <a:fld id="{02109E9A-CDBB-423C-A0C6-8E33A65E44D2}"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26-4D97-8330-9DF09CFF1111}"/>
                </c:ext>
              </c:extLst>
            </c:dLbl>
            <c:dLbl>
              <c:idx val="2"/>
              <c:tx>
                <c:rich>
                  <a:bodyPr rot="0" spcFirstLastPara="1" vertOverflow="ellipsis" vert="horz" wrap="square" lIns="38100" tIns="19050" rIns="38100" bIns="19050" anchor="ctr" anchorCtr="1">
                    <a:noAutofit/>
                  </a:bodyPr>
                  <a:lstStyle/>
                  <a:p>
                    <a:pPr>
                      <a:defRPr sz="1400" b="0" i="0" u="none" strike="noStrike" kern="1200" baseline="0">
                        <a:solidFill>
                          <a:schemeClr val="lt1"/>
                        </a:solidFill>
                        <a:latin typeface="+mn-lt"/>
                        <a:ea typeface="+mn-ea"/>
                        <a:cs typeface="+mn-cs"/>
                      </a:defRPr>
                    </a:pPr>
                    <a:fld id="{6693CB0B-83EE-46A1-BD6D-B44495052160}" type="PERCENTAGE">
                      <a:rPr lang="en-US" sz="1400" b="0">
                        <a:solidFill>
                          <a:sysClr val="windowText" lastClr="000000"/>
                        </a:solidFill>
                      </a:rPr>
                      <a:pPr>
                        <a:defRPr sz="1400" b="0"/>
                      </a:pPr>
                      <a:t>[PERCENTAGE]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layout>
                    <c:manualLayout>
                      <c:w val="7.9666666666666663E-2"/>
                      <c:h val="7.8634441528142307E-2"/>
                    </c:manualLayout>
                  </c15:layout>
                  <c15:dlblFieldTable/>
                  <c15:showDataLabelsRange val="0"/>
                </c:ext>
                <c:ext xmlns:c16="http://schemas.microsoft.com/office/drawing/2014/chart" uri="{C3380CC4-5D6E-409C-BE32-E72D297353CC}">
                  <c16:uniqueId val="{00000005-6D26-4D97-8330-9DF09CFF1111}"/>
                </c:ext>
              </c:extLst>
            </c:dLbl>
            <c:dLbl>
              <c:idx val="3"/>
              <c:tx>
                <c:rich>
                  <a:bodyPr/>
                  <a:lstStyle/>
                  <a:p>
                    <a:fld id="{C62A038D-5FA9-43B0-86F1-EEF525AD1822}"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D26-4D97-8330-9DF09CFF111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Charts!$D$3:$D$7</c:f>
              <c:strCache>
                <c:ptCount val="5"/>
                <c:pt idx="0">
                  <c:v>Strongly Agree</c:v>
                </c:pt>
                <c:pt idx="1">
                  <c:v>Agree</c:v>
                </c:pt>
                <c:pt idx="2">
                  <c:v>Neutral</c:v>
                </c:pt>
                <c:pt idx="3">
                  <c:v>Disagree</c:v>
                </c:pt>
                <c:pt idx="4">
                  <c:v>Strongly Disagree</c:v>
                </c:pt>
              </c:strCache>
            </c:strRef>
          </c:cat>
          <c:val>
            <c:numRef>
              <c:f>Charts!$E$3:$E$7</c:f>
              <c:numCache>
                <c:formatCode>General</c:formatCode>
                <c:ptCount val="5"/>
                <c:pt idx="0">
                  <c:v>130</c:v>
                </c:pt>
                <c:pt idx="1">
                  <c:v>100</c:v>
                </c:pt>
                <c:pt idx="2">
                  <c:v>30</c:v>
                </c:pt>
                <c:pt idx="3">
                  <c:v>13</c:v>
                </c:pt>
              </c:numCache>
            </c:numRef>
          </c:val>
          <c:extLst>
            <c:ext xmlns:c16="http://schemas.microsoft.com/office/drawing/2014/chart" uri="{C3380CC4-5D6E-409C-BE32-E72D297353CC}">
              <c16:uniqueId val="{0000000A-6D26-4D97-8330-9DF09CFF111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6.0087257942325827E-2"/>
          <c:y val="0.90818913490936115"/>
          <c:w val="0.85819477297129376"/>
          <c:h val="6.84599090391162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Charts!$H$2</c:f>
              <c:strCache>
                <c:ptCount val="1"/>
                <c:pt idx="0">
                  <c:v>(4)</c:v>
                </c:pt>
              </c:strCache>
            </c:strRef>
          </c:tx>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9E68-45B0-957A-81D5C291D769}"/>
              </c:ext>
            </c:extLst>
          </c:dPt>
          <c:dPt>
            <c:idx val="1"/>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03-9E68-45B0-957A-81D5C291D769}"/>
              </c:ext>
            </c:extLst>
          </c:dPt>
          <c:dPt>
            <c:idx val="2"/>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5-9E68-45B0-957A-81D5C291D769}"/>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7-9E68-45B0-957A-81D5C291D76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Charts!$G$3:$G$7</c:f>
              <c:strCache>
                <c:ptCount val="5"/>
                <c:pt idx="0">
                  <c:v>Strongly Agree</c:v>
                </c:pt>
                <c:pt idx="1">
                  <c:v>Agree</c:v>
                </c:pt>
                <c:pt idx="2">
                  <c:v>Neutral</c:v>
                </c:pt>
                <c:pt idx="3">
                  <c:v>Disagree</c:v>
                </c:pt>
                <c:pt idx="4">
                  <c:v>Strongly Disagree</c:v>
                </c:pt>
              </c:strCache>
            </c:strRef>
          </c:cat>
          <c:val>
            <c:numRef>
              <c:f>Charts!$H$3:$H$7</c:f>
              <c:numCache>
                <c:formatCode>General</c:formatCode>
                <c:ptCount val="5"/>
                <c:pt idx="0">
                  <c:v>95</c:v>
                </c:pt>
                <c:pt idx="1">
                  <c:v>96</c:v>
                </c:pt>
                <c:pt idx="2">
                  <c:v>62</c:v>
                </c:pt>
                <c:pt idx="3">
                  <c:v>20</c:v>
                </c:pt>
              </c:numCache>
            </c:numRef>
          </c:val>
          <c:extLst>
            <c:ext xmlns:c16="http://schemas.microsoft.com/office/drawing/2014/chart" uri="{C3380CC4-5D6E-409C-BE32-E72D297353CC}">
              <c16:uniqueId val="{00000008-9E68-45B0-957A-81D5C291D769}"/>
            </c:ext>
          </c:extLst>
        </c:ser>
        <c:dLbls>
          <c:dLblPos val="outEnd"/>
          <c:showLegendKey val="0"/>
          <c:showVal val="1"/>
          <c:showCatName val="0"/>
          <c:showSerName val="0"/>
          <c:showPercent val="0"/>
          <c:showBubbleSize val="0"/>
        </c:dLbls>
        <c:gapWidth val="219"/>
        <c:overlap val="-27"/>
        <c:axId val="406401504"/>
        <c:axId val="406405440"/>
      </c:barChart>
      <c:catAx>
        <c:axId val="40640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6405440"/>
        <c:crosses val="autoZero"/>
        <c:auto val="1"/>
        <c:lblAlgn val="ctr"/>
        <c:lblOffset val="100"/>
        <c:noMultiLvlLbl val="0"/>
      </c:catAx>
      <c:valAx>
        <c:axId val="4064054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0640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31807260747872"/>
          <c:y val="3.3737510733836643E-2"/>
          <c:w val="0.54336385478504257"/>
          <c:h val="0.82781276834591577"/>
        </c:manualLayout>
      </c:layout>
      <c:pieChart>
        <c:varyColors val="1"/>
        <c:ser>
          <c:idx val="0"/>
          <c:order val="0"/>
          <c:tx>
            <c:strRef>
              <c:f>Charts!$H$2</c:f>
              <c:strCache>
                <c:ptCount val="1"/>
                <c:pt idx="0">
                  <c:v>(4)</c:v>
                </c:pt>
              </c:strCache>
            </c:strRef>
          </c:tx>
          <c:dPt>
            <c:idx val="0"/>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9AA-42F1-A85B-B515963F14BE}"/>
              </c:ext>
            </c:extLst>
          </c:dPt>
          <c:dPt>
            <c:idx val="1"/>
            <c:bubble3D val="0"/>
            <c:spPr>
              <a:solidFill>
                <a:schemeClr val="accent6">
                  <a:lumMod val="60000"/>
                  <a:lumOff val="40000"/>
                </a:schemeClr>
              </a:solidFill>
              <a:ln>
                <a:solidFill>
                  <a:schemeClr val="accent6">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9AA-42F1-A85B-B515963F14BE}"/>
              </c:ext>
            </c:extLst>
          </c:dPt>
          <c:dPt>
            <c:idx val="2"/>
            <c:bubble3D val="0"/>
            <c:spPr>
              <a:solidFill>
                <a:schemeClr val="accent4">
                  <a:lumMod val="60000"/>
                  <a:lumOff val="40000"/>
                </a:schemeClr>
              </a:solidFill>
              <a:ln>
                <a:solidFill>
                  <a:schemeClr val="accent4">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9AA-42F1-A85B-B515963F14BE}"/>
              </c:ext>
            </c:extLst>
          </c:dPt>
          <c:dPt>
            <c:idx val="3"/>
            <c:bubble3D val="0"/>
            <c:spPr>
              <a:solidFill>
                <a:srgbClr val="FF0000"/>
              </a:solidFill>
              <a:ln>
                <a:solidFill>
                  <a:srgbClr val="FF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9AA-42F1-A85B-B515963F14B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9AA-42F1-A85B-B515963F14BE}"/>
              </c:ext>
            </c:extLst>
          </c:dPt>
          <c:dLbls>
            <c:dLbl>
              <c:idx val="1"/>
              <c:tx>
                <c:rich>
                  <a:bodyPr/>
                  <a:lstStyle/>
                  <a:p>
                    <a:fld id="{CA30A1AC-8D72-4EBB-8DE0-BBBF6FF9B3B2}"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AA-42F1-A85B-B515963F14BE}"/>
                </c:ext>
              </c:extLst>
            </c:dLbl>
            <c:dLbl>
              <c:idx val="2"/>
              <c:tx>
                <c:rich>
                  <a:bodyPr/>
                  <a:lstStyle/>
                  <a:p>
                    <a:fld id="{068DD34F-64C1-42A2-945E-B64C30E829F9}"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9AA-42F1-A85B-B515963F14BE}"/>
                </c:ext>
              </c:extLst>
            </c:dLbl>
            <c:dLbl>
              <c:idx val="3"/>
              <c:tx>
                <c:rich>
                  <a:bodyPr/>
                  <a:lstStyle/>
                  <a:p>
                    <a:fld id="{AA27EBC1-BAE3-48EA-B280-4F8372216F1A}"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9AA-42F1-A85B-B515963F14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Charts!$G$3:$G$7</c:f>
              <c:strCache>
                <c:ptCount val="5"/>
                <c:pt idx="0">
                  <c:v>Strongly Agree</c:v>
                </c:pt>
                <c:pt idx="1">
                  <c:v>Agree</c:v>
                </c:pt>
                <c:pt idx="2">
                  <c:v>Neutral</c:v>
                </c:pt>
                <c:pt idx="3">
                  <c:v>Disagree</c:v>
                </c:pt>
                <c:pt idx="4">
                  <c:v>Strongly Disagree</c:v>
                </c:pt>
              </c:strCache>
            </c:strRef>
          </c:cat>
          <c:val>
            <c:numRef>
              <c:f>Charts!$H$3:$H$7</c:f>
              <c:numCache>
                <c:formatCode>General</c:formatCode>
                <c:ptCount val="5"/>
                <c:pt idx="0">
                  <c:v>95</c:v>
                </c:pt>
                <c:pt idx="1">
                  <c:v>96</c:v>
                </c:pt>
                <c:pt idx="2">
                  <c:v>62</c:v>
                </c:pt>
                <c:pt idx="3">
                  <c:v>20</c:v>
                </c:pt>
              </c:numCache>
            </c:numRef>
          </c:val>
          <c:extLst>
            <c:ext xmlns:c16="http://schemas.microsoft.com/office/drawing/2014/chart" uri="{C3380CC4-5D6E-409C-BE32-E72D297353CC}">
              <c16:uniqueId val="{0000000A-F9AA-42F1-A85B-B515963F14B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8.0570394283580715E-3"/>
          <c:y val="0.91234816093599058"/>
          <c:w val="0.89999990826134146"/>
          <c:h val="7.27874320190346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Charts!$K$2</c:f>
              <c:strCache>
                <c:ptCount val="1"/>
                <c:pt idx="0">
                  <c:v>(5)</c:v>
                </c:pt>
              </c:strCache>
            </c:strRef>
          </c:tx>
          <c:spPr>
            <a:solidFill>
              <a:schemeClr val="accent1"/>
            </a:solidFill>
            <a:ln>
              <a:no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01-DCF3-469A-AD65-53E2F0B9D84B}"/>
              </c:ext>
            </c:extLst>
          </c:dPt>
          <c:dPt>
            <c:idx val="1"/>
            <c:invertIfNegative val="0"/>
            <c:bubble3D val="0"/>
            <c:spPr>
              <a:solidFill>
                <a:schemeClr val="accent6">
                  <a:lumMod val="40000"/>
                  <a:lumOff val="60000"/>
                </a:schemeClr>
              </a:solidFill>
              <a:ln>
                <a:solidFill>
                  <a:schemeClr val="accent6">
                    <a:lumMod val="60000"/>
                    <a:lumOff val="40000"/>
                  </a:schemeClr>
                </a:solidFill>
              </a:ln>
              <a:effectLst/>
            </c:spPr>
            <c:extLst>
              <c:ext xmlns:c16="http://schemas.microsoft.com/office/drawing/2014/chart" uri="{C3380CC4-5D6E-409C-BE32-E72D297353CC}">
                <c16:uniqueId val="{00000003-DCF3-469A-AD65-53E2F0B9D84B}"/>
              </c:ext>
            </c:extLst>
          </c:dPt>
          <c:dPt>
            <c:idx val="2"/>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5-DCF3-469A-AD65-53E2F0B9D84B}"/>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7-DCF3-469A-AD65-53E2F0B9D84B}"/>
              </c:ext>
            </c:extLst>
          </c:dPt>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9-DCF3-469A-AD65-53E2F0B9D84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Charts!$J$3:$J$7</c:f>
              <c:strCache>
                <c:ptCount val="5"/>
                <c:pt idx="0">
                  <c:v>Strongly Agree</c:v>
                </c:pt>
                <c:pt idx="1">
                  <c:v>Agree</c:v>
                </c:pt>
                <c:pt idx="2">
                  <c:v>Neutral</c:v>
                </c:pt>
                <c:pt idx="3">
                  <c:v>Disagree</c:v>
                </c:pt>
                <c:pt idx="4">
                  <c:v>Strongly Disagree</c:v>
                </c:pt>
              </c:strCache>
            </c:strRef>
          </c:cat>
          <c:val>
            <c:numRef>
              <c:f>Charts!$K$3:$K$7</c:f>
              <c:numCache>
                <c:formatCode>General</c:formatCode>
                <c:ptCount val="5"/>
                <c:pt idx="0">
                  <c:v>75</c:v>
                </c:pt>
                <c:pt idx="1">
                  <c:v>128</c:v>
                </c:pt>
                <c:pt idx="2">
                  <c:v>51</c:v>
                </c:pt>
                <c:pt idx="3">
                  <c:v>17</c:v>
                </c:pt>
                <c:pt idx="4">
                  <c:v>2</c:v>
                </c:pt>
              </c:numCache>
            </c:numRef>
          </c:val>
          <c:extLst>
            <c:ext xmlns:c16="http://schemas.microsoft.com/office/drawing/2014/chart" uri="{C3380CC4-5D6E-409C-BE32-E72D297353CC}">
              <c16:uniqueId val="{0000000A-DCF3-469A-AD65-53E2F0B9D84B}"/>
            </c:ext>
          </c:extLst>
        </c:ser>
        <c:dLbls>
          <c:dLblPos val="outEnd"/>
          <c:showLegendKey val="0"/>
          <c:showVal val="1"/>
          <c:showCatName val="0"/>
          <c:showSerName val="0"/>
          <c:showPercent val="0"/>
          <c:showBubbleSize val="0"/>
        </c:dLbls>
        <c:gapWidth val="219"/>
        <c:overlap val="-27"/>
        <c:axId val="655339416"/>
        <c:axId val="655340072"/>
      </c:barChart>
      <c:catAx>
        <c:axId val="65533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5340072"/>
        <c:crosses val="autoZero"/>
        <c:auto val="1"/>
        <c:lblAlgn val="ctr"/>
        <c:lblOffset val="100"/>
        <c:noMultiLvlLbl val="0"/>
      </c:catAx>
      <c:valAx>
        <c:axId val="655340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55339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43924167307361"/>
          <c:y val="8.1063869078979528E-2"/>
          <c:w val="0.55286107148369379"/>
          <c:h val="0.83271097327155896"/>
        </c:manualLayout>
      </c:layout>
      <c:pieChart>
        <c:varyColors val="1"/>
        <c:ser>
          <c:idx val="0"/>
          <c:order val="0"/>
          <c:tx>
            <c:strRef>
              <c:f>Charts!$K$2</c:f>
              <c:strCache>
                <c:ptCount val="1"/>
                <c:pt idx="0">
                  <c:v>(5)</c:v>
                </c:pt>
              </c:strCache>
            </c:strRef>
          </c:tx>
          <c:dPt>
            <c:idx val="0"/>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9CE-466F-B97E-79877DB62DD1}"/>
              </c:ext>
            </c:extLst>
          </c:dPt>
          <c:dPt>
            <c:idx val="1"/>
            <c:bubble3D val="0"/>
            <c:spPr>
              <a:solidFill>
                <a:schemeClr val="accent6">
                  <a:lumMod val="60000"/>
                  <a:lumOff val="40000"/>
                </a:schemeClr>
              </a:solidFill>
              <a:ln>
                <a:solidFill>
                  <a:schemeClr val="accent6">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9CE-466F-B97E-79877DB62DD1}"/>
              </c:ext>
            </c:extLst>
          </c:dPt>
          <c:dPt>
            <c:idx val="2"/>
            <c:bubble3D val="0"/>
            <c:spPr>
              <a:solidFill>
                <a:schemeClr val="accent4">
                  <a:lumMod val="60000"/>
                  <a:lumOff val="40000"/>
                </a:schemeClr>
              </a:solidFill>
              <a:ln>
                <a:solidFill>
                  <a:schemeClr val="accent4">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9CE-466F-B97E-79877DB62DD1}"/>
              </c:ext>
            </c:extLst>
          </c:dPt>
          <c:dPt>
            <c:idx val="3"/>
            <c:bubble3D val="0"/>
            <c:spPr>
              <a:solidFill>
                <a:srgbClr val="FF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9CE-466F-B97E-79877DB62DD1}"/>
              </c:ext>
            </c:extLst>
          </c:dPt>
          <c:dPt>
            <c:idx val="4"/>
            <c:bubble3D val="0"/>
            <c:spPr>
              <a:solidFill>
                <a:srgbClr val="C00000"/>
              </a:solidFill>
              <a:ln>
                <a:solidFill>
                  <a:sysClr val="windowText" lastClr="000000"/>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9CE-466F-B97E-79877DB62DD1}"/>
              </c:ext>
            </c:extLst>
          </c:dPt>
          <c:dLbls>
            <c:dLbl>
              <c:idx val="1"/>
              <c:tx>
                <c:rich>
                  <a:bodyPr/>
                  <a:lstStyle/>
                  <a:p>
                    <a:fld id="{D27D8326-8ECD-4ED2-8C5E-BC0722A12174}"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CE-466F-B97E-79877DB62DD1}"/>
                </c:ext>
              </c:extLst>
            </c:dLbl>
            <c:dLbl>
              <c:idx val="2"/>
              <c:tx>
                <c:rich>
                  <a:bodyPr/>
                  <a:lstStyle/>
                  <a:p>
                    <a:fld id="{23DB636B-2BDF-4397-9BB1-669CBB14517C}"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CE-466F-B97E-79877DB62DD1}"/>
                </c:ext>
              </c:extLst>
            </c:dLbl>
            <c:dLbl>
              <c:idx val="3"/>
              <c:tx>
                <c:rich>
                  <a:bodyPr/>
                  <a:lstStyle/>
                  <a:p>
                    <a:fld id="{13A06979-282D-4C8D-BFA8-FFCA5F077671}" type="PERCENTAGE">
                      <a:rPr lang="en-US">
                        <a:solidFill>
                          <a:sysClr val="windowText" lastClr="000000"/>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9CE-466F-B97E-79877DB62DD1}"/>
                </c:ext>
              </c:extLst>
            </c:dLbl>
            <c:dLbl>
              <c:idx val="4"/>
              <c:layout>
                <c:manualLayout>
                  <c:x val="1.0862423447069116E-2"/>
                  <c:y val="7.2692475940507439E-3"/>
                </c:manualLayout>
              </c:layout>
              <c:tx>
                <c:rich>
                  <a:bodyPr/>
                  <a:lstStyle/>
                  <a:p>
                    <a:fld id="{9C116E0F-2D57-4E0F-A972-08A9C69F3863}" type="PERCENTAGE">
                      <a:rPr lang="en-US">
                        <a:solidFill>
                          <a:sysClr val="windowText" lastClr="000000"/>
                        </a:solidFill>
                      </a:rPr>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9CE-466F-B97E-79877DB62DD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Charts!$J$3:$J$7</c:f>
              <c:strCache>
                <c:ptCount val="5"/>
                <c:pt idx="0">
                  <c:v>Strongly Agree</c:v>
                </c:pt>
                <c:pt idx="1">
                  <c:v>Agree</c:v>
                </c:pt>
                <c:pt idx="2">
                  <c:v>Neutral</c:v>
                </c:pt>
                <c:pt idx="3">
                  <c:v>Disagree</c:v>
                </c:pt>
                <c:pt idx="4">
                  <c:v>Strongly Disagree</c:v>
                </c:pt>
              </c:strCache>
            </c:strRef>
          </c:cat>
          <c:val>
            <c:numRef>
              <c:f>Charts!$K$3:$K$7</c:f>
              <c:numCache>
                <c:formatCode>General</c:formatCode>
                <c:ptCount val="5"/>
                <c:pt idx="0">
                  <c:v>75</c:v>
                </c:pt>
                <c:pt idx="1">
                  <c:v>128</c:v>
                </c:pt>
                <c:pt idx="2">
                  <c:v>51</c:v>
                </c:pt>
                <c:pt idx="3">
                  <c:v>17</c:v>
                </c:pt>
                <c:pt idx="4">
                  <c:v>2</c:v>
                </c:pt>
              </c:numCache>
            </c:numRef>
          </c:val>
          <c:extLst>
            <c:ext xmlns:c16="http://schemas.microsoft.com/office/drawing/2014/chart" uri="{C3380CC4-5D6E-409C-BE32-E72D297353CC}">
              <c16:uniqueId val="{0000000A-E9CE-466F-B97E-79877DB62DD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8.0945651217503314E-2"/>
          <c:y val="0.91761220133506416"/>
          <c:w val="0.89999989437939976"/>
          <c:h val="8.238778640154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8625887953673"/>
          <c:y val="7.225154027600407E-2"/>
          <c:w val="0.56082193908994571"/>
          <c:h val="0.83154101677750358"/>
        </c:manualLayout>
      </c:layout>
      <c:pieChart>
        <c:varyColors val="1"/>
        <c:ser>
          <c:idx val="0"/>
          <c:order val="0"/>
          <c:tx>
            <c:strRef>
              <c:f>Charts!$N$2</c:f>
              <c:strCache>
                <c:ptCount val="1"/>
                <c:pt idx="0">
                  <c:v>(6)</c:v>
                </c:pt>
              </c:strCache>
            </c:strRef>
          </c:tx>
          <c:dPt>
            <c:idx val="0"/>
            <c:bubble3D val="0"/>
            <c:spPr>
              <a:solidFill>
                <a:schemeClr val="accent6">
                  <a:lumMod val="75000"/>
                </a:schemeClr>
              </a:solidFill>
              <a:ln>
                <a:solidFill>
                  <a:schemeClr val="accent6">
                    <a:lumMod val="7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330-4A7F-B2BD-56A714023AD3}"/>
              </c:ext>
            </c:extLst>
          </c:dPt>
          <c:dPt>
            <c:idx val="1"/>
            <c:bubble3D val="0"/>
            <c:spPr>
              <a:solidFill>
                <a:schemeClr val="accent6">
                  <a:lumMod val="60000"/>
                  <a:lumOff val="40000"/>
                </a:schemeClr>
              </a:solidFill>
              <a:ln>
                <a:solidFill>
                  <a:schemeClr val="accent6">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330-4A7F-B2BD-56A714023AD3}"/>
              </c:ext>
            </c:extLst>
          </c:dPt>
          <c:dPt>
            <c:idx val="2"/>
            <c:bubble3D val="0"/>
            <c:spPr>
              <a:solidFill>
                <a:schemeClr val="accent4">
                  <a:lumMod val="60000"/>
                  <a:lumOff val="40000"/>
                </a:schemeClr>
              </a:solidFill>
              <a:ln>
                <a:solidFill>
                  <a:schemeClr val="accent4">
                    <a:lumMod val="60000"/>
                    <a:lumOff val="40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330-4A7F-B2BD-56A714023AD3}"/>
              </c:ext>
            </c:extLst>
          </c:dPt>
          <c:dPt>
            <c:idx val="3"/>
            <c:bubble3D val="0"/>
            <c:spPr>
              <a:solidFill>
                <a:srgbClr val="FF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330-4A7F-B2BD-56A714023AD3}"/>
              </c:ext>
            </c:extLst>
          </c:dPt>
          <c:dPt>
            <c:idx val="4"/>
            <c:bubble3D val="0"/>
            <c:spPr>
              <a:solidFill>
                <a:srgbClr val="C0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330-4A7F-B2BD-56A714023AD3}"/>
              </c:ext>
            </c:extLst>
          </c:dPt>
          <c:dLbls>
            <c:dLbl>
              <c:idx val="1"/>
              <c:tx>
                <c:rich>
                  <a:bodyPr/>
                  <a:lstStyle/>
                  <a:p>
                    <a:fld id="{AF6F9A42-B472-4893-AE10-2E16B3FACD97}" type="PERCENTAGE">
                      <a:rPr lang="en-US">
                        <a:solidFill>
                          <a:schemeClr val="tx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0-4A7F-B2BD-56A714023AD3}"/>
                </c:ext>
              </c:extLst>
            </c:dLbl>
            <c:dLbl>
              <c:idx val="2"/>
              <c:tx>
                <c:rich>
                  <a:bodyPr/>
                  <a:lstStyle/>
                  <a:p>
                    <a:fld id="{78AE991C-3716-4B16-A31E-2F11F1AA5CE3}" type="PERCENTAGE">
                      <a:rPr lang="en-US">
                        <a:solidFill>
                          <a:schemeClr val="tx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0-4A7F-B2BD-56A714023AD3}"/>
                </c:ext>
              </c:extLst>
            </c:dLbl>
            <c:dLbl>
              <c:idx val="3"/>
              <c:tx>
                <c:rich>
                  <a:bodyPr/>
                  <a:lstStyle/>
                  <a:p>
                    <a:fld id="{DBBA91E9-E920-4891-BD68-DB4B87E3BC1C}" type="PERCENTAGE">
                      <a:rPr lang="en-US">
                        <a:solidFill>
                          <a:schemeClr val="tx1"/>
                        </a:solidFill>
                      </a:rPr>
                      <a:pPr/>
                      <a:t>[PERCENTAGE]</a:t>
                    </a:fld>
                    <a:endParaRPr lang="en-GB"/>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30-4A7F-B2BD-56A714023AD3}"/>
                </c:ext>
              </c:extLst>
            </c:dLbl>
            <c:dLbl>
              <c:idx val="4"/>
              <c:layout>
                <c:manualLayout>
                  <c:x val="1.0667078669640947E-2"/>
                  <c:y val="3.7665285073465952E-3"/>
                </c:manualLayout>
              </c:layout>
              <c:tx>
                <c:rich>
                  <a:bodyPr/>
                  <a:lstStyle/>
                  <a:p>
                    <a:fld id="{1CCBBFC0-7A10-47EB-9319-921807E17580}" type="PERCENTAGE">
                      <a:rPr lang="en-US">
                        <a:solidFill>
                          <a:schemeClr val="tx1"/>
                        </a:solidFill>
                      </a:rPr>
                      <a:pPr/>
                      <a:t>[PERCENTAGE]</a:t>
                    </a:fld>
                    <a:endParaRPr lang="en-GB"/>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330-4A7F-B2BD-56A714023A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Charts!$M$3:$M$7</c:f>
              <c:strCache>
                <c:ptCount val="5"/>
                <c:pt idx="0">
                  <c:v>Strongly Agree</c:v>
                </c:pt>
                <c:pt idx="1">
                  <c:v>Agree</c:v>
                </c:pt>
                <c:pt idx="2">
                  <c:v>Neutral</c:v>
                </c:pt>
                <c:pt idx="3">
                  <c:v>Disagree</c:v>
                </c:pt>
                <c:pt idx="4">
                  <c:v>Strongly Disagree</c:v>
                </c:pt>
              </c:strCache>
            </c:strRef>
          </c:cat>
          <c:val>
            <c:numRef>
              <c:f>Charts!$N$3:$N$7</c:f>
              <c:numCache>
                <c:formatCode>General</c:formatCode>
                <c:ptCount val="5"/>
                <c:pt idx="0">
                  <c:v>88</c:v>
                </c:pt>
                <c:pt idx="1">
                  <c:v>120</c:v>
                </c:pt>
                <c:pt idx="2">
                  <c:v>42</c:v>
                </c:pt>
                <c:pt idx="3">
                  <c:v>17</c:v>
                </c:pt>
                <c:pt idx="4">
                  <c:v>6</c:v>
                </c:pt>
              </c:numCache>
            </c:numRef>
          </c:val>
          <c:extLst>
            <c:ext xmlns:c16="http://schemas.microsoft.com/office/drawing/2014/chart" uri="{C3380CC4-5D6E-409C-BE32-E72D297353CC}">
              <c16:uniqueId val="{0000000A-4330-4A7F-B2BD-56A714023AD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6.3780767440599462E-2"/>
          <c:y val="0.91096599848245097"/>
          <c:w val="0.9"/>
          <c:h val="8.60874412100583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CDD0F-13B1-4DDE-BA5C-6F1B71259BA4}"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4A38B-397F-4688-8DCD-B90805A39AF1}" type="slidenum">
              <a:rPr lang="en-GB" smtClean="0"/>
              <a:t>‹#›</a:t>
            </a:fld>
            <a:endParaRPr lang="en-GB"/>
          </a:p>
        </p:txBody>
      </p:sp>
    </p:spTree>
    <p:extLst>
      <p:ext uri="{BB962C8B-B14F-4D97-AF65-F5344CB8AC3E}">
        <p14:creationId xmlns:p14="http://schemas.microsoft.com/office/powerpoint/2010/main" val="413320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6D613-2830-42AB-AAA1-68044F4EEE2F}" type="slidenum">
              <a:rPr lang="en-GB" smtClean="0"/>
              <a:t>1</a:t>
            </a:fld>
            <a:endParaRPr lang="en-GB"/>
          </a:p>
        </p:txBody>
      </p:sp>
    </p:spTree>
    <p:extLst>
      <p:ext uri="{BB962C8B-B14F-4D97-AF65-F5344CB8AC3E}">
        <p14:creationId xmlns:p14="http://schemas.microsoft.com/office/powerpoint/2010/main" val="273087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201109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292640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144650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84960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205071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176354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179369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E05AAFE-10F8-4408-9ECF-FE47E74A14F8}"/>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722A3AB2-3063-41FD-B7FF-7A147FF0E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How does one turn this idea into practice</a:t>
            </a:r>
          </a:p>
        </p:txBody>
      </p:sp>
      <p:sp>
        <p:nvSpPr>
          <p:cNvPr id="31747" name="Footer Placeholder 1">
            <a:extLst>
              <a:ext uri="{FF2B5EF4-FFF2-40B4-BE49-F238E27FC236}">
                <a16:creationId xmlns:a16="http://schemas.microsoft.com/office/drawing/2014/main" id="{BADDFE66-2CA3-44A3-9A3C-C63D646060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000" i="1">
                <a:solidFill>
                  <a:schemeClr val="tx1"/>
                </a:solidFill>
                <a:latin typeface="Trebuchet MS" panose="020B0603020202020204" pitchFamily="34" charset="0"/>
                <a:ea typeface="MS PGothic" panose="020B0600070205080204" pitchFamily="34" charset="-128"/>
              </a:defRPr>
            </a:lvl1pPr>
            <a:lvl2pPr marL="742950" indent="-285750" defTabSz="917575">
              <a:defRPr sz="2000" i="1">
                <a:solidFill>
                  <a:schemeClr val="tx1"/>
                </a:solidFill>
                <a:latin typeface="Trebuchet MS" panose="020B0603020202020204" pitchFamily="34" charset="0"/>
                <a:ea typeface="MS PGothic" panose="020B0600070205080204" pitchFamily="34" charset="-128"/>
              </a:defRPr>
            </a:lvl2pPr>
            <a:lvl3pPr marL="1143000" indent="-228600" defTabSz="917575">
              <a:defRPr sz="2000" i="1">
                <a:solidFill>
                  <a:schemeClr val="tx1"/>
                </a:solidFill>
                <a:latin typeface="Trebuchet MS" panose="020B0603020202020204" pitchFamily="34" charset="0"/>
                <a:ea typeface="MS PGothic" panose="020B0600070205080204" pitchFamily="34" charset="-128"/>
              </a:defRPr>
            </a:lvl3pPr>
            <a:lvl4pPr marL="1600200" indent="-228600" defTabSz="917575">
              <a:defRPr sz="2000" i="1">
                <a:solidFill>
                  <a:schemeClr val="tx1"/>
                </a:solidFill>
                <a:latin typeface="Trebuchet MS" panose="020B0603020202020204" pitchFamily="34" charset="0"/>
                <a:ea typeface="MS PGothic" panose="020B0600070205080204" pitchFamily="34" charset="-128"/>
              </a:defRPr>
            </a:lvl4pPr>
            <a:lvl5pPr marL="2057400" indent="-228600" defTabSz="917575">
              <a:defRPr sz="2000" i="1">
                <a:solidFill>
                  <a:schemeClr val="tx1"/>
                </a:solidFill>
                <a:latin typeface="Trebuchet MS" panose="020B0603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000" i="1">
                <a:solidFill>
                  <a:schemeClr val="tx1"/>
                </a:solidFill>
                <a:latin typeface="Trebuchet MS" panose="020B0603020202020204" pitchFamily="34" charset="0"/>
                <a:ea typeface="MS PGothic" panose="020B0600070205080204" pitchFamily="34" charset="-128"/>
              </a:defRPr>
            </a:lvl9pPr>
          </a:lstStyle>
          <a:p>
            <a:pPr algn="l"/>
            <a:r>
              <a:rPr lang="en-GB" altLang="en-US" sz="1200" i="0">
                <a:latin typeface="Times New Roman" panose="02020603050405020304" pitchFamily="18" charset="0"/>
              </a:rPr>
              <a:t>Reconceptualising feedback</a:t>
            </a:r>
          </a:p>
        </p:txBody>
      </p:sp>
    </p:spTree>
    <p:extLst>
      <p:ext uri="{BB962C8B-B14F-4D97-AF65-F5344CB8AC3E}">
        <p14:creationId xmlns:p14="http://schemas.microsoft.com/office/powerpoint/2010/main" val="187408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336A-5998-448C-82FC-0FA01223B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F1BF09-FD06-444B-BDF3-716483551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398EC4-C59C-4159-B6FD-31D55A936411}"/>
              </a:ext>
            </a:extLst>
          </p:cNvPr>
          <p:cNvSpPr>
            <a:spLocks noGrp="1"/>
          </p:cNvSpPr>
          <p:nvPr>
            <p:ph type="dt" sz="half" idx="10"/>
          </p:nvPr>
        </p:nvSpPr>
        <p:spPr/>
        <p:txBody>
          <a:bodyPr/>
          <a:lstStyle/>
          <a:p>
            <a:fld id="{81284974-1BD2-400E-BFF2-85F9D48D925E}" type="datetime1">
              <a:rPr lang="en-GB" smtClean="0"/>
              <a:t>28/03/2022</a:t>
            </a:fld>
            <a:endParaRPr lang="en-GB"/>
          </a:p>
        </p:txBody>
      </p:sp>
      <p:sp>
        <p:nvSpPr>
          <p:cNvPr id="5" name="Footer Placeholder 4">
            <a:extLst>
              <a:ext uri="{FF2B5EF4-FFF2-40B4-BE49-F238E27FC236}">
                <a16:creationId xmlns:a16="http://schemas.microsoft.com/office/drawing/2014/main" id="{F679C73E-5965-4553-9CC5-4A66F9CD8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E111A-795C-45D1-A07C-ABC4DA54FC52}"/>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414959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6CE6-F5A2-4B8D-91D1-C08197353E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3DD31C-C80B-4C76-8138-A862EC77A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B7E43-86D1-4FED-AE87-160C7FD807A5}"/>
              </a:ext>
            </a:extLst>
          </p:cNvPr>
          <p:cNvSpPr>
            <a:spLocks noGrp="1"/>
          </p:cNvSpPr>
          <p:nvPr>
            <p:ph type="dt" sz="half" idx="10"/>
          </p:nvPr>
        </p:nvSpPr>
        <p:spPr/>
        <p:txBody>
          <a:bodyPr/>
          <a:lstStyle/>
          <a:p>
            <a:fld id="{FBF9AD7C-C7E0-4590-8728-32B5CF2CB64F}" type="datetime1">
              <a:rPr lang="en-GB" smtClean="0"/>
              <a:t>28/03/2022</a:t>
            </a:fld>
            <a:endParaRPr lang="en-GB"/>
          </a:p>
        </p:txBody>
      </p:sp>
      <p:sp>
        <p:nvSpPr>
          <p:cNvPr id="5" name="Footer Placeholder 4">
            <a:extLst>
              <a:ext uri="{FF2B5EF4-FFF2-40B4-BE49-F238E27FC236}">
                <a16:creationId xmlns:a16="http://schemas.microsoft.com/office/drawing/2014/main" id="{1534AAF1-3F54-4D53-8145-0FD7D3486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DABB4-5FA2-4647-9BAF-ADD22D723B84}"/>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17905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9DBCE-324F-4268-A7D8-B1FCB7A80A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B623E0-27BB-4039-8EBA-F98BF2875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9F8B7-F904-4ABF-9779-90CA72AAAC84}"/>
              </a:ext>
            </a:extLst>
          </p:cNvPr>
          <p:cNvSpPr>
            <a:spLocks noGrp="1"/>
          </p:cNvSpPr>
          <p:nvPr>
            <p:ph type="dt" sz="half" idx="10"/>
          </p:nvPr>
        </p:nvSpPr>
        <p:spPr/>
        <p:txBody>
          <a:bodyPr/>
          <a:lstStyle/>
          <a:p>
            <a:fld id="{C47EA064-C09F-41C7-BDE7-53DE312A6D35}" type="datetime1">
              <a:rPr lang="en-GB" smtClean="0"/>
              <a:t>28/03/2022</a:t>
            </a:fld>
            <a:endParaRPr lang="en-GB"/>
          </a:p>
        </p:txBody>
      </p:sp>
      <p:sp>
        <p:nvSpPr>
          <p:cNvPr id="5" name="Footer Placeholder 4">
            <a:extLst>
              <a:ext uri="{FF2B5EF4-FFF2-40B4-BE49-F238E27FC236}">
                <a16:creationId xmlns:a16="http://schemas.microsoft.com/office/drawing/2014/main" id="{C3E5C45F-E29C-4E72-8FFF-21C2D4895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5345F-6984-42DA-B2CF-600E2A129CB3}"/>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20816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D70B-9D00-437D-8686-FA7F871CAB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D805FA-8E60-4491-BF07-2000C7817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929495-1857-4901-B3E7-B03A8C1338A0}"/>
              </a:ext>
            </a:extLst>
          </p:cNvPr>
          <p:cNvSpPr>
            <a:spLocks noGrp="1"/>
          </p:cNvSpPr>
          <p:nvPr>
            <p:ph type="dt" sz="half" idx="10"/>
          </p:nvPr>
        </p:nvSpPr>
        <p:spPr/>
        <p:txBody>
          <a:bodyPr/>
          <a:lstStyle/>
          <a:p>
            <a:fld id="{A0B0C76C-B16B-47C8-8BFF-A6238F1B8F31}" type="datetime1">
              <a:rPr lang="en-GB" smtClean="0"/>
              <a:t>28/03/2022</a:t>
            </a:fld>
            <a:endParaRPr lang="en-GB"/>
          </a:p>
        </p:txBody>
      </p:sp>
      <p:sp>
        <p:nvSpPr>
          <p:cNvPr id="5" name="Footer Placeholder 4">
            <a:extLst>
              <a:ext uri="{FF2B5EF4-FFF2-40B4-BE49-F238E27FC236}">
                <a16:creationId xmlns:a16="http://schemas.microsoft.com/office/drawing/2014/main" id="{5C7615AB-31AB-4A5D-97C9-2231844F9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8E063-CE27-4DA3-9B9F-09A4AF710C00}"/>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79821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5A74-5992-483A-ACA4-4387178C1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D9FB72-C4A7-437D-BA3E-413A210A0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ED98E-50BE-4B26-9DA6-21F276B8E918}"/>
              </a:ext>
            </a:extLst>
          </p:cNvPr>
          <p:cNvSpPr>
            <a:spLocks noGrp="1"/>
          </p:cNvSpPr>
          <p:nvPr>
            <p:ph type="dt" sz="half" idx="10"/>
          </p:nvPr>
        </p:nvSpPr>
        <p:spPr/>
        <p:txBody>
          <a:bodyPr/>
          <a:lstStyle/>
          <a:p>
            <a:fld id="{D462E8A7-06E7-4AB4-97E2-F39E0403D680}" type="datetime1">
              <a:rPr lang="en-GB" smtClean="0"/>
              <a:t>28/03/2022</a:t>
            </a:fld>
            <a:endParaRPr lang="en-GB"/>
          </a:p>
        </p:txBody>
      </p:sp>
      <p:sp>
        <p:nvSpPr>
          <p:cNvPr id="5" name="Footer Placeholder 4">
            <a:extLst>
              <a:ext uri="{FF2B5EF4-FFF2-40B4-BE49-F238E27FC236}">
                <a16:creationId xmlns:a16="http://schemas.microsoft.com/office/drawing/2014/main" id="{BBC25675-E21D-4334-8F5E-0F2589E193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D963B-992A-40D2-9879-AF0E240E07B5}"/>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8983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FFB1-94C6-4399-9D4F-B97183A7C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26107-BECA-44ED-A6C7-739F3547B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DE341-CC1A-49C7-9689-186D62C26D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72A8CD-D672-49B3-AE2B-3BA39C3AE75D}"/>
              </a:ext>
            </a:extLst>
          </p:cNvPr>
          <p:cNvSpPr>
            <a:spLocks noGrp="1"/>
          </p:cNvSpPr>
          <p:nvPr>
            <p:ph type="dt" sz="half" idx="10"/>
          </p:nvPr>
        </p:nvSpPr>
        <p:spPr/>
        <p:txBody>
          <a:bodyPr/>
          <a:lstStyle/>
          <a:p>
            <a:fld id="{C53E4352-165D-41E5-BBF7-000B5D02090E}" type="datetime1">
              <a:rPr lang="en-GB" smtClean="0"/>
              <a:t>28/03/2022</a:t>
            </a:fld>
            <a:endParaRPr lang="en-GB"/>
          </a:p>
        </p:txBody>
      </p:sp>
      <p:sp>
        <p:nvSpPr>
          <p:cNvPr id="6" name="Footer Placeholder 5">
            <a:extLst>
              <a:ext uri="{FF2B5EF4-FFF2-40B4-BE49-F238E27FC236}">
                <a16:creationId xmlns:a16="http://schemas.microsoft.com/office/drawing/2014/main" id="{056AE276-9EB3-4BE4-BE31-F400C31F4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50D67F-83E0-4499-963C-2AADE39541B7}"/>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356828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3558-8CED-4B8F-8DFA-6F6EAA493D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872DEC-B616-4DA8-9EAC-BC67F7162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BDA3D-8A80-4A79-9AB8-8C08536B1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8E54F3-7B54-466E-B635-5602E0D5B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94842E-E5A1-4D33-92C7-BE22DDE53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1A8C68-02F7-4B70-A529-59404995EE06}"/>
              </a:ext>
            </a:extLst>
          </p:cNvPr>
          <p:cNvSpPr>
            <a:spLocks noGrp="1"/>
          </p:cNvSpPr>
          <p:nvPr>
            <p:ph type="dt" sz="half" idx="10"/>
          </p:nvPr>
        </p:nvSpPr>
        <p:spPr/>
        <p:txBody>
          <a:bodyPr/>
          <a:lstStyle/>
          <a:p>
            <a:fld id="{8D20C612-1944-4B30-8F7A-5517AA5E3898}" type="datetime1">
              <a:rPr lang="en-GB" smtClean="0"/>
              <a:t>28/03/2022</a:t>
            </a:fld>
            <a:endParaRPr lang="en-GB"/>
          </a:p>
        </p:txBody>
      </p:sp>
      <p:sp>
        <p:nvSpPr>
          <p:cNvPr id="8" name="Footer Placeholder 7">
            <a:extLst>
              <a:ext uri="{FF2B5EF4-FFF2-40B4-BE49-F238E27FC236}">
                <a16:creationId xmlns:a16="http://schemas.microsoft.com/office/drawing/2014/main" id="{1F163DC9-68A9-4DDE-AC98-18E69E0543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0F9D34-6040-47AA-9694-FA131C30970C}"/>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50038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B455-46EF-4E77-A30E-D18E15F6D1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EF52C5-207B-4C0F-9087-329134692499}"/>
              </a:ext>
            </a:extLst>
          </p:cNvPr>
          <p:cNvSpPr>
            <a:spLocks noGrp="1"/>
          </p:cNvSpPr>
          <p:nvPr>
            <p:ph type="dt" sz="half" idx="10"/>
          </p:nvPr>
        </p:nvSpPr>
        <p:spPr/>
        <p:txBody>
          <a:bodyPr/>
          <a:lstStyle/>
          <a:p>
            <a:fld id="{CCBA1EE0-49D6-4A9E-820B-D72FD2F4403F}" type="datetime1">
              <a:rPr lang="en-GB" smtClean="0"/>
              <a:t>28/03/2022</a:t>
            </a:fld>
            <a:endParaRPr lang="en-GB"/>
          </a:p>
        </p:txBody>
      </p:sp>
      <p:sp>
        <p:nvSpPr>
          <p:cNvPr id="4" name="Footer Placeholder 3">
            <a:extLst>
              <a:ext uri="{FF2B5EF4-FFF2-40B4-BE49-F238E27FC236}">
                <a16:creationId xmlns:a16="http://schemas.microsoft.com/office/drawing/2014/main" id="{AA857028-5144-46A5-AB89-4FBFC19457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6E8CEC-7999-450D-9829-EBE02767AF15}"/>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270479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DF48C-EBB0-4DF9-9E67-D3FD51D43345}"/>
              </a:ext>
            </a:extLst>
          </p:cNvPr>
          <p:cNvSpPr>
            <a:spLocks noGrp="1"/>
          </p:cNvSpPr>
          <p:nvPr>
            <p:ph type="dt" sz="half" idx="10"/>
          </p:nvPr>
        </p:nvSpPr>
        <p:spPr/>
        <p:txBody>
          <a:bodyPr/>
          <a:lstStyle/>
          <a:p>
            <a:fld id="{6A313589-8B2D-4007-995B-783F82F06BF5}" type="datetime1">
              <a:rPr lang="en-GB" smtClean="0"/>
              <a:t>28/03/2022</a:t>
            </a:fld>
            <a:endParaRPr lang="en-GB"/>
          </a:p>
        </p:txBody>
      </p:sp>
      <p:sp>
        <p:nvSpPr>
          <p:cNvPr id="3" name="Footer Placeholder 2">
            <a:extLst>
              <a:ext uri="{FF2B5EF4-FFF2-40B4-BE49-F238E27FC236}">
                <a16:creationId xmlns:a16="http://schemas.microsoft.com/office/drawing/2014/main" id="{573624FE-A8DC-4C07-A061-9E46252B4F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66442D-D2F4-4164-BC6B-6A2AAC89846E}"/>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378334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5DE1-AB67-45A1-A2B2-E39B02E98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120916-8043-48FA-9E3D-229717F9A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CE1638-F973-4181-9462-C9F58DB45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E2F4B-3529-4550-9AD2-2D26B3DE3BF0}"/>
              </a:ext>
            </a:extLst>
          </p:cNvPr>
          <p:cNvSpPr>
            <a:spLocks noGrp="1"/>
          </p:cNvSpPr>
          <p:nvPr>
            <p:ph type="dt" sz="half" idx="10"/>
          </p:nvPr>
        </p:nvSpPr>
        <p:spPr/>
        <p:txBody>
          <a:bodyPr/>
          <a:lstStyle/>
          <a:p>
            <a:fld id="{17BBA252-09FD-4287-9FB5-40455D048D7D}" type="datetime1">
              <a:rPr lang="en-GB" smtClean="0"/>
              <a:t>28/03/2022</a:t>
            </a:fld>
            <a:endParaRPr lang="en-GB"/>
          </a:p>
        </p:txBody>
      </p:sp>
      <p:sp>
        <p:nvSpPr>
          <p:cNvPr id="6" name="Footer Placeholder 5">
            <a:extLst>
              <a:ext uri="{FF2B5EF4-FFF2-40B4-BE49-F238E27FC236}">
                <a16:creationId xmlns:a16="http://schemas.microsoft.com/office/drawing/2014/main" id="{70BE70F6-0C1D-4EA3-98A0-5DC3816D13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7233D-0D5F-4124-842E-3E1226EF4B5F}"/>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242341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E733-E19E-468B-AEE5-C12636563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C21CC2-DC67-4085-B085-2175710FE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01B4D9-E919-4EC3-A029-5E46C2C4A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44708-A1B0-4F1E-8498-06F04A984757}"/>
              </a:ext>
            </a:extLst>
          </p:cNvPr>
          <p:cNvSpPr>
            <a:spLocks noGrp="1"/>
          </p:cNvSpPr>
          <p:nvPr>
            <p:ph type="dt" sz="half" idx="10"/>
          </p:nvPr>
        </p:nvSpPr>
        <p:spPr/>
        <p:txBody>
          <a:bodyPr/>
          <a:lstStyle/>
          <a:p>
            <a:fld id="{B75B617B-CD4C-4707-9BA5-06613F06480A}" type="datetime1">
              <a:rPr lang="en-GB" smtClean="0"/>
              <a:t>28/03/2022</a:t>
            </a:fld>
            <a:endParaRPr lang="en-GB"/>
          </a:p>
        </p:txBody>
      </p:sp>
      <p:sp>
        <p:nvSpPr>
          <p:cNvPr id="6" name="Footer Placeholder 5">
            <a:extLst>
              <a:ext uri="{FF2B5EF4-FFF2-40B4-BE49-F238E27FC236}">
                <a16:creationId xmlns:a16="http://schemas.microsoft.com/office/drawing/2014/main" id="{26A9BBF9-A8FE-4C60-B568-1A307816F3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7F846-9FA1-4850-BED3-375F44C76C96}"/>
              </a:ext>
            </a:extLst>
          </p:cNvPr>
          <p:cNvSpPr>
            <a:spLocks noGrp="1"/>
          </p:cNvSpPr>
          <p:nvPr>
            <p:ph type="sldNum" sz="quarter" idx="12"/>
          </p:nvPr>
        </p:nvSpPr>
        <p:spPr/>
        <p:txBody>
          <a:bodyPr/>
          <a:lstStyle/>
          <a:p>
            <a:fld id="{9D865A15-150D-46D6-8DC5-C5C4CA4DDF52}" type="slidenum">
              <a:rPr lang="en-GB" smtClean="0"/>
              <a:t>‹#›</a:t>
            </a:fld>
            <a:endParaRPr lang="en-GB"/>
          </a:p>
        </p:txBody>
      </p:sp>
    </p:spTree>
    <p:extLst>
      <p:ext uri="{BB962C8B-B14F-4D97-AF65-F5344CB8AC3E}">
        <p14:creationId xmlns:p14="http://schemas.microsoft.com/office/powerpoint/2010/main" val="113031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C278B-3FEE-4294-AB91-C08DD9892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C054B-3653-48FE-A793-0E80F4907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2D6276-849B-4002-B371-1C24A473E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BF85E-3E9C-4A18-859A-50C75001C8FE}" type="datetime1">
              <a:rPr lang="en-GB" smtClean="0"/>
              <a:t>28/03/2022</a:t>
            </a:fld>
            <a:endParaRPr lang="en-GB"/>
          </a:p>
        </p:txBody>
      </p:sp>
      <p:sp>
        <p:nvSpPr>
          <p:cNvPr id="5" name="Footer Placeholder 4">
            <a:extLst>
              <a:ext uri="{FF2B5EF4-FFF2-40B4-BE49-F238E27FC236}">
                <a16:creationId xmlns:a16="http://schemas.microsoft.com/office/drawing/2014/main" id="{9D2E3C92-E733-4AB7-9BC4-D123086E7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6257CA-F8BC-46DB-9E62-3E2C011FF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65A15-150D-46D6-8DC5-C5C4CA4DDF52}" type="slidenum">
              <a:rPr lang="en-GB" smtClean="0"/>
              <a:t>‹#›</a:t>
            </a:fld>
            <a:endParaRPr lang="en-GB"/>
          </a:p>
        </p:txBody>
      </p:sp>
    </p:spTree>
    <p:extLst>
      <p:ext uri="{BB962C8B-B14F-4D97-AF65-F5344CB8AC3E}">
        <p14:creationId xmlns:p14="http://schemas.microsoft.com/office/powerpoint/2010/main" val="270971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ngimg.com/download/38186"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mailto:Geethanjali.Selvaretnam@glasgow.ac.uk" TargetMode="External"/><Relationship Id="rId4" Type="http://schemas.openxmlformats.org/officeDocument/2006/relationships/hyperlink" Target="https://creativecommons.org/licenses/by-nc/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4" y="-24746"/>
            <a:ext cx="12279984" cy="6907491"/>
          </a:xfrm>
          <a:prstGeom prst="rect">
            <a:avLst/>
          </a:prstGeom>
        </p:spPr>
      </p:pic>
      <p:pic>
        <p:nvPicPr>
          <p:cNvPr id="23554" name="Picture 10"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40900" y="-49492"/>
            <a:ext cx="2451100" cy="108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2A0454A-A099-4DC6-984A-FE76FB9896A4}"/>
              </a:ext>
            </a:extLst>
          </p:cNvPr>
          <p:cNvSpPr txBox="1"/>
          <p:nvPr/>
        </p:nvSpPr>
        <p:spPr>
          <a:xfrm>
            <a:off x="-87984" y="202122"/>
            <a:ext cx="9332535" cy="1668470"/>
          </a:xfrm>
          <a:prstGeom prst="rect">
            <a:avLst/>
          </a:prstGeom>
          <a:noFill/>
        </p:spPr>
        <p:txBody>
          <a:bodyPr wrap="square">
            <a:spAutoFit/>
          </a:bodyPr>
          <a:lstStyle/>
          <a:p>
            <a:pPr algn="ctr">
              <a:lnSpc>
                <a:spcPct val="150000"/>
              </a:lnSpc>
            </a:pPr>
            <a:r>
              <a:rPr lang="en-GB" sz="3600" b="1" dirty="0">
                <a:solidFill>
                  <a:schemeClr val="accent2">
                    <a:lumMod val="50000"/>
                  </a:schemeClr>
                </a:solidFill>
                <a:latin typeface="Calibri" panose="020F0502020204030204" pitchFamily="34" charset="0"/>
                <a:ea typeface="DengXian" panose="02010600030101010101" pitchFamily="2" charset="-122"/>
                <a:cs typeface="Calibri" panose="020F0502020204030204" pitchFamily="34" charset="0"/>
              </a:rPr>
              <a:t>Welcome, Interact and Learn: </a:t>
            </a:r>
          </a:p>
          <a:p>
            <a:pPr algn="ctr">
              <a:lnSpc>
                <a:spcPct val="150000"/>
              </a:lnSpc>
            </a:pPr>
            <a:r>
              <a:rPr lang="en-GB" sz="3600" b="1" dirty="0">
                <a:solidFill>
                  <a:schemeClr val="accent2">
                    <a:lumMod val="50000"/>
                  </a:schemeClr>
                </a:solidFill>
                <a:latin typeface="Calibri" panose="020F0502020204030204" pitchFamily="34" charset="0"/>
                <a:ea typeface="DengXian" panose="02010600030101010101" pitchFamily="2" charset="-122"/>
                <a:cs typeface="Calibri" panose="020F0502020204030204" pitchFamily="34" charset="0"/>
              </a:rPr>
              <a:t>Analysis of a Group Assessment in a Large Class </a:t>
            </a:r>
          </a:p>
        </p:txBody>
      </p:sp>
      <p:sp>
        <p:nvSpPr>
          <p:cNvPr id="5" name="TextBox 4">
            <a:extLst>
              <a:ext uri="{FF2B5EF4-FFF2-40B4-BE49-F238E27FC236}">
                <a16:creationId xmlns:a16="http://schemas.microsoft.com/office/drawing/2014/main" id="{1330E6E0-FC74-43CD-B129-BC22C0B77628}"/>
              </a:ext>
            </a:extLst>
          </p:cNvPr>
          <p:cNvSpPr txBox="1"/>
          <p:nvPr/>
        </p:nvSpPr>
        <p:spPr>
          <a:xfrm>
            <a:off x="1801044" y="2203515"/>
            <a:ext cx="5252823" cy="57490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300"/>
              </a:spcBef>
              <a:spcAft>
                <a:spcPts val="1000"/>
              </a:spcAft>
            </a:pPr>
            <a:r>
              <a:rPr lang="en-US" dirty="0">
                <a:solidFill>
                  <a:schemeClr val="bg1"/>
                </a:solidFill>
              </a:rPr>
              <a:t>            </a:t>
            </a:r>
            <a:r>
              <a:rPr lang="en-US" sz="2400" dirty="0">
                <a:solidFill>
                  <a:schemeClr val="bg1"/>
                </a:solidFill>
              </a:rPr>
              <a:t> </a:t>
            </a:r>
            <a:r>
              <a:rPr lang="en-US" sz="2800" b="1" dirty="0"/>
              <a:t>Dr Geethanjali Selvaretnam </a:t>
            </a:r>
            <a:endParaRPr lang="en-US" sz="2800" b="1" dirty="0">
              <a:cs typeface="Calibri"/>
            </a:endParaRPr>
          </a:p>
        </p:txBody>
      </p:sp>
      <p:sp>
        <p:nvSpPr>
          <p:cNvPr id="6" name="Rectangle 6">
            <a:extLst>
              <a:ext uri="{FF2B5EF4-FFF2-40B4-BE49-F238E27FC236}">
                <a16:creationId xmlns:a16="http://schemas.microsoft.com/office/drawing/2014/main" id="{A1F257BE-9BD8-4EAC-8778-0980C143E555}"/>
              </a:ext>
            </a:extLst>
          </p:cNvPr>
          <p:cNvSpPr txBox="1">
            <a:spLocks noChangeArrowheads="1"/>
          </p:cNvSpPr>
          <p:nvPr/>
        </p:nvSpPr>
        <p:spPr>
          <a:xfrm>
            <a:off x="546756" y="2927271"/>
            <a:ext cx="8059918" cy="739985"/>
          </a:xfrm>
          <a:prstGeom prst="rect">
            <a:avLst/>
          </a:prstGeom>
          <a:noFill/>
        </p:spPr>
        <p:txBody>
          <a:bodyPr/>
          <a:lstStyle>
            <a:lvl1pPr algn="l" rtl="0" eaLnBrk="1" fontAlgn="base" hangingPunct="1">
              <a:lnSpc>
                <a:spcPct val="90000"/>
              </a:lnSpc>
              <a:spcBef>
                <a:spcPct val="0"/>
              </a:spcBef>
              <a:spcAft>
                <a:spcPct val="0"/>
              </a:spcAft>
              <a:defRPr sz="4400" b="1" spc="-10">
                <a:solidFill>
                  <a:schemeClr val="tx1"/>
                </a:solidFill>
                <a:latin typeface="Arial"/>
                <a:ea typeface="ヒラギノ角ゴ Pro W3" charset="0"/>
                <a:cs typeface="Arial"/>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nSpc>
                <a:spcPct val="150000"/>
              </a:lnSpc>
            </a:pPr>
            <a:r>
              <a:rPr lang="en-GB" sz="2400" kern="0" dirty="0">
                <a:ea typeface="Arial" charset="0"/>
              </a:rPr>
              <a:t>(Adam Smith Business School, University of Glasgow)</a:t>
            </a:r>
          </a:p>
        </p:txBody>
      </p:sp>
    </p:spTree>
    <p:extLst>
      <p:ext uri="{BB962C8B-B14F-4D97-AF65-F5344CB8AC3E}">
        <p14:creationId xmlns:p14="http://schemas.microsoft.com/office/powerpoint/2010/main" val="81296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67D755-147C-4762-BEF8-A116E8BF1711}"/>
              </a:ext>
            </a:extLst>
          </p:cNvPr>
          <p:cNvSpPr txBox="1"/>
          <p:nvPr/>
        </p:nvSpPr>
        <p:spPr>
          <a:xfrm>
            <a:off x="1" y="136560"/>
            <a:ext cx="12192000" cy="658488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solidFill>
                  <a:srgbClr val="000000"/>
                </a:solidFill>
                <a:ea typeface="Calibri" panose="020F0502020204030204" pitchFamily="34" charset="0"/>
                <a:cs typeface="Arial" panose="020B0604020202020204" pitchFamily="34" charset="0"/>
              </a:rPr>
              <a:t>Likert questions</a:t>
            </a:r>
            <a:endParaRPr lang="en-GB" sz="2000" dirty="0">
              <a:effectLst/>
              <a:ea typeface="Calibri" panose="020F0502020204030204" pitchFamily="34" charset="0"/>
              <a:cs typeface="Arial" panose="020B0604020202020204" pitchFamily="34" charset="0"/>
            </a:endParaRPr>
          </a:p>
          <a:p>
            <a:pPr marL="1168400" lvl="0" indent="-631825">
              <a:lnSpc>
                <a:spcPct val="150000"/>
              </a:lnSpc>
              <a:buFont typeface="+mj-lt"/>
              <a:buAutoNum type="arabicParenBoth"/>
            </a:pPr>
            <a:r>
              <a:rPr lang="en-GB" sz="2000" dirty="0">
                <a:solidFill>
                  <a:srgbClr val="000000"/>
                </a:solidFill>
                <a:effectLst/>
                <a:ea typeface="DengXian" panose="02010600030101010101" pitchFamily="2" charset="-122"/>
              </a:rPr>
              <a:t>My </a:t>
            </a:r>
            <a:r>
              <a:rPr lang="en-GB" sz="2000" dirty="0">
                <a:solidFill>
                  <a:srgbClr val="000000"/>
                </a:solidFill>
                <a:ea typeface="Calibri" panose="020F0502020204030204" pitchFamily="34" charset="0"/>
                <a:cs typeface="Arial" panose="020B0604020202020204" pitchFamily="34" charset="0"/>
              </a:rPr>
              <a:t>group members contributed well to complete this assessment.</a:t>
            </a:r>
            <a:endParaRPr lang="en-GB" sz="2000" dirty="0">
              <a:solidFill>
                <a:srgbClr val="000000"/>
              </a:solidFill>
              <a:effectLst/>
              <a:ea typeface="DengXian" panose="02010600030101010101" pitchFamily="2" charset="-122"/>
            </a:endParaRPr>
          </a:p>
          <a:p>
            <a:pPr marL="1168400" lvl="0" indent="-631825">
              <a:lnSpc>
                <a:spcPct val="150000"/>
              </a:lnSpc>
              <a:buFont typeface="+mj-lt"/>
              <a:buAutoNum type="arabicParenBoth"/>
            </a:pPr>
            <a:r>
              <a:rPr lang="en-GB" sz="2000" dirty="0">
                <a:solidFill>
                  <a:srgbClr val="000000"/>
                </a:solidFill>
                <a:effectLst/>
                <a:ea typeface="DengXian" panose="02010600030101010101" pitchFamily="2" charset="-122"/>
              </a:rPr>
              <a:t>The opportunity to do these questions as a group enhanced my understanding of the material.</a:t>
            </a:r>
          </a:p>
          <a:p>
            <a:pPr marL="1168400" lvl="0" indent="-631825">
              <a:lnSpc>
                <a:spcPct val="150000"/>
              </a:lnSpc>
              <a:buFont typeface="+mj-lt"/>
              <a:buAutoNum type="arabicParenBoth"/>
            </a:pPr>
            <a:r>
              <a:rPr lang="en-GB" sz="2000" dirty="0">
                <a:solidFill>
                  <a:srgbClr val="000000"/>
                </a:solidFill>
                <a:effectLst/>
                <a:ea typeface="Calibri" panose="020F0502020204030204" pitchFamily="34" charset="0"/>
                <a:cs typeface="Arial" panose="020B0604020202020204" pitchFamily="34" charset="0"/>
              </a:rPr>
              <a:t>I would get a better grade because we did the assessment as a group.</a:t>
            </a:r>
            <a:endParaRPr lang="en-GB" sz="2000" dirty="0">
              <a:effectLst/>
              <a:ea typeface="Calibri" panose="020F0502020204030204" pitchFamily="34" charset="0"/>
              <a:cs typeface="Arial" panose="020B0604020202020204" pitchFamily="34" charset="0"/>
            </a:endParaRPr>
          </a:p>
          <a:p>
            <a:pPr marL="1168400" lvl="0" indent="-631825">
              <a:lnSpc>
                <a:spcPct val="150000"/>
              </a:lnSpc>
              <a:buFont typeface="+mj-lt"/>
              <a:buAutoNum type="arabicParenBoth"/>
            </a:pPr>
            <a:r>
              <a:rPr lang="en-GB" sz="2000" dirty="0">
                <a:solidFill>
                  <a:srgbClr val="000000"/>
                </a:solidFill>
                <a:effectLst/>
                <a:ea typeface="Calibri" panose="020F0502020204030204" pitchFamily="34" charset="0"/>
                <a:cs typeface="Arial" panose="020B0604020202020204" pitchFamily="34" charset="0"/>
              </a:rPr>
              <a:t>I will continue to interact with at least some of my group members.</a:t>
            </a:r>
            <a:endParaRPr lang="en-GB" sz="2000" dirty="0">
              <a:effectLst/>
              <a:ea typeface="Calibri" panose="020F0502020204030204" pitchFamily="34" charset="0"/>
              <a:cs typeface="Arial" panose="020B0604020202020204" pitchFamily="34" charset="0"/>
            </a:endParaRPr>
          </a:p>
          <a:p>
            <a:pPr marL="1168400" indent="-631825">
              <a:lnSpc>
                <a:spcPct val="150000"/>
              </a:lnSpc>
              <a:buFont typeface="+mj-lt"/>
              <a:buAutoNum type="arabicParenBoth"/>
            </a:pPr>
            <a:r>
              <a:rPr lang="en-GB" sz="2000" dirty="0">
                <a:solidFill>
                  <a:srgbClr val="000000"/>
                </a:solidFill>
                <a:effectLst/>
                <a:ea typeface="DengXian" panose="02010600030101010101" pitchFamily="2" charset="-122"/>
              </a:rPr>
              <a:t>I benefitted by this opportunity to interact with students from diverse cultural backgrounds which may not have happened otherwise.</a:t>
            </a:r>
            <a:r>
              <a:rPr lang="en-GB" sz="2000" dirty="0">
                <a:solidFill>
                  <a:srgbClr val="000000"/>
                </a:solidFill>
                <a:ea typeface="Calibri" panose="020F0502020204030204" pitchFamily="34" charset="0"/>
                <a:cs typeface="Arial" panose="020B0604020202020204" pitchFamily="34" charset="0"/>
              </a:rPr>
              <a:t> </a:t>
            </a:r>
          </a:p>
          <a:p>
            <a:pPr marL="1168400" indent="-631825">
              <a:lnSpc>
                <a:spcPct val="150000"/>
              </a:lnSpc>
              <a:buFont typeface="+mj-lt"/>
              <a:buAutoNum type="arabicParenBoth"/>
            </a:pPr>
            <a:r>
              <a:rPr lang="en-GB" sz="2000" dirty="0">
                <a:solidFill>
                  <a:srgbClr val="000000"/>
                </a:solidFill>
                <a:ea typeface="Calibri" panose="020F0502020204030204" pitchFamily="34" charset="0"/>
                <a:cs typeface="Arial" panose="020B0604020202020204" pitchFamily="34" charset="0"/>
              </a:rPr>
              <a:t>Before the group discussion, I had myself attempted (numbers of questions).</a:t>
            </a:r>
            <a:endParaRPr lang="en-GB" sz="2000" dirty="0">
              <a:solidFill>
                <a:srgbClr val="000000"/>
              </a:solidFill>
              <a:effectLst/>
              <a:ea typeface="DengXian" panose="02010600030101010101" pitchFamily="2" charset="-122"/>
            </a:endParaRPr>
          </a:p>
          <a:p>
            <a:pPr marL="369888" indent="-285750">
              <a:lnSpc>
                <a:spcPct val="150000"/>
              </a:lnSpc>
              <a:buFont typeface="Arial" panose="020B0604020202020204" pitchFamily="34" charset="0"/>
              <a:buChar char="•"/>
              <a:tabLst>
                <a:tab pos="84138" algn="l"/>
              </a:tabLst>
            </a:pPr>
            <a:r>
              <a:rPr lang="en-GB" sz="2000" dirty="0">
                <a:solidFill>
                  <a:srgbClr val="000000"/>
                </a:solidFill>
                <a:ea typeface="Calibri" panose="020F0502020204030204" pitchFamily="34" charset="0"/>
                <a:cs typeface="Arial" panose="020B0604020202020204" pitchFamily="34" charset="0"/>
              </a:rPr>
              <a:t>O</a:t>
            </a:r>
            <a:r>
              <a:rPr lang="en-GB" sz="2000" dirty="0">
                <a:solidFill>
                  <a:srgbClr val="000000"/>
                </a:solidFill>
                <a:effectLst/>
                <a:ea typeface="Calibri" panose="020F0502020204030204" pitchFamily="34" charset="0"/>
                <a:cs typeface="Arial" panose="020B0604020202020204" pitchFamily="34" charset="0"/>
              </a:rPr>
              <a:t>pen-ended questions: </a:t>
            </a:r>
            <a:endParaRPr lang="en-GB" sz="2000" dirty="0">
              <a:effectLst/>
              <a:ea typeface="Calibri" panose="020F0502020204030204" pitchFamily="34" charset="0"/>
              <a:cs typeface="Arial" panose="020B0604020202020204" pitchFamily="34" charset="0"/>
            </a:endParaRPr>
          </a:p>
          <a:p>
            <a:pPr marL="811213" lvl="0" indent="-452438">
              <a:lnSpc>
                <a:spcPct val="150000"/>
              </a:lnSpc>
            </a:pPr>
            <a:r>
              <a:rPr lang="en-GB" sz="2000" dirty="0">
                <a:solidFill>
                  <a:srgbClr val="000000"/>
                </a:solidFill>
                <a:effectLst/>
                <a:ea typeface="DengXian" panose="02010600030101010101" pitchFamily="2" charset="-122"/>
              </a:rPr>
              <a:t>(7)  Reflect on the benefits of working in a group to answer the questions and how this experience has developed your team working skills. </a:t>
            </a:r>
          </a:p>
          <a:p>
            <a:pPr marL="811213" lvl="0" indent="-547688">
              <a:lnSpc>
                <a:spcPct val="150000"/>
              </a:lnSpc>
              <a:spcAft>
                <a:spcPts val="600"/>
              </a:spcAft>
            </a:pPr>
            <a:r>
              <a:rPr lang="en-GB" sz="2000" dirty="0">
                <a:solidFill>
                  <a:srgbClr val="000000"/>
                </a:solidFill>
                <a:effectLst/>
                <a:ea typeface="DengXian" panose="02010600030101010101" pitchFamily="2" charset="-122"/>
              </a:rPr>
              <a:t> (8) Reflect on the challenges when working in a group to complete this assessment and how you overcame these.</a:t>
            </a:r>
          </a:p>
          <a:p>
            <a:pPr marL="342900" indent="-258763">
              <a:lnSpc>
                <a:spcPct val="150000"/>
              </a:lnSpc>
              <a:buFont typeface="Arial" panose="020B0604020202020204" pitchFamily="34" charset="0"/>
              <a:buChar char="•"/>
            </a:pPr>
            <a:r>
              <a:rPr lang="en-GB" sz="2000" dirty="0">
                <a:solidFill>
                  <a:srgbClr val="000000"/>
                </a:solidFill>
                <a:ea typeface="DengXian" panose="02010600030101010101" pitchFamily="2" charset="-122"/>
              </a:rPr>
              <a:t>Non-Engagement</a:t>
            </a:r>
            <a:endParaRPr lang="en-GB" sz="2000" dirty="0">
              <a:solidFill>
                <a:srgbClr val="000000"/>
              </a:solidFill>
              <a:effectLst/>
              <a:ea typeface="DengXian" panose="02010600030101010101" pitchFamily="2" charset="-122"/>
            </a:endParaRPr>
          </a:p>
          <a:p>
            <a:pPr marL="84137">
              <a:lnSpc>
                <a:spcPct val="150000"/>
              </a:lnSpc>
            </a:pPr>
            <a:r>
              <a:rPr lang="en-GB" sz="2000" dirty="0">
                <a:solidFill>
                  <a:srgbClr val="000000"/>
                </a:solidFill>
                <a:effectLst/>
                <a:ea typeface="DengXian" panose="02010600030101010101" pitchFamily="2" charset="-122"/>
              </a:rPr>
              <a:t>     (9) </a:t>
            </a:r>
            <a:r>
              <a:rPr lang="en-US" sz="2000" dirty="0">
                <a:solidFill>
                  <a:srgbClr val="000000"/>
                </a:solidFill>
                <a:effectLst/>
                <a:ea typeface="DengXian" panose="02010600030101010101" pitchFamily="2" charset="-122"/>
              </a:rPr>
              <a:t>If you wish, you may name the member(s) of your group who did not contribute to this assessment at all</a:t>
            </a:r>
            <a:r>
              <a:rPr lang="en-US" sz="2000" dirty="0">
                <a:solidFill>
                  <a:srgbClr val="000000"/>
                </a:solidFill>
                <a:ea typeface="DengXian" panose="02010600030101010101" pitchFamily="2" charset="-122"/>
              </a:rPr>
              <a:t>. </a:t>
            </a:r>
            <a:r>
              <a:rPr lang="en-GB" sz="2000" dirty="0">
                <a:solidFill>
                  <a:srgbClr val="000000"/>
                </a:solidFill>
                <a:effectLst/>
                <a:ea typeface="DengXian" panose="02010600030101010101" pitchFamily="2" charset="-122"/>
              </a:rPr>
              <a:t> </a:t>
            </a:r>
          </a:p>
        </p:txBody>
      </p:sp>
    </p:spTree>
    <p:extLst>
      <p:ext uri="{BB962C8B-B14F-4D97-AF65-F5344CB8AC3E}">
        <p14:creationId xmlns:p14="http://schemas.microsoft.com/office/powerpoint/2010/main" val="388658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flipV="1">
            <a:off x="3280528" y="652647"/>
            <a:ext cx="5524107" cy="5223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2986532" y="101784"/>
            <a:ext cx="60088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Objectives of Assessment Design</a:t>
            </a:r>
          </a:p>
        </p:txBody>
      </p:sp>
      <p:sp>
        <p:nvSpPr>
          <p:cNvPr id="17" name="TextBox 16">
            <a:extLst>
              <a:ext uri="{FF2B5EF4-FFF2-40B4-BE49-F238E27FC236}">
                <a16:creationId xmlns:a16="http://schemas.microsoft.com/office/drawing/2014/main" id="{CEBBA2F9-F53C-427A-BB72-5769F9C197B4}"/>
              </a:ext>
            </a:extLst>
          </p:cNvPr>
          <p:cNvSpPr txBox="1"/>
          <p:nvPr/>
        </p:nvSpPr>
        <p:spPr>
          <a:xfrm>
            <a:off x="513237" y="1171833"/>
            <a:ext cx="10365296"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Revision opportunity for the ICE, which makes up 40%. </a:t>
            </a:r>
          </a:p>
          <a:p>
            <a:pPr marL="285750" indent="-285750">
              <a:lnSpc>
                <a:spcPct val="150000"/>
              </a:lnSpc>
              <a:buFont typeface="Arial" panose="020B0604020202020204" pitchFamily="34" charset="0"/>
              <a:buChar char="•"/>
            </a:pPr>
            <a:r>
              <a:rPr lang="en-GB" sz="2400" dirty="0"/>
              <a:t>Opportunity for active learning. </a:t>
            </a:r>
          </a:p>
          <a:p>
            <a:pPr marL="285750" indent="-285750">
              <a:lnSpc>
                <a:spcPct val="150000"/>
              </a:lnSpc>
              <a:buFont typeface="Arial" panose="020B0604020202020204" pitchFamily="34" charset="0"/>
              <a:buChar char="•"/>
            </a:pPr>
            <a:r>
              <a:rPr lang="en-GB" sz="2400" dirty="0"/>
              <a:t>Group skill development.</a:t>
            </a:r>
          </a:p>
          <a:p>
            <a:pPr marL="285750" indent="-285750">
              <a:lnSpc>
                <a:spcPct val="150000"/>
              </a:lnSpc>
              <a:buFont typeface="Arial" panose="020B0604020202020204" pitchFamily="34" charset="0"/>
              <a:buChar char="•"/>
            </a:pPr>
            <a:r>
              <a:rPr lang="en-GB" sz="2400" dirty="0"/>
              <a:t>Interaction across students from different backgrounds.</a:t>
            </a:r>
          </a:p>
          <a:p>
            <a:pPr marL="285750" indent="-285750">
              <a:lnSpc>
                <a:spcPct val="150000"/>
              </a:lnSpc>
              <a:buFont typeface="Arial" panose="020B0604020202020204" pitchFamily="34" charset="0"/>
              <a:buChar char="•"/>
            </a:pPr>
            <a:r>
              <a:rPr lang="en-GB" sz="2400" dirty="0"/>
              <a:t>Survey questionnaire allows students to reflect upon the learning and skill development which happened during the group work.</a:t>
            </a:r>
          </a:p>
          <a:p>
            <a:pPr marL="285750" indent="-285750">
              <a:lnSpc>
                <a:spcPct val="150000"/>
              </a:lnSpc>
              <a:buFont typeface="Arial" panose="020B0604020202020204" pitchFamily="34" charset="0"/>
              <a:buChar char="•"/>
            </a:pPr>
            <a:r>
              <a:rPr lang="en-GB" sz="2400" dirty="0"/>
              <a:t>Deter free-riding over the two group assessments and develop group work ethic, as well as taking steps to draw group members in.  </a:t>
            </a:r>
          </a:p>
        </p:txBody>
      </p:sp>
    </p:spTree>
    <p:extLst>
      <p:ext uri="{BB962C8B-B14F-4D97-AF65-F5344CB8AC3E}">
        <p14:creationId xmlns:p14="http://schemas.microsoft.com/office/powerpoint/2010/main" val="167081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50276" y="523539"/>
            <a:ext cx="1198146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76534B-AD92-4F96-9C63-CB1B7D7ACD9F}"/>
              </a:ext>
            </a:extLst>
          </p:cNvPr>
          <p:cNvSpPr txBox="1"/>
          <p:nvPr/>
        </p:nvSpPr>
        <p:spPr>
          <a:xfrm>
            <a:off x="-109980" y="0"/>
            <a:ext cx="12301980" cy="523220"/>
          </a:xfrm>
          <a:prstGeom prst="rect">
            <a:avLst/>
          </a:prstGeom>
          <a:noFill/>
        </p:spPr>
        <p:txBody>
          <a:bodyPr wrap="square">
            <a:spAutoFit/>
          </a:bodyPr>
          <a:lstStyle/>
          <a:p>
            <a:r>
              <a:rPr lang="en-GB" sz="2800" b="1" kern="0" dirty="0">
                <a:solidFill>
                  <a:srgbClr val="7030A0"/>
                </a:solidFill>
                <a:ea typeface="MS PGothic" pitchFamily="34" charset="-128"/>
                <a:cs typeface="+mj-cs"/>
              </a:rPr>
              <a:t>(9) Name the member(s) of your group who did not contribute to this assessment</a:t>
            </a:r>
          </a:p>
        </p:txBody>
      </p:sp>
      <p:sp>
        <p:nvSpPr>
          <p:cNvPr id="8" name="TextBox 7">
            <a:extLst>
              <a:ext uri="{FF2B5EF4-FFF2-40B4-BE49-F238E27FC236}">
                <a16:creationId xmlns:a16="http://schemas.microsoft.com/office/drawing/2014/main" id="{686104EC-96E2-4928-BA41-93F38FD5214F}"/>
              </a:ext>
            </a:extLst>
          </p:cNvPr>
          <p:cNvSpPr txBox="1"/>
          <p:nvPr/>
        </p:nvSpPr>
        <p:spPr>
          <a:xfrm>
            <a:off x="105266" y="923573"/>
            <a:ext cx="11981468" cy="3359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We contacted all those who were named and had a discussion about their engagement. </a:t>
            </a:r>
          </a:p>
          <a:p>
            <a:pPr marL="285750" indent="-285750">
              <a:lnSpc>
                <a:spcPct val="150000"/>
              </a:lnSpc>
              <a:buFont typeface="Arial" panose="020B0604020202020204" pitchFamily="34" charset="0"/>
              <a:buChar char="•"/>
            </a:pPr>
            <a:r>
              <a:rPr lang="en-GB" sz="2400" dirty="0"/>
              <a:t>Some students explained their contribution, although group deemed it insufficient.</a:t>
            </a:r>
          </a:p>
          <a:p>
            <a:pPr marL="285750" indent="-285750">
              <a:lnSpc>
                <a:spcPct val="150000"/>
              </a:lnSpc>
              <a:buFont typeface="Arial" panose="020B0604020202020204" pitchFamily="34" charset="0"/>
              <a:buChar char="•"/>
            </a:pPr>
            <a:r>
              <a:rPr lang="en-GB" sz="2400" dirty="0"/>
              <a:t>I explained to both sides about why we are allowing the grade, but reiterated the importance of better engagement and facilitating that. </a:t>
            </a:r>
          </a:p>
          <a:p>
            <a:pPr marL="285750" indent="-285750">
              <a:lnSpc>
                <a:spcPct val="150000"/>
              </a:lnSpc>
              <a:buFont typeface="Arial" panose="020B0604020202020204" pitchFamily="34" charset="0"/>
              <a:buChar char="•"/>
            </a:pPr>
            <a:r>
              <a:rPr lang="en-GB" sz="2400" dirty="0"/>
              <a:t>We did not have a dispute that could not be resolved.</a:t>
            </a:r>
          </a:p>
          <a:p>
            <a:pPr marL="285750" indent="-285750">
              <a:lnSpc>
                <a:spcPct val="150000"/>
              </a:lnSpc>
              <a:buFont typeface="Arial" panose="020B0604020202020204" pitchFamily="34" charset="0"/>
              <a:buChar char="•"/>
            </a:pPr>
            <a:r>
              <a:rPr lang="en-GB" sz="2400" dirty="0"/>
              <a:t>If there was totally no engagement, Grade H (zero). </a:t>
            </a:r>
          </a:p>
        </p:txBody>
      </p:sp>
    </p:spTree>
    <p:extLst>
      <p:ext uri="{BB962C8B-B14F-4D97-AF65-F5344CB8AC3E}">
        <p14:creationId xmlns:p14="http://schemas.microsoft.com/office/powerpoint/2010/main" val="382607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BDC23AB-1139-4D66-96D7-84035AA40499}"/>
              </a:ext>
            </a:extLst>
          </p:cNvPr>
          <p:cNvSpPr txBox="1"/>
          <p:nvPr/>
        </p:nvSpPr>
        <p:spPr>
          <a:xfrm>
            <a:off x="98588" y="3279925"/>
            <a:ext cx="11981468" cy="3359061"/>
          </a:xfrm>
          <a:prstGeom prst="rect">
            <a:avLst/>
          </a:prstGeom>
          <a:noFill/>
          <a:ln>
            <a:solidFill>
              <a:schemeClr val="tx1"/>
            </a:solidFill>
          </a:ln>
        </p:spPr>
        <p:txBody>
          <a:bodyPr wrap="square">
            <a:spAutoFit/>
          </a:bodyPr>
          <a:lstStyle/>
          <a:p>
            <a:pPr>
              <a:lnSpc>
                <a:spcPct val="150000"/>
              </a:lnSpc>
            </a:pPr>
            <a:r>
              <a:rPr lang="en-GB" sz="2400" u="sng" dirty="0"/>
              <a:t>Lesson:</a:t>
            </a:r>
          </a:p>
          <a:p>
            <a:pPr marL="285750" indent="-285750">
              <a:lnSpc>
                <a:spcPct val="150000"/>
              </a:lnSpc>
              <a:buFont typeface="Arial" panose="020B0604020202020204" pitchFamily="34" charset="0"/>
              <a:buChar char="•"/>
            </a:pPr>
            <a:r>
              <a:rPr lang="en-GB" sz="2400" dirty="0"/>
              <a:t>We could have reiterated that some students had received H because of non-engagement after Group assessment 1. </a:t>
            </a:r>
          </a:p>
          <a:p>
            <a:pPr marL="285750" indent="-285750">
              <a:lnSpc>
                <a:spcPct val="150000"/>
              </a:lnSpc>
              <a:buFont typeface="Arial" panose="020B0604020202020204" pitchFamily="34" charset="0"/>
              <a:buChar char="•"/>
            </a:pPr>
            <a:r>
              <a:rPr lang="en-GB" sz="2400" dirty="0"/>
              <a:t>Submission of a group project – we should send a notification to all students when the submission is made. </a:t>
            </a:r>
          </a:p>
          <a:p>
            <a:pPr marL="285750" indent="-285750">
              <a:lnSpc>
                <a:spcPct val="150000"/>
              </a:lnSpc>
              <a:buFont typeface="Arial" panose="020B0604020202020204" pitchFamily="34" charset="0"/>
              <a:buChar char="•"/>
            </a:pPr>
            <a:r>
              <a:rPr lang="en-GB" sz="2400" dirty="0"/>
              <a:t>Meet with the students who had decided to be unengaged in group work (3 fully unengaged) </a:t>
            </a:r>
          </a:p>
        </p:txBody>
      </p:sp>
      <p:graphicFrame>
        <p:nvGraphicFramePr>
          <p:cNvPr id="12" name="Table 2">
            <a:extLst>
              <a:ext uri="{FF2B5EF4-FFF2-40B4-BE49-F238E27FC236}">
                <a16:creationId xmlns:a16="http://schemas.microsoft.com/office/drawing/2014/main" id="{2763E5C2-86B7-40C7-B176-A6EE34038747}"/>
              </a:ext>
            </a:extLst>
          </p:cNvPr>
          <p:cNvGraphicFramePr>
            <a:graphicFrameLocks noGrp="1"/>
          </p:cNvGraphicFramePr>
          <p:nvPr>
            <p:extLst>
              <p:ext uri="{D42A27DB-BD31-4B8C-83A1-F6EECF244321}">
                <p14:modId xmlns:p14="http://schemas.microsoft.com/office/powerpoint/2010/main" val="1311168252"/>
              </p:ext>
            </p:extLst>
          </p:nvPr>
        </p:nvGraphicFramePr>
        <p:xfrm>
          <a:off x="292231" y="79525"/>
          <a:ext cx="11594183" cy="3200400"/>
        </p:xfrm>
        <a:graphic>
          <a:graphicData uri="http://schemas.openxmlformats.org/drawingml/2006/table">
            <a:tbl>
              <a:tblPr firstRow="1" bandRow="1">
                <a:tableStyleId>{5C22544A-7EE6-4342-B048-85BDC9FD1C3A}</a:tableStyleId>
              </a:tblPr>
              <a:tblGrid>
                <a:gridCol w="7705627">
                  <a:extLst>
                    <a:ext uri="{9D8B030D-6E8A-4147-A177-3AD203B41FA5}">
                      <a16:colId xmlns:a16="http://schemas.microsoft.com/office/drawing/2014/main" val="3628471245"/>
                    </a:ext>
                  </a:extLst>
                </a:gridCol>
                <a:gridCol w="1970202">
                  <a:extLst>
                    <a:ext uri="{9D8B030D-6E8A-4147-A177-3AD203B41FA5}">
                      <a16:colId xmlns:a16="http://schemas.microsoft.com/office/drawing/2014/main" val="151623573"/>
                    </a:ext>
                  </a:extLst>
                </a:gridCol>
                <a:gridCol w="1918354">
                  <a:extLst>
                    <a:ext uri="{9D8B030D-6E8A-4147-A177-3AD203B41FA5}">
                      <a16:colId xmlns:a16="http://schemas.microsoft.com/office/drawing/2014/main" val="2498131637"/>
                    </a:ext>
                  </a:extLst>
                </a:gridCol>
              </a:tblGrid>
              <a:tr h="0">
                <a:tc>
                  <a:txBody>
                    <a:bodyPr/>
                    <a:lstStyle/>
                    <a:p>
                      <a:pPr algn="r"/>
                      <a:r>
                        <a:rPr lang="en-GB" sz="2400" dirty="0"/>
                        <a:t>Group </a:t>
                      </a:r>
                    </a:p>
                  </a:txBody>
                  <a:tcPr/>
                </a:tc>
                <a:tc>
                  <a:txBody>
                    <a:bodyPr/>
                    <a:lstStyle/>
                    <a:p>
                      <a:r>
                        <a:rPr lang="en-GB" sz="2400" dirty="0"/>
                        <a:t>Assessment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Assessment 2</a:t>
                      </a:r>
                    </a:p>
                  </a:txBody>
                  <a:tcPr/>
                </a:tc>
                <a:extLst>
                  <a:ext uri="{0D108BD9-81ED-4DB2-BD59-A6C34878D82A}">
                    <a16:rowId xmlns:a16="http://schemas.microsoft.com/office/drawing/2014/main" val="2896499168"/>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Unengaged in the total course</a:t>
                      </a:r>
                    </a:p>
                  </a:txBody>
                  <a:tcPr>
                    <a:solidFill>
                      <a:schemeClr val="bg1">
                        <a:lumMod val="85000"/>
                      </a:schemeClr>
                    </a:solidFill>
                  </a:tcPr>
                </a:tc>
                <a:tc>
                  <a:txBody>
                    <a:bodyPr/>
                    <a:lstStyle/>
                    <a:p>
                      <a:r>
                        <a:rPr lang="en-GB" sz="2400" dirty="0"/>
                        <a:t>  5</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  5</a:t>
                      </a:r>
                    </a:p>
                  </a:txBody>
                  <a:tcPr>
                    <a:solidFill>
                      <a:schemeClr val="bg1">
                        <a:lumMod val="85000"/>
                      </a:schemeClr>
                    </a:solidFill>
                  </a:tcPr>
                </a:tc>
                <a:extLst>
                  <a:ext uri="{0D108BD9-81ED-4DB2-BD59-A6C34878D82A}">
                    <a16:rowId xmlns:a16="http://schemas.microsoft.com/office/drawing/2014/main" val="2621010303"/>
                  </a:ext>
                </a:extLst>
              </a:tr>
              <a:tr h="184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Unengaged in group, but engaged in individual assessments</a:t>
                      </a:r>
                    </a:p>
                  </a:txBody>
                  <a:tcPr>
                    <a:solidFill>
                      <a:schemeClr val="bg1">
                        <a:lumMod val="85000"/>
                      </a:schemeClr>
                    </a:solidFill>
                  </a:tcPr>
                </a:tc>
                <a:tc>
                  <a:txBody>
                    <a:bodyPr/>
                    <a:lstStyle/>
                    <a:p>
                      <a:r>
                        <a:rPr lang="en-GB" sz="2400" dirty="0"/>
                        <a:t>  3</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  3</a:t>
                      </a:r>
                    </a:p>
                  </a:txBody>
                  <a:tcPr>
                    <a:solidFill>
                      <a:schemeClr val="bg1">
                        <a:lumMod val="85000"/>
                      </a:schemeClr>
                    </a:solidFill>
                  </a:tcPr>
                </a:tc>
                <a:extLst>
                  <a:ext uri="{0D108BD9-81ED-4DB2-BD59-A6C34878D82A}">
                    <a16:rowId xmlns:a16="http://schemas.microsoft.com/office/drawing/2014/main" val="125866011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Those who did not engage in the 1</a:t>
                      </a:r>
                      <a:r>
                        <a:rPr lang="en-GB" sz="2400" baseline="30000" dirty="0"/>
                        <a:t>st</a:t>
                      </a:r>
                      <a:r>
                        <a:rPr lang="en-GB" sz="2400" dirty="0"/>
                        <a:t>, did engage in the 2</a:t>
                      </a:r>
                      <a:r>
                        <a:rPr lang="en-GB" sz="2400" baseline="30000" dirty="0"/>
                        <a:t>nd</a:t>
                      </a:r>
                      <a:r>
                        <a:rPr lang="en-GB" sz="2400" dirty="0"/>
                        <a:t>. </a:t>
                      </a:r>
                    </a:p>
                  </a:txBody>
                  <a:tcPr>
                    <a:solidFill>
                      <a:schemeClr val="accent6">
                        <a:lumMod val="60000"/>
                        <a:lumOff val="40000"/>
                      </a:schemeClr>
                    </a:solidFill>
                  </a:tcPr>
                </a:tc>
                <a:tc>
                  <a:txBody>
                    <a:bodyPr/>
                    <a:lstStyle/>
                    <a:p>
                      <a:r>
                        <a:rPr lang="en-GB" sz="2400" dirty="0"/>
                        <a:t>10</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a:solidFill>
                      <a:schemeClr val="accent6">
                        <a:lumMod val="60000"/>
                        <a:lumOff val="40000"/>
                      </a:schemeClr>
                    </a:solidFill>
                  </a:tcPr>
                </a:tc>
                <a:extLst>
                  <a:ext uri="{0D108BD9-81ED-4DB2-BD59-A6C34878D82A}">
                    <a16:rowId xmlns:a16="http://schemas.microsoft.com/office/drawing/2014/main" val="3760754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Those who engaged in the 1</a:t>
                      </a:r>
                      <a:r>
                        <a:rPr lang="en-GB" sz="2400" baseline="30000" dirty="0"/>
                        <a:t>st</a:t>
                      </a:r>
                      <a:r>
                        <a:rPr lang="en-GB" sz="2400" dirty="0"/>
                        <a:t>, did not engage in the 2</a:t>
                      </a:r>
                      <a:r>
                        <a:rPr lang="en-GB" sz="2400" baseline="30000" dirty="0"/>
                        <a:t>nd</a:t>
                      </a:r>
                      <a:r>
                        <a:rPr lang="en-GB" sz="2400" dirty="0"/>
                        <a:t>. </a:t>
                      </a:r>
                    </a:p>
                  </a:txBody>
                  <a:tcPr>
                    <a:solidFill>
                      <a:schemeClr val="accent2">
                        <a:lumMod val="40000"/>
                        <a:lumOff val="60000"/>
                      </a:schemeClr>
                    </a:solidFill>
                  </a:tcPr>
                </a:tc>
                <a:tc>
                  <a:txBody>
                    <a:bodyPr/>
                    <a:lstStyle/>
                    <a:p>
                      <a:endParaRPr lang="en-GB" sz="2400"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10</a:t>
                      </a:r>
                    </a:p>
                  </a:txBody>
                  <a:tcPr>
                    <a:solidFill>
                      <a:schemeClr val="accent2">
                        <a:lumMod val="40000"/>
                        <a:lumOff val="60000"/>
                      </a:schemeClr>
                    </a:solidFill>
                  </a:tcPr>
                </a:tc>
                <a:extLst>
                  <a:ext uri="{0D108BD9-81ED-4DB2-BD59-A6C34878D82A}">
                    <a16:rowId xmlns:a16="http://schemas.microsoft.com/office/drawing/2014/main" val="3231726834"/>
                  </a:ext>
                </a:extLst>
              </a:tr>
              <a:tr h="361964">
                <a:tc>
                  <a:txBody>
                    <a:bodyPr/>
                    <a:lstStyle/>
                    <a:p>
                      <a:r>
                        <a:rPr lang="en-GB" sz="2400" dirty="0"/>
                        <a:t>Non submission by one group. </a:t>
                      </a:r>
                    </a:p>
                  </a:txBody>
                  <a:tcPr/>
                </a:tc>
                <a:tc>
                  <a:txBody>
                    <a:bodyPr/>
                    <a:lstStyle/>
                    <a:p>
                      <a:r>
                        <a:rPr lang="en-GB" sz="2400" dirty="0"/>
                        <a:t> </a:t>
                      </a:r>
                    </a:p>
                  </a:txBody>
                  <a:tcPr/>
                </a:tc>
                <a:tc>
                  <a:txBody>
                    <a:bodyPr/>
                    <a:lstStyle/>
                    <a:p>
                      <a:r>
                        <a:rPr lang="en-GB" sz="2400" dirty="0"/>
                        <a:t>  5</a:t>
                      </a:r>
                    </a:p>
                  </a:txBody>
                  <a:tcPr/>
                </a:tc>
                <a:extLst>
                  <a:ext uri="{0D108BD9-81ED-4DB2-BD59-A6C34878D82A}">
                    <a16:rowId xmlns:a16="http://schemas.microsoft.com/office/drawing/2014/main" val="1779640783"/>
                  </a:ext>
                </a:extLst>
              </a:tr>
              <a:tr h="0">
                <a:tc>
                  <a:txBody>
                    <a:bodyPr/>
                    <a:lstStyle/>
                    <a:p>
                      <a:endParaRPr lang="en-GB" sz="2400" dirty="0"/>
                    </a:p>
                  </a:txBody>
                  <a:tcPr/>
                </a:tc>
                <a:tc>
                  <a:txBody>
                    <a:bodyPr/>
                    <a:lstStyle/>
                    <a:p>
                      <a:r>
                        <a:rPr lang="en-GB" sz="2400" b="1" dirty="0"/>
                        <a:t>18</a:t>
                      </a:r>
                    </a:p>
                  </a:txBody>
                  <a:tcPr/>
                </a:tc>
                <a:tc>
                  <a:txBody>
                    <a:bodyPr/>
                    <a:lstStyle/>
                    <a:p>
                      <a:r>
                        <a:rPr lang="en-GB" sz="2400" b="1" dirty="0"/>
                        <a:t>23</a:t>
                      </a:r>
                    </a:p>
                  </a:txBody>
                  <a:tcPr/>
                </a:tc>
                <a:extLst>
                  <a:ext uri="{0D108BD9-81ED-4DB2-BD59-A6C34878D82A}">
                    <a16:rowId xmlns:a16="http://schemas.microsoft.com/office/drawing/2014/main" val="1755556118"/>
                  </a:ext>
                </a:extLst>
              </a:tr>
            </a:tbl>
          </a:graphicData>
        </a:graphic>
      </p:graphicFrame>
    </p:spTree>
    <p:extLst>
      <p:ext uri="{BB962C8B-B14F-4D97-AF65-F5344CB8AC3E}">
        <p14:creationId xmlns:p14="http://schemas.microsoft.com/office/powerpoint/2010/main" val="27205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404C5-0E35-43A5-B28F-BCF1451B8C6B}"/>
              </a:ext>
            </a:extLst>
          </p:cNvPr>
          <p:cNvSpPr>
            <a:spLocks noGrp="1"/>
          </p:cNvSpPr>
          <p:nvPr>
            <p:ph type="sldNum" sz="quarter" idx="12"/>
          </p:nvPr>
        </p:nvSpPr>
        <p:spPr>
          <a:xfrm>
            <a:off x="9275976" y="6368747"/>
            <a:ext cx="2743200" cy="365125"/>
          </a:xfrm>
        </p:spPr>
        <p:txBody>
          <a:bodyPr/>
          <a:lstStyle/>
          <a:p>
            <a:fld id="{9D865A15-150D-46D6-8DC5-C5C4CA4DDF52}" type="slidenum">
              <a:rPr lang="en-GB" smtClean="0"/>
              <a:t>14</a:t>
            </a:fld>
            <a:endParaRPr lang="en-GB"/>
          </a:p>
        </p:txBody>
      </p:sp>
      <p:sp>
        <p:nvSpPr>
          <p:cNvPr id="6" name="TextBox 5">
            <a:extLst>
              <a:ext uri="{FF2B5EF4-FFF2-40B4-BE49-F238E27FC236}">
                <a16:creationId xmlns:a16="http://schemas.microsoft.com/office/drawing/2014/main" id="{8A8C5874-F536-4C1E-9CB7-167B0B0ACF30}"/>
              </a:ext>
            </a:extLst>
          </p:cNvPr>
          <p:cNvSpPr txBox="1"/>
          <p:nvPr/>
        </p:nvSpPr>
        <p:spPr>
          <a:xfrm>
            <a:off x="540472" y="-4683"/>
            <a:ext cx="11478704" cy="532903"/>
          </a:xfrm>
          <a:prstGeom prst="rect">
            <a:avLst/>
          </a:prstGeom>
          <a:noFill/>
        </p:spPr>
        <p:txBody>
          <a:bodyPr wrap="square">
            <a:spAutoFit/>
          </a:bodyPr>
          <a:lstStyle/>
          <a:p>
            <a:pPr>
              <a:lnSpc>
                <a:spcPct val="107000"/>
              </a:lnSpc>
              <a:spcAft>
                <a:spcPts val="800"/>
              </a:spcAft>
            </a:pPr>
            <a:r>
              <a:rPr lang="en-GB" dirty="0">
                <a:solidFill>
                  <a:srgbClr val="333333"/>
                </a:solidFill>
                <a:effectLst/>
                <a:latin typeface="Segoe UI" panose="020B0502040204020203" pitchFamily="34" charset="0"/>
                <a:ea typeface="Times New Roman" panose="02020603050405020304" pitchFamily="18" charset="0"/>
                <a:cs typeface="Arial" panose="020B0604020202020204" pitchFamily="34" charset="0"/>
              </a:rPr>
              <a:t> </a:t>
            </a:r>
            <a:r>
              <a:rPr lang="en-GB" sz="2800" b="1" kern="0" dirty="0">
                <a:solidFill>
                  <a:srgbClr val="7030A0"/>
                </a:solidFill>
                <a:ea typeface="MS PGothic" pitchFamily="34" charset="-128"/>
                <a:cs typeface="+mj-cs"/>
              </a:rPr>
              <a:t>(1) My group members contributed well to complete this assessment</a:t>
            </a:r>
          </a:p>
        </p:txBody>
      </p:sp>
      <p:cxnSp>
        <p:nvCxnSpPr>
          <p:cNvPr id="7" name="Straight Connector 6">
            <a:extLst>
              <a:ext uri="{FF2B5EF4-FFF2-40B4-BE49-F238E27FC236}">
                <a16:creationId xmlns:a16="http://schemas.microsoft.com/office/drawing/2014/main" id="{E7122AFC-237A-4ADF-8F7E-27DABD9CA365}"/>
              </a:ext>
            </a:extLst>
          </p:cNvPr>
          <p:cNvCxnSpPr>
            <a:cxnSpLocks/>
          </p:cNvCxnSpPr>
          <p:nvPr/>
        </p:nvCxnSpPr>
        <p:spPr>
          <a:xfrm flipV="1">
            <a:off x="688155" y="528220"/>
            <a:ext cx="10407193" cy="4745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CA877897-1F9A-4513-ABF7-CA36B0CA9592}"/>
              </a:ext>
            </a:extLst>
          </p:cNvPr>
          <p:cNvGraphicFramePr>
            <a:graphicFrameLocks/>
          </p:cNvGraphicFramePr>
          <p:nvPr>
            <p:extLst>
              <p:ext uri="{D42A27DB-BD31-4B8C-83A1-F6EECF244321}">
                <p14:modId xmlns:p14="http://schemas.microsoft.com/office/powerpoint/2010/main" val="2801339211"/>
              </p:ext>
            </p:extLst>
          </p:nvPr>
        </p:nvGraphicFramePr>
        <p:xfrm>
          <a:off x="201106" y="911060"/>
          <a:ext cx="6416510" cy="4440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2FD17E49-E9E8-4E34-8335-CD11CB8D9399}"/>
              </a:ext>
            </a:extLst>
          </p:cNvPr>
          <p:cNvGraphicFramePr>
            <a:graphicFrameLocks/>
          </p:cNvGraphicFramePr>
          <p:nvPr>
            <p:extLst>
              <p:ext uri="{D42A27DB-BD31-4B8C-83A1-F6EECF244321}">
                <p14:modId xmlns:p14="http://schemas.microsoft.com/office/powerpoint/2010/main" val="3953795634"/>
              </p:ext>
            </p:extLst>
          </p:nvPr>
        </p:nvGraphicFramePr>
        <p:xfrm>
          <a:off x="6612903" y="1976176"/>
          <a:ext cx="5326145" cy="4440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521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404C5-0E35-43A5-B28F-BCF1451B8C6B}"/>
              </a:ext>
            </a:extLst>
          </p:cNvPr>
          <p:cNvSpPr>
            <a:spLocks noGrp="1"/>
          </p:cNvSpPr>
          <p:nvPr>
            <p:ph type="sldNum" sz="quarter" idx="12"/>
          </p:nvPr>
        </p:nvSpPr>
        <p:spPr>
          <a:xfrm>
            <a:off x="9351390" y="6378198"/>
            <a:ext cx="2743200" cy="365125"/>
          </a:xfrm>
        </p:spPr>
        <p:txBody>
          <a:bodyPr/>
          <a:lstStyle/>
          <a:p>
            <a:fld id="{9D865A15-150D-46D6-8DC5-C5C4CA4DDF52}" type="slidenum">
              <a:rPr lang="en-GB" smtClean="0"/>
              <a:t>15</a:t>
            </a:fld>
            <a:endParaRPr lang="en-GB"/>
          </a:p>
        </p:txBody>
      </p:sp>
      <p:sp>
        <p:nvSpPr>
          <p:cNvPr id="6" name="TextBox 5">
            <a:extLst>
              <a:ext uri="{FF2B5EF4-FFF2-40B4-BE49-F238E27FC236}">
                <a16:creationId xmlns:a16="http://schemas.microsoft.com/office/drawing/2014/main" id="{8A8C5874-F536-4C1E-9CB7-167B0B0ACF30}"/>
              </a:ext>
            </a:extLst>
          </p:cNvPr>
          <p:cNvSpPr txBox="1"/>
          <p:nvPr/>
        </p:nvSpPr>
        <p:spPr>
          <a:xfrm>
            <a:off x="1" y="0"/>
            <a:ext cx="12192000" cy="467564"/>
          </a:xfrm>
          <a:prstGeom prst="rect">
            <a:avLst/>
          </a:prstGeom>
          <a:noFill/>
        </p:spPr>
        <p:txBody>
          <a:bodyPr wrap="square">
            <a:spAutoFit/>
          </a:bodyPr>
          <a:lstStyle/>
          <a:p>
            <a:pPr>
              <a:lnSpc>
                <a:spcPct val="107000"/>
              </a:lnSpc>
              <a:spcAft>
                <a:spcPts val="800"/>
              </a:spcAft>
            </a:pPr>
            <a:r>
              <a:rPr lang="en-GB" sz="2400" dirty="0">
                <a:solidFill>
                  <a:srgbClr val="333333"/>
                </a:solidFill>
                <a:effectLst/>
                <a:latin typeface="Segoe UI" panose="020B0502040204020203" pitchFamily="34" charset="0"/>
                <a:ea typeface="Times New Roman" panose="02020603050405020304" pitchFamily="18" charset="0"/>
                <a:cs typeface="Arial" panose="020B0604020202020204" pitchFamily="34" charset="0"/>
              </a:rPr>
              <a:t> </a:t>
            </a:r>
            <a:r>
              <a:rPr lang="en-GB" sz="2400" b="1" kern="0" dirty="0">
                <a:solidFill>
                  <a:srgbClr val="7030A0"/>
                </a:solidFill>
                <a:ea typeface="MS PGothic" pitchFamily="34" charset="-128"/>
                <a:cs typeface="+mj-cs"/>
              </a:rPr>
              <a:t>(2) Opportunity to do these questions as a group enhanced my understanding of the material</a:t>
            </a:r>
          </a:p>
        </p:txBody>
      </p:sp>
      <p:cxnSp>
        <p:nvCxnSpPr>
          <p:cNvPr id="5" name="Straight Connector 4">
            <a:extLst>
              <a:ext uri="{FF2B5EF4-FFF2-40B4-BE49-F238E27FC236}">
                <a16:creationId xmlns:a16="http://schemas.microsoft.com/office/drawing/2014/main" id="{37121251-02CD-412D-AA52-AF33CEDA29D4}"/>
              </a:ext>
            </a:extLst>
          </p:cNvPr>
          <p:cNvCxnSpPr>
            <a:cxnSpLocks/>
          </p:cNvCxnSpPr>
          <p:nvPr/>
        </p:nvCxnSpPr>
        <p:spPr>
          <a:xfrm flipV="1">
            <a:off x="175966" y="492068"/>
            <a:ext cx="11840067" cy="2859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C25E4F4B-2E71-4579-9C1B-9FA259C7773D}"/>
              </a:ext>
            </a:extLst>
          </p:cNvPr>
          <p:cNvGraphicFramePr>
            <a:graphicFrameLocks/>
          </p:cNvGraphicFramePr>
          <p:nvPr>
            <p:extLst>
              <p:ext uri="{D42A27DB-BD31-4B8C-83A1-F6EECF244321}">
                <p14:modId xmlns:p14="http://schemas.microsoft.com/office/powerpoint/2010/main" val="3140224802"/>
              </p:ext>
            </p:extLst>
          </p:nvPr>
        </p:nvGraphicFramePr>
        <p:xfrm>
          <a:off x="175966" y="860189"/>
          <a:ext cx="6248401" cy="3959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FDC16CED-C085-4ED5-987D-8F09AA0EE619}"/>
              </a:ext>
            </a:extLst>
          </p:cNvPr>
          <p:cNvGraphicFramePr>
            <a:graphicFrameLocks/>
          </p:cNvGraphicFramePr>
          <p:nvPr>
            <p:extLst>
              <p:ext uri="{D42A27DB-BD31-4B8C-83A1-F6EECF244321}">
                <p14:modId xmlns:p14="http://schemas.microsoft.com/office/powerpoint/2010/main" val="2513865178"/>
              </p:ext>
            </p:extLst>
          </p:nvPr>
        </p:nvGraphicFramePr>
        <p:xfrm>
          <a:off x="6240544" y="2786655"/>
          <a:ext cx="5883898" cy="3864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548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404C5-0E35-43A5-B28F-BCF1451B8C6B}"/>
              </a:ext>
            </a:extLst>
          </p:cNvPr>
          <p:cNvSpPr>
            <a:spLocks noGrp="1"/>
          </p:cNvSpPr>
          <p:nvPr>
            <p:ph type="sldNum" sz="quarter" idx="12"/>
          </p:nvPr>
        </p:nvSpPr>
        <p:spPr>
          <a:xfrm>
            <a:off x="9336464" y="6325097"/>
            <a:ext cx="2743200" cy="365125"/>
          </a:xfrm>
        </p:spPr>
        <p:txBody>
          <a:bodyPr/>
          <a:lstStyle/>
          <a:p>
            <a:fld id="{9D865A15-150D-46D6-8DC5-C5C4CA4DDF52}" type="slidenum">
              <a:rPr lang="en-GB" smtClean="0"/>
              <a:t>16</a:t>
            </a:fld>
            <a:endParaRPr lang="en-GB" dirty="0"/>
          </a:p>
        </p:txBody>
      </p:sp>
      <p:sp>
        <p:nvSpPr>
          <p:cNvPr id="6" name="TextBox 5">
            <a:extLst>
              <a:ext uri="{FF2B5EF4-FFF2-40B4-BE49-F238E27FC236}">
                <a16:creationId xmlns:a16="http://schemas.microsoft.com/office/drawing/2014/main" id="{8A8C5874-F536-4C1E-9CB7-167B0B0ACF30}"/>
              </a:ext>
            </a:extLst>
          </p:cNvPr>
          <p:cNvSpPr txBox="1"/>
          <p:nvPr/>
        </p:nvSpPr>
        <p:spPr>
          <a:xfrm>
            <a:off x="587605" y="0"/>
            <a:ext cx="11953187" cy="532903"/>
          </a:xfrm>
          <a:prstGeom prst="rect">
            <a:avLst/>
          </a:prstGeom>
          <a:noFill/>
        </p:spPr>
        <p:txBody>
          <a:bodyPr wrap="square">
            <a:spAutoFit/>
          </a:bodyPr>
          <a:lstStyle/>
          <a:p>
            <a:pPr>
              <a:lnSpc>
                <a:spcPct val="107000"/>
              </a:lnSpc>
              <a:spcAft>
                <a:spcPts val="800"/>
              </a:spcAft>
            </a:pPr>
            <a:r>
              <a:rPr lang="en-GB" dirty="0">
                <a:solidFill>
                  <a:srgbClr val="333333"/>
                </a:solidFill>
                <a:effectLst/>
                <a:latin typeface="Segoe UI" panose="020B0502040204020203" pitchFamily="34" charset="0"/>
                <a:ea typeface="Times New Roman" panose="02020603050405020304" pitchFamily="18" charset="0"/>
                <a:cs typeface="Arial" panose="020B0604020202020204" pitchFamily="34" charset="0"/>
              </a:rPr>
              <a:t> </a:t>
            </a:r>
            <a:r>
              <a:rPr lang="en-GB" sz="2800" b="1" kern="0" dirty="0">
                <a:solidFill>
                  <a:srgbClr val="7030A0"/>
                </a:solidFill>
                <a:ea typeface="MS PGothic" pitchFamily="34" charset="-128"/>
                <a:cs typeface="+mj-cs"/>
              </a:rPr>
              <a:t>(3) I would get a better grade because we did the assessment as a group</a:t>
            </a:r>
          </a:p>
        </p:txBody>
      </p:sp>
      <p:cxnSp>
        <p:nvCxnSpPr>
          <p:cNvPr id="5" name="Straight Connector 4">
            <a:extLst>
              <a:ext uri="{FF2B5EF4-FFF2-40B4-BE49-F238E27FC236}">
                <a16:creationId xmlns:a16="http://schemas.microsoft.com/office/drawing/2014/main" id="{EBC44479-FA50-4005-82F9-1EB31A7CBFFD}"/>
              </a:ext>
            </a:extLst>
          </p:cNvPr>
          <p:cNvCxnSpPr>
            <a:cxnSpLocks/>
          </p:cNvCxnSpPr>
          <p:nvPr/>
        </p:nvCxnSpPr>
        <p:spPr>
          <a:xfrm flipV="1">
            <a:off x="587605" y="532903"/>
            <a:ext cx="10922523" cy="8015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0B51ACDA-4B91-4C1C-BC28-07D43B9AB49D}"/>
              </a:ext>
            </a:extLst>
          </p:cNvPr>
          <p:cNvGraphicFramePr>
            <a:graphicFrameLocks/>
          </p:cNvGraphicFramePr>
          <p:nvPr>
            <p:extLst>
              <p:ext uri="{D42A27DB-BD31-4B8C-83A1-F6EECF244321}">
                <p14:modId xmlns:p14="http://schemas.microsoft.com/office/powerpoint/2010/main" val="258955991"/>
              </p:ext>
            </p:extLst>
          </p:nvPr>
        </p:nvGraphicFramePr>
        <p:xfrm>
          <a:off x="76986" y="824939"/>
          <a:ext cx="6879995" cy="3497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ED6A886-102E-4E7D-8B62-96126A8984A1}"/>
              </a:ext>
            </a:extLst>
          </p:cNvPr>
          <p:cNvGraphicFramePr>
            <a:graphicFrameLocks/>
          </p:cNvGraphicFramePr>
          <p:nvPr>
            <p:extLst>
              <p:ext uri="{D42A27DB-BD31-4B8C-83A1-F6EECF244321}">
                <p14:modId xmlns:p14="http://schemas.microsoft.com/office/powerpoint/2010/main" val="2927180528"/>
              </p:ext>
            </p:extLst>
          </p:nvPr>
        </p:nvGraphicFramePr>
        <p:xfrm>
          <a:off x="6664749" y="2930187"/>
          <a:ext cx="5450265" cy="3577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98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404C5-0E35-43A5-B28F-BCF1451B8C6B}"/>
              </a:ext>
            </a:extLst>
          </p:cNvPr>
          <p:cNvSpPr>
            <a:spLocks noGrp="1"/>
          </p:cNvSpPr>
          <p:nvPr>
            <p:ph type="sldNum" sz="quarter" idx="12"/>
          </p:nvPr>
        </p:nvSpPr>
        <p:spPr>
          <a:xfrm>
            <a:off x="9335680" y="6465109"/>
            <a:ext cx="2743200" cy="365125"/>
          </a:xfrm>
        </p:spPr>
        <p:txBody>
          <a:bodyPr/>
          <a:lstStyle/>
          <a:p>
            <a:fld id="{9D865A15-150D-46D6-8DC5-C5C4CA4DDF52}" type="slidenum">
              <a:rPr lang="en-GB" smtClean="0"/>
              <a:t>17</a:t>
            </a:fld>
            <a:endParaRPr lang="en-GB"/>
          </a:p>
        </p:txBody>
      </p:sp>
      <p:sp>
        <p:nvSpPr>
          <p:cNvPr id="6" name="TextBox 5">
            <a:extLst>
              <a:ext uri="{FF2B5EF4-FFF2-40B4-BE49-F238E27FC236}">
                <a16:creationId xmlns:a16="http://schemas.microsoft.com/office/drawing/2014/main" id="{8A8C5874-F536-4C1E-9CB7-167B0B0ACF30}"/>
              </a:ext>
            </a:extLst>
          </p:cNvPr>
          <p:cNvSpPr txBox="1"/>
          <p:nvPr/>
        </p:nvSpPr>
        <p:spPr>
          <a:xfrm>
            <a:off x="1615128" y="62903"/>
            <a:ext cx="9178563" cy="470000"/>
          </a:xfrm>
          <a:prstGeom prst="rect">
            <a:avLst/>
          </a:prstGeom>
          <a:noFill/>
        </p:spPr>
        <p:txBody>
          <a:bodyPr wrap="square">
            <a:spAutoFit/>
          </a:bodyPr>
          <a:lstStyle/>
          <a:p>
            <a:pPr>
              <a:lnSpc>
                <a:spcPct val="107000"/>
              </a:lnSpc>
              <a:spcAft>
                <a:spcPts val="800"/>
              </a:spcAft>
            </a:pPr>
            <a:r>
              <a:rPr lang="en-GB" dirty="0">
                <a:solidFill>
                  <a:srgbClr val="333333"/>
                </a:solidFill>
                <a:effectLst/>
                <a:latin typeface="Segoe UI" panose="020B0502040204020203" pitchFamily="34" charset="0"/>
                <a:ea typeface="Times New Roman" panose="02020603050405020304" pitchFamily="18" charset="0"/>
                <a:cs typeface="Arial" panose="020B0604020202020204" pitchFamily="34" charset="0"/>
              </a:rPr>
              <a:t> </a:t>
            </a:r>
            <a:r>
              <a:rPr lang="en-GB" sz="2400" b="1" kern="0" dirty="0">
                <a:solidFill>
                  <a:srgbClr val="7030A0"/>
                </a:solidFill>
                <a:ea typeface="MS PGothic" pitchFamily="34" charset="-128"/>
                <a:cs typeface="+mj-cs"/>
              </a:rPr>
              <a:t>(4) I will continue to interact with at least some of my group members</a:t>
            </a:r>
          </a:p>
        </p:txBody>
      </p:sp>
      <p:cxnSp>
        <p:nvCxnSpPr>
          <p:cNvPr id="5" name="Straight Connector 4">
            <a:extLst>
              <a:ext uri="{FF2B5EF4-FFF2-40B4-BE49-F238E27FC236}">
                <a16:creationId xmlns:a16="http://schemas.microsoft.com/office/drawing/2014/main" id="{455D77AE-00CF-4333-A7DA-591FBEA9DBF0}"/>
              </a:ext>
            </a:extLst>
          </p:cNvPr>
          <p:cNvCxnSpPr>
            <a:cxnSpLocks/>
          </p:cNvCxnSpPr>
          <p:nvPr/>
        </p:nvCxnSpPr>
        <p:spPr>
          <a:xfrm flipV="1">
            <a:off x="1671683" y="532903"/>
            <a:ext cx="9122008" cy="10875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BBA8CC31-4ED6-42CE-803A-923225970706}"/>
              </a:ext>
            </a:extLst>
          </p:cNvPr>
          <p:cNvGraphicFramePr>
            <a:graphicFrameLocks/>
          </p:cNvGraphicFramePr>
          <p:nvPr>
            <p:extLst>
              <p:ext uri="{D42A27DB-BD31-4B8C-83A1-F6EECF244321}">
                <p14:modId xmlns:p14="http://schemas.microsoft.com/office/powerpoint/2010/main" val="570463676"/>
              </p:ext>
            </p:extLst>
          </p:nvPr>
        </p:nvGraphicFramePr>
        <p:xfrm>
          <a:off x="84840" y="1002902"/>
          <a:ext cx="6476216" cy="3682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3F3C84B0-3400-4C17-B71E-21085B677EA7}"/>
              </a:ext>
            </a:extLst>
          </p:cNvPr>
          <p:cNvGraphicFramePr>
            <a:graphicFrameLocks/>
          </p:cNvGraphicFramePr>
          <p:nvPr>
            <p:extLst>
              <p:ext uri="{D42A27DB-BD31-4B8C-83A1-F6EECF244321}">
                <p14:modId xmlns:p14="http://schemas.microsoft.com/office/powerpoint/2010/main" val="1007758097"/>
              </p:ext>
            </p:extLst>
          </p:nvPr>
        </p:nvGraphicFramePr>
        <p:xfrm>
          <a:off x="6532776" y="2481655"/>
          <a:ext cx="5546104" cy="3843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752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404C5-0E35-43A5-B28F-BCF1451B8C6B}"/>
              </a:ext>
            </a:extLst>
          </p:cNvPr>
          <p:cNvSpPr>
            <a:spLocks noGrp="1"/>
          </p:cNvSpPr>
          <p:nvPr>
            <p:ph type="sldNum" sz="quarter" idx="12"/>
          </p:nvPr>
        </p:nvSpPr>
        <p:spPr>
          <a:xfrm>
            <a:off x="9063086" y="6370488"/>
            <a:ext cx="2743200" cy="365125"/>
          </a:xfrm>
        </p:spPr>
        <p:txBody>
          <a:bodyPr/>
          <a:lstStyle/>
          <a:p>
            <a:fld id="{9D865A15-150D-46D6-8DC5-C5C4CA4DDF52}" type="slidenum">
              <a:rPr lang="en-GB" smtClean="0"/>
              <a:t>18</a:t>
            </a:fld>
            <a:endParaRPr lang="en-GB"/>
          </a:p>
        </p:txBody>
      </p:sp>
      <p:sp>
        <p:nvSpPr>
          <p:cNvPr id="6" name="TextBox 5">
            <a:extLst>
              <a:ext uri="{FF2B5EF4-FFF2-40B4-BE49-F238E27FC236}">
                <a16:creationId xmlns:a16="http://schemas.microsoft.com/office/drawing/2014/main" id="{8A8C5874-F536-4C1E-9CB7-167B0B0ACF30}"/>
              </a:ext>
            </a:extLst>
          </p:cNvPr>
          <p:cNvSpPr txBox="1"/>
          <p:nvPr/>
        </p:nvSpPr>
        <p:spPr>
          <a:xfrm>
            <a:off x="238813" y="0"/>
            <a:ext cx="11953187" cy="865173"/>
          </a:xfrm>
          <a:prstGeom prst="rect">
            <a:avLst/>
          </a:prstGeom>
          <a:noFill/>
        </p:spPr>
        <p:txBody>
          <a:bodyPr wrap="square">
            <a:spAutoFit/>
          </a:bodyPr>
          <a:lstStyle/>
          <a:p>
            <a:pPr algn="ctr">
              <a:lnSpc>
                <a:spcPct val="107000"/>
              </a:lnSpc>
              <a:spcAft>
                <a:spcPts val="800"/>
              </a:spcAft>
            </a:pPr>
            <a:r>
              <a:rPr lang="en-GB" dirty="0">
                <a:solidFill>
                  <a:srgbClr val="333333"/>
                </a:solidFill>
                <a:effectLst/>
                <a:latin typeface="Segoe UI" panose="020B0502040204020203" pitchFamily="34" charset="0"/>
                <a:ea typeface="Times New Roman" panose="02020603050405020304" pitchFamily="18" charset="0"/>
                <a:cs typeface="Arial" panose="020B0604020202020204" pitchFamily="34" charset="0"/>
              </a:rPr>
              <a:t> </a:t>
            </a:r>
            <a:r>
              <a:rPr lang="en-GB" sz="2400" b="1" kern="0" dirty="0">
                <a:solidFill>
                  <a:srgbClr val="7030A0"/>
                </a:solidFill>
                <a:ea typeface="MS PGothic" pitchFamily="34" charset="-128"/>
                <a:cs typeface="+mj-cs"/>
              </a:rPr>
              <a:t>(5) I benefitted by this opportunity to interact with students from diverse cultural backgrounds which may not have happened otherwise</a:t>
            </a:r>
          </a:p>
        </p:txBody>
      </p:sp>
      <p:cxnSp>
        <p:nvCxnSpPr>
          <p:cNvPr id="5" name="Straight Connector 4">
            <a:extLst>
              <a:ext uri="{FF2B5EF4-FFF2-40B4-BE49-F238E27FC236}">
                <a16:creationId xmlns:a16="http://schemas.microsoft.com/office/drawing/2014/main" id="{36308F1B-C1AC-46C3-93DE-1F5C6EB25FC2}"/>
              </a:ext>
            </a:extLst>
          </p:cNvPr>
          <p:cNvCxnSpPr>
            <a:cxnSpLocks/>
          </p:cNvCxnSpPr>
          <p:nvPr/>
        </p:nvCxnSpPr>
        <p:spPr>
          <a:xfrm>
            <a:off x="923827" y="994364"/>
            <a:ext cx="1078426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CC542DAD-7925-4BE2-81AA-60F51C3121D5}"/>
              </a:ext>
            </a:extLst>
          </p:cNvPr>
          <p:cNvGraphicFramePr>
            <a:graphicFrameLocks/>
          </p:cNvGraphicFramePr>
          <p:nvPr>
            <p:extLst>
              <p:ext uri="{D42A27DB-BD31-4B8C-83A1-F6EECF244321}">
                <p14:modId xmlns:p14="http://schemas.microsoft.com/office/powerpoint/2010/main" val="2210184008"/>
              </p:ext>
            </p:extLst>
          </p:nvPr>
        </p:nvGraphicFramePr>
        <p:xfrm>
          <a:off x="6221691" y="2611225"/>
          <a:ext cx="5844618" cy="3941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A99776A-3CFC-4C77-8566-2BF49B6CBDD1}"/>
              </a:ext>
            </a:extLst>
          </p:cNvPr>
          <p:cNvGraphicFramePr>
            <a:graphicFrameLocks/>
          </p:cNvGraphicFramePr>
          <p:nvPr>
            <p:extLst>
              <p:ext uri="{D42A27DB-BD31-4B8C-83A1-F6EECF244321}">
                <p14:modId xmlns:p14="http://schemas.microsoft.com/office/powerpoint/2010/main" val="2498710188"/>
              </p:ext>
            </p:extLst>
          </p:nvPr>
        </p:nvGraphicFramePr>
        <p:xfrm>
          <a:off x="238813" y="1206630"/>
          <a:ext cx="6058293" cy="35161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41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404C5-0E35-43A5-B28F-BCF1451B8C6B}"/>
              </a:ext>
            </a:extLst>
          </p:cNvPr>
          <p:cNvSpPr>
            <a:spLocks noGrp="1"/>
          </p:cNvSpPr>
          <p:nvPr>
            <p:ph type="sldNum" sz="quarter" idx="12"/>
          </p:nvPr>
        </p:nvSpPr>
        <p:spPr>
          <a:xfrm>
            <a:off x="9289330" y="6356351"/>
            <a:ext cx="2743200" cy="365125"/>
          </a:xfrm>
        </p:spPr>
        <p:txBody>
          <a:bodyPr/>
          <a:lstStyle/>
          <a:p>
            <a:fld id="{9D865A15-150D-46D6-8DC5-C5C4CA4DDF52}" type="slidenum">
              <a:rPr lang="en-GB" smtClean="0"/>
              <a:t>19</a:t>
            </a:fld>
            <a:endParaRPr lang="en-GB" dirty="0"/>
          </a:p>
        </p:txBody>
      </p:sp>
      <p:sp>
        <p:nvSpPr>
          <p:cNvPr id="6" name="TextBox 5">
            <a:extLst>
              <a:ext uri="{FF2B5EF4-FFF2-40B4-BE49-F238E27FC236}">
                <a16:creationId xmlns:a16="http://schemas.microsoft.com/office/drawing/2014/main" id="{8A8C5874-F536-4C1E-9CB7-167B0B0ACF30}"/>
              </a:ext>
            </a:extLst>
          </p:cNvPr>
          <p:cNvSpPr txBox="1"/>
          <p:nvPr/>
        </p:nvSpPr>
        <p:spPr>
          <a:xfrm>
            <a:off x="1740818" y="0"/>
            <a:ext cx="8491194" cy="532903"/>
          </a:xfrm>
          <a:prstGeom prst="rect">
            <a:avLst/>
          </a:prstGeom>
          <a:noFill/>
        </p:spPr>
        <p:txBody>
          <a:bodyPr wrap="square">
            <a:spAutoFit/>
          </a:bodyPr>
          <a:lstStyle/>
          <a:p>
            <a:pPr>
              <a:lnSpc>
                <a:spcPct val="107000"/>
              </a:lnSpc>
              <a:spcAft>
                <a:spcPts val="800"/>
              </a:spcAft>
            </a:pPr>
            <a:r>
              <a:rPr lang="en-GB" dirty="0">
                <a:solidFill>
                  <a:srgbClr val="333333"/>
                </a:solidFill>
                <a:effectLst/>
                <a:latin typeface="Segoe UI" panose="020B0502040204020203" pitchFamily="34" charset="0"/>
                <a:ea typeface="Times New Roman" panose="02020603050405020304" pitchFamily="18" charset="0"/>
                <a:cs typeface="Arial" panose="020B0604020202020204" pitchFamily="34" charset="0"/>
              </a:rPr>
              <a:t> </a:t>
            </a:r>
            <a:r>
              <a:rPr lang="en-GB" sz="2800" b="1" kern="0" dirty="0">
                <a:solidFill>
                  <a:srgbClr val="7030A0"/>
                </a:solidFill>
                <a:ea typeface="MS PGothic" pitchFamily="34" charset="-128"/>
                <a:cs typeface="+mj-cs"/>
              </a:rPr>
              <a:t>(6) Before the group discussion, I had myself attempted</a:t>
            </a:r>
          </a:p>
        </p:txBody>
      </p:sp>
      <p:cxnSp>
        <p:nvCxnSpPr>
          <p:cNvPr id="5" name="Straight Connector 4">
            <a:extLst>
              <a:ext uri="{FF2B5EF4-FFF2-40B4-BE49-F238E27FC236}">
                <a16:creationId xmlns:a16="http://schemas.microsoft.com/office/drawing/2014/main" id="{4719D089-E2FA-4A49-8F6D-74BCE29E0E39}"/>
              </a:ext>
            </a:extLst>
          </p:cNvPr>
          <p:cNvCxnSpPr>
            <a:cxnSpLocks/>
          </p:cNvCxnSpPr>
          <p:nvPr/>
        </p:nvCxnSpPr>
        <p:spPr>
          <a:xfrm>
            <a:off x="1740818" y="631596"/>
            <a:ext cx="84911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A5C8EC72-C070-4662-AFD9-28CEF5AF5375}"/>
              </a:ext>
            </a:extLst>
          </p:cNvPr>
          <p:cNvGraphicFramePr>
            <a:graphicFrameLocks/>
          </p:cNvGraphicFramePr>
          <p:nvPr>
            <p:extLst>
              <p:ext uri="{D42A27DB-BD31-4B8C-83A1-F6EECF244321}">
                <p14:modId xmlns:p14="http://schemas.microsoft.com/office/powerpoint/2010/main" val="3848390934"/>
              </p:ext>
            </p:extLst>
          </p:nvPr>
        </p:nvGraphicFramePr>
        <p:xfrm>
          <a:off x="227814" y="1011024"/>
          <a:ext cx="6286108" cy="3815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EE98AF5-8F90-47F2-8E9E-E2E3AFFC4DAB}"/>
              </a:ext>
            </a:extLst>
          </p:cNvPr>
          <p:cNvGraphicFramePr>
            <a:graphicFrameLocks/>
          </p:cNvGraphicFramePr>
          <p:nvPr>
            <p:extLst>
              <p:ext uri="{D42A27DB-BD31-4B8C-83A1-F6EECF244321}">
                <p14:modId xmlns:p14="http://schemas.microsoft.com/office/powerpoint/2010/main" val="3182335560"/>
              </p:ext>
            </p:extLst>
          </p:nvPr>
        </p:nvGraphicFramePr>
        <p:xfrm>
          <a:off x="6589336" y="3101422"/>
          <a:ext cx="5306505" cy="3519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74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89CD0-9C62-43C9-A2FC-A1F5B315EDE6}"/>
              </a:ext>
            </a:extLst>
          </p:cNvPr>
          <p:cNvSpPr>
            <a:spLocks noGrp="1"/>
          </p:cNvSpPr>
          <p:nvPr>
            <p:ph type="sldNum" sz="quarter" idx="12"/>
          </p:nvPr>
        </p:nvSpPr>
        <p:spPr/>
        <p:txBody>
          <a:bodyPr/>
          <a:lstStyle/>
          <a:p>
            <a:fld id="{9D865A15-150D-46D6-8DC5-C5C4CA4DDF52}" type="slidenum">
              <a:rPr lang="en-GB" smtClean="0"/>
              <a:t>2</a:t>
            </a:fld>
            <a:endParaRPr lang="en-GB"/>
          </a:p>
        </p:txBody>
      </p:sp>
      <p:sp>
        <p:nvSpPr>
          <p:cNvPr id="5" name="TextBox 4">
            <a:extLst>
              <a:ext uri="{FF2B5EF4-FFF2-40B4-BE49-F238E27FC236}">
                <a16:creationId xmlns:a16="http://schemas.microsoft.com/office/drawing/2014/main" id="{084D7F00-DC39-4914-A407-968DA78479FF}"/>
              </a:ext>
            </a:extLst>
          </p:cNvPr>
          <p:cNvSpPr txBox="1"/>
          <p:nvPr/>
        </p:nvSpPr>
        <p:spPr>
          <a:xfrm>
            <a:off x="254000" y="1411421"/>
            <a:ext cx="11684000" cy="37093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3200" dirty="0"/>
              <a:t>Share good practice about the use of a group assessment to tackle some challenges.</a:t>
            </a:r>
          </a:p>
          <a:p>
            <a:pPr marL="285750" indent="-285750">
              <a:lnSpc>
                <a:spcPct val="150000"/>
              </a:lnSpc>
              <a:buFont typeface="Arial" panose="020B0604020202020204" pitchFamily="34" charset="0"/>
              <a:buChar char="•"/>
            </a:pPr>
            <a:r>
              <a:rPr lang="en-GB" sz="3200" dirty="0"/>
              <a:t>Share some results from a qualitative analysis about the benefits of this design in terms of developing graduate skills and learning. </a:t>
            </a:r>
          </a:p>
          <a:p>
            <a:pPr marL="285750" indent="-285750">
              <a:lnSpc>
                <a:spcPct val="150000"/>
              </a:lnSpc>
              <a:buFont typeface="Arial" panose="020B0604020202020204" pitchFamily="34" charset="0"/>
              <a:buChar char="•"/>
            </a:pPr>
            <a:r>
              <a:rPr lang="en-GB" sz="3200" dirty="0"/>
              <a:t>Share some thoughts on how this design can be improved further.</a:t>
            </a:r>
          </a:p>
        </p:txBody>
      </p:sp>
      <p:cxnSp>
        <p:nvCxnSpPr>
          <p:cNvPr id="6" name="Straight Connector 5">
            <a:extLst>
              <a:ext uri="{FF2B5EF4-FFF2-40B4-BE49-F238E27FC236}">
                <a16:creationId xmlns:a16="http://schemas.microsoft.com/office/drawing/2014/main" id="{D005869C-C083-40F6-BDA2-0D81F5ABAA1B}"/>
              </a:ext>
            </a:extLst>
          </p:cNvPr>
          <p:cNvCxnSpPr>
            <a:cxnSpLocks/>
          </p:cNvCxnSpPr>
          <p:nvPr/>
        </p:nvCxnSpPr>
        <p:spPr>
          <a:xfrm>
            <a:off x="3687618" y="788681"/>
            <a:ext cx="5239566"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1026">
            <a:extLst>
              <a:ext uri="{FF2B5EF4-FFF2-40B4-BE49-F238E27FC236}">
                <a16:creationId xmlns:a16="http://schemas.microsoft.com/office/drawing/2014/main" id="{D24DEABA-58A7-4CFF-B2D7-0259C59A9502}"/>
              </a:ext>
            </a:extLst>
          </p:cNvPr>
          <p:cNvSpPr txBox="1">
            <a:spLocks noChangeArrowheads="1"/>
          </p:cNvSpPr>
          <p:nvPr/>
        </p:nvSpPr>
        <p:spPr bwMode="auto">
          <a:xfrm>
            <a:off x="3546287" y="148868"/>
            <a:ext cx="549401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Objectives of this Presentation</a:t>
            </a:r>
          </a:p>
        </p:txBody>
      </p:sp>
    </p:spTree>
    <p:extLst>
      <p:ext uri="{BB962C8B-B14F-4D97-AF65-F5344CB8AC3E}">
        <p14:creationId xmlns:p14="http://schemas.microsoft.com/office/powerpoint/2010/main" val="412742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1E4B3C-524B-4BB6-8BE9-EFF61B588C4D}"/>
              </a:ext>
            </a:extLst>
          </p:cNvPr>
          <p:cNvSpPr>
            <a:spLocks noGrp="1"/>
          </p:cNvSpPr>
          <p:nvPr>
            <p:ph type="sldNum" sz="quarter" idx="12"/>
          </p:nvPr>
        </p:nvSpPr>
        <p:spPr/>
        <p:txBody>
          <a:bodyPr/>
          <a:lstStyle/>
          <a:p>
            <a:fld id="{9D865A15-150D-46D6-8DC5-C5C4CA4DDF52}" type="slidenum">
              <a:rPr lang="en-GB" smtClean="0"/>
              <a:t>20</a:t>
            </a:fld>
            <a:endParaRPr lang="en-GB"/>
          </a:p>
        </p:txBody>
      </p:sp>
      <p:sp>
        <p:nvSpPr>
          <p:cNvPr id="5" name="TextBox 4">
            <a:extLst>
              <a:ext uri="{FF2B5EF4-FFF2-40B4-BE49-F238E27FC236}">
                <a16:creationId xmlns:a16="http://schemas.microsoft.com/office/drawing/2014/main" id="{6BA5FA7F-5963-4641-80E9-22888C096083}"/>
              </a:ext>
            </a:extLst>
          </p:cNvPr>
          <p:cNvSpPr txBox="1"/>
          <p:nvPr/>
        </p:nvSpPr>
        <p:spPr>
          <a:xfrm>
            <a:off x="12775" y="1004939"/>
            <a:ext cx="5876413" cy="1569660"/>
          </a:xfrm>
          <a:prstGeom prst="rect">
            <a:avLst/>
          </a:prstGeom>
          <a:noFill/>
        </p:spPr>
        <p:txBody>
          <a:bodyPr wrap="square">
            <a:spAutoFit/>
          </a:bodyPr>
          <a:lstStyle/>
          <a:p>
            <a:pPr marL="536575" lvl="0" indent="-452438">
              <a:buAutoNum type="arabicParenBoth" startAt="7"/>
            </a:pPr>
            <a:r>
              <a:rPr lang="en-GB" sz="2400" kern="0" dirty="0">
                <a:solidFill>
                  <a:srgbClr val="7030A0"/>
                </a:solidFill>
                <a:ea typeface="MS PGothic" pitchFamily="34" charset="-128"/>
                <a:cs typeface="+mj-cs"/>
              </a:rPr>
              <a:t>Reflect on the </a:t>
            </a:r>
            <a:r>
              <a:rPr lang="en-GB" sz="2400" b="1" kern="0" dirty="0">
                <a:solidFill>
                  <a:srgbClr val="7030A0"/>
                </a:solidFill>
                <a:ea typeface="MS PGothic" pitchFamily="34" charset="-128"/>
                <a:cs typeface="+mj-cs"/>
              </a:rPr>
              <a:t>Benefits of working in a group </a:t>
            </a:r>
            <a:r>
              <a:rPr lang="en-GB" sz="2400" kern="0" dirty="0">
                <a:solidFill>
                  <a:srgbClr val="7030A0"/>
                </a:solidFill>
                <a:ea typeface="MS PGothic" pitchFamily="34" charset="-128"/>
                <a:cs typeface="+mj-cs"/>
              </a:rPr>
              <a:t>to answer the questions and how this experience has developed your team working skills. </a:t>
            </a:r>
          </a:p>
        </p:txBody>
      </p:sp>
      <p:sp>
        <p:nvSpPr>
          <p:cNvPr id="6" name="TextBox 5">
            <a:extLst>
              <a:ext uri="{FF2B5EF4-FFF2-40B4-BE49-F238E27FC236}">
                <a16:creationId xmlns:a16="http://schemas.microsoft.com/office/drawing/2014/main" id="{CF061C6B-B51E-428E-9429-CF908A15E942}"/>
              </a:ext>
            </a:extLst>
          </p:cNvPr>
          <p:cNvSpPr txBox="1"/>
          <p:nvPr/>
        </p:nvSpPr>
        <p:spPr>
          <a:xfrm>
            <a:off x="6352880" y="1004939"/>
            <a:ext cx="5722855" cy="1200329"/>
          </a:xfrm>
          <a:prstGeom prst="rect">
            <a:avLst/>
          </a:prstGeom>
          <a:noFill/>
        </p:spPr>
        <p:txBody>
          <a:bodyPr wrap="square">
            <a:spAutoFit/>
          </a:bodyPr>
          <a:lstStyle/>
          <a:p>
            <a:pPr marL="536575" lvl="0" indent="-452438"/>
            <a:r>
              <a:rPr lang="en-GB" sz="2400" kern="0" dirty="0">
                <a:solidFill>
                  <a:srgbClr val="7030A0"/>
                </a:solidFill>
                <a:ea typeface="MS PGothic" pitchFamily="34" charset="-128"/>
                <a:cs typeface="+mj-cs"/>
              </a:rPr>
              <a:t>(8) Reflect on the </a:t>
            </a:r>
            <a:r>
              <a:rPr lang="en-GB" sz="2400" b="1" kern="0" dirty="0">
                <a:solidFill>
                  <a:srgbClr val="7030A0"/>
                </a:solidFill>
                <a:ea typeface="MS PGothic" pitchFamily="34" charset="-128"/>
                <a:cs typeface="+mj-cs"/>
              </a:rPr>
              <a:t>Challenges when working in a group </a:t>
            </a:r>
            <a:r>
              <a:rPr lang="en-GB" sz="2400" kern="0" dirty="0">
                <a:solidFill>
                  <a:srgbClr val="7030A0"/>
                </a:solidFill>
                <a:ea typeface="MS PGothic" pitchFamily="34" charset="-128"/>
                <a:cs typeface="+mj-cs"/>
              </a:rPr>
              <a:t>to complete this assessment and how you overcame these.</a:t>
            </a:r>
          </a:p>
        </p:txBody>
      </p:sp>
      <p:sp>
        <p:nvSpPr>
          <p:cNvPr id="7" name="TextBox 6">
            <a:extLst>
              <a:ext uri="{FF2B5EF4-FFF2-40B4-BE49-F238E27FC236}">
                <a16:creationId xmlns:a16="http://schemas.microsoft.com/office/drawing/2014/main" id="{F61091AA-8784-4ED8-8D08-67B3EEEE89D8}"/>
              </a:ext>
            </a:extLst>
          </p:cNvPr>
          <p:cNvSpPr txBox="1"/>
          <p:nvPr/>
        </p:nvSpPr>
        <p:spPr>
          <a:xfrm>
            <a:off x="2551293" y="0"/>
            <a:ext cx="6650240" cy="589072"/>
          </a:xfrm>
          <a:prstGeom prst="rect">
            <a:avLst/>
          </a:prstGeom>
          <a:noFill/>
        </p:spPr>
        <p:txBody>
          <a:bodyPr wrap="square" rtlCol="0">
            <a:spAutoFit/>
          </a:bodyPr>
          <a:lstStyle/>
          <a:p>
            <a:pPr>
              <a:lnSpc>
                <a:spcPct val="150000"/>
              </a:lnSpc>
            </a:pPr>
            <a:r>
              <a:rPr lang="en-GB" sz="2400" b="1" kern="0" dirty="0">
                <a:solidFill>
                  <a:srgbClr val="7030A0"/>
                </a:solidFill>
                <a:ea typeface="MS PGothic" pitchFamily="34" charset="-128"/>
                <a:cs typeface="+mj-cs"/>
              </a:rPr>
              <a:t>Qualitative analysis: Coding and Thematic analysis</a:t>
            </a:r>
          </a:p>
        </p:txBody>
      </p:sp>
      <p:cxnSp>
        <p:nvCxnSpPr>
          <p:cNvPr id="8" name="Straight Connector 7">
            <a:extLst>
              <a:ext uri="{FF2B5EF4-FFF2-40B4-BE49-F238E27FC236}">
                <a16:creationId xmlns:a16="http://schemas.microsoft.com/office/drawing/2014/main" id="{D657352E-8C1F-4D73-B896-1944BF5468CF}"/>
              </a:ext>
            </a:extLst>
          </p:cNvPr>
          <p:cNvCxnSpPr>
            <a:cxnSpLocks/>
          </p:cNvCxnSpPr>
          <p:nvPr/>
        </p:nvCxnSpPr>
        <p:spPr>
          <a:xfrm>
            <a:off x="2564068" y="688157"/>
            <a:ext cx="665024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981FD42-CEAB-4162-8394-60E51B0B2244}"/>
              </a:ext>
            </a:extLst>
          </p:cNvPr>
          <p:cNvPicPr>
            <a:picLocks noChangeAspect="1"/>
          </p:cNvPicPr>
          <p:nvPr/>
        </p:nvPicPr>
        <p:blipFill>
          <a:blip r:embed="rId2"/>
          <a:stretch>
            <a:fillRect/>
          </a:stretch>
        </p:blipFill>
        <p:spPr>
          <a:xfrm>
            <a:off x="-920334" y="2683072"/>
            <a:ext cx="6784010" cy="3670953"/>
          </a:xfrm>
          <a:prstGeom prst="rect">
            <a:avLst/>
          </a:prstGeom>
        </p:spPr>
      </p:pic>
      <p:pic>
        <p:nvPicPr>
          <p:cNvPr id="14" name="Picture 13">
            <a:extLst>
              <a:ext uri="{FF2B5EF4-FFF2-40B4-BE49-F238E27FC236}">
                <a16:creationId xmlns:a16="http://schemas.microsoft.com/office/drawing/2014/main" id="{D5828F41-117F-43D7-BFB3-82C6299F1794}"/>
              </a:ext>
            </a:extLst>
          </p:cNvPr>
          <p:cNvPicPr>
            <a:picLocks noChangeAspect="1"/>
          </p:cNvPicPr>
          <p:nvPr/>
        </p:nvPicPr>
        <p:blipFill>
          <a:blip r:embed="rId3"/>
          <a:stretch>
            <a:fillRect/>
          </a:stretch>
        </p:blipFill>
        <p:spPr>
          <a:xfrm>
            <a:off x="4958847" y="2309565"/>
            <a:ext cx="7681774" cy="4087260"/>
          </a:xfrm>
          <a:prstGeom prst="rect">
            <a:avLst/>
          </a:prstGeom>
        </p:spPr>
      </p:pic>
    </p:spTree>
    <p:extLst>
      <p:ext uri="{BB962C8B-B14F-4D97-AF65-F5344CB8AC3E}">
        <p14:creationId xmlns:p14="http://schemas.microsoft.com/office/powerpoint/2010/main" val="391478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5C483-F67E-4837-9155-02B6D6BFE266}"/>
              </a:ext>
            </a:extLst>
          </p:cNvPr>
          <p:cNvSpPr>
            <a:spLocks noGrp="1"/>
          </p:cNvSpPr>
          <p:nvPr>
            <p:ph type="sldNum" sz="quarter" idx="12"/>
          </p:nvPr>
        </p:nvSpPr>
        <p:spPr/>
        <p:txBody>
          <a:bodyPr/>
          <a:lstStyle/>
          <a:p>
            <a:fld id="{9D865A15-150D-46D6-8DC5-C5C4CA4DDF52}" type="slidenum">
              <a:rPr lang="en-GB" smtClean="0"/>
              <a:t>21</a:t>
            </a:fld>
            <a:endParaRPr lang="en-GB"/>
          </a:p>
        </p:txBody>
      </p:sp>
      <p:cxnSp>
        <p:nvCxnSpPr>
          <p:cNvPr id="5" name="Straight Connector 4">
            <a:extLst>
              <a:ext uri="{FF2B5EF4-FFF2-40B4-BE49-F238E27FC236}">
                <a16:creationId xmlns:a16="http://schemas.microsoft.com/office/drawing/2014/main" id="{E9EC6C28-B3BE-4745-9F33-9BA5B9EEA077}"/>
              </a:ext>
            </a:extLst>
          </p:cNvPr>
          <p:cNvCxnSpPr>
            <a:cxnSpLocks/>
          </p:cNvCxnSpPr>
          <p:nvPr/>
        </p:nvCxnSpPr>
        <p:spPr>
          <a:xfrm>
            <a:off x="4138367" y="470655"/>
            <a:ext cx="533557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3D168242-3602-4EBF-90D8-3AE038B48A96}"/>
              </a:ext>
            </a:extLst>
          </p:cNvPr>
          <p:cNvGraphicFramePr>
            <a:graphicFrameLocks noGrp="1"/>
          </p:cNvGraphicFramePr>
          <p:nvPr>
            <p:extLst>
              <p:ext uri="{D42A27DB-BD31-4B8C-83A1-F6EECF244321}">
                <p14:modId xmlns:p14="http://schemas.microsoft.com/office/powerpoint/2010/main" val="957810804"/>
              </p:ext>
            </p:extLst>
          </p:nvPr>
        </p:nvGraphicFramePr>
        <p:xfrm>
          <a:off x="169681" y="543387"/>
          <a:ext cx="11877773" cy="2066925"/>
        </p:xfrm>
        <a:graphic>
          <a:graphicData uri="http://schemas.openxmlformats.org/drawingml/2006/table">
            <a:tbl>
              <a:tblPr>
                <a:tableStyleId>{5C22544A-7EE6-4342-B048-85BDC9FD1C3A}</a:tableStyleId>
              </a:tblPr>
              <a:tblGrid>
                <a:gridCol w="11302144">
                  <a:extLst>
                    <a:ext uri="{9D8B030D-6E8A-4147-A177-3AD203B41FA5}">
                      <a16:colId xmlns:a16="http://schemas.microsoft.com/office/drawing/2014/main" val="332914878"/>
                    </a:ext>
                  </a:extLst>
                </a:gridCol>
                <a:gridCol w="575629">
                  <a:extLst>
                    <a:ext uri="{9D8B030D-6E8A-4147-A177-3AD203B41FA5}">
                      <a16:colId xmlns:a16="http://schemas.microsoft.com/office/drawing/2014/main" val="726130291"/>
                    </a:ext>
                  </a:extLst>
                </a:gridCol>
              </a:tblGrid>
              <a:tr h="292610">
                <a:tc>
                  <a:txBody>
                    <a:bodyPr/>
                    <a:lstStyle/>
                    <a:p>
                      <a:pPr algn="l" fontAlgn="t">
                        <a:spcAft>
                          <a:spcPts val="600"/>
                        </a:spcAft>
                      </a:pPr>
                      <a:r>
                        <a:rPr lang="en-GB" sz="2000" b="1" u="none" strike="noStrike" dirty="0">
                          <a:solidFill>
                            <a:schemeClr val="accent1"/>
                          </a:solidFill>
                          <a:effectLst/>
                        </a:rPr>
                        <a:t>Mee</a:t>
                      </a:r>
                      <a:r>
                        <a:rPr lang="en-GB" sz="2000" b="1" u="none" strike="noStrike" kern="1200" dirty="0">
                          <a:solidFill>
                            <a:schemeClr val="accent1"/>
                          </a:solidFill>
                          <a:effectLst/>
                          <a:latin typeface="+mn-lt"/>
                          <a:ea typeface="+mn-ea"/>
                          <a:cs typeface="+mn-cs"/>
                        </a:rPr>
                        <a:t>ti</a:t>
                      </a:r>
                      <a:r>
                        <a:rPr lang="en-GB" sz="2000" b="1" u="none" strike="noStrike" dirty="0">
                          <a:solidFill>
                            <a:schemeClr val="accent1"/>
                          </a:solidFill>
                          <a:effectLst/>
                        </a:rPr>
                        <a:t>n</a:t>
                      </a:r>
                      <a:r>
                        <a:rPr lang="en-GB" sz="2000" b="1" u="none" strike="noStrike" kern="1200" dirty="0">
                          <a:solidFill>
                            <a:schemeClr val="accent1"/>
                          </a:solidFill>
                          <a:effectLst/>
                          <a:latin typeface="+mn-lt"/>
                          <a:ea typeface="+mn-ea"/>
                          <a:cs typeface="+mn-cs"/>
                        </a:rPr>
                        <a:t>g</a:t>
                      </a:r>
                      <a:r>
                        <a:rPr lang="en-GB" sz="2000" b="1" u="none" strike="noStrike" dirty="0">
                          <a:solidFill>
                            <a:schemeClr val="accent1"/>
                          </a:solidFill>
                          <a:effectLst/>
                        </a:rPr>
                        <a:t> difficulties - time zone</a:t>
                      </a:r>
                    </a:p>
                    <a:p>
                      <a:pPr marL="452438" indent="-269875">
                        <a:spcAft>
                          <a:spcPts val="600"/>
                        </a:spcAft>
                        <a:buFont typeface="Arial" panose="020B0604020202020204" pitchFamily="34" charset="0"/>
                        <a:buChar char="•"/>
                      </a:pPr>
                      <a:r>
                        <a:rPr lang="en-GB"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difficulty in arranging time for discussion, as not all members were in Glasgow or available at the same time. In this situation it worked well to divide the group into 2, and then discuss all together via text</a:t>
                      </a:r>
                      <a:r>
                        <a:rPr lang="en-GB" sz="2000" b="0" i="0" u="none" strike="noStrike" dirty="0">
                          <a:solidFill>
                            <a:srgbClr val="000000"/>
                          </a:solidFill>
                          <a:effectLst/>
                          <a:latin typeface="Segoe UI" panose="020B0502040204020203" pitchFamily="34" charset="0"/>
                        </a:rPr>
                        <a:t>.”</a:t>
                      </a:r>
                    </a:p>
                    <a:p>
                      <a:pPr marL="452438" indent="-269875">
                        <a:spcAft>
                          <a:spcPts val="600"/>
                        </a:spcAft>
                        <a:buFont typeface="Arial" panose="020B0604020202020204" pitchFamily="34" charset="0"/>
                        <a:buChar char="•"/>
                      </a:pPr>
                      <a:r>
                        <a:rPr lang="en-GB"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difficult to engage with those in different time zones, group chat helped with different time zones</a:t>
                      </a:r>
                      <a:r>
                        <a:rPr lang="en-GB" sz="2000" b="0" i="0" u="none" strike="noStrike" kern="1200" baseline="0" dirty="0">
                          <a:solidFill>
                            <a:schemeClr val="dk1"/>
                          </a:solidFill>
                          <a:latin typeface="+mn-lt"/>
                          <a:ea typeface="+mn-ea"/>
                          <a:cs typeface="+mn-cs"/>
                        </a:rPr>
                        <a:t>.”</a:t>
                      </a:r>
                    </a:p>
                    <a:p>
                      <a:pPr marL="452438" indent="-269875">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It was challenging to have everybody communicate at the same time, as some in our group have a substantial time difference.”</a:t>
                      </a:r>
                    </a:p>
                  </a:txBody>
                  <a:tcPr marL="9525" marR="9525" marT="9525" marB="0"/>
                </a:tc>
                <a:tc>
                  <a:txBody>
                    <a:bodyPr/>
                    <a:lstStyle/>
                    <a:p>
                      <a:pPr algn="ctr" fontAlgn="t"/>
                      <a:r>
                        <a:rPr lang="en-GB" sz="2000" b="1" u="none" strike="noStrike" dirty="0">
                          <a:solidFill>
                            <a:schemeClr val="accent1"/>
                          </a:solidFill>
                          <a:effectLst/>
                        </a:rPr>
                        <a:t>38</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1755908922"/>
                  </a:ext>
                </a:extLst>
              </a:tr>
            </a:tbl>
          </a:graphicData>
        </a:graphic>
      </p:graphicFrame>
      <p:sp>
        <p:nvSpPr>
          <p:cNvPr id="7" name="TextBox 6">
            <a:extLst>
              <a:ext uri="{FF2B5EF4-FFF2-40B4-BE49-F238E27FC236}">
                <a16:creationId xmlns:a16="http://schemas.microsoft.com/office/drawing/2014/main" id="{C15083CA-2DAC-4AFE-AFFE-57EE35B8F623}"/>
              </a:ext>
            </a:extLst>
          </p:cNvPr>
          <p:cNvSpPr txBox="1"/>
          <p:nvPr/>
        </p:nvSpPr>
        <p:spPr>
          <a:xfrm>
            <a:off x="4222732" y="-27376"/>
            <a:ext cx="5166840" cy="461665"/>
          </a:xfrm>
          <a:prstGeom prst="rect">
            <a:avLst/>
          </a:prstGeom>
          <a:noFill/>
        </p:spPr>
        <p:txBody>
          <a:bodyPr wrap="square">
            <a:spAutoFit/>
          </a:bodyPr>
          <a:lstStyle/>
          <a:p>
            <a:pPr marL="536575" lvl="0" indent="-452438"/>
            <a:r>
              <a:rPr lang="en-GB" sz="2400" b="1" kern="0" dirty="0">
                <a:solidFill>
                  <a:srgbClr val="7030A0"/>
                </a:solidFill>
                <a:ea typeface="MS PGothic" pitchFamily="34" charset="-128"/>
                <a:cs typeface="+mj-cs"/>
              </a:rPr>
              <a:t>Challenges – Meeting (112 comments)</a:t>
            </a:r>
          </a:p>
        </p:txBody>
      </p:sp>
      <p:graphicFrame>
        <p:nvGraphicFramePr>
          <p:cNvPr id="13" name="Table 12">
            <a:extLst>
              <a:ext uri="{FF2B5EF4-FFF2-40B4-BE49-F238E27FC236}">
                <a16:creationId xmlns:a16="http://schemas.microsoft.com/office/drawing/2014/main" id="{83EBDC19-66A3-4F87-82C9-F55744A1D490}"/>
              </a:ext>
            </a:extLst>
          </p:cNvPr>
          <p:cNvGraphicFramePr>
            <a:graphicFrameLocks noGrp="1"/>
          </p:cNvGraphicFramePr>
          <p:nvPr>
            <p:extLst>
              <p:ext uri="{D42A27DB-BD31-4B8C-83A1-F6EECF244321}">
                <p14:modId xmlns:p14="http://schemas.microsoft.com/office/powerpoint/2010/main" val="3551079003"/>
              </p:ext>
            </p:extLst>
          </p:nvPr>
        </p:nvGraphicFramePr>
        <p:xfrm>
          <a:off x="169681" y="2683043"/>
          <a:ext cx="11877773" cy="1457325"/>
        </p:xfrm>
        <a:graphic>
          <a:graphicData uri="http://schemas.openxmlformats.org/drawingml/2006/table">
            <a:tbl>
              <a:tblPr>
                <a:tableStyleId>{5C22544A-7EE6-4342-B048-85BDC9FD1C3A}</a:tableStyleId>
              </a:tblPr>
              <a:tblGrid>
                <a:gridCol w="11324309">
                  <a:extLst>
                    <a:ext uri="{9D8B030D-6E8A-4147-A177-3AD203B41FA5}">
                      <a16:colId xmlns:a16="http://schemas.microsoft.com/office/drawing/2014/main" val="1358077106"/>
                    </a:ext>
                  </a:extLst>
                </a:gridCol>
                <a:gridCol w="553464">
                  <a:extLst>
                    <a:ext uri="{9D8B030D-6E8A-4147-A177-3AD203B41FA5}">
                      <a16:colId xmlns:a16="http://schemas.microsoft.com/office/drawing/2014/main" val="2009141401"/>
                    </a:ext>
                  </a:extLst>
                </a:gridCol>
              </a:tblGrid>
              <a:tr h="100421">
                <a:tc>
                  <a:txBody>
                    <a:bodyPr/>
                    <a:lstStyle/>
                    <a:p>
                      <a:pPr algn="l" fontAlgn="t">
                        <a:spcAft>
                          <a:spcPts val="600"/>
                        </a:spcAft>
                      </a:pPr>
                      <a:r>
                        <a:rPr lang="en-US" sz="2000" b="1" u="none" strike="noStrike" kern="1200" dirty="0">
                          <a:solidFill>
                            <a:schemeClr val="accent1"/>
                          </a:solidFill>
                          <a:effectLst/>
                          <a:latin typeface="+mn-lt"/>
                          <a:ea typeface="+mn-ea"/>
                          <a:cs typeface="+mn-cs"/>
                        </a:rPr>
                        <a:t>Finding a convenient time to meet</a:t>
                      </a:r>
                    </a:p>
                    <a:p>
                      <a:pPr marL="263525" indent="-179388">
                        <a:spcAft>
                          <a:spcPts val="600"/>
                        </a:spcAft>
                        <a:buFont typeface="Arial" panose="020B0604020202020204" pitchFamily="34" charset="0"/>
                        <a:buChar char="•"/>
                      </a:pPr>
                      <a:r>
                        <a:rPr lang="en-US" sz="2000" b="0" i="0" u="none" strike="noStrike" kern="1200" baseline="0" dirty="0">
                          <a:solidFill>
                            <a:srgbClr val="000000"/>
                          </a:solidFill>
                          <a:effectLst/>
                          <a:latin typeface="Segoe UI" panose="020B0502040204020203" pitchFamily="34" charset="0"/>
                          <a:ea typeface="+mn-ea"/>
                          <a:cs typeface="+mn-cs"/>
                        </a:rPr>
                        <a:t>“</a:t>
                      </a:r>
                      <a:r>
                        <a:rPr lang="en-US" sz="2000" b="0" i="0" u="none" strike="noStrike" kern="1200" baseline="0" dirty="0">
                          <a:solidFill>
                            <a:schemeClr val="dk1"/>
                          </a:solidFill>
                          <a:latin typeface="+mn-lt"/>
                          <a:ea typeface="+mn-ea"/>
                          <a:cs typeface="+mn-cs"/>
                        </a:rPr>
                        <a:t>Everyone has got different schedules and it is quite hard to set up a meeting where we can all participate. </a:t>
                      </a:r>
                    </a:p>
                    <a:p>
                      <a:pPr marL="263525" indent="0">
                        <a:spcAft>
                          <a:spcPts val="600"/>
                        </a:spcAft>
                      </a:pPr>
                      <a:r>
                        <a:rPr lang="en-US" sz="2000" b="0" i="0" u="none" strike="noStrike" kern="1200" baseline="0" dirty="0">
                          <a:solidFill>
                            <a:schemeClr val="dk1"/>
                          </a:solidFill>
                          <a:latin typeface="+mn-lt"/>
                          <a:ea typeface="+mn-ea"/>
                          <a:cs typeface="+mn-cs"/>
                        </a:rPr>
                        <a:t>  We required multiple unnecessary meetings just to interact with everyone.”</a:t>
                      </a:r>
                    </a:p>
                    <a:p>
                      <a:pPr marL="263525" indent="-179388">
                        <a:spcAft>
                          <a:spcPts val="600"/>
                        </a:spcAft>
                        <a:buFont typeface="Arial" panose="020B0604020202020204" pitchFamily="34" charset="0"/>
                        <a:buChar char="•"/>
                      </a:pPr>
                      <a:r>
                        <a:rPr lang="en-US" sz="2000" b="0" i="0" u="none" strike="noStrike" kern="1200" baseline="0" dirty="0">
                          <a:solidFill>
                            <a:srgbClr val="000000"/>
                          </a:solidFill>
                          <a:effectLst/>
                          <a:latin typeface="Segoe UI" panose="020B0502040204020203" pitchFamily="34" charset="0"/>
                          <a:ea typeface="+mn-ea"/>
                          <a:cs typeface="+mn-cs"/>
                        </a:rPr>
                        <a:t>“</a:t>
                      </a:r>
                      <a:r>
                        <a:rPr lang="en-US" sz="2000" b="0" i="0" u="none" strike="noStrike" kern="1200" baseline="0" dirty="0">
                          <a:solidFill>
                            <a:schemeClr val="dk1"/>
                          </a:solidFill>
                          <a:latin typeface="+mn-lt"/>
                          <a:ea typeface="+mn-ea"/>
                          <a:cs typeface="+mn-cs"/>
                        </a:rPr>
                        <a:t>Managing to get a time when everyone was available to meet.”</a:t>
                      </a:r>
                      <a:endParaRPr lang="en-US" sz="2000" b="0" i="0" u="none" strike="noStrike" kern="1200" baseline="0" dirty="0">
                        <a:solidFill>
                          <a:srgbClr val="000000"/>
                        </a:solidFill>
                        <a:effectLst/>
                        <a:latin typeface="Segoe UI" panose="020B0502040204020203" pitchFamily="34" charset="0"/>
                        <a:ea typeface="+mn-ea"/>
                        <a:cs typeface="+mn-cs"/>
                      </a:endParaRPr>
                    </a:p>
                  </a:txBody>
                  <a:tcPr marL="9525" marR="9525" marT="9525" marB="0"/>
                </a:tc>
                <a:tc>
                  <a:txBody>
                    <a:bodyPr/>
                    <a:lstStyle/>
                    <a:p>
                      <a:pPr marL="0" algn="ctr" defTabSz="914400" rtl="0" eaLnBrk="1" fontAlgn="t" latinLnBrk="0" hangingPunct="1"/>
                      <a:r>
                        <a:rPr lang="en-GB" sz="2000" b="1" u="none" strike="noStrike" kern="1200" dirty="0">
                          <a:solidFill>
                            <a:schemeClr val="accent1"/>
                          </a:solidFill>
                          <a:effectLst/>
                          <a:latin typeface="+mn-lt"/>
                          <a:ea typeface="+mn-ea"/>
                          <a:cs typeface="+mn-cs"/>
                        </a:rPr>
                        <a:t>36</a:t>
                      </a:r>
                    </a:p>
                  </a:txBody>
                  <a:tcPr marL="9525" marR="9525" marT="9525" marB="0"/>
                </a:tc>
                <a:extLst>
                  <a:ext uri="{0D108BD9-81ED-4DB2-BD59-A6C34878D82A}">
                    <a16:rowId xmlns:a16="http://schemas.microsoft.com/office/drawing/2014/main" val="2244088312"/>
                  </a:ext>
                </a:extLst>
              </a:tr>
            </a:tbl>
          </a:graphicData>
        </a:graphic>
      </p:graphicFrame>
      <p:graphicFrame>
        <p:nvGraphicFramePr>
          <p:cNvPr id="14" name="Table 13">
            <a:extLst>
              <a:ext uri="{FF2B5EF4-FFF2-40B4-BE49-F238E27FC236}">
                <a16:creationId xmlns:a16="http://schemas.microsoft.com/office/drawing/2014/main" id="{65305B69-532F-4177-AFB5-33E245B203E3}"/>
              </a:ext>
            </a:extLst>
          </p:cNvPr>
          <p:cNvGraphicFramePr>
            <a:graphicFrameLocks noGrp="1"/>
          </p:cNvGraphicFramePr>
          <p:nvPr>
            <p:extLst>
              <p:ext uri="{D42A27DB-BD31-4B8C-83A1-F6EECF244321}">
                <p14:modId xmlns:p14="http://schemas.microsoft.com/office/powerpoint/2010/main" val="2062359287"/>
              </p:ext>
            </p:extLst>
          </p:nvPr>
        </p:nvGraphicFramePr>
        <p:xfrm>
          <a:off x="169681" y="5742340"/>
          <a:ext cx="11802358" cy="1076325"/>
        </p:xfrm>
        <a:graphic>
          <a:graphicData uri="http://schemas.openxmlformats.org/drawingml/2006/table">
            <a:tbl>
              <a:tblPr>
                <a:tableStyleId>{5C22544A-7EE6-4342-B048-85BDC9FD1C3A}</a:tableStyleId>
              </a:tblPr>
              <a:tblGrid>
                <a:gridCol w="11303479">
                  <a:extLst>
                    <a:ext uri="{9D8B030D-6E8A-4147-A177-3AD203B41FA5}">
                      <a16:colId xmlns:a16="http://schemas.microsoft.com/office/drawing/2014/main" val="1103963155"/>
                    </a:ext>
                  </a:extLst>
                </a:gridCol>
                <a:gridCol w="498879">
                  <a:extLst>
                    <a:ext uri="{9D8B030D-6E8A-4147-A177-3AD203B41FA5}">
                      <a16:colId xmlns:a16="http://schemas.microsoft.com/office/drawing/2014/main" val="1308954888"/>
                    </a:ext>
                  </a:extLst>
                </a:gridCol>
              </a:tblGrid>
              <a:tr h="292610">
                <a:tc>
                  <a:txBody>
                    <a:bodyPr/>
                    <a:lstStyle/>
                    <a:p>
                      <a:pPr marL="0" algn="l" defTabSz="914400" rtl="0" eaLnBrk="1" fontAlgn="t" latinLnBrk="0" hangingPunct="1">
                        <a:spcAft>
                          <a:spcPts val="600"/>
                        </a:spcAft>
                      </a:pPr>
                      <a:r>
                        <a:rPr lang="en-GB" sz="2000" b="1" u="none" strike="noStrike" kern="1200" dirty="0">
                          <a:solidFill>
                            <a:schemeClr val="accent1"/>
                          </a:solidFill>
                          <a:effectLst/>
                          <a:latin typeface="+mn-lt"/>
                          <a:ea typeface="+mn-ea"/>
                          <a:cs typeface="+mn-cs"/>
                        </a:rPr>
                        <a:t>COP26</a:t>
                      </a:r>
                    </a:p>
                    <a:p>
                      <a:pPr marL="355600" indent="-173038">
                        <a:spcAft>
                          <a:spcPts val="600"/>
                        </a:spcAft>
                        <a:buFont typeface="Arial" panose="020B0604020202020204" pitchFamily="34" charset="0"/>
                        <a:buChar char="•"/>
                      </a:pPr>
                      <a:r>
                        <a:rPr lang="en-GB"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The only challenges we had were about meeting up during cop so we used zoom</a:t>
                      </a:r>
                      <a:r>
                        <a:rPr lang="en-GB" sz="2000" b="0" i="0" u="none" strike="noStrike" kern="1200" baseline="0" dirty="0">
                          <a:solidFill>
                            <a:schemeClr val="dk1"/>
                          </a:solidFill>
                          <a:latin typeface="+mn-lt"/>
                          <a:ea typeface="+mn-ea"/>
                          <a:cs typeface="+mn-cs"/>
                        </a:rPr>
                        <a:t>.”</a:t>
                      </a:r>
                    </a:p>
                    <a:p>
                      <a:pPr marL="355600" indent="-17303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err="1">
                          <a:solidFill>
                            <a:schemeClr val="dk1"/>
                          </a:solidFill>
                          <a:latin typeface="+mn-lt"/>
                          <a:ea typeface="+mn-ea"/>
                          <a:cs typeface="+mn-cs"/>
                        </a:rPr>
                        <a:t>Organising</a:t>
                      </a:r>
                      <a:r>
                        <a:rPr lang="en-US" sz="2000" b="0" i="0" u="none" strike="noStrike" kern="1200" baseline="0" dirty="0">
                          <a:solidFill>
                            <a:schemeClr val="dk1"/>
                          </a:solidFill>
                          <a:latin typeface="+mn-lt"/>
                          <a:ea typeface="+mn-ea"/>
                          <a:cs typeface="+mn-cs"/>
                        </a:rPr>
                        <a:t> a meeting during COP26 was hard but we sorted it out</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3</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2410660780"/>
                  </a:ext>
                </a:extLst>
              </a:tr>
            </a:tbl>
          </a:graphicData>
        </a:graphic>
      </p:graphicFrame>
      <p:graphicFrame>
        <p:nvGraphicFramePr>
          <p:cNvPr id="15" name="Table 14">
            <a:extLst>
              <a:ext uri="{FF2B5EF4-FFF2-40B4-BE49-F238E27FC236}">
                <a16:creationId xmlns:a16="http://schemas.microsoft.com/office/drawing/2014/main" id="{1B7522AE-65BD-4DDE-B146-F04C3A166F99}"/>
              </a:ext>
            </a:extLst>
          </p:cNvPr>
          <p:cNvGraphicFramePr>
            <a:graphicFrameLocks noGrp="1"/>
          </p:cNvGraphicFramePr>
          <p:nvPr>
            <p:extLst>
              <p:ext uri="{D42A27DB-BD31-4B8C-83A1-F6EECF244321}">
                <p14:modId xmlns:p14="http://schemas.microsoft.com/office/powerpoint/2010/main" val="1319664082"/>
              </p:ext>
            </p:extLst>
          </p:nvPr>
        </p:nvGraphicFramePr>
        <p:xfrm>
          <a:off x="194821" y="4231191"/>
          <a:ext cx="11802358" cy="1457325"/>
        </p:xfrm>
        <a:graphic>
          <a:graphicData uri="http://schemas.openxmlformats.org/drawingml/2006/table">
            <a:tbl>
              <a:tblPr>
                <a:tableStyleId>{5C22544A-7EE6-4342-B048-85BDC9FD1C3A}</a:tableStyleId>
              </a:tblPr>
              <a:tblGrid>
                <a:gridCol w="11283345">
                  <a:extLst>
                    <a:ext uri="{9D8B030D-6E8A-4147-A177-3AD203B41FA5}">
                      <a16:colId xmlns:a16="http://schemas.microsoft.com/office/drawing/2014/main" val="2138483930"/>
                    </a:ext>
                  </a:extLst>
                </a:gridCol>
                <a:gridCol w="519013">
                  <a:extLst>
                    <a:ext uri="{9D8B030D-6E8A-4147-A177-3AD203B41FA5}">
                      <a16:colId xmlns:a16="http://schemas.microsoft.com/office/drawing/2014/main" val="2225588976"/>
                    </a:ext>
                  </a:extLst>
                </a:gridCol>
              </a:tblGrid>
              <a:tr h="292610">
                <a:tc>
                  <a:txBody>
                    <a:bodyPr/>
                    <a:lstStyle/>
                    <a:p>
                      <a:pPr marL="0" algn="l" defTabSz="914400" rtl="0" eaLnBrk="1" fontAlgn="t" latinLnBrk="0" hangingPunct="1">
                        <a:spcAft>
                          <a:spcPts val="600"/>
                        </a:spcAft>
                      </a:pPr>
                      <a:r>
                        <a:rPr lang="en-US" sz="2000" b="1" u="none" strike="noStrike" kern="1200" dirty="0">
                          <a:solidFill>
                            <a:schemeClr val="accent1"/>
                          </a:solidFill>
                          <a:effectLst/>
                          <a:latin typeface="+mn-lt"/>
                          <a:ea typeface="+mn-ea"/>
                          <a:cs typeface="+mn-cs"/>
                        </a:rPr>
                        <a:t>Meeting in person</a:t>
                      </a:r>
                    </a:p>
                    <a:p>
                      <a:pPr marL="342900" indent="-25558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effectLst/>
                          <a:latin typeface="+mn-lt"/>
                          <a:ea typeface="+mn-ea"/>
                          <a:cs typeface="+mn-cs"/>
                        </a:rPr>
                        <a:t>F</a:t>
                      </a:r>
                      <a:r>
                        <a:rPr lang="en-US" sz="2000" b="0" i="0" u="none" strike="noStrike" kern="1200" baseline="0" dirty="0">
                          <a:solidFill>
                            <a:schemeClr val="dk1"/>
                          </a:solidFill>
                          <a:latin typeface="+mn-lt"/>
                          <a:ea typeface="+mn-ea"/>
                          <a:cs typeface="+mn-cs"/>
                        </a:rPr>
                        <a:t>inding a time a place to meet, however we ended up doing it on zoom instead</a:t>
                      </a:r>
                      <a:r>
                        <a:rPr lang="en-GB" sz="2000" b="0" i="0" u="none" strike="noStrike" kern="1200" baseline="0" dirty="0">
                          <a:solidFill>
                            <a:schemeClr val="dk1"/>
                          </a:solidFill>
                          <a:latin typeface="+mn-lt"/>
                          <a:ea typeface="+mn-ea"/>
                          <a:cs typeface="+mn-cs"/>
                        </a:rPr>
                        <a:t>”.</a:t>
                      </a:r>
                    </a:p>
                    <a:p>
                      <a:pPr marL="342900" indent="-25558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Covid restrictions challenges. we overcame these challenges by meeting on zoom</a:t>
                      </a:r>
                      <a:r>
                        <a:rPr lang="en-GB" sz="2000" b="0" i="0" u="none" strike="noStrike" kern="1200" baseline="0" dirty="0">
                          <a:solidFill>
                            <a:schemeClr val="dk1"/>
                          </a:solidFill>
                          <a:latin typeface="+mn-lt"/>
                          <a:ea typeface="+mn-ea"/>
                          <a:cs typeface="+mn-cs"/>
                        </a:rPr>
                        <a:t>.”</a:t>
                      </a:r>
                    </a:p>
                    <a:p>
                      <a:pPr marL="342900" indent="-25558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May have been slightly easier if we had been able to work on the quiz in person.</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GB" sz="2000" b="1" u="none" strike="noStrike" kern="1200" dirty="0">
                          <a:solidFill>
                            <a:schemeClr val="accent1"/>
                          </a:solidFill>
                          <a:effectLst/>
                          <a:latin typeface="+mn-lt"/>
                          <a:ea typeface="+mn-ea"/>
                          <a:cs typeface="+mn-cs"/>
                        </a:rPr>
                        <a:t>23</a:t>
                      </a:r>
                    </a:p>
                  </a:txBody>
                  <a:tcPr marL="9525" marR="9525" marT="9525" marB="0"/>
                </a:tc>
                <a:extLst>
                  <a:ext uri="{0D108BD9-81ED-4DB2-BD59-A6C34878D82A}">
                    <a16:rowId xmlns:a16="http://schemas.microsoft.com/office/drawing/2014/main" val="467960527"/>
                  </a:ext>
                </a:extLst>
              </a:tr>
            </a:tbl>
          </a:graphicData>
        </a:graphic>
      </p:graphicFrame>
    </p:spTree>
    <p:extLst>
      <p:ext uri="{BB962C8B-B14F-4D97-AF65-F5344CB8AC3E}">
        <p14:creationId xmlns:p14="http://schemas.microsoft.com/office/powerpoint/2010/main" val="346728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5C483-F67E-4837-9155-02B6D6BFE266}"/>
              </a:ext>
            </a:extLst>
          </p:cNvPr>
          <p:cNvSpPr>
            <a:spLocks noGrp="1"/>
          </p:cNvSpPr>
          <p:nvPr>
            <p:ph type="sldNum" sz="quarter" idx="12"/>
          </p:nvPr>
        </p:nvSpPr>
        <p:spPr>
          <a:xfrm>
            <a:off x="9014861" y="6492875"/>
            <a:ext cx="2743200" cy="365125"/>
          </a:xfrm>
        </p:spPr>
        <p:txBody>
          <a:bodyPr/>
          <a:lstStyle/>
          <a:p>
            <a:fld id="{9D865A15-150D-46D6-8DC5-C5C4CA4DDF52}" type="slidenum">
              <a:rPr lang="en-GB" smtClean="0"/>
              <a:t>22</a:t>
            </a:fld>
            <a:endParaRPr lang="en-GB" dirty="0"/>
          </a:p>
        </p:txBody>
      </p:sp>
      <p:cxnSp>
        <p:nvCxnSpPr>
          <p:cNvPr id="5" name="Straight Connector 4">
            <a:extLst>
              <a:ext uri="{FF2B5EF4-FFF2-40B4-BE49-F238E27FC236}">
                <a16:creationId xmlns:a16="http://schemas.microsoft.com/office/drawing/2014/main" id="{E9EC6C28-B3BE-4745-9F33-9BA5B9EEA077}"/>
              </a:ext>
            </a:extLst>
          </p:cNvPr>
          <p:cNvCxnSpPr>
            <a:cxnSpLocks/>
          </p:cNvCxnSpPr>
          <p:nvPr/>
        </p:nvCxnSpPr>
        <p:spPr>
          <a:xfrm flipV="1">
            <a:off x="3157086" y="537296"/>
            <a:ext cx="7064943" cy="3181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3D168242-3602-4EBF-90D8-3AE038B48A96}"/>
              </a:ext>
            </a:extLst>
          </p:cNvPr>
          <p:cNvGraphicFramePr>
            <a:graphicFrameLocks noGrp="1"/>
          </p:cNvGraphicFramePr>
          <p:nvPr>
            <p:extLst>
              <p:ext uri="{D42A27DB-BD31-4B8C-83A1-F6EECF244321}">
                <p14:modId xmlns:p14="http://schemas.microsoft.com/office/powerpoint/2010/main" val="1578361530"/>
              </p:ext>
            </p:extLst>
          </p:nvPr>
        </p:nvGraphicFramePr>
        <p:xfrm>
          <a:off x="137963" y="982326"/>
          <a:ext cx="11916075" cy="1685925"/>
        </p:xfrm>
        <a:graphic>
          <a:graphicData uri="http://schemas.openxmlformats.org/drawingml/2006/table">
            <a:tbl>
              <a:tblPr>
                <a:tableStyleId>{5C22544A-7EE6-4342-B048-85BDC9FD1C3A}</a:tableStyleId>
              </a:tblPr>
              <a:tblGrid>
                <a:gridCol w="11317581">
                  <a:extLst>
                    <a:ext uri="{9D8B030D-6E8A-4147-A177-3AD203B41FA5}">
                      <a16:colId xmlns:a16="http://schemas.microsoft.com/office/drawing/2014/main" val="332914878"/>
                    </a:ext>
                  </a:extLst>
                </a:gridCol>
                <a:gridCol w="598494">
                  <a:extLst>
                    <a:ext uri="{9D8B030D-6E8A-4147-A177-3AD203B41FA5}">
                      <a16:colId xmlns:a16="http://schemas.microsoft.com/office/drawing/2014/main" val="726130291"/>
                    </a:ext>
                  </a:extLst>
                </a:gridCol>
              </a:tblGrid>
              <a:tr h="1459338">
                <a:tc>
                  <a:txBody>
                    <a:bodyPr/>
                    <a:lstStyle/>
                    <a:p>
                      <a:pPr marL="0" algn="l" defTabSz="914400" rtl="0" eaLnBrk="1" fontAlgn="t" latinLnBrk="0" hangingPunct="1">
                        <a:spcAft>
                          <a:spcPts val="600"/>
                        </a:spcAft>
                      </a:pPr>
                      <a:r>
                        <a:rPr lang="en-US" sz="2000" b="1" u="none" strike="noStrike" kern="1200" dirty="0">
                          <a:solidFill>
                            <a:schemeClr val="accent1"/>
                          </a:solidFill>
                          <a:effectLst/>
                          <a:latin typeface="+mn-lt"/>
                          <a:ea typeface="+mn-ea"/>
                          <a:cs typeface="+mn-cs"/>
                        </a:rPr>
                        <a:t>Coming to agreement on the answer when there are different answers</a:t>
                      </a:r>
                    </a:p>
                    <a:p>
                      <a:pPr marL="342900" indent="-25558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At points it was frustrating to come to an agreement, as different members had conflicting answers. This was resolved by getting more members to look over this question in more depth.”</a:t>
                      </a:r>
                      <a:endParaRPr lang="en-GB" sz="2000" b="0" i="0" u="none" strike="noStrike" kern="1200" baseline="0" dirty="0">
                        <a:solidFill>
                          <a:schemeClr val="dk1"/>
                        </a:solidFill>
                        <a:latin typeface="+mn-lt"/>
                        <a:ea typeface="+mn-ea"/>
                        <a:cs typeface="+mn-cs"/>
                      </a:endParaRPr>
                    </a:p>
                    <a:p>
                      <a:pPr marL="342900" indent="-25558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 had different answers to some questions, but we could not convince each other, so we had to obey the choice of the majority of the team members.”</a:t>
                      </a:r>
                      <a:endParaRPr lang="en-GB"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53</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4118079915"/>
                  </a:ext>
                </a:extLst>
              </a:tr>
            </a:tbl>
          </a:graphicData>
        </a:graphic>
      </p:graphicFrame>
      <p:sp>
        <p:nvSpPr>
          <p:cNvPr id="8" name="TextBox 7">
            <a:extLst>
              <a:ext uri="{FF2B5EF4-FFF2-40B4-BE49-F238E27FC236}">
                <a16:creationId xmlns:a16="http://schemas.microsoft.com/office/drawing/2014/main" id="{B001B991-15A6-4E6A-93FC-DDCAE4469DE3}"/>
              </a:ext>
            </a:extLst>
          </p:cNvPr>
          <p:cNvSpPr txBox="1"/>
          <p:nvPr/>
        </p:nvSpPr>
        <p:spPr>
          <a:xfrm>
            <a:off x="2967566" y="65358"/>
            <a:ext cx="12094590" cy="461665"/>
          </a:xfrm>
          <a:prstGeom prst="rect">
            <a:avLst/>
          </a:prstGeom>
          <a:noFill/>
        </p:spPr>
        <p:txBody>
          <a:bodyPr wrap="square">
            <a:spAutoFit/>
          </a:bodyPr>
          <a:lstStyle/>
          <a:p>
            <a:pPr marL="536575" lvl="0" indent="-452438"/>
            <a:r>
              <a:rPr lang="en-GB" sz="2400" b="1" kern="0" dirty="0">
                <a:solidFill>
                  <a:srgbClr val="7030A0"/>
                </a:solidFill>
                <a:ea typeface="MS PGothic" pitchFamily="34" charset="-128"/>
                <a:cs typeface="+mj-cs"/>
              </a:rPr>
              <a:t>Challenges – completing the assessment (56 comments)</a:t>
            </a:r>
          </a:p>
        </p:txBody>
      </p:sp>
      <p:graphicFrame>
        <p:nvGraphicFramePr>
          <p:cNvPr id="10" name="Table 9">
            <a:extLst>
              <a:ext uri="{FF2B5EF4-FFF2-40B4-BE49-F238E27FC236}">
                <a16:creationId xmlns:a16="http://schemas.microsoft.com/office/drawing/2014/main" id="{8D3615C4-C88A-4E8B-B6F9-5CA90DFDEC63}"/>
              </a:ext>
            </a:extLst>
          </p:cNvPr>
          <p:cNvGraphicFramePr>
            <a:graphicFrameLocks noGrp="1"/>
          </p:cNvGraphicFramePr>
          <p:nvPr>
            <p:extLst>
              <p:ext uri="{D42A27DB-BD31-4B8C-83A1-F6EECF244321}">
                <p14:modId xmlns:p14="http://schemas.microsoft.com/office/powerpoint/2010/main" val="2416206219"/>
              </p:ext>
            </p:extLst>
          </p:nvPr>
        </p:nvGraphicFramePr>
        <p:xfrm>
          <a:off x="137963" y="3081467"/>
          <a:ext cx="11916074" cy="1249077"/>
        </p:xfrm>
        <a:graphic>
          <a:graphicData uri="http://schemas.openxmlformats.org/drawingml/2006/table">
            <a:tbl>
              <a:tblPr>
                <a:tableStyleId>{5C22544A-7EE6-4342-B048-85BDC9FD1C3A}</a:tableStyleId>
              </a:tblPr>
              <a:tblGrid>
                <a:gridCol w="11334335">
                  <a:extLst>
                    <a:ext uri="{9D8B030D-6E8A-4147-A177-3AD203B41FA5}">
                      <a16:colId xmlns:a16="http://schemas.microsoft.com/office/drawing/2014/main" val="3891820572"/>
                    </a:ext>
                  </a:extLst>
                </a:gridCol>
                <a:gridCol w="581739">
                  <a:extLst>
                    <a:ext uri="{9D8B030D-6E8A-4147-A177-3AD203B41FA5}">
                      <a16:colId xmlns:a16="http://schemas.microsoft.com/office/drawing/2014/main" val="1005879761"/>
                    </a:ext>
                  </a:extLst>
                </a:gridCol>
              </a:tblGrid>
              <a:tr h="1249077">
                <a:tc>
                  <a:txBody>
                    <a:bodyPr/>
                    <a:lstStyle/>
                    <a:p>
                      <a:pPr marL="0" algn="l" defTabSz="914400" rtl="0" eaLnBrk="1" fontAlgn="t" latinLnBrk="0" hangingPunct="1">
                        <a:spcAft>
                          <a:spcPts val="600"/>
                        </a:spcAft>
                      </a:pPr>
                      <a:r>
                        <a:rPr lang="en-US" sz="2000" b="1" u="none" strike="noStrike" kern="1200" dirty="0">
                          <a:solidFill>
                            <a:schemeClr val="accent1"/>
                          </a:solidFill>
                          <a:effectLst/>
                          <a:latin typeface="+mn-lt"/>
                          <a:ea typeface="+mn-ea"/>
                          <a:cs typeface="+mn-cs"/>
                        </a:rPr>
                        <a:t>Embarrassment or nervous of lack of knowledge</a:t>
                      </a:r>
                    </a:p>
                    <a:p>
                      <a:pPr marL="342900" indent="-16033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My personal anxiety made it difficult for me to share my answers to the extent I wanted.</a:t>
                      </a:r>
                      <a:r>
                        <a:rPr lang="en-GB" sz="2000" b="0" i="0" u="none" strike="noStrike" kern="1200" baseline="0" dirty="0">
                          <a:solidFill>
                            <a:schemeClr val="dk1"/>
                          </a:solidFill>
                          <a:latin typeface="+mn-lt"/>
                          <a:ea typeface="+mn-ea"/>
                          <a:cs typeface="+mn-cs"/>
                        </a:rPr>
                        <a:t>”</a:t>
                      </a:r>
                    </a:p>
                    <a:p>
                      <a:pPr marL="342900" indent="-16033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Sometimes I felt embarrassed if I didn’t know something but once I overcame that it was helpful</a:t>
                      </a:r>
                      <a:r>
                        <a:rPr lang="en-GB" sz="2000" b="0" i="0" u="none" strike="noStrike" kern="1200" baseline="0" dirty="0">
                          <a:solidFill>
                            <a:schemeClr val="dk1"/>
                          </a:solidFill>
                          <a:latin typeface="+mn-lt"/>
                          <a:ea typeface="+mn-ea"/>
                          <a:cs typeface="+mn-cs"/>
                        </a:rPr>
                        <a:t>.”</a:t>
                      </a:r>
                    </a:p>
                  </a:txBody>
                  <a:tcPr marL="9525" marR="9525" marT="9525" marB="0"/>
                </a:tc>
                <a:tc>
                  <a:txBody>
                    <a:bodyPr/>
                    <a:lstStyle/>
                    <a:p>
                      <a:pPr algn="ctr" fontAlgn="t"/>
                      <a:r>
                        <a:rPr lang="en-GB" sz="2000" b="1" u="none" strike="noStrike" dirty="0">
                          <a:solidFill>
                            <a:schemeClr val="accent1"/>
                          </a:solidFill>
                          <a:effectLst/>
                        </a:rPr>
                        <a:t>3</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1416405345"/>
                  </a:ext>
                </a:extLst>
              </a:tr>
            </a:tbl>
          </a:graphicData>
        </a:graphic>
      </p:graphicFrame>
    </p:spTree>
    <p:extLst>
      <p:ext uri="{BB962C8B-B14F-4D97-AF65-F5344CB8AC3E}">
        <p14:creationId xmlns:p14="http://schemas.microsoft.com/office/powerpoint/2010/main" val="222030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5C483-F67E-4837-9155-02B6D6BFE266}"/>
              </a:ext>
            </a:extLst>
          </p:cNvPr>
          <p:cNvSpPr>
            <a:spLocks noGrp="1"/>
          </p:cNvSpPr>
          <p:nvPr>
            <p:ph type="sldNum" sz="quarter" idx="12"/>
          </p:nvPr>
        </p:nvSpPr>
        <p:spPr/>
        <p:txBody>
          <a:bodyPr/>
          <a:lstStyle/>
          <a:p>
            <a:fld id="{9D865A15-150D-46D6-8DC5-C5C4CA4DDF52}" type="slidenum">
              <a:rPr lang="en-GB" smtClean="0"/>
              <a:t>23</a:t>
            </a:fld>
            <a:endParaRPr lang="en-GB"/>
          </a:p>
        </p:txBody>
      </p:sp>
      <p:cxnSp>
        <p:nvCxnSpPr>
          <p:cNvPr id="5" name="Straight Connector 4">
            <a:extLst>
              <a:ext uri="{FF2B5EF4-FFF2-40B4-BE49-F238E27FC236}">
                <a16:creationId xmlns:a16="http://schemas.microsoft.com/office/drawing/2014/main" id="{E9EC6C28-B3BE-4745-9F33-9BA5B9EEA077}"/>
              </a:ext>
            </a:extLst>
          </p:cNvPr>
          <p:cNvCxnSpPr>
            <a:cxnSpLocks/>
          </p:cNvCxnSpPr>
          <p:nvPr/>
        </p:nvCxnSpPr>
        <p:spPr>
          <a:xfrm>
            <a:off x="2098307" y="394462"/>
            <a:ext cx="828060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3D168242-3602-4EBF-90D8-3AE038B48A96}"/>
              </a:ext>
            </a:extLst>
          </p:cNvPr>
          <p:cNvGraphicFramePr>
            <a:graphicFrameLocks noGrp="1"/>
          </p:cNvGraphicFramePr>
          <p:nvPr>
            <p:extLst>
              <p:ext uri="{D42A27DB-BD31-4B8C-83A1-F6EECF244321}">
                <p14:modId xmlns:p14="http://schemas.microsoft.com/office/powerpoint/2010/main" val="3434038711"/>
              </p:ext>
            </p:extLst>
          </p:nvPr>
        </p:nvGraphicFramePr>
        <p:xfrm>
          <a:off x="250253" y="567801"/>
          <a:ext cx="11713369" cy="1685925"/>
        </p:xfrm>
        <a:graphic>
          <a:graphicData uri="http://schemas.openxmlformats.org/drawingml/2006/table">
            <a:tbl>
              <a:tblPr>
                <a:tableStyleId>{5C22544A-7EE6-4342-B048-85BDC9FD1C3A}</a:tableStyleId>
              </a:tblPr>
              <a:tblGrid>
                <a:gridCol w="11379577">
                  <a:extLst>
                    <a:ext uri="{9D8B030D-6E8A-4147-A177-3AD203B41FA5}">
                      <a16:colId xmlns:a16="http://schemas.microsoft.com/office/drawing/2014/main" val="332914878"/>
                    </a:ext>
                  </a:extLst>
                </a:gridCol>
                <a:gridCol w="333792">
                  <a:extLst>
                    <a:ext uri="{9D8B030D-6E8A-4147-A177-3AD203B41FA5}">
                      <a16:colId xmlns:a16="http://schemas.microsoft.com/office/drawing/2014/main" val="726130291"/>
                    </a:ext>
                  </a:extLst>
                </a:gridCol>
              </a:tblGrid>
              <a:tr h="292610">
                <a:tc>
                  <a:txBody>
                    <a:bodyPr/>
                    <a:lstStyle/>
                    <a:p>
                      <a:pPr algn="l" fontAlgn="t">
                        <a:spcAft>
                          <a:spcPts val="600"/>
                        </a:spcAft>
                      </a:pPr>
                      <a:r>
                        <a:rPr lang="en-GB" sz="2000" b="1" u="none" strike="noStrike" dirty="0">
                          <a:solidFill>
                            <a:schemeClr val="accent1"/>
                          </a:solidFill>
                          <a:effectLst/>
                        </a:rPr>
                        <a:t>No communication - Disengaged members</a:t>
                      </a:r>
                    </a:p>
                    <a:p>
                      <a:pPr marL="342900" indent="-255588">
                        <a:spcAft>
                          <a:spcPts val="600"/>
                        </a:spcAft>
                        <a:buFont typeface="Arial" panose="020B0604020202020204" pitchFamily="34" charset="0"/>
                        <a:buChar char="•"/>
                      </a:pPr>
                      <a:r>
                        <a:rPr lang="en-GB"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People didn't communicate at all, so this was a drawback. We tried to communicate with them on different platforms however we still couldn't contact them.</a:t>
                      </a:r>
                      <a:r>
                        <a:rPr lang="en-GB" sz="2000" b="0" i="0" u="none" strike="noStrike" kern="1200" baseline="0" dirty="0">
                          <a:solidFill>
                            <a:schemeClr val="dk1"/>
                          </a:solidFill>
                          <a:latin typeface="+mn-lt"/>
                          <a:ea typeface="+mn-ea"/>
                          <a:cs typeface="+mn-cs"/>
                        </a:rPr>
                        <a:t>”</a:t>
                      </a:r>
                    </a:p>
                    <a:p>
                      <a:pPr marL="342900" indent="-25558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When I ask the reason for choosing an answer for question to some members in my group, they simply muted themselves and did not answer</a:t>
                      </a:r>
                      <a:r>
                        <a:rPr lang="en-GB" sz="2000" b="0" i="0" u="none" strike="noStrike" kern="1200" baseline="0" dirty="0">
                          <a:solidFill>
                            <a:schemeClr val="dk1"/>
                          </a:solidFill>
                          <a:latin typeface="+mn-lt"/>
                          <a:ea typeface="+mn-ea"/>
                          <a:cs typeface="+mn-cs"/>
                        </a:rPr>
                        <a:t>.”</a:t>
                      </a:r>
                    </a:p>
                  </a:txBody>
                  <a:tcPr marL="9525" marR="9525" marT="9525" marB="0"/>
                </a:tc>
                <a:tc>
                  <a:txBody>
                    <a:bodyPr/>
                    <a:lstStyle/>
                    <a:p>
                      <a:pPr marL="0" algn="ctr" defTabSz="914400" rtl="0" eaLnBrk="1" fontAlgn="t" latinLnBrk="0" hangingPunct="1"/>
                      <a:r>
                        <a:rPr lang="en-GB" sz="2000" b="1" u="none" strike="noStrike" kern="1200" dirty="0">
                          <a:solidFill>
                            <a:schemeClr val="accent1"/>
                          </a:solidFill>
                          <a:effectLst/>
                          <a:latin typeface="+mn-lt"/>
                          <a:ea typeface="+mn-ea"/>
                          <a:cs typeface="+mn-cs"/>
                        </a:rPr>
                        <a:t>15</a:t>
                      </a:r>
                    </a:p>
                  </a:txBody>
                  <a:tcPr marL="9525" marR="9525" marT="9525" marB="0"/>
                </a:tc>
                <a:extLst>
                  <a:ext uri="{0D108BD9-81ED-4DB2-BD59-A6C34878D82A}">
                    <a16:rowId xmlns:a16="http://schemas.microsoft.com/office/drawing/2014/main" val="1759597991"/>
                  </a:ext>
                </a:extLst>
              </a:tr>
            </a:tbl>
          </a:graphicData>
        </a:graphic>
      </p:graphicFrame>
      <p:sp>
        <p:nvSpPr>
          <p:cNvPr id="8" name="TextBox 7">
            <a:extLst>
              <a:ext uri="{FF2B5EF4-FFF2-40B4-BE49-F238E27FC236}">
                <a16:creationId xmlns:a16="http://schemas.microsoft.com/office/drawing/2014/main" id="{B001B991-15A6-4E6A-93FC-DDCAE4469DE3}"/>
              </a:ext>
            </a:extLst>
          </p:cNvPr>
          <p:cNvSpPr txBox="1"/>
          <p:nvPr/>
        </p:nvSpPr>
        <p:spPr>
          <a:xfrm>
            <a:off x="2171274" y="-45906"/>
            <a:ext cx="8207637" cy="461665"/>
          </a:xfrm>
          <a:prstGeom prst="rect">
            <a:avLst/>
          </a:prstGeom>
          <a:noFill/>
        </p:spPr>
        <p:txBody>
          <a:bodyPr wrap="square">
            <a:spAutoFit/>
          </a:bodyPr>
          <a:lstStyle/>
          <a:p>
            <a:pPr marL="536575" lvl="0" indent="-452438"/>
            <a:r>
              <a:rPr lang="en-GB" sz="2400" b="1" kern="0" dirty="0">
                <a:solidFill>
                  <a:srgbClr val="7030A0"/>
                </a:solidFill>
                <a:ea typeface="MS PGothic" pitchFamily="34" charset="-128"/>
                <a:cs typeface="+mj-cs"/>
              </a:rPr>
              <a:t>Challenges –Engagement and Communication (39 comments)</a:t>
            </a:r>
          </a:p>
        </p:txBody>
      </p:sp>
      <p:graphicFrame>
        <p:nvGraphicFramePr>
          <p:cNvPr id="3" name="Table 2">
            <a:extLst>
              <a:ext uri="{FF2B5EF4-FFF2-40B4-BE49-F238E27FC236}">
                <a16:creationId xmlns:a16="http://schemas.microsoft.com/office/drawing/2014/main" id="{E8C2A1A2-F868-4F6D-B49A-916E0DDD603E}"/>
              </a:ext>
            </a:extLst>
          </p:cNvPr>
          <p:cNvGraphicFramePr>
            <a:graphicFrameLocks noGrp="1"/>
          </p:cNvGraphicFramePr>
          <p:nvPr>
            <p:extLst>
              <p:ext uri="{D42A27DB-BD31-4B8C-83A1-F6EECF244321}">
                <p14:modId xmlns:p14="http://schemas.microsoft.com/office/powerpoint/2010/main" val="423719434"/>
              </p:ext>
            </p:extLst>
          </p:nvPr>
        </p:nvGraphicFramePr>
        <p:xfrm>
          <a:off x="250254" y="3938935"/>
          <a:ext cx="11713368" cy="1685925"/>
        </p:xfrm>
        <a:graphic>
          <a:graphicData uri="http://schemas.openxmlformats.org/drawingml/2006/table">
            <a:tbl>
              <a:tblPr>
                <a:tableStyleId>{5C22544A-7EE6-4342-B048-85BDC9FD1C3A}</a:tableStyleId>
              </a:tblPr>
              <a:tblGrid>
                <a:gridCol w="11388704">
                  <a:extLst>
                    <a:ext uri="{9D8B030D-6E8A-4147-A177-3AD203B41FA5}">
                      <a16:colId xmlns:a16="http://schemas.microsoft.com/office/drawing/2014/main" val="761501939"/>
                    </a:ext>
                  </a:extLst>
                </a:gridCol>
                <a:gridCol w="324664">
                  <a:extLst>
                    <a:ext uri="{9D8B030D-6E8A-4147-A177-3AD203B41FA5}">
                      <a16:colId xmlns:a16="http://schemas.microsoft.com/office/drawing/2014/main" val="2787608436"/>
                    </a:ext>
                  </a:extLst>
                </a:gridCol>
              </a:tblGrid>
              <a:tr h="1150891">
                <a:tc>
                  <a:txBody>
                    <a:bodyPr/>
                    <a:lstStyle/>
                    <a:p>
                      <a:pPr marL="0" algn="l" defTabSz="914400" rtl="0" eaLnBrk="1" fontAlgn="t" latinLnBrk="0" hangingPunct="1">
                        <a:spcAft>
                          <a:spcPts val="600"/>
                        </a:spcAft>
                      </a:pPr>
                      <a:r>
                        <a:rPr lang="fr-FR" sz="2000" b="1" u="none" strike="noStrike" kern="1200" dirty="0">
                          <a:solidFill>
                            <a:schemeClr val="accent1"/>
                          </a:solidFill>
                          <a:effectLst/>
                          <a:latin typeface="+mn-lt"/>
                          <a:ea typeface="+mn-ea"/>
                          <a:cs typeface="+mn-cs"/>
                        </a:rPr>
                        <a:t>Language communication </a:t>
                      </a:r>
                      <a:r>
                        <a:rPr lang="fr-FR" sz="2000" b="1" u="none" strike="noStrike" kern="1200" dirty="0" err="1">
                          <a:solidFill>
                            <a:schemeClr val="accent1"/>
                          </a:solidFill>
                          <a:effectLst/>
                          <a:latin typeface="+mn-lt"/>
                          <a:ea typeface="+mn-ea"/>
                          <a:cs typeface="+mn-cs"/>
                        </a:rPr>
                        <a:t>barrier</a:t>
                      </a:r>
                      <a:endParaRPr lang="fr-FR" sz="2000" b="1" u="none" strike="noStrike" kern="1200" dirty="0">
                        <a:solidFill>
                          <a:schemeClr val="accent1"/>
                        </a:solidFill>
                        <a:effectLst/>
                        <a:latin typeface="+mn-lt"/>
                        <a:ea typeface="+mn-ea"/>
                        <a:cs typeface="+mn-cs"/>
                      </a:endParaRPr>
                    </a:p>
                    <a:p>
                      <a:pPr marL="342900" indent="-255588">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English is not my native language, so first of all, I most worried about is whether the smooth communication and team members, so I was trying to finish before we discuss the all questions and to sort out the problem.”</a:t>
                      </a:r>
                    </a:p>
                    <a:p>
                      <a:pPr marL="342900" indent="-255588">
                        <a:spcAft>
                          <a:spcPts val="600"/>
                        </a:spcAft>
                        <a:buFont typeface="Arial" panose="020B0604020202020204" pitchFamily="34" charset="0"/>
                        <a:buChar char="•"/>
                      </a:pPr>
                      <a:r>
                        <a:rPr lang="en-US" sz="2000" b="0" i="0" u="none" strike="noStrike" kern="1200" baseline="0" dirty="0">
                          <a:solidFill>
                            <a:schemeClr val="dk1"/>
                          </a:solidFill>
                          <a:latin typeface="+mn-lt"/>
                          <a:ea typeface="+mn-ea"/>
                          <a:cs typeface="+mn-cs"/>
                        </a:rPr>
                        <a:t>“I think the most challenges for me is the language problem.</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GB" sz="2000" b="1" u="none" strike="noStrike" kern="1200" dirty="0">
                          <a:solidFill>
                            <a:schemeClr val="accent1"/>
                          </a:solidFill>
                          <a:effectLst/>
                          <a:latin typeface="+mn-lt"/>
                          <a:ea typeface="+mn-ea"/>
                          <a:cs typeface="+mn-cs"/>
                        </a:rPr>
                        <a:t>11</a:t>
                      </a:r>
                    </a:p>
                  </a:txBody>
                  <a:tcPr marL="9525" marR="9525" marT="9525" marB="0"/>
                </a:tc>
                <a:extLst>
                  <a:ext uri="{0D108BD9-81ED-4DB2-BD59-A6C34878D82A}">
                    <a16:rowId xmlns:a16="http://schemas.microsoft.com/office/drawing/2014/main" val="1212473583"/>
                  </a:ext>
                </a:extLst>
              </a:tr>
            </a:tbl>
          </a:graphicData>
        </a:graphic>
      </p:graphicFrame>
      <p:graphicFrame>
        <p:nvGraphicFramePr>
          <p:cNvPr id="6" name="Table 5">
            <a:extLst>
              <a:ext uri="{FF2B5EF4-FFF2-40B4-BE49-F238E27FC236}">
                <a16:creationId xmlns:a16="http://schemas.microsoft.com/office/drawing/2014/main" id="{0E6AAB46-04E5-4E0E-B683-E16F9F7528D9}"/>
              </a:ext>
            </a:extLst>
          </p:cNvPr>
          <p:cNvGraphicFramePr>
            <a:graphicFrameLocks noGrp="1"/>
          </p:cNvGraphicFramePr>
          <p:nvPr>
            <p:extLst>
              <p:ext uri="{D42A27DB-BD31-4B8C-83A1-F6EECF244321}">
                <p14:modId xmlns:p14="http://schemas.microsoft.com/office/powerpoint/2010/main" val="1496581614"/>
              </p:ext>
            </p:extLst>
          </p:nvPr>
        </p:nvGraphicFramePr>
        <p:xfrm>
          <a:off x="250255" y="5721350"/>
          <a:ext cx="11713368" cy="1076325"/>
        </p:xfrm>
        <a:graphic>
          <a:graphicData uri="http://schemas.openxmlformats.org/drawingml/2006/table">
            <a:tbl>
              <a:tblPr>
                <a:tableStyleId>{5C22544A-7EE6-4342-B048-85BDC9FD1C3A}</a:tableStyleId>
              </a:tblPr>
              <a:tblGrid>
                <a:gridCol w="11349124">
                  <a:extLst>
                    <a:ext uri="{9D8B030D-6E8A-4147-A177-3AD203B41FA5}">
                      <a16:colId xmlns:a16="http://schemas.microsoft.com/office/drawing/2014/main" val="4105453922"/>
                    </a:ext>
                  </a:extLst>
                </a:gridCol>
                <a:gridCol w="364244">
                  <a:extLst>
                    <a:ext uri="{9D8B030D-6E8A-4147-A177-3AD203B41FA5}">
                      <a16:colId xmlns:a16="http://schemas.microsoft.com/office/drawing/2014/main" val="4085860236"/>
                    </a:ext>
                  </a:extLst>
                </a:gridCol>
              </a:tblGrid>
              <a:tr h="292610">
                <a:tc>
                  <a:txBody>
                    <a:bodyPr/>
                    <a:lstStyle/>
                    <a:p>
                      <a:pPr marL="0" algn="l" defTabSz="914400" rtl="0" eaLnBrk="1" fontAlgn="t" latinLnBrk="0" hangingPunct="1">
                        <a:spcAft>
                          <a:spcPts val="600"/>
                        </a:spcAft>
                      </a:pPr>
                      <a:r>
                        <a:rPr lang="en-US" sz="2000" b="1" u="none" strike="noStrike" kern="1200" dirty="0">
                          <a:solidFill>
                            <a:schemeClr val="accent1"/>
                          </a:solidFill>
                          <a:effectLst/>
                          <a:latin typeface="+mn-lt"/>
                          <a:ea typeface="+mn-ea"/>
                          <a:cs typeface="+mn-cs"/>
                        </a:rPr>
                        <a:t>Members don't speak when we meet</a:t>
                      </a:r>
                    </a:p>
                    <a:p>
                      <a:pPr marL="342900" marR="0" lvl="0" indent="-160338"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US" sz="2000" b="0" i="0" u="none" strike="noStrike" kern="1200" baseline="0" dirty="0">
                          <a:solidFill>
                            <a:schemeClr val="dk1"/>
                          </a:solidFill>
                          <a:latin typeface="+mn-lt"/>
                          <a:ea typeface="+mn-ea"/>
                          <a:cs typeface="+mn-cs"/>
                        </a:rPr>
                        <a:t>“The challenge is that no one speaks at the beginning, so I will force the topic to start.”</a:t>
                      </a:r>
                      <a:endParaRPr lang="en-US" sz="2000" u="none" strike="noStrike" dirty="0">
                        <a:effectLst/>
                      </a:endParaRPr>
                    </a:p>
                    <a:p>
                      <a:pPr marL="342900" indent="-16033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Not everyone is as willing to speak up</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3</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625691565"/>
                  </a:ext>
                </a:extLst>
              </a:tr>
            </a:tbl>
          </a:graphicData>
        </a:graphic>
      </p:graphicFrame>
      <p:graphicFrame>
        <p:nvGraphicFramePr>
          <p:cNvPr id="7" name="Table 6">
            <a:extLst>
              <a:ext uri="{FF2B5EF4-FFF2-40B4-BE49-F238E27FC236}">
                <a16:creationId xmlns:a16="http://schemas.microsoft.com/office/drawing/2014/main" id="{D8D825EA-714C-4C0D-919A-C8DB0BD06B7E}"/>
              </a:ext>
            </a:extLst>
          </p:cNvPr>
          <p:cNvGraphicFramePr>
            <a:graphicFrameLocks noGrp="1"/>
          </p:cNvGraphicFramePr>
          <p:nvPr>
            <p:extLst>
              <p:ext uri="{D42A27DB-BD31-4B8C-83A1-F6EECF244321}">
                <p14:modId xmlns:p14="http://schemas.microsoft.com/office/powerpoint/2010/main" val="34104894"/>
              </p:ext>
            </p:extLst>
          </p:nvPr>
        </p:nvGraphicFramePr>
        <p:xfrm>
          <a:off x="250255" y="2405768"/>
          <a:ext cx="11713368" cy="1381125"/>
        </p:xfrm>
        <a:graphic>
          <a:graphicData uri="http://schemas.openxmlformats.org/drawingml/2006/table">
            <a:tbl>
              <a:tblPr>
                <a:tableStyleId>{5C22544A-7EE6-4342-B048-85BDC9FD1C3A}</a:tableStyleId>
              </a:tblPr>
              <a:tblGrid>
                <a:gridCol w="11391335">
                  <a:extLst>
                    <a:ext uri="{9D8B030D-6E8A-4147-A177-3AD203B41FA5}">
                      <a16:colId xmlns:a16="http://schemas.microsoft.com/office/drawing/2014/main" val="2855013695"/>
                    </a:ext>
                  </a:extLst>
                </a:gridCol>
                <a:gridCol w="322033">
                  <a:extLst>
                    <a:ext uri="{9D8B030D-6E8A-4147-A177-3AD203B41FA5}">
                      <a16:colId xmlns:a16="http://schemas.microsoft.com/office/drawing/2014/main" val="62621386"/>
                    </a:ext>
                  </a:extLst>
                </a:gridCol>
              </a:tblGrid>
              <a:tr h="292610">
                <a:tc>
                  <a:txBody>
                    <a:bodyPr/>
                    <a:lstStyle/>
                    <a:p>
                      <a:pPr marL="0" algn="l" defTabSz="914400" rtl="0" eaLnBrk="1" fontAlgn="t" latinLnBrk="0" hangingPunct="1">
                        <a:spcAft>
                          <a:spcPts val="600"/>
                        </a:spcAft>
                      </a:pPr>
                      <a:r>
                        <a:rPr lang="en-US" sz="2000" b="1" u="none" strike="noStrike" kern="1200" dirty="0">
                          <a:solidFill>
                            <a:schemeClr val="accent1"/>
                          </a:solidFill>
                          <a:effectLst/>
                          <a:latin typeface="+mn-lt"/>
                          <a:ea typeface="+mn-ea"/>
                          <a:cs typeface="+mn-cs"/>
                        </a:rPr>
                        <a:t>Unequal contribution and some unengaged members</a:t>
                      </a:r>
                    </a:p>
                    <a:p>
                      <a:pPr marL="342900" indent="-25558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The only challenge was that 1/3rd of our group did not contribute any working to this assessment. We tried to contact them but did not receive any response.</a:t>
                      </a:r>
                      <a:r>
                        <a:rPr lang="en-GB" sz="2000" b="0" i="0" u="none" strike="noStrike" kern="1200" baseline="0" dirty="0">
                          <a:solidFill>
                            <a:schemeClr val="dk1"/>
                          </a:solidFill>
                          <a:latin typeface="+mn-lt"/>
                          <a:ea typeface="+mn-ea"/>
                          <a:cs typeface="+mn-cs"/>
                        </a:rPr>
                        <a:t>”</a:t>
                      </a:r>
                    </a:p>
                    <a:p>
                      <a:pPr marL="342900" indent="-255588">
                        <a:spcAft>
                          <a:spcPts val="600"/>
                        </a:spcAft>
                        <a:buFont typeface="Arial" panose="020B0604020202020204" pitchFamily="34" charset="0"/>
                        <a:buChar char="•"/>
                      </a:pPr>
                      <a:r>
                        <a:rPr lang="en-US" sz="2000" b="0" i="0" u="none" strike="noStrike" kern="1200" baseline="0" dirty="0">
                          <a:solidFill>
                            <a:schemeClr val="dk1"/>
                          </a:solidFill>
                          <a:latin typeface="+mn-lt"/>
                          <a:ea typeface="+mn-ea"/>
                          <a:cs typeface="+mn-cs"/>
                        </a:rPr>
                        <a:t>“Some members end up doing more work than others.</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marL="0" algn="ctr" defTabSz="914400" rtl="0" eaLnBrk="1" fontAlgn="t" latinLnBrk="0" hangingPunct="1"/>
                      <a:r>
                        <a:rPr lang="en-GB" sz="2000" b="1" u="none" strike="noStrike" kern="1200" dirty="0">
                          <a:solidFill>
                            <a:schemeClr val="accent1"/>
                          </a:solidFill>
                          <a:effectLst/>
                          <a:latin typeface="+mn-lt"/>
                          <a:ea typeface="+mn-ea"/>
                          <a:cs typeface="+mn-cs"/>
                        </a:rPr>
                        <a:t>10</a:t>
                      </a:r>
                    </a:p>
                  </a:txBody>
                  <a:tcPr marL="9525" marR="9525" marT="9525" marB="0"/>
                </a:tc>
                <a:extLst>
                  <a:ext uri="{0D108BD9-81ED-4DB2-BD59-A6C34878D82A}">
                    <a16:rowId xmlns:a16="http://schemas.microsoft.com/office/drawing/2014/main" val="1513252323"/>
                  </a:ext>
                </a:extLst>
              </a:tr>
            </a:tbl>
          </a:graphicData>
        </a:graphic>
      </p:graphicFrame>
    </p:spTree>
    <p:extLst>
      <p:ext uri="{BB962C8B-B14F-4D97-AF65-F5344CB8AC3E}">
        <p14:creationId xmlns:p14="http://schemas.microsoft.com/office/powerpoint/2010/main" val="13363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5C483-F67E-4837-9155-02B6D6BFE266}"/>
              </a:ext>
            </a:extLst>
          </p:cNvPr>
          <p:cNvSpPr>
            <a:spLocks noGrp="1"/>
          </p:cNvSpPr>
          <p:nvPr>
            <p:ph type="sldNum" sz="quarter" idx="12"/>
          </p:nvPr>
        </p:nvSpPr>
        <p:spPr/>
        <p:txBody>
          <a:bodyPr/>
          <a:lstStyle/>
          <a:p>
            <a:fld id="{9D865A15-150D-46D6-8DC5-C5C4CA4DDF52}" type="slidenum">
              <a:rPr lang="en-GB" smtClean="0"/>
              <a:t>24</a:t>
            </a:fld>
            <a:endParaRPr lang="en-GB"/>
          </a:p>
        </p:txBody>
      </p:sp>
      <p:cxnSp>
        <p:nvCxnSpPr>
          <p:cNvPr id="5" name="Straight Connector 4">
            <a:extLst>
              <a:ext uri="{FF2B5EF4-FFF2-40B4-BE49-F238E27FC236}">
                <a16:creationId xmlns:a16="http://schemas.microsoft.com/office/drawing/2014/main" id="{E9EC6C28-B3BE-4745-9F33-9BA5B9EEA077}"/>
              </a:ext>
            </a:extLst>
          </p:cNvPr>
          <p:cNvCxnSpPr>
            <a:cxnSpLocks/>
          </p:cNvCxnSpPr>
          <p:nvPr/>
        </p:nvCxnSpPr>
        <p:spPr>
          <a:xfrm flipV="1">
            <a:off x="3292137" y="437531"/>
            <a:ext cx="5182560" cy="5845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001B991-15A6-4E6A-93FC-DDCAE4469DE3}"/>
              </a:ext>
            </a:extLst>
          </p:cNvPr>
          <p:cNvSpPr txBox="1"/>
          <p:nvPr/>
        </p:nvSpPr>
        <p:spPr>
          <a:xfrm>
            <a:off x="3188451" y="-34272"/>
            <a:ext cx="5352234" cy="461665"/>
          </a:xfrm>
          <a:prstGeom prst="rect">
            <a:avLst/>
          </a:prstGeom>
          <a:noFill/>
        </p:spPr>
        <p:txBody>
          <a:bodyPr wrap="square">
            <a:spAutoFit/>
          </a:bodyPr>
          <a:lstStyle/>
          <a:p>
            <a:pPr marL="536575" lvl="0" indent="-452438"/>
            <a:r>
              <a:rPr lang="en-GB" sz="2400" b="1" kern="0" dirty="0">
                <a:solidFill>
                  <a:srgbClr val="7030A0"/>
                </a:solidFill>
                <a:ea typeface="MS PGothic" pitchFamily="34" charset="-128"/>
                <a:cs typeface="+mj-cs"/>
              </a:rPr>
              <a:t>Challenges – Technology (17 comments)</a:t>
            </a:r>
          </a:p>
        </p:txBody>
      </p:sp>
      <p:graphicFrame>
        <p:nvGraphicFramePr>
          <p:cNvPr id="9" name="Table 8">
            <a:extLst>
              <a:ext uri="{FF2B5EF4-FFF2-40B4-BE49-F238E27FC236}">
                <a16:creationId xmlns:a16="http://schemas.microsoft.com/office/drawing/2014/main" id="{6A01F5A9-11C7-4F6F-9BA9-8A7A77415B14}"/>
              </a:ext>
            </a:extLst>
          </p:cNvPr>
          <p:cNvGraphicFramePr>
            <a:graphicFrameLocks noGrp="1"/>
          </p:cNvGraphicFramePr>
          <p:nvPr>
            <p:extLst>
              <p:ext uri="{D42A27DB-BD31-4B8C-83A1-F6EECF244321}">
                <p14:modId xmlns:p14="http://schemas.microsoft.com/office/powerpoint/2010/main" val="2698663385"/>
              </p:ext>
            </p:extLst>
          </p:nvPr>
        </p:nvGraphicFramePr>
        <p:xfrm>
          <a:off x="226243" y="688189"/>
          <a:ext cx="11679810" cy="1685925"/>
        </p:xfrm>
        <a:graphic>
          <a:graphicData uri="http://schemas.openxmlformats.org/drawingml/2006/table">
            <a:tbl>
              <a:tblPr>
                <a:tableStyleId>{5C22544A-7EE6-4342-B048-85BDC9FD1C3A}</a:tableStyleId>
              </a:tblPr>
              <a:tblGrid>
                <a:gridCol w="11285317">
                  <a:extLst>
                    <a:ext uri="{9D8B030D-6E8A-4147-A177-3AD203B41FA5}">
                      <a16:colId xmlns:a16="http://schemas.microsoft.com/office/drawing/2014/main" val="3694894813"/>
                    </a:ext>
                  </a:extLst>
                </a:gridCol>
                <a:gridCol w="394493">
                  <a:extLst>
                    <a:ext uri="{9D8B030D-6E8A-4147-A177-3AD203B41FA5}">
                      <a16:colId xmlns:a16="http://schemas.microsoft.com/office/drawing/2014/main" val="3544520820"/>
                    </a:ext>
                  </a:extLst>
                </a:gridCol>
              </a:tblGrid>
              <a:tr h="1459338">
                <a:tc>
                  <a:txBody>
                    <a:bodyPr/>
                    <a:lstStyle/>
                    <a:p>
                      <a:pPr algn="l" fontAlgn="t">
                        <a:spcAft>
                          <a:spcPts val="600"/>
                        </a:spcAft>
                      </a:pPr>
                      <a:r>
                        <a:rPr lang="en-US" sz="2000" b="1" u="none" strike="noStrike" dirty="0">
                          <a:solidFill>
                            <a:schemeClr val="accent1"/>
                          </a:solidFill>
                          <a:effectLst/>
                        </a:rPr>
                        <a:t>Communication methods which suited everyone</a:t>
                      </a:r>
                    </a:p>
                    <a:p>
                      <a:pPr marL="342900" indent="-258763">
                        <a:spcAft>
                          <a:spcPts val="600"/>
                        </a:spcAft>
                        <a:buFont typeface="Arial" panose="020B0604020202020204" pitchFamily="34" charset="0"/>
                        <a:buChar char="•"/>
                      </a:pPr>
                      <a:r>
                        <a:rPr lang="en-US" sz="2000" u="none" strike="noStrike" dirty="0">
                          <a:effectLst/>
                        </a:rPr>
                        <a:t>“</a:t>
                      </a:r>
                      <a:r>
                        <a:rPr lang="en-US" sz="2000" b="0" i="0" u="none" strike="noStrike" kern="1200" baseline="0" dirty="0">
                          <a:solidFill>
                            <a:schemeClr val="dk1"/>
                          </a:solidFill>
                          <a:latin typeface="+mn-lt"/>
                          <a:ea typeface="+mn-ea"/>
                          <a:cs typeface="+mn-cs"/>
                        </a:rPr>
                        <a:t>Biggest challenge is definitely communication and </a:t>
                      </a:r>
                      <a:r>
                        <a:rPr lang="en-US" sz="2000" b="0" i="0" u="none" strike="noStrike" kern="1200" baseline="0" dirty="0" err="1">
                          <a:solidFill>
                            <a:schemeClr val="dk1"/>
                          </a:solidFill>
                          <a:latin typeface="+mn-lt"/>
                          <a:ea typeface="+mn-ea"/>
                          <a:cs typeface="+mn-cs"/>
                        </a:rPr>
                        <a:t>organisation</a:t>
                      </a:r>
                      <a:r>
                        <a:rPr lang="en-US" sz="2000" b="0" i="0" u="none" strike="noStrike" kern="1200" baseline="0" dirty="0">
                          <a:solidFill>
                            <a:schemeClr val="dk1"/>
                          </a:solidFill>
                          <a:latin typeface="+mn-lt"/>
                          <a:ea typeface="+mn-ea"/>
                          <a:cs typeface="+mn-cs"/>
                        </a:rPr>
                        <a:t>, we tried to overcome this by creating a social media group chat but it was not very effective.”</a:t>
                      </a:r>
                    </a:p>
                    <a:p>
                      <a:pPr marL="342900" indent="-258763">
                        <a:spcAft>
                          <a:spcPts val="600"/>
                        </a:spcAft>
                        <a:buFont typeface="Arial" panose="020B0604020202020204" pitchFamily="34" charset="0"/>
                        <a:buChar char="•"/>
                      </a:pPr>
                      <a:r>
                        <a:rPr lang="en-US" sz="2000" b="0" i="0" u="none" strike="noStrike" kern="1200" baseline="0" dirty="0">
                          <a:solidFill>
                            <a:schemeClr val="dk1"/>
                          </a:solidFill>
                          <a:effectLst/>
                          <a:latin typeface="+mn-lt"/>
                          <a:ea typeface="+mn-ea"/>
                          <a:cs typeface="+mn-cs"/>
                        </a:rPr>
                        <a:t>“</a:t>
                      </a:r>
                      <a:r>
                        <a:rPr lang="en-US" sz="2000" b="0" i="0" u="none" strike="noStrike" kern="1200" baseline="0" dirty="0">
                          <a:solidFill>
                            <a:schemeClr val="dk1"/>
                          </a:solidFill>
                          <a:latin typeface="+mn-lt"/>
                          <a:ea typeface="+mn-ea"/>
                          <a:cs typeface="+mn-cs"/>
                        </a:rPr>
                        <a:t>Only challenge really was that someone was in a different country so we had to try communicate the question with them via email.”</a:t>
                      </a:r>
                    </a:p>
                  </a:txBody>
                  <a:tcPr marL="9525" marR="9525" marT="9525" marB="0"/>
                </a:tc>
                <a:tc>
                  <a:txBody>
                    <a:bodyPr/>
                    <a:lstStyle/>
                    <a:p>
                      <a:pPr algn="ctr" fontAlgn="t"/>
                      <a:r>
                        <a:rPr lang="en-GB" sz="2000" b="1" u="none" strike="noStrike" dirty="0">
                          <a:solidFill>
                            <a:schemeClr val="accent1"/>
                          </a:solidFill>
                          <a:effectLst/>
                        </a:rPr>
                        <a:t>7</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371105610"/>
                  </a:ext>
                </a:extLst>
              </a:tr>
            </a:tbl>
          </a:graphicData>
        </a:graphic>
      </p:graphicFrame>
      <p:graphicFrame>
        <p:nvGraphicFramePr>
          <p:cNvPr id="11" name="Table 10">
            <a:extLst>
              <a:ext uri="{FF2B5EF4-FFF2-40B4-BE49-F238E27FC236}">
                <a16:creationId xmlns:a16="http://schemas.microsoft.com/office/drawing/2014/main" id="{16E3A207-C863-4F1B-B7DF-1CF64FD47213}"/>
              </a:ext>
            </a:extLst>
          </p:cNvPr>
          <p:cNvGraphicFramePr>
            <a:graphicFrameLocks noGrp="1"/>
          </p:cNvGraphicFramePr>
          <p:nvPr>
            <p:extLst>
              <p:ext uri="{D42A27DB-BD31-4B8C-83A1-F6EECF244321}">
                <p14:modId xmlns:p14="http://schemas.microsoft.com/office/powerpoint/2010/main" val="1058191072"/>
              </p:ext>
            </p:extLst>
          </p:nvPr>
        </p:nvGraphicFramePr>
        <p:xfrm>
          <a:off x="226242" y="5594505"/>
          <a:ext cx="11679811" cy="1076325"/>
        </p:xfrm>
        <a:graphic>
          <a:graphicData uri="http://schemas.openxmlformats.org/drawingml/2006/table">
            <a:tbl>
              <a:tblPr>
                <a:tableStyleId>{5C22544A-7EE6-4342-B048-85BDC9FD1C3A}</a:tableStyleId>
              </a:tblPr>
              <a:tblGrid>
                <a:gridCol w="11304576">
                  <a:extLst>
                    <a:ext uri="{9D8B030D-6E8A-4147-A177-3AD203B41FA5}">
                      <a16:colId xmlns:a16="http://schemas.microsoft.com/office/drawing/2014/main" val="1754532817"/>
                    </a:ext>
                  </a:extLst>
                </a:gridCol>
                <a:gridCol w="375235">
                  <a:extLst>
                    <a:ext uri="{9D8B030D-6E8A-4147-A177-3AD203B41FA5}">
                      <a16:colId xmlns:a16="http://schemas.microsoft.com/office/drawing/2014/main" val="2010917892"/>
                    </a:ext>
                  </a:extLst>
                </a:gridCol>
              </a:tblGrid>
              <a:tr h="292610">
                <a:tc>
                  <a:txBody>
                    <a:bodyPr/>
                    <a:lstStyle/>
                    <a:p>
                      <a:pPr algn="l" fontAlgn="t">
                        <a:spcAft>
                          <a:spcPts val="600"/>
                        </a:spcAft>
                      </a:pPr>
                      <a:r>
                        <a:rPr lang="en-US" sz="2000" b="1" u="none" strike="noStrike" dirty="0">
                          <a:solidFill>
                            <a:schemeClr val="accent1"/>
                          </a:solidFill>
                          <a:effectLst/>
                        </a:rPr>
                        <a:t>Making first contacts</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It was difficult to get in contact with the members first.</a:t>
                      </a:r>
                      <a:r>
                        <a:rPr lang="en-GB" sz="2000" b="0" i="0" u="none" strike="noStrike" kern="1200" baseline="0" dirty="0">
                          <a:solidFill>
                            <a:schemeClr val="dk1"/>
                          </a:solidFill>
                          <a:latin typeface="+mn-lt"/>
                          <a:ea typeface="+mn-ea"/>
                          <a:cs typeface="+mn-cs"/>
                        </a:rPr>
                        <a:t>”</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“Hard to find everyone.”</a:t>
                      </a:r>
                    </a:p>
                  </a:txBody>
                  <a:tcPr marL="9525" marR="9525" marT="9525" marB="0"/>
                </a:tc>
                <a:tc>
                  <a:txBody>
                    <a:bodyPr/>
                    <a:lstStyle/>
                    <a:p>
                      <a:pPr algn="ctr" fontAlgn="t"/>
                      <a:r>
                        <a:rPr lang="en-GB" sz="2000" b="1" u="none" strike="noStrike" dirty="0">
                          <a:solidFill>
                            <a:schemeClr val="accent1"/>
                          </a:solidFill>
                          <a:effectLst/>
                        </a:rPr>
                        <a:t>2</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825621015"/>
                  </a:ext>
                </a:extLst>
              </a:tr>
            </a:tbl>
          </a:graphicData>
        </a:graphic>
      </p:graphicFrame>
      <p:graphicFrame>
        <p:nvGraphicFramePr>
          <p:cNvPr id="7" name="Table 6">
            <a:extLst>
              <a:ext uri="{FF2B5EF4-FFF2-40B4-BE49-F238E27FC236}">
                <a16:creationId xmlns:a16="http://schemas.microsoft.com/office/drawing/2014/main" id="{4FD7DACB-821C-4E0F-8CDB-B052F5CAEF19}"/>
              </a:ext>
            </a:extLst>
          </p:cNvPr>
          <p:cNvGraphicFramePr>
            <a:graphicFrameLocks noGrp="1"/>
          </p:cNvGraphicFramePr>
          <p:nvPr>
            <p:extLst>
              <p:ext uri="{D42A27DB-BD31-4B8C-83A1-F6EECF244321}">
                <p14:modId xmlns:p14="http://schemas.microsoft.com/office/powerpoint/2010/main" val="2678017561"/>
              </p:ext>
            </p:extLst>
          </p:nvPr>
        </p:nvGraphicFramePr>
        <p:xfrm>
          <a:off x="226242" y="4045203"/>
          <a:ext cx="11679811" cy="1381125"/>
        </p:xfrm>
        <a:graphic>
          <a:graphicData uri="http://schemas.openxmlformats.org/drawingml/2006/table">
            <a:tbl>
              <a:tblPr>
                <a:tableStyleId>{5C22544A-7EE6-4342-B048-85BDC9FD1C3A}</a:tableStyleId>
              </a:tblPr>
              <a:tblGrid>
                <a:gridCol w="11346974">
                  <a:extLst>
                    <a:ext uri="{9D8B030D-6E8A-4147-A177-3AD203B41FA5}">
                      <a16:colId xmlns:a16="http://schemas.microsoft.com/office/drawing/2014/main" val="3872340366"/>
                    </a:ext>
                  </a:extLst>
                </a:gridCol>
                <a:gridCol w="332837">
                  <a:extLst>
                    <a:ext uri="{9D8B030D-6E8A-4147-A177-3AD203B41FA5}">
                      <a16:colId xmlns:a16="http://schemas.microsoft.com/office/drawing/2014/main" val="1249178945"/>
                    </a:ext>
                  </a:extLst>
                </a:gridCol>
              </a:tblGrid>
              <a:tr h="292610">
                <a:tc>
                  <a:txBody>
                    <a:bodyPr/>
                    <a:lstStyle/>
                    <a:p>
                      <a:pPr algn="l" fontAlgn="t">
                        <a:spcAft>
                          <a:spcPts val="600"/>
                        </a:spcAft>
                      </a:pPr>
                      <a:r>
                        <a:rPr lang="en-US" sz="2000" b="1" u="none" strike="noStrike" dirty="0">
                          <a:solidFill>
                            <a:schemeClr val="accent1"/>
                          </a:solidFill>
                          <a:effectLst/>
                        </a:rPr>
                        <a:t>Not having a good discussion forum</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not having a dedicated forum for discussion was difficult but we eventually made a WhatsApp group for messaging which was helpful.</a:t>
                      </a:r>
                      <a:r>
                        <a:rPr lang="en-US" sz="2000" b="0" i="0" u="none" strike="noStrike" dirty="0">
                          <a:solidFill>
                            <a:srgbClr val="000000"/>
                          </a:solidFill>
                          <a:effectLst/>
                          <a:latin typeface="Segoe UI" panose="020B0502040204020203" pitchFamily="34" charset="0"/>
                        </a:rPr>
                        <a:t>”</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Communication would have been challenging on the Moodle forum alone.</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2</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3298777666"/>
                  </a:ext>
                </a:extLst>
              </a:tr>
            </a:tbl>
          </a:graphicData>
        </a:graphic>
      </p:graphicFrame>
      <p:graphicFrame>
        <p:nvGraphicFramePr>
          <p:cNvPr id="12" name="Table 11">
            <a:extLst>
              <a:ext uri="{FF2B5EF4-FFF2-40B4-BE49-F238E27FC236}">
                <a16:creationId xmlns:a16="http://schemas.microsoft.com/office/drawing/2014/main" id="{23A87981-1627-44E9-BAB8-3C5726BC3F25}"/>
              </a:ext>
            </a:extLst>
          </p:cNvPr>
          <p:cNvGraphicFramePr>
            <a:graphicFrameLocks noGrp="1"/>
          </p:cNvGraphicFramePr>
          <p:nvPr>
            <p:extLst>
              <p:ext uri="{D42A27DB-BD31-4B8C-83A1-F6EECF244321}">
                <p14:modId xmlns:p14="http://schemas.microsoft.com/office/powerpoint/2010/main" val="2494031703"/>
              </p:ext>
            </p:extLst>
          </p:nvPr>
        </p:nvGraphicFramePr>
        <p:xfrm>
          <a:off x="226243" y="2519096"/>
          <a:ext cx="11679811" cy="1381125"/>
        </p:xfrm>
        <a:graphic>
          <a:graphicData uri="http://schemas.openxmlformats.org/drawingml/2006/table">
            <a:tbl>
              <a:tblPr>
                <a:tableStyleId>{5C22544A-7EE6-4342-B048-85BDC9FD1C3A}</a:tableStyleId>
              </a:tblPr>
              <a:tblGrid>
                <a:gridCol w="11346974">
                  <a:extLst>
                    <a:ext uri="{9D8B030D-6E8A-4147-A177-3AD203B41FA5}">
                      <a16:colId xmlns:a16="http://schemas.microsoft.com/office/drawing/2014/main" val="1576609023"/>
                    </a:ext>
                  </a:extLst>
                </a:gridCol>
                <a:gridCol w="332837">
                  <a:extLst>
                    <a:ext uri="{9D8B030D-6E8A-4147-A177-3AD203B41FA5}">
                      <a16:colId xmlns:a16="http://schemas.microsoft.com/office/drawing/2014/main" val="3947269052"/>
                    </a:ext>
                  </a:extLst>
                </a:gridCol>
              </a:tblGrid>
              <a:tr h="292610">
                <a:tc>
                  <a:txBody>
                    <a:bodyPr/>
                    <a:lstStyle/>
                    <a:p>
                      <a:pPr algn="l" fontAlgn="t">
                        <a:spcAft>
                          <a:spcPts val="600"/>
                        </a:spcAft>
                      </a:pPr>
                      <a:r>
                        <a:rPr lang="en-US" sz="2000" b="1" u="none" strike="noStrike" dirty="0">
                          <a:solidFill>
                            <a:schemeClr val="accent1"/>
                          </a:solidFill>
                          <a:effectLst/>
                        </a:rPr>
                        <a:t>Technical issues when using online platforms such as zoom</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bad internet which made zoom difficult</a:t>
                      </a:r>
                      <a:r>
                        <a:rPr lang="en-GB" sz="2000" b="0" i="0" u="none" strike="noStrike" kern="1200" baseline="0" dirty="0">
                          <a:solidFill>
                            <a:schemeClr val="dk1"/>
                          </a:solidFill>
                          <a:latin typeface="+mn-lt"/>
                          <a:ea typeface="+mn-ea"/>
                          <a:cs typeface="+mn-cs"/>
                        </a:rPr>
                        <a:t>.”</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because of tech issues it was difficult to hear and respond sometimes. To overcome this, I made use of the chat feature.</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6</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4187362934"/>
                  </a:ext>
                </a:extLst>
              </a:tr>
            </a:tbl>
          </a:graphicData>
        </a:graphic>
      </p:graphicFrame>
    </p:spTree>
    <p:extLst>
      <p:ext uri="{BB962C8B-B14F-4D97-AF65-F5344CB8AC3E}">
        <p14:creationId xmlns:p14="http://schemas.microsoft.com/office/powerpoint/2010/main" val="40640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8C98E-CAF9-461A-87A6-82DFBCBFF422}"/>
              </a:ext>
            </a:extLst>
          </p:cNvPr>
          <p:cNvSpPr>
            <a:spLocks noGrp="1"/>
          </p:cNvSpPr>
          <p:nvPr>
            <p:ph type="sldNum" sz="quarter" idx="12"/>
          </p:nvPr>
        </p:nvSpPr>
        <p:spPr/>
        <p:txBody>
          <a:bodyPr/>
          <a:lstStyle/>
          <a:p>
            <a:fld id="{9D865A15-150D-46D6-8DC5-C5C4CA4DDF52}" type="slidenum">
              <a:rPr lang="en-GB" smtClean="0"/>
              <a:t>25</a:t>
            </a:fld>
            <a:endParaRPr lang="en-GB"/>
          </a:p>
        </p:txBody>
      </p:sp>
      <p:sp>
        <p:nvSpPr>
          <p:cNvPr id="6" name="TextBox 5">
            <a:extLst>
              <a:ext uri="{FF2B5EF4-FFF2-40B4-BE49-F238E27FC236}">
                <a16:creationId xmlns:a16="http://schemas.microsoft.com/office/drawing/2014/main" id="{F3FDB3FE-E107-4F04-9684-13ED9FD029EB}"/>
              </a:ext>
            </a:extLst>
          </p:cNvPr>
          <p:cNvSpPr txBox="1"/>
          <p:nvPr/>
        </p:nvSpPr>
        <p:spPr>
          <a:xfrm>
            <a:off x="3480062" y="0"/>
            <a:ext cx="5231876" cy="461665"/>
          </a:xfrm>
          <a:prstGeom prst="rect">
            <a:avLst/>
          </a:prstGeom>
          <a:noFill/>
        </p:spPr>
        <p:txBody>
          <a:bodyPr wrap="square">
            <a:spAutoFit/>
          </a:bodyPr>
          <a:lstStyle/>
          <a:p>
            <a:pPr lvl="0"/>
            <a:r>
              <a:rPr lang="en-GB" sz="2400" b="1" kern="0" dirty="0">
                <a:solidFill>
                  <a:schemeClr val="accent6">
                    <a:lumMod val="75000"/>
                  </a:schemeClr>
                </a:solidFill>
                <a:ea typeface="MS PGothic" pitchFamily="34" charset="-128"/>
                <a:cs typeface="+mj-cs"/>
              </a:rPr>
              <a:t>Benefits – Group skills (208 comments)</a:t>
            </a:r>
          </a:p>
        </p:txBody>
      </p:sp>
      <p:cxnSp>
        <p:nvCxnSpPr>
          <p:cNvPr id="7" name="Straight Connector 6">
            <a:extLst>
              <a:ext uri="{FF2B5EF4-FFF2-40B4-BE49-F238E27FC236}">
                <a16:creationId xmlns:a16="http://schemas.microsoft.com/office/drawing/2014/main" id="{26AB28F1-B8B6-432D-9008-FDA931582BF1}"/>
              </a:ext>
            </a:extLst>
          </p:cNvPr>
          <p:cNvCxnSpPr>
            <a:cxnSpLocks/>
          </p:cNvCxnSpPr>
          <p:nvPr/>
        </p:nvCxnSpPr>
        <p:spPr>
          <a:xfrm flipV="1">
            <a:off x="3480062" y="475153"/>
            <a:ext cx="5022915" cy="3036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EEC6FE56-F881-4337-958D-DB515F63DF0B}"/>
              </a:ext>
            </a:extLst>
          </p:cNvPr>
          <p:cNvGraphicFramePr>
            <a:graphicFrameLocks noGrp="1"/>
          </p:cNvGraphicFramePr>
          <p:nvPr>
            <p:extLst>
              <p:ext uri="{D42A27DB-BD31-4B8C-83A1-F6EECF244321}">
                <p14:modId xmlns:p14="http://schemas.microsoft.com/office/powerpoint/2010/main" val="2199409625"/>
              </p:ext>
            </p:extLst>
          </p:nvPr>
        </p:nvGraphicFramePr>
        <p:xfrm>
          <a:off x="72067" y="604127"/>
          <a:ext cx="11846754" cy="2280285"/>
        </p:xfrm>
        <a:graphic>
          <a:graphicData uri="http://schemas.openxmlformats.org/drawingml/2006/table">
            <a:tbl>
              <a:tblPr>
                <a:tableStyleId>{5C22544A-7EE6-4342-B048-85BDC9FD1C3A}</a:tableStyleId>
              </a:tblPr>
              <a:tblGrid>
                <a:gridCol w="11400849">
                  <a:extLst>
                    <a:ext uri="{9D8B030D-6E8A-4147-A177-3AD203B41FA5}">
                      <a16:colId xmlns:a16="http://schemas.microsoft.com/office/drawing/2014/main" val="1258956303"/>
                    </a:ext>
                  </a:extLst>
                </a:gridCol>
                <a:gridCol w="445905">
                  <a:extLst>
                    <a:ext uri="{9D8B030D-6E8A-4147-A177-3AD203B41FA5}">
                      <a16:colId xmlns:a16="http://schemas.microsoft.com/office/drawing/2014/main" val="3669524653"/>
                    </a:ext>
                  </a:extLst>
                </a:gridCol>
              </a:tblGrid>
              <a:tr h="662466">
                <a:tc>
                  <a:txBody>
                    <a:bodyPr/>
                    <a:lstStyle/>
                    <a:p>
                      <a:pPr algn="l" fontAlgn="t">
                        <a:spcAft>
                          <a:spcPts val="600"/>
                        </a:spcAft>
                      </a:pPr>
                      <a:r>
                        <a:rPr lang="en-US" sz="2400" b="1" u="none" strike="noStrike" dirty="0">
                          <a:solidFill>
                            <a:schemeClr val="accent1"/>
                          </a:solidFill>
                          <a:effectLst/>
                        </a:rPr>
                        <a:t>Confidence/ clear communication, persuasion skills</a:t>
                      </a:r>
                    </a:p>
                    <a:p>
                      <a:pPr marL="342900" indent="-258763">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It was a good way to develop persuading skills as we had to try to persuade group members that our answers were correct.</a:t>
                      </a:r>
                      <a:r>
                        <a:rPr lang="en-GB" sz="2000" b="0" i="0" u="none" strike="noStrike" kern="1200" baseline="0" dirty="0">
                          <a:solidFill>
                            <a:schemeClr val="dk1"/>
                          </a:solidFill>
                          <a:latin typeface="+mn-lt"/>
                          <a:ea typeface="+mn-ea"/>
                          <a:cs typeface="+mn-cs"/>
                        </a:rPr>
                        <a:t>”</a:t>
                      </a:r>
                    </a:p>
                    <a:p>
                      <a:pPr marL="342900" indent="-258763">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It was intimidating sharing answers at first, but it was comforting and helpful to learn other people also find the course and questions challenging.</a:t>
                      </a:r>
                      <a:r>
                        <a:rPr lang="en-GB" sz="2000" b="0" i="0" u="none" strike="noStrike" kern="1200" baseline="0" dirty="0">
                          <a:solidFill>
                            <a:schemeClr val="dk1"/>
                          </a:solidFill>
                          <a:latin typeface="+mn-lt"/>
                          <a:ea typeface="+mn-ea"/>
                          <a:cs typeface="+mn-cs"/>
                        </a:rPr>
                        <a:t>”</a:t>
                      </a:r>
                    </a:p>
                    <a:p>
                      <a:pPr marL="342900" indent="-258763">
                        <a:buFont typeface="Arial" panose="020B0604020202020204" pitchFamily="34" charset="0"/>
                        <a:buChar char="•"/>
                      </a:pPr>
                      <a:r>
                        <a:rPr lang="en-US" sz="2000" b="0" i="0" u="none" strike="noStrike" kern="1200" baseline="0" dirty="0">
                          <a:solidFill>
                            <a:schemeClr val="dk1"/>
                          </a:solidFill>
                          <a:latin typeface="+mn-lt"/>
                          <a:ea typeface="+mn-ea"/>
                          <a:cs typeface="+mn-cs"/>
                        </a:rPr>
                        <a:t>“I benefitted from explaining my answers to the other group members and discussing the content/ lectures.</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400" b="1" u="none" strike="noStrike" dirty="0">
                          <a:solidFill>
                            <a:schemeClr val="accent1"/>
                          </a:solidFill>
                          <a:effectLst/>
                        </a:rPr>
                        <a:t>53</a:t>
                      </a:r>
                      <a:endParaRPr lang="en-GB" sz="24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1489360356"/>
                  </a:ext>
                </a:extLst>
              </a:tr>
            </a:tbl>
          </a:graphicData>
        </a:graphic>
      </p:graphicFrame>
      <p:graphicFrame>
        <p:nvGraphicFramePr>
          <p:cNvPr id="5" name="Table 4">
            <a:extLst>
              <a:ext uri="{FF2B5EF4-FFF2-40B4-BE49-F238E27FC236}">
                <a16:creationId xmlns:a16="http://schemas.microsoft.com/office/drawing/2014/main" id="{D4D3827C-BED1-4C1C-B9DD-2F364F055590}"/>
              </a:ext>
            </a:extLst>
          </p:cNvPr>
          <p:cNvGraphicFramePr>
            <a:graphicFrameLocks noGrp="1"/>
          </p:cNvGraphicFramePr>
          <p:nvPr>
            <p:extLst>
              <p:ext uri="{D42A27DB-BD31-4B8C-83A1-F6EECF244321}">
                <p14:modId xmlns:p14="http://schemas.microsoft.com/office/powerpoint/2010/main" val="891974689"/>
              </p:ext>
            </p:extLst>
          </p:nvPr>
        </p:nvGraphicFramePr>
        <p:xfrm>
          <a:off x="72067" y="2941758"/>
          <a:ext cx="11846755" cy="1518285"/>
        </p:xfrm>
        <a:graphic>
          <a:graphicData uri="http://schemas.openxmlformats.org/drawingml/2006/table">
            <a:tbl>
              <a:tblPr>
                <a:tableStyleId>{5C22544A-7EE6-4342-B048-85BDC9FD1C3A}</a:tableStyleId>
              </a:tblPr>
              <a:tblGrid>
                <a:gridCol w="11400850">
                  <a:extLst>
                    <a:ext uri="{9D8B030D-6E8A-4147-A177-3AD203B41FA5}">
                      <a16:colId xmlns:a16="http://schemas.microsoft.com/office/drawing/2014/main" val="619639728"/>
                    </a:ext>
                  </a:extLst>
                </a:gridCol>
                <a:gridCol w="445905">
                  <a:extLst>
                    <a:ext uri="{9D8B030D-6E8A-4147-A177-3AD203B41FA5}">
                      <a16:colId xmlns:a16="http://schemas.microsoft.com/office/drawing/2014/main" val="4020664265"/>
                    </a:ext>
                  </a:extLst>
                </a:gridCol>
              </a:tblGrid>
              <a:tr h="437812">
                <a:tc>
                  <a:txBody>
                    <a:bodyPr/>
                    <a:lstStyle/>
                    <a:p>
                      <a:pPr marL="0" algn="l" defTabSz="914400" rtl="0" eaLnBrk="1" fontAlgn="t" latinLnBrk="0" hangingPunct="1">
                        <a:spcAft>
                          <a:spcPts val="600"/>
                        </a:spcAft>
                      </a:pPr>
                      <a:r>
                        <a:rPr lang="en-US" sz="2400" b="1" u="none" strike="noStrike" kern="1200" dirty="0">
                          <a:solidFill>
                            <a:schemeClr val="accent1"/>
                          </a:solidFill>
                          <a:effectLst/>
                          <a:latin typeface="+mn-lt"/>
                          <a:ea typeface="+mn-ea"/>
                          <a:cs typeface="+mn-cs"/>
                        </a:rPr>
                        <a:t>Share ideas and discuss</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It helped me be able to speak to someone about questions rather than just getting told on a lecture</a:t>
                      </a:r>
                      <a:r>
                        <a:rPr lang="en-US" sz="2000" b="0" i="0" u="none" strike="noStrike" dirty="0">
                          <a:solidFill>
                            <a:srgbClr val="000000"/>
                          </a:solidFill>
                          <a:effectLst/>
                          <a:latin typeface="Segoe UI" panose="020B0502040204020203" pitchFamily="34" charset="0"/>
                        </a:rPr>
                        <a:t>.”</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It was nice to share thoughts with others</a:t>
                      </a:r>
                      <a:r>
                        <a:rPr lang="en-GB" sz="2000" b="0" i="0" u="none" strike="noStrike" kern="1200" baseline="0" dirty="0">
                          <a:solidFill>
                            <a:schemeClr val="dk1"/>
                          </a:solidFill>
                          <a:latin typeface="+mn-lt"/>
                          <a:ea typeface="+mn-ea"/>
                          <a:cs typeface="+mn-cs"/>
                        </a:rPr>
                        <a:t>.”</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Working in a team allowed us to share our ideas and helped us come to a conclusion for our answers.</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400" b="1" u="none" strike="noStrike" dirty="0">
                          <a:solidFill>
                            <a:schemeClr val="accent1"/>
                          </a:solidFill>
                          <a:effectLst/>
                        </a:rPr>
                        <a:t>63</a:t>
                      </a:r>
                      <a:endParaRPr lang="en-GB" sz="24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2735809095"/>
                  </a:ext>
                </a:extLst>
              </a:tr>
            </a:tbl>
          </a:graphicData>
        </a:graphic>
      </p:graphicFrame>
      <p:graphicFrame>
        <p:nvGraphicFramePr>
          <p:cNvPr id="8" name="Table 7">
            <a:extLst>
              <a:ext uri="{FF2B5EF4-FFF2-40B4-BE49-F238E27FC236}">
                <a16:creationId xmlns:a16="http://schemas.microsoft.com/office/drawing/2014/main" id="{BE9FB35C-A1E8-4EAF-97E1-AEB0DB387869}"/>
              </a:ext>
            </a:extLst>
          </p:cNvPr>
          <p:cNvGraphicFramePr>
            <a:graphicFrameLocks noGrp="1"/>
          </p:cNvGraphicFramePr>
          <p:nvPr>
            <p:extLst>
              <p:ext uri="{D42A27DB-BD31-4B8C-83A1-F6EECF244321}">
                <p14:modId xmlns:p14="http://schemas.microsoft.com/office/powerpoint/2010/main" val="1803903214"/>
              </p:ext>
            </p:extLst>
          </p:nvPr>
        </p:nvGraphicFramePr>
        <p:xfrm>
          <a:off x="72067" y="4517390"/>
          <a:ext cx="11846754" cy="2204085"/>
        </p:xfrm>
        <a:graphic>
          <a:graphicData uri="http://schemas.openxmlformats.org/drawingml/2006/table">
            <a:tbl>
              <a:tblPr>
                <a:tableStyleId>{5C22544A-7EE6-4342-B048-85BDC9FD1C3A}</a:tableStyleId>
              </a:tblPr>
              <a:tblGrid>
                <a:gridCol w="11400849">
                  <a:extLst>
                    <a:ext uri="{9D8B030D-6E8A-4147-A177-3AD203B41FA5}">
                      <a16:colId xmlns:a16="http://schemas.microsoft.com/office/drawing/2014/main" val="86154594"/>
                    </a:ext>
                  </a:extLst>
                </a:gridCol>
                <a:gridCol w="445905">
                  <a:extLst>
                    <a:ext uri="{9D8B030D-6E8A-4147-A177-3AD203B41FA5}">
                      <a16:colId xmlns:a16="http://schemas.microsoft.com/office/drawing/2014/main" val="941814198"/>
                    </a:ext>
                  </a:extLst>
                </a:gridCol>
              </a:tblGrid>
              <a:tr h="1052210">
                <a:tc>
                  <a:txBody>
                    <a:bodyPr/>
                    <a:lstStyle/>
                    <a:p>
                      <a:pPr marL="0" algn="l" defTabSz="914400" rtl="0" eaLnBrk="1" fontAlgn="t" latinLnBrk="0" hangingPunct="1">
                        <a:spcAft>
                          <a:spcPts val="600"/>
                        </a:spcAft>
                      </a:pPr>
                      <a:r>
                        <a:rPr lang="en-US" sz="2400" b="1" u="none" strike="noStrike" kern="1200" dirty="0">
                          <a:solidFill>
                            <a:schemeClr val="accent1"/>
                          </a:solidFill>
                          <a:effectLst/>
                          <a:latin typeface="+mn-lt"/>
                          <a:ea typeface="+mn-ea"/>
                          <a:cs typeface="+mn-cs"/>
                        </a:rPr>
                        <a:t>Group work planning and accomplishing</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We were able to improve our collaborative skills in this group work, and we successfully completed the quiz by dividing up the work and discussing it later in the meeting</a:t>
                      </a:r>
                      <a:r>
                        <a:rPr lang="en-GB" sz="2000" b="0" i="0" u="none" strike="noStrike" kern="1200" baseline="0" dirty="0">
                          <a:solidFill>
                            <a:schemeClr val="dk1"/>
                          </a:solidFill>
                          <a:latin typeface="+mn-lt"/>
                          <a:ea typeface="+mn-ea"/>
                          <a:cs typeface="+mn-cs"/>
                        </a:rPr>
                        <a:t>.”</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Everyone has different strengths and weaknesses so it was good to use these to all of our advantages</a:t>
                      </a:r>
                      <a:r>
                        <a:rPr lang="en-GB" sz="2000" b="0" i="0" u="none" strike="noStrike" kern="1200" baseline="0" dirty="0">
                          <a:solidFill>
                            <a:schemeClr val="dk1"/>
                          </a:solidFill>
                          <a:latin typeface="+mn-lt"/>
                          <a:ea typeface="+mn-ea"/>
                          <a:cs typeface="+mn-cs"/>
                        </a:rPr>
                        <a:t>.”</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we overcame any challenges we faced through early and effective communication</a:t>
                      </a:r>
                      <a:r>
                        <a:rPr lang="en-GB" sz="2000" b="0" i="0" u="none" strike="noStrike" kern="1200" baseline="0" dirty="0">
                          <a:solidFill>
                            <a:schemeClr val="dk1"/>
                          </a:solidFill>
                          <a:latin typeface="+mn-lt"/>
                          <a:ea typeface="+mn-ea"/>
                          <a:cs typeface="+mn-cs"/>
                        </a:rPr>
                        <a:t>.”</a:t>
                      </a:r>
                    </a:p>
                    <a:p>
                      <a:pPr marL="342900" indent="-258763">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This has developed my team working skills through effective coordination.</a:t>
                      </a:r>
                      <a:r>
                        <a:rPr lang="en-GB" sz="2000" b="0" i="0" u="none" strike="noStrike" kern="1200" baseline="0" dirty="0">
                          <a:solidFill>
                            <a:schemeClr val="dk1"/>
                          </a:solidFill>
                          <a:latin typeface="+mn-lt"/>
                          <a:ea typeface="+mn-ea"/>
                          <a:cs typeface="+mn-cs"/>
                        </a:rPr>
                        <a:t>”</a:t>
                      </a:r>
                    </a:p>
                  </a:txBody>
                  <a:tcPr marL="9525" marR="9525" marT="9525" marB="0"/>
                </a:tc>
                <a:tc>
                  <a:txBody>
                    <a:bodyPr/>
                    <a:lstStyle/>
                    <a:p>
                      <a:pPr marL="0" algn="ctr" defTabSz="914400" rtl="0" eaLnBrk="1" fontAlgn="t" latinLnBrk="0" hangingPunct="1"/>
                      <a:r>
                        <a:rPr lang="en-GB" sz="2400" b="1" u="none" strike="noStrike" kern="1200" dirty="0">
                          <a:solidFill>
                            <a:schemeClr val="accent1"/>
                          </a:solidFill>
                          <a:effectLst/>
                          <a:latin typeface="+mn-lt"/>
                          <a:ea typeface="+mn-ea"/>
                          <a:cs typeface="+mn-cs"/>
                        </a:rPr>
                        <a:t>92</a:t>
                      </a:r>
                    </a:p>
                  </a:txBody>
                  <a:tcPr marL="9525" marR="9525" marT="9525" marB="0"/>
                </a:tc>
                <a:extLst>
                  <a:ext uri="{0D108BD9-81ED-4DB2-BD59-A6C34878D82A}">
                    <a16:rowId xmlns:a16="http://schemas.microsoft.com/office/drawing/2014/main" val="2789516126"/>
                  </a:ext>
                </a:extLst>
              </a:tr>
            </a:tbl>
          </a:graphicData>
        </a:graphic>
      </p:graphicFrame>
    </p:spTree>
    <p:extLst>
      <p:ext uri="{BB962C8B-B14F-4D97-AF65-F5344CB8AC3E}">
        <p14:creationId xmlns:p14="http://schemas.microsoft.com/office/powerpoint/2010/main" val="110294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8C98E-CAF9-461A-87A6-82DFBCBFF422}"/>
              </a:ext>
            </a:extLst>
          </p:cNvPr>
          <p:cNvSpPr>
            <a:spLocks noGrp="1"/>
          </p:cNvSpPr>
          <p:nvPr>
            <p:ph type="sldNum" sz="quarter" idx="12"/>
          </p:nvPr>
        </p:nvSpPr>
        <p:spPr/>
        <p:txBody>
          <a:bodyPr/>
          <a:lstStyle/>
          <a:p>
            <a:fld id="{9D865A15-150D-46D6-8DC5-C5C4CA4DDF52}" type="slidenum">
              <a:rPr lang="en-GB" smtClean="0"/>
              <a:t>26</a:t>
            </a:fld>
            <a:endParaRPr lang="en-GB"/>
          </a:p>
        </p:txBody>
      </p:sp>
      <p:sp>
        <p:nvSpPr>
          <p:cNvPr id="9" name="TextBox 8">
            <a:extLst>
              <a:ext uri="{FF2B5EF4-FFF2-40B4-BE49-F238E27FC236}">
                <a16:creationId xmlns:a16="http://schemas.microsoft.com/office/drawing/2014/main" id="{78F25662-46C4-4140-9BE0-FDC2DC7A6976}"/>
              </a:ext>
            </a:extLst>
          </p:cNvPr>
          <p:cNvSpPr txBox="1"/>
          <p:nvPr/>
        </p:nvSpPr>
        <p:spPr>
          <a:xfrm>
            <a:off x="2960016" y="6395"/>
            <a:ext cx="7258640" cy="461665"/>
          </a:xfrm>
          <a:prstGeom prst="rect">
            <a:avLst/>
          </a:prstGeom>
          <a:noFill/>
        </p:spPr>
        <p:txBody>
          <a:bodyPr wrap="square">
            <a:spAutoFit/>
          </a:bodyPr>
          <a:lstStyle/>
          <a:p>
            <a:pPr marL="358775" lvl="0"/>
            <a:r>
              <a:rPr lang="en-GB" sz="2400" b="1" kern="0" dirty="0">
                <a:solidFill>
                  <a:schemeClr val="accent6">
                    <a:lumMod val="75000"/>
                  </a:schemeClr>
                </a:solidFill>
                <a:ea typeface="MS PGothic" pitchFamily="34" charset="-128"/>
                <a:cs typeface="+mj-cs"/>
              </a:rPr>
              <a:t>Benefits – Better Learning (56 comments – </a:t>
            </a:r>
            <a:r>
              <a:rPr lang="en-GB" sz="2400" b="1" kern="0" dirty="0" err="1">
                <a:solidFill>
                  <a:schemeClr val="accent6">
                    <a:lumMod val="75000"/>
                  </a:schemeClr>
                </a:solidFill>
                <a:ea typeface="MS PGothic" pitchFamily="34" charset="-128"/>
                <a:cs typeface="+mj-cs"/>
              </a:rPr>
              <a:t>pto</a:t>
            </a:r>
            <a:r>
              <a:rPr lang="en-GB" sz="2400" b="1" kern="0" dirty="0">
                <a:solidFill>
                  <a:schemeClr val="accent6">
                    <a:lumMod val="75000"/>
                  </a:schemeClr>
                </a:solidFill>
                <a:ea typeface="MS PGothic" pitchFamily="34" charset="-128"/>
                <a:cs typeface="+mj-cs"/>
              </a:rPr>
              <a:t>)</a:t>
            </a:r>
          </a:p>
        </p:txBody>
      </p:sp>
      <p:cxnSp>
        <p:nvCxnSpPr>
          <p:cNvPr id="11" name="Straight Connector 10">
            <a:extLst>
              <a:ext uri="{FF2B5EF4-FFF2-40B4-BE49-F238E27FC236}">
                <a16:creationId xmlns:a16="http://schemas.microsoft.com/office/drawing/2014/main" id="{4BA74AD3-5D8E-4D02-B85D-520239D5A73D}"/>
              </a:ext>
            </a:extLst>
          </p:cNvPr>
          <p:cNvCxnSpPr>
            <a:cxnSpLocks/>
          </p:cNvCxnSpPr>
          <p:nvPr/>
        </p:nvCxnSpPr>
        <p:spPr>
          <a:xfrm flipV="1">
            <a:off x="3454229" y="538107"/>
            <a:ext cx="5982002" cy="3036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19BF5867-89FE-44B1-A099-7B8643C0D324}"/>
              </a:ext>
            </a:extLst>
          </p:cNvPr>
          <p:cNvGraphicFramePr>
            <a:graphicFrameLocks noGrp="1"/>
          </p:cNvGraphicFramePr>
          <p:nvPr>
            <p:extLst>
              <p:ext uri="{D42A27DB-BD31-4B8C-83A1-F6EECF244321}">
                <p14:modId xmlns:p14="http://schemas.microsoft.com/office/powerpoint/2010/main" val="3774820765"/>
              </p:ext>
            </p:extLst>
          </p:nvPr>
        </p:nvGraphicFramePr>
        <p:xfrm>
          <a:off x="584462" y="1074617"/>
          <a:ext cx="10656216" cy="2813685"/>
        </p:xfrm>
        <a:graphic>
          <a:graphicData uri="http://schemas.openxmlformats.org/drawingml/2006/table">
            <a:tbl>
              <a:tblPr>
                <a:tableStyleId>{5C22544A-7EE6-4342-B048-85BDC9FD1C3A}</a:tableStyleId>
              </a:tblPr>
              <a:tblGrid>
                <a:gridCol w="10180948">
                  <a:extLst>
                    <a:ext uri="{9D8B030D-6E8A-4147-A177-3AD203B41FA5}">
                      <a16:colId xmlns:a16="http://schemas.microsoft.com/office/drawing/2014/main" val="1764267114"/>
                    </a:ext>
                  </a:extLst>
                </a:gridCol>
                <a:gridCol w="475268">
                  <a:extLst>
                    <a:ext uri="{9D8B030D-6E8A-4147-A177-3AD203B41FA5}">
                      <a16:colId xmlns:a16="http://schemas.microsoft.com/office/drawing/2014/main" val="684666999"/>
                    </a:ext>
                  </a:extLst>
                </a:gridCol>
              </a:tblGrid>
              <a:tr h="924025">
                <a:tc>
                  <a:txBody>
                    <a:bodyPr/>
                    <a:lstStyle/>
                    <a:p>
                      <a:pPr algn="l" fontAlgn="t">
                        <a:spcAft>
                          <a:spcPts val="600"/>
                        </a:spcAft>
                      </a:pPr>
                      <a:r>
                        <a:rPr lang="en-US" sz="2400" b="1" u="none" strike="noStrike" kern="1200" dirty="0">
                          <a:solidFill>
                            <a:schemeClr val="accent1"/>
                          </a:solidFill>
                          <a:effectLst/>
                          <a:latin typeface="+mn-lt"/>
                          <a:ea typeface="+mn-ea"/>
                          <a:cs typeface="+mn-cs"/>
                        </a:rPr>
                        <a:t>Improve content knowledge and learn different approaches</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Where I was weak in one topic, someone else was strong and vice versa so I ended up learning from them as we did the test</a:t>
                      </a:r>
                      <a:r>
                        <a:rPr lang="en-US" sz="2000" b="0" i="0" u="none" strike="noStrike" dirty="0">
                          <a:solidFill>
                            <a:srgbClr val="000000"/>
                          </a:solidFill>
                          <a:effectLst/>
                          <a:latin typeface="Segoe UI" panose="020B0502040204020203" pitchFamily="34" charset="0"/>
                        </a:rPr>
                        <a:t>.”</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effectLst/>
                          <a:latin typeface="+mn-lt"/>
                          <a:ea typeface="+mn-ea"/>
                          <a:cs typeface="+mn-cs"/>
                        </a:rPr>
                        <a:t>T</a:t>
                      </a:r>
                      <a:r>
                        <a:rPr lang="en-US" sz="2000" b="0" i="0" u="none" strike="noStrike" kern="1200" baseline="0" dirty="0">
                          <a:solidFill>
                            <a:schemeClr val="dk1"/>
                          </a:solidFill>
                          <a:latin typeface="+mn-lt"/>
                          <a:ea typeface="+mn-ea"/>
                          <a:cs typeface="+mn-cs"/>
                        </a:rPr>
                        <a:t>hese different perspectives and approaches to the questions proved useful in furthering understanding</a:t>
                      </a:r>
                      <a:r>
                        <a:rPr lang="en-US" sz="2000" b="0" i="0" u="none" strike="noStrike" dirty="0">
                          <a:solidFill>
                            <a:srgbClr val="000000"/>
                          </a:solidFill>
                          <a:effectLst/>
                          <a:latin typeface="Segoe UI" panose="020B0502040204020203" pitchFamily="34" charset="0"/>
                        </a:rPr>
                        <a:t>.”</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And I can learn from the discussions about the different learning ways of my classmates, which helps me a lot.</a:t>
                      </a:r>
                      <a:r>
                        <a:rPr lang="en-US" sz="2000" b="0" i="0" u="none" strike="noStrike" dirty="0">
                          <a:solidFill>
                            <a:srgbClr val="000000"/>
                          </a:solidFill>
                          <a:effectLst/>
                          <a:latin typeface="Segoe UI" panose="020B0502040204020203" pitchFamily="34" charset="0"/>
                        </a:rPr>
                        <a:t>.”</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we managed to patch holes in our knowledge, so it was helpful for all of us</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48</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398675291"/>
                  </a:ext>
                </a:extLst>
              </a:tr>
            </a:tbl>
          </a:graphicData>
        </a:graphic>
      </p:graphicFrame>
      <p:graphicFrame>
        <p:nvGraphicFramePr>
          <p:cNvPr id="13" name="Table 12">
            <a:extLst>
              <a:ext uri="{FF2B5EF4-FFF2-40B4-BE49-F238E27FC236}">
                <a16:creationId xmlns:a16="http://schemas.microsoft.com/office/drawing/2014/main" id="{5A5FB855-9618-4F1B-9E3B-B146A24ACACE}"/>
              </a:ext>
            </a:extLst>
          </p:cNvPr>
          <p:cNvGraphicFramePr>
            <a:graphicFrameLocks noGrp="1"/>
          </p:cNvGraphicFramePr>
          <p:nvPr>
            <p:extLst>
              <p:ext uri="{D42A27DB-BD31-4B8C-83A1-F6EECF244321}">
                <p14:modId xmlns:p14="http://schemas.microsoft.com/office/powerpoint/2010/main" val="1061545293"/>
              </p:ext>
            </p:extLst>
          </p:nvPr>
        </p:nvGraphicFramePr>
        <p:xfrm>
          <a:off x="516187" y="4377755"/>
          <a:ext cx="10656216" cy="1442085"/>
        </p:xfrm>
        <a:graphic>
          <a:graphicData uri="http://schemas.openxmlformats.org/drawingml/2006/table">
            <a:tbl>
              <a:tblPr>
                <a:tableStyleId>{5C22544A-7EE6-4342-B048-85BDC9FD1C3A}</a:tableStyleId>
              </a:tblPr>
              <a:tblGrid>
                <a:gridCol w="10171521">
                  <a:extLst>
                    <a:ext uri="{9D8B030D-6E8A-4147-A177-3AD203B41FA5}">
                      <a16:colId xmlns:a16="http://schemas.microsoft.com/office/drawing/2014/main" val="3906216628"/>
                    </a:ext>
                  </a:extLst>
                </a:gridCol>
                <a:gridCol w="484695">
                  <a:extLst>
                    <a:ext uri="{9D8B030D-6E8A-4147-A177-3AD203B41FA5}">
                      <a16:colId xmlns:a16="http://schemas.microsoft.com/office/drawing/2014/main" val="675080590"/>
                    </a:ext>
                  </a:extLst>
                </a:gridCol>
              </a:tblGrid>
              <a:tr h="609606">
                <a:tc>
                  <a:txBody>
                    <a:bodyPr/>
                    <a:lstStyle/>
                    <a:p>
                      <a:pPr algn="l" fontAlgn="t">
                        <a:spcAft>
                          <a:spcPts val="600"/>
                        </a:spcAft>
                      </a:pPr>
                      <a:r>
                        <a:rPr lang="en-US" sz="2400" b="1" u="none" strike="noStrike" dirty="0">
                          <a:solidFill>
                            <a:schemeClr val="accent1"/>
                          </a:solidFill>
                          <a:effectLst/>
                        </a:rPr>
                        <a:t>Critical learning opportunity</a:t>
                      </a:r>
                    </a:p>
                    <a:p>
                      <a:pPr marL="358775" indent="-27463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Group work is always massively beneficial to me, because it allows me to more critically analyse the questions</a:t>
                      </a:r>
                      <a:r>
                        <a:rPr lang="en-US" sz="2000" b="0" i="0" u="none" strike="noStrike" dirty="0">
                          <a:solidFill>
                            <a:srgbClr val="000000"/>
                          </a:solidFill>
                          <a:effectLst/>
                          <a:latin typeface="Segoe UI" panose="020B0502040204020203" pitchFamily="34" charset="0"/>
                        </a:rPr>
                        <a:t>.”</a:t>
                      </a:r>
                    </a:p>
                    <a:p>
                      <a:pPr marL="358775" indent="-274638">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Working in a group ensured critical thinking when approaching questions</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8</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2871094765"/>
                  </a:ext>
                </a:extLst>
              </a:tr>
            </a:tbl>
          </a:graphicData>
        </a:graphic>
      </p:graphicFrame>
    </p:spTree>
    <p:extLst>
      <p:ext uri="{BB962C8B-B14F-4D97-AF65-F5344CB8AC3E}">
        <p14:creationId xmlns:p14="http://schemas.microsoft.com/office/powerpoint/2010/main" val="3649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8C98E-CAF9-461A-87A6-82DFBCBFF422}"/>
              </a:ext>
            </a:extLst>
          </p:cNvPr>
          <p:cNvSpPr>
            <a:spLocks noGrp="1"/>
          </p:cNvSpPr>
          <p:nvPr>
            <p:ph type="sldNum" sz="quarter" idx="12"/>
          </p:nvPr>
        </p:nvSpPr>
        <p:spPr/>
        <p:txBody>
          <a:bodyPr/>
          <a:lstStyle/>
          <a:p>
            <a:fld id="{9D865A15-150D-46D6-8DC5-C5C4CA4DDF52}" type="slidenum">
              <a:rPr lang="en-GB" smtClean="0"/>
              <a:t>27</a:t>
            </a:fld>
            <a:endParaRPr lang="en-GB"/>
          </a:p>
        </p:txBody>
      </p:sp>
      <p:graphicFrame>
        <p:nvGraphicFramePr>
          <p:cNvPr id="2" name="Table 1">
            <a:extLst>
              <a:ext uri="{FF2B5EF4-FFF2-40B4-BE49-F238E27FC236}">
                <a16:creationId xmlns:a16="http://schemas.microsoft.com/office/drawing/2014/main" id="{6DCC9303-21C3-449A-8F05-721208718539}"/>
              </a:ext>
            </a:extLst>
          </p:cNvPr>
          <p:cNvGraphicFramePr>
            <a:graphicFrameLocks noGrp="1"/>
          </p:cNvGraphicFramePr>
          <p:nvPr>
            <p:extLst>
              <p:ext uri="{D42A27DB-BD31-4B8C-83A1-F6EECF244321}">
                <p14:modId xmlns:p14="http://schemas.microsoft.com/office/powerpoint/2010/main" val="933182314"/>
              </p:ext>
            </p:extLst>
          </p:nvPr>
        </p:nvGraphicFramePr>
        <p:xfrm>
          <a:off x="537327" y="4647468"/>
          <a:ext cx="10712778" cy="1442085"/>
        </p:xfrm>
        <a:graphic>
          <a:graphicData uri="http://schemas.openxmlformats.org/drawingml/2006/table">
            <a:tbl>
              <a:tblPr>
                <a:tableStyleId>{5C22544A-7EE6-4342-B048-85BDC9FD1C3A}</a:tableStyleId>
              </a:tblPr>
              <a:tblGrid>
                <a:gridCol w="10162096">
                  <a:extLst>
                    <a:ext uri="{9D8B030D-6E8A-4147-A177-3AD203B41FA5}">
                      <a16:colId xmlns:a16="http://schemas.microsoft.com/office/drawing/2014/main" val="86154594"/>
                    </a:ext>
                  </a:extLst>
                </a:gridCol>
                <a:gridCol w="550682">
                  <a:extLst>
                    <a:ext uri="{9D8B030D-6E8A-4147-A177-3AD203B41FA5}">
                      <a16:colId xmlns:a16="http://schemas.microsoft.com/office/drawing/2014/main" val="941814198"/>
                    </a:ext>
                  </a:extLst>
                </a:gridCol>
              </a:tblGrid>
              <a:tr h="452130">
                <a:tc>
                  <a:txBody>
                    <a:bodyPr/>
                    <a:lstStyle/>
                    <a:p>
                      <a:pPr marL="0" algn="l" defTabSz="914400" rtl="0" eaLnBrk="1" fontAlgn="t" latinLnBrk="0" hangingPunct="1">
                        <a:spcAft>
                          <a:spcPts val="600"/>
                        </a:spcAft>
                      </a:pPr>
                      <a:r>
                        <a:rPr lang="en-US" sz="2400" b="1" u="none" strike="noStrike" kern="1200" dirty="0">
                          <a:solidFill>
                            <a:schemeClr val="accent1"/>
                          </a:solidFill>
                          <a:effectLst/>
                          <a:latin typeface="+mn-lt"/>
                          <a:ea typeface="+mn-ea"/>
                          <a:cs typeface="+mn-cs"/>
                        </a:rPr>
                        <a:t>Higher probability of correct answers and grades</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relatively high score reflects the benefits of working in a team as individually the results would likely have been worse</a:t>
                      </a:r>
                      <a:r>
                        <a:rPr lang="en-US" sz="2000" b="0" i="0" u="none" strike="noStrike" dirty="0">
                          <a:solidFill>
                            <a:srgbClr val="000000"/>
                          </a:solidFill>
                          <a:effectLst/>
                          <a:latin typeface="Segoe UI" panose="020B0502040204020203" pitchFamily="34" charset="0"/>
                        </a:rPr>
                        <a:t>.”</a:t>
                      </a:r>
                    </a:p>
                    <a:p>
                      <a:pPr marL="342900" indent="-258763">
                        <a:spcAft>
                          <a:spcPts val="600"/>
                        </a:spcAft>
                        <a:buFont typeface="Arial" panose="020B0604020202020204" pitchFamily="34" charset="0"/>
                        <a:buChar cha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The team can improve the working efficiency and accuracy of the answers</a:t>
                      </a:r>
                      <a:r>
                        <a:rPr lang="en-US" sz="2000" b="0" i="0" u="none" strike="noStrike" dirty="0">
                          <a:solidFill>
                            <a:srgbClr val="000000"/>
                          </a:solidFill>
                          <a:effectLst/>
                          <a:latin typeface="Segoe UI" panose="020B0502040204020203" pitchFamily="34" charset="0"/>
                        </a:rPr>
                        <a:t>.”</a:t>
                      </a:r>
                    </a:p>
                  </a:txBody>
                  <a:tcPr marL="9525" marR="9525" marT="9525" marB="0"/>
                </a:tc>
                <a:tc>
                  <a:txBody>
                    <a:bodyPr/>
                    <a:lstStyle/>
                    <a:p>
                      <a:pPr algn="ctr" fontAlgn="t"/>
                      <a:r>
                        <a:rPr lang="en-GB" sz="2000" b="1" u="none" strike="noStrike" dirty="0">
                          <a:solidFill>
                            <a:schemeClr val="accent1"/>
                          </a:solidFill>
                          <a:effectLst/>
                        </a:rPr>
                        <a:t>10</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1668837657"/>
                  </a:ext>
                </a:extLst>
              </a:tr>
            </a:tbl>
          </a:graphicData>
        </a:graphic>
      </p:graphicFrame>
      <p:sp>
        <p:nvSpPr>
          <p:cNvPr id="8" name="TextBox 7">
            <a:extLst>
              <a:ext uri="{FF2B5EF4-FFF2-40B4-BE49-F238E27FC236}">
                <a16:creationId xmlns:a16="http://schemas.microsoft.com/office/drawing/2014/main" id="{BC6482AB-1463-4116-AD3E-811AC60AC79A}"/>
              </a:ext>
            </a:extLst>
          </p:cNvPr>
          <p:cNvSpPr txBox="1"/>
          <p:nvPr/>
        </p:nvSpPr>
        <p:spPr>
          <a:xfrm>
            <a:off x="3799002" y="-37182"/>
            <a:ext cx="4949072" cy="461665"/>
          </a:xfrm>
          <a:prstGeom prst="rect">
            <a:avLst/>
          </a:prstGeom>
          <a:noFill/>
        </p:spPr>
        <p:txBody>
          <a:bodyPr wrap="square">
            <a:spAutoFit/>
          </a:bodyPr>
          <a:lstStyle/>
          <a:p>
            <a:pPr lvl="0"/>
            <a:r>
              <a:rPr lang="en-GB" sz="2400" b="1" kern="0" dirty="0">
                <a:solidFill>
                  <a:schemeClr val="accent6">
                    <a:lumMod val="75000"/>
                  </a:schemeClr>
                </a:solidFill>
                <a:ea typeface="MS PGothic" pitchFamily="34" charset="-128"/>
                <a:cs typeface="+mj-cs"/>
              </a:rPr>
              <a:t>Benefits – compare, choose the best</a:t>
            </a:r>
          </a:p>
        </p:txBody>
      </p:sp>
      <p:cxnSp>
        <p:nvCxnSpPr>
          <p:cNvPr id="11" name="Straight Connector 10">
            <a:extLst>
              <a:ext uri="{FF2B5EF4-FFF2-40B4-BE49-F238E27FC236}">
                <a16:creationId xmlns:a16="http://schemas.microsoft.com/office/drawing/2014/main" id="{CA721830-8A6E-4554-AC29-1B62A85D30F7}"/>
              </a:ext>
            </a:extLst>
          </p:cNvPr>
          <p:cNvCxnSpPr>
            <a:cxnSpLocks/>
          </p:cNvCxnSpPr>
          <p:nvPr/>
        </p:nvCxnSpPr>
        <p:spPr>
          <a:xfrm flipV="1">
            <a:off x="3733014" y="424483"/>
            <a:ext cx="4877586" cy="51349"/>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63AA2D83-2BED-4669-9CD7-3C6841007E1D}"/>
              </a:ext>
            </a:extLst>
          </p:cNvPr>
          <p:cNvGraphicFramePr>
            <a:graphicFrameLocks noGrp="1"/>
          </p:cNvGraphicFramePr>
          <p:nvPr>
            <p:extLst>
              <p:ext uri="{D42A27DB-BD31-4B8C-83A1-F6EECF244321}">
                <p14:modId xmlns:p14="http://schemas.microsoft.com/office/powerpoint/2010/main" val="2296618815"/>
              </p:ext>
            </p:extLst>
          </p:nvPr>
        </p:nvGraphicFramePr>
        <p:xfrm>
          <a:off x="537328" y="768447"/>
          <a:ext cx="10712777" cy="3347085"/>
        </p:xfrm>
        <a:graphic>
          <a:graphicData uri="http://schemas.openxmlformats.org/drawingml/2006/table">
            <a:tbl>
              <a:tblPr>
                <a:tableStyleId>{5C22544A-7EE6-4342-B048-85BDC9FD1C3A}</a:tableStyleId>
              </a:tblPr>
              <a:tblGrid>
                <a:gridCol w="10180948">
                  <a:extLst>
                    <a:ext uri="{9D8B030D-6E8A-4147-A177-3AD203B41FA5}">
                      <a16:colId xmlns:a16="http://schemas.microsoft.com/office/drawing/2014/main" val="86154594"/>
                    </a:ext>
                  </a:extLst>
                </a:gridCol>
                <a:gridCol w="531829">
                  <a:extLst>
                    <a:ext uri="{9D8B030D-6E8A-4147-A177-3AD203B41FA5}">
                      <a16:colId xmlns:a16="http://schemas.microsoft.com/office/drawing/2014/main" val="941814198"/>
                    </a:ext>
                  </a:extLst>
                </a:gridCol>
              </a:tblGrid>
              <a:tr h="637952">
                <a:tc>
                  <a:txBody>
                    <a:bodyPr/>
                    <a:lstStyle/>
                    <a:p>
                      <a:pPr algn="l" fontAlgn="t">
                        <a:spcAft>
                          <a:spcPts val="600"/>
                        </a:spcAft>
                      </a:pPr>
                      <a:r>
                        <a:rPr lang="en-US" sz="2400" b="1" u="none" strike="noStrike" dirty="0">
                          <a:solidFill>
                            <a:schemeClr val="accent1"/>
                          </a:solidFill>
                          <a:effectLst/>
                        </a:rPr>
                        <a:t>Compare individual answer with others, discuss – enhances learning</a:t>
                      </a:r>
                    </a:p>
                    <a:p>
                      <a:pPr marL="442913" indent="-263525">
                        <a:spcAft>
                          <a:spcPts val="600"/>
                        </a:spcAft>
                        <a:buFont typeface="Arial" panose="020B0604020202020204" pitchFamily="34" charset="0"/>
                        <a:buChar char="•"/>
                      </a:pPr>
                      <a:r>
                        <a:rPr lang="en-US" sz="2000" b="0" i="0" u="none" strike="noStrike" kern="1200" baseline="0" dirty="0">
                          <a:solidFill>
                            <a:schemeClr val="dk1"/>
                          </a:solidFill>
                          <a:latin typeface="+mn-lt"/>
                          <a:ea typeface="+mn-ea"/>
                          <a:cs typeface="+mn-cs"/>
                        </a:rPr>
                        <a:t>“The questions were fairly challenging, which meant that after attempting our allocated questions we were able to discuss our methods and come to an agreement on any answers that we were unsure about, or we were struggling to understand….to have a look and compare their answers.</a:t>
                      </a:r>
                      <a:r>
                        <a:rPr lang="en-GB" sz="2000" b="0" i="0" u="none" strike="noStrike" kern="1200" baseline="0" dirty="0">
                          <a:solidFill>
                            <a:schemeClr val="dk1"/>
                          </a:solidFill>
                          <a:latin typeface="+mn-lt"/>
                          <a:ea typeface="+mn-ea"/>
                          <a:cs typeface="+mn-cs"/>
                        </a:rPr>
                        <a:t>”</a:t>
                      </a:r>
                    </a:p>
                    <a:p>
                      <a:pPr marL="442913" indent="-263525">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Working in a group allowed us to communicate on questions we were not certain about, and insight from group members allowed us to reach a consensus, and therefore better understand the material</a:t>
                      </a:r>
                      <a:endParaRPr lang="en-GB" sz="2000" b="0" i="0" u="none" strike="noStrike" kern="1200" baseline="0" dirty="0">
                        <a:solidFill>
                          <a:schemeClr val="dk1"/>
                        </a:solidFill>
                        <a:latin typeface="+mn-lt"/>
                        <a:ea typeface="+mn-ea"/>
                        <a:cs typeface="+mn-cs"/>
                      </a:endParaRPr>
                    </a:p>
                    <a:p>
                      <a:pPr marL="442913" marR="0" lvl="0" indent="-2635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One benefit is that due to people getting different answers, a discussion follows which really helps to better our understanding of the contents.”</a:t>
                      </a:r>
                    </a:p>
                  </a:txBody>
                  <a:tcPr marL="9525" marR="9525" marT="9525" marB="0"/>
                </a:tc>
                <a:tc>
                  <a:txBody>
                    <a:bodyPr/>
                    <a:lstStyle/>
                    <a:p>
                      <a:pPr marL="0" algn="ctr" defTabSz="914400" rtl="0" eaLnBrk="1" fontAlgn="t" latinLnBrk="0" hangingPunct="1"/>
                      <a:r>
                        <a:rPr lang="en-GB" sz="2000" b="1" u="none" strike="noStrike" kern="1200" dirty="0">
                          <a:solidFill>
                            <a:schemeClr val="accent1"/>
                          </a:solidFill>
                          <a:effectLst/>
                          <a:latin typeface="+mn-lt"/>
                          <a:ea typeface="+mn-ea"/>
                          <a:cs typeface="+mn-cs"/>
                        </a:rPr>
                        <a:t>74</a:t>
                      </a:r>
                    </a:p>
                  </a:txBody>
                  <a:tcPr marL="9525" marR="9525" marT="9525" marB="0"/>
                </a:tc>
                <a:extLst>
                  <a:ext uri="{0D108BD9-81ED-4DB2-BD59-A6C34878D82A}">
                    <a16:rowId xmlns:a16="http://schemas.microsoft.com/office/drawing/2014/main" val="4001557497"/>
                  </a:ext>
                </a:extLst>
              </a:tr>
            </a:tbl>
          </a:graphicData>
        </a:graphic>
      </p:graphicFrame>
    </p:spTree>
    <p:extLst>
      <p:ext uri="{BB962C8B-B14F-4D97-AF65-F5344CB8AC3E}">
        <p14:creationId xmlns:p14="http://schemas.microsoft.com/office/powerpoint/2010/main" val="267618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8C98E-CAF9-461A-87A6-82DFBCBFF422}"/>
              </a:ext>
            </a:extLst>
          </p:cNvPr>
          <p:cNvSpPr>
            <a:spLocks noGrp="1"/>
          </p:cNvSpPr>
          <p:nvPr>
            <p:ph type="sldNum" sz="quarter" idx="12"/>
          </p:nvPr>
        </p:nvSpPr>
        <p:spPr/>
        <p:txBody>
          <a:bodyPr/>
          <a:lstStyle/>
          <a:p>
            <a:fld id="{9D865A15-150D-46D6-8DC5-C5C4CA4DDF52}" type="slidenum">
              <a:rPr lang="en-GB" smtClean="0"/>
              <a:t>28</a:t>
            </a:fld>
            <a:endParaRPr lang="en-GB"/>
          </a:p>
        </p:txBody>
      </p:sp>
      <p:graphicFrame>
        <p:nvGraphicFramePr>
          <p:cNvPr id="3" name="Table 2">
            <a:extLst>
              <a:ext uri="{FF2B5EF4-FFF2-40B4-BE49-F238E27FC236}">
                <a16:creationId xmlns:a16="http://schemas.microsoft.com/office/drawing/2014/main" id="{94653C3B-0B26-4987-BCE5-D1598028B9F4}"/>
              </a:ext>
            </a:extLst>
          </p:cNvPr>
          <p:cNvGraphicFramePr>
            <a:graphicFrameLocks noGrp="1"/>
          </p:cNvGraphicFramePr>
          <p:nvPr>
            <p:extLst>
              <p:ext uri="{D42A27DB-BD31-4B8C-83A1-F6EECF244321}">
                <p14:modId xmlns:p14="http://schemas.microsoft.com/office/powerpoint/2010/main" val="693987989"/>
              </p:ext>
            </p:extLst>
          </p:nvPr>
        </p:nvGraphicFramePr>
        <p:xfrm>
          <a:off x="661446" y="3629681"/>
          <a:ext cx="10869105" cy="2432685"/>
        </p:xfrm>
        <a:graphic>
          <a:graphicData uri="http://schemas.openxmlformats.org/drawingml/2006/table">
            <a:tbl>
              <a:tblPr>
                <a:tableStyleId>{5C22544A-7EE6-4342-B048-85BDC9FD1C3A}</a:tableStyleId>
              </a:tblPr>
              <a:tblGrid>
                <a:gridCol w="10415049">
                  <a:extLst>
                    <a:ext uri="{9D8B030D-6E8A-4147-A177-3AD203B41FA5}">
                      <a16:colId xmlns:a16="http://schemas.microsoft.com/office/drawing/2014/main" val="1235520229"/>
                    </a:ext>
                  </a:extLst>
                </a:gridCol>
                <a:gridCol w="454056">
                  <a:extLst>
                    <a:ext uri="{9D8B030D-6E8A-4147-A177-3AD203B41FA5}">
                      <a16:colId xmlns:a16="http://schemas.microsoft.com/office/drawing/2014/main" val="2583957188"/>
                    </a:ext>
                  </a:extLst>
                </a:gridCol>
              </a:tblGrid>
              <a:tr h="2115921">
                <a:tc>
                  <a:txBody>
                    <a:bodyPr/>
                    <a:lstStyle/>
                    <a:p>
                      <a:pPr algn="l" fontAlgn="t">
                        <a:spcAft>
                          <a:spcPts val="600"/>
                        </a:spcAft>
                      </a:pPr>
                      <a:r>
                        <a:rPr lang="en-GB" sz="2400" b="1" u="none" strike="noStrike" dirty="0">
                          <a:solidFill>
                            <a:schemeClr val="accent1"/>
                          </a:solidFill>
                          <a:effectLst/>
                        </a:rPr>
                        <a:t>Support</a:t>
                      </a:r>
                    </a:p>
                    <a:p>
                      <a:pPr marL="442913" indent="-263525">
                        <a:spcAft>
                          <a:spcPts val="600"/>
                        </a:spcAft>
                        <a:buFont typeface="Arial" panose="020B0604020202020204" pitchFamily="34" charset="0"/>
                        <a:buChar char="•"/>
                      </a:pPr>
                      <a:r>
                        <a:rPr lang="en-US" sz="2000" b="0" i="0" u="none" strike="noStrike" kern="1200" baseline="0" dirty="0">
                          <a:solidFill>
                            <a:schemeClr val="dk1"/>
                          </a:solidFill>
                          <a:latin typeface="+mn-lt"/>
                          <a:ea typeface="+mn-ea"/>
                          <a:cs typeface="+mn-cs"/>
                        </a:rPr>
                        <a:t>“The benefit was having a support system. Having someone to lean on and work out the problems together was really great experience.</a:t>
                      </a:r>
                      <a:r>
                        <a:rPr lang="en-GB" sz="2000" b="0" i="0" u="none" strike="noStrike" kern="1200" baseline="0" dirty="0">
                          <a:solidFill>
                            <a:schemeClr val="dk1"/>
                          </a:solidFill>
                          <a:latin typeface="+mn-lt"/>
                          <a:ea typeface="+mn-ea"/>
                          <a:cs typeface="+mn-cs"/>
                        </a:rPr>
                        <a:t>”</a:t>
                      </a:r>
                    </a:p>
                    <a:p>
                      <a:pPr marL="442913" indent="-263525">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It was extremely better than I expected because everyone was friendly, communicative and supportive.”</a:t>
                      </a:r>
                    </a:p>
                    <a:p>
                      <a:pPr marL="442913" marR="0" lvl="0" indent="-2635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i="0" u="none" strike="noStrike" kern="1200" baseline="0" dirty="0">
                          <a:solidFill>
                            <a:schemeClr val="dk1"/>
                          </a:solidFill>
                          <a:latin typeface="+mn-lt"/>
                          <a:ea typeface="+mn-ea"/>
                          <a:cs typeface="+mn-cs"/>
                        </a:rPr>
                        <a:t> </a:t>
                      </a:r>
                      <a:r>
                        <a:rPr lang="en-US" sz="2000" b="0" i="0" u="none" strike="noStrike" dirty="0">
                          <a:solidFill>
                            <a:srgbClr val="000000"/>
                          </a:solidFill>
                          <a:effectLst/>
                          <a:latin typeface="Segoe UI" panose="020B0502040204020203" pitchFamily="34" charset="0"/>
                        </a:rPr>
                        <a:t>“(</a:t>
                      </a:r>
                      <a:r>
                        <a:rPr lang="en-US" sz="2000" b="0" i="0" u="none" strike="noStrike" kern="1200" baseline="0" dirty="0">
                          <a:solidFill>
                            <a:schemeClr val="dk1"/>
                          </a:solidFill>
                          <a:latin typeface="+mn-lt"/>
                          <a:ea typeface="+mn-ea"/>
                          <a:cs typeface="+mn-cs"/>
                        </a:rPr>
                        <a:t>My personal anxiety made it difficult for me to share my answers to the extent I wanted), but my group made it a comfortable and safe environment to share.</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18</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1385213451"/>
                  </a:ext>
                </a:extLst>
              </a:tr>
            </a:tbl>
          </a:graphicData>
        </a:graphic>
      </p:graphicFrame>
      <p:graphicFrame>
        <p:nvGraphicFramePr>
          <p:cNvPr id="5" name="Table 4">
            <a:extLst>
              <a:ext uri="{FF2B5EF4-FFF2-40B4-BE49-F238E27FC236}">
                <a16:creationId xmlns:a16="http://schemas.microsoft.com/office/drawing/2014/main" id="{0D4873E6-74D7-497A-A3A0-86DE4C03B01F}"/>
              </a:ext>
            </a:extLst>
          </p:cNvPr>
          <p:cNvGraphicFramePr>
            <a:graphicFrameLocks noGrp="1"/>
          </p:cNvGraphicFramePr>
          <p:nvPr>
            <p:extLst>
              <p:ext uri="{D42A27DB-BD31-4B8C-83A1-F6EECF244321}">
                <p14:modId xmlns:p14="http://schemas.microsoft.com/office/powerpoint/2010/main" val="1857980611"/>
              </p:ext>
            </p:extLst>
          </p:nvPr>
        </p:nvGraphicFramePr>
        <p:xfrm>
          <a:off x="661445" y="1012711"/>
          <a:ext cx="10869105" cy="2204085"/>
        </p:xfrm>
        <a:graphic>
          <a:graphicData uri="http://schemas.openxmlformats.org/drawingml/2006/table">
            <a:tbl>
              <a:tblPr>
                <a:tableStyleId>{5C22544A-7EE6-4342-B048-85BDC9FD1C3A}</a:tableStyleId>
              </a:tblPr>
              <a:tblGrid>
                <a:gridCol w="10443328">
                  <a:extLst>
                    <a:ext uri="{9D8B030D-6E8A-4147-A177-3AD203B41FA5}">
                      <a16:colId xmlns:a16="http://schemas.microsoft.com/office/drawing/2014/main" val="4034949295"/>
                    </a:ext>
                  </a:extLst>
                </a:gridCol>
                <a:gridCol w="425777">
                  <a:extLst>
                    <a:ext uri="{9D8B030D-6E8A-4147-A177-3AD203B41FA5}">
                      <a16:colId xmlns:a16="http://schemas.microsoft.com/office/drawing/2014/main" val="3434195927"/>
                    </a:ext>
                  </a:extLst>
                </a:gridCol>
              </a:tblGrid>
              <a:tr h="539015">
                <a:tc>
                  <a:txBody>
                    <a:bodyPr/>
                    <a:lstStyle/>
                    <a:p>
                      <a:pPr algn="l" fontAlgn="t">
                        <a:spcAft>
                          <a:spcPts val="600"/>
                        </a:spcAft>
                      </a:pPr>
                      <a:r>
                        <a:rPr lang="en-US" sz="2400" b="1" u="none" strike="noStrike" dirty="0">
                          <a:solidFill>
                            <a:schemeClr val="accent1"/>
                          </a:solidFill>
                          <a:effectLst/>
                        </a:rPr>
                        <a:t>Opportunity to meet course mates, interact and possibly continue interacting</a:t>
                      </a:r>
                    </a:p>
                    <a:p>
                      <a:pPr marL="442913" marR="0" lvl="0" indent="-263525" algn="l" defTabSz="914400" rtl="0" eaLnBrk="1" fontAlgn="t" latinLnBrk="0" hangingPunct="1">
                        <a:lnSpc>
                          <a:spcPct val="100000"/>
                        </a:lnSpc>
                        <a:spcBef>
                          <a:spcPts val="0"/>
                        </a:spcBef>
                        <a:spcAft>
                          <a:spcPts val="600"/>
                        </a:spcAft>
                        <a:buClrTx/>
                        <a:buSzTx/>
                        <a:buFont typeface="Arial" panose="020B0604020202020204" pitchFamily="34" charset="0"/>
                        <a:buChar char="•"/>
                        <a:tabLst/>
                        <a:defRP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It was really interactive, which I liked</a:t>
                      </a:r>
                      <a:r>
                        <a:rPr lang="en-GB" sz="2000" b="0" i="0" u="none" strike="noStrike" kern="1200" baseline="0" dirty="0">
                          <a:solidFill>
                            <a:schemeClr val="dk1"/>
                          </a:solidFill>
                          <a:latin typeface="+mn-lt"/>
                          <a:ea typeface="+mn-ea"/>
                          <a:cs typeface="+mn-cs"/>
                        </a:rPr>
                        <a:t>.”</a:t>
                      </a:r>
                    </a:p>
                    <a:p>
                      <a:pPr marL="442913" indent="-263525">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It was good to meet other people studying economics and hopefully in the future we will be able to study together.</a:t>
                      </a:r>
                      <a:r>
                        <a:rPr lang="en-GB" sz="2000" b="0" i="0" u="none" strike="noStrike" kern="1200" baseline="0" dirty="0">
                          <a:solidFill>
                            <a:schemeClr val="dk1"/>
                          </a:solidFill>
                          <a:latin typeface="+mn-lt"/>
                          <a:ea typeface="+mn-ea"/>
                          <a:cs typeface="+mn-cs"/>
                        </a:rPr>
                        <a:t>”</a:t>
                      </a:r>
                    </a:p>
                    <a:p>
                      <a:pPr marL="442913" indent="-263525">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It was beneficial to interact with students from different cultural backgrounds</a:t>
                      </a:r>
                      <a:r>
                        <a:rPr lang="en-GB" sz="2000" b="0" i="0" u="none" strike="noStrike" kern="1200" baseline="0" dirty="0">
                          <a:solidFill>
                            <a:schemeClr val="dk1"/>
                          </a:solidFill>
                          <a:latin typeface="+mn-lt"/>
                          <a:ea typeface="+mn-ea"/>
                          <a:cs typeface="+mn-cs"/>
                        </a:rPr>
                        <a:t>.”</a:t>
                      </a:r>
                    </a:p>
                    <a:p>
                      <a:pPr marL="442913" indent="-263525">
                        <a:spcAft>
                          <a:spcPts val="600"/>
                        </a:spcAft>
                        <a:buFont typeface="Arial" panose="020B0604020202020204" pitchFamily="34" charset="0"/>
                        <a:buChar char="•"/>
                      </a:pPr>
                      <a:r>
                        <a:rPr lang="en-GB" sz="2000" b="0" i="0" u="none" strike="noStrike" kern="1200" baseline="0" dirty="0">
                          <a:solidFill>
                            <a:schemeClr val="dk1"/>
                          </a:solidFill>
                          <a:latin typeface="+mn-lt"/>
                          <a:ea typeface="+mn-ea"/>
                          <a:cs typeface="+mn-cs"/>
                        </a:rPr>
                        <a:t>“</a:t>
                      </a:r>
                      <a:r>
                        <a:rPr lang="en-US" sz="2000" b="0" i="0" u="none" strike="noStrike" kern="1200" baseline="0" dirty="0">
                          <a:solidFill>
                            <a:schemeClr val="dk1"/>
                          </a:solidFill>
                          <a:latin typeface="+mn-lt"/>
                          <a:ea typeface="+mn-ea"/>
                          <a:cs typeface="+mn-cs"/>
                        </a:rPr>
                        <a:t>I also worked with people who I wouldn't normally, and this was good.</a:t>
                      </a:r>
                      <a:r>
                        <a:rPr lang="en-GB" sz="2000" b="0" i="0" u="none" strike="noStrike" kern="1200" baseline="0" dirty="0">
                          <a:solidFill>
                            <a:schemeClr val="dk1"/>
                          </a:solidFill>
                          <a:latin typeface="+mn-lt"/>
                          <a:ea typeface="+mn-ea"/>
                          <a:cs typeface="+mn-cs"/>
                        </a:rPr>
                        <a:t>”</a:t>
                      </a:r>
                      <a:endParaRPr lang="en-US" sz="2000" b="0" i="0" u="none" strike="noStrike" kern="1200" baseline="0" dirty="0">
                        <a:solidFill>
                          <a:schemeClr val="dk1"/>
                        </a:solidFill>
                        <a:latin typeface="+mn-lt"/>
                        <a:ea typeface="+mn-ea"/>
                        <a:cs typeface="+mn-cs"/>
                      </a:endParaRPr>
                    </a:p>
                  </a:txBody>
                  <a:tcPr marL="9525" marR="9525" marT="9525" marB="0"/>
                </a:tc>
                <a:tc>
                  <a:txBody>
                    <a:bodyPr/>
                    <a:lstStyle/>
                    <a:p>
                      <a:pPr algn="ctr" fontAlgn="t"/>
                      <a:r>
                        <a:rPr lang="en-GB" sz="2000" b="1" u="none" strike="noStrike" dirty="0">
                          <a:solidFill>
                            <a:schemeClr val="accent1"/>
                          </a:solidFill>
                          <a:effectLst/>
                        </a:rPr>
                        <a:t>33</a:t>
                      </a:r>
                      <a:endParaRPr lang="en-GB" sz="2000" b="1" i="0" u="none" strike="noStrike" dirty="0">
                        <a:solidFill>
                          <a:schemeClr val="accent1"/>
                        </a:solidFill>
                        <a:effectLst/>
                        <a:latin typeface="Segoe UI" panose="020B0502040204020203" pitchFamily="34" charset="0"/>
                      </a:endParaRPr>
                    </a:p>
                  </a:txBody>
                  <a:tcPr marL="9525" marR="9525" marT="9525" marB="0"/>
                </a:tc>
                <a:extLst>
                  <a:ext uri="{0D108BD9-81ED-4DB2-BD59-A6C34878D82A}">
                    <a16:rowId xmlns:a16="http://schemas.microsoft.com/office/drawing/2014/main" val="3845158892"/>
                  </a:ext>
                </a:extLst>
              </a:tr>
            </a:tbl>
          </a:graphicData>
        </a:graphic>
      </p:graphicFrame>
      <p:sp>
        <p:nvSpPr>
          <p:cNvPr id="8" name="TextBox 7">
            <a:extLst>
              <a:ext uri="{FF2B5EF4-FFF2-40B4-BE49-F238E27FC236}">
                <a16:creationId xmlns:a16="http://schemas.microsoft.com/office/drawing/2014/main" id="{BC6482AB-1463-4116-AD3E-811AC60AC79A}"/>
              </a:ext>
            </a:extLst>
          </p:cNvPr>
          <p:cNvSpPr txBox="1"/>
          <p:nvPr/>
        </p:nvSpPr>
        <p:spPr>
          <a:xfrm>
            <a:off x="2799761" y="44399"/>
            <a:ext cx="6928702" cy="461665"/>
          </a:xfrm>
          <a:prstGeom prst="rect">
            <a:avLst/>
          </a:prstGeom>
          <a:noFill/>
        </p:spPr>
        <p:txBody>
          <a:bodyPr wrap="square">
            <a:spAutoFit/>
          </a:bodyPr>
          <a:lstStyle/>
          <a:p>
            <a:pPr lvl="0"/>
            <a:r>
              <a:rPr lang="en-GB" sz="2400" b="1" kern="0" dirty="0">
                <a:solidFill>
                  <a:schemeClr val="accent6">
                    <a:lumMod val="75000"/>
                  </a:schemeClr>
                </a:solidFill>
                <a:ea typeface="MS PGothic" pitchFamily="34" charset="-128"/>
                <a:cs typeface="+mj-cs"/>
              </a:rPr>
              <a:t>Benefits – meet, interact and support (51 comments)</a:t>
            </a:r>
          </a:p>
        </p:txBody>
      </p:sp>
      <p:cxnSp>
        <p:nvCxnSpPr>
          <p:cNvPr id="11" name="Straight Connector 10">
            <a:extLst>
              <a:ext uri="{FF2B5EF4-FFF2-40B4-BE49-F238E27FC236}">
                <a16:creationId xmlns:a16="http://schemas.microsoft.com/office/drawing/2014/main" id="{CA721830-8A6E-4554-AC29-1B62A85D30F7}"/>
              </a:ext>
            </a:extLst>
          </p:cNvPr>
          <p:cNvCxnSpPr>
            <a:cxnSpLocks/>
          </p:cNvCxnSpPr>
          <p:nvPr/>
        </p:nvCxnSpPr>
        <p:spPr>
          <a:xfrm flipV="1">
            <a:off x="2894029" y="579592"/>
            <a:ext cx="6683604" cy="2023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C42370-04AA-45D5-8891-A4AB65F43F63}"/>
              </a:ext>
            </a:extLst>
          </p:cNvPr>
          <p:cNvSpPr>
            <a:spLocks noGrp="1"/>
          </p:cNvSpPr>
          <p:nvPr>
            <p:ph type="sldNum" sz="quarter" idx="12"/>
          </p:nvPr>
        </p:nvSpPr>
        <p:spPr/>
        <p:txBody>
          <a:bodyPr/>
          <a:lstStyle/>
          <a:p>
            <a:fld id="{9D865A15-150D-46D6-8DC5-C5C4CA4DDF52}" type="slidenum">
              <a:rPr lang="en-GB" smtClean="0"/>
              <a:t>29</a:t>
            </a:fld>
            <a:endParaRPr lang="en-GB"/>
          </a:p>
        </p:txBody>
      </p:sp>
      <p:cxnSp>
        <p:nvCxnSpPr>
          <p:cNvPr id="5" name="Straight Connector 4">
            <a:extLst>
              <a:ext uri="{FF2B5EF4-FFF2-40B4-BE49-F238E27FC236}">
                <a16:creationId xmlns:a16="http://schemas.microsoft.com/office/drawing/2014/main" id="{99C110D9-773D-4CF8-9885-1569CAEA31CD}"/>
              </a:ext>
            </a:extLst>
          </p:cNvPr>
          <p:cNvCxnSpPr>
            <a:cxnSpLocks/>
          </p:cNvCxnSpPr>
          <p:nvPr/>
        </p:nvCxnSpPr>
        <p:spPr>
          <a:xfrm>
            <a:off x="4885277" y="650201"/>
            <a:ext cx="1063036"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DFBF306-C1CD-4FF0-8EBC-BFACF8E13AC2}"/>
              </a:ext>
            </a:extLst>
          </p:cNvPr>
          <p:cNvSpPr txBox="1"/>
          <p:nvPr/>
        </p:nvSpPr>
        <p:spPr>
          <a:xfrm>
            <a:off x="4885277" y="122548"/>
            <a:ext cx="1138452" cy="461665"/>
          </a:xfrm>
          <a:prstGeom prst="rect">
            <a:avLst/>
          </a:prstGeom>
          <a:noFill/>
        </p:spPr>
        <p:txBody>
          <a:bodyPr wrap="square">
            <a:spAutoFit/>
          </a:bodyPr>
          <a:lstStyle/>
          <a:p>
            <a:pPr marL="536575" lvl="0" indent="-452438"/>
            <a:r>
              <a:rPr lang="en-GB" sz="2400" b="1" kern="0" dirty="0">
                <a:solidFill>
                  <a:srgbClr val="7030A0"/>
                </a:solidFill>
                <a:ea typeface="MS PGothic" pitchFamily="34" charset="-128"/>
                <a:cs typeface="+mj-cs"/>
              </a:rPr>
              <a:t>To-do</a:t>
            </a:r>
          </a:p>
        </p:txBody>
      </p:sp>
      <p:sp>
        <p:nvSpPr>
          <p:cNvPr id="9" name="TextBox 8">
            <a:extLst>
              <a:ext uri="{FF2B5EF4-FFF2-40B4-BE49-F238E27FC236}">
                <a16:creationId xmlns:a16="http://schemas.microsoft.com/office/drawing/2014/main" id="{8357D859-9465-4003-898E-881D6C199664}"/>
              </a:ext>
            </a:extLst>
          </p:cNvPr>
          <p:cNvSpPr txBox="1"/>
          <p:nvPr/>
        </p:nvSpPr>
        <p:spPr>
          <a:xfrm>
            <a:off x="314750" y="1011577"/>
            <a:ext cx="11562499"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Current coding can be further subdivided. </a:t>
            </a:r>
          </a:p>
          <a:p>
            <a:pPr marL="285750" indent="-285750">
              <a:lnSpc>
                <a:spcPct val="150000"/>
              </a:lnSpc>
              <a:buFont typeface="Arial" panose="020B0604020202020204" pitchFamily="34" charset="0"/>
              <a:buChar char="•"/>
            </a:pPr>
            <a:r>
              <a:rPr lang="en-GB" sz="2400" dirty="0"/>
              <a:t>Analyse the responses to the second survey.</a:t>
            </a:r>
          </a:p>
          <a:p>
            <a:pPr marL="263525">
              <a:lnSpc>
                <a:spcPct val="150000"/>
              </a:lnSpc>
              <a:tabLst>
                <a:tab pos="263525" algn="l"/>
              </a:tabLst>
            </a:pPr>
            <a:r>
              <a:rPr lang="en-GB" sz="2400" dirty="0"/>
              <a:t>This will also give some insight about how the group assessments helped the students with the individual exam. </a:t>
            </a:r>
          </a:p>
          <a:p>
            <a:pPr marL="285750" indent="-285750">
              <a:lnSpc>
                <a:spcPct val="150000"/>
              </a:lnSpc>
              <a:buFont typeface="Arial" panose="020B0604020202020204" pitchFamily="34" charset="0"/>
              <a:buChar char="•"/>
            </a:pPr>
            <a:r>
              <a:rPr lang="en-GB" sz="2400" dirty="0"/>
              <a:t>Check how responsive these students would be in future group work. I will contact the course coordinators of a couple of honours courses with group work next year.</a:t>
            </a:r>
          </a:p>
          <a:p>
            <a:pPr marL="285750" indent="-285750">
              <a:lnSpc>
                <a:spcPct val="150000"/>
              </a:lnSpc>
              <a:buFont typeface="Arial" panose="020B0604020202020204" pitchFamily="34" charset="0"/>
              <a:buChar char="•"/>
            </a:pPr>
            <a:r>
              <a:rPr lang="en-GB" sz="2400" dirty="0"/>
              <a:t>If I teach a similar course, I will continue soe of these good practices. </a:t>
            </a:r>
          </a:p>
        </p:txBody>
      </p:sp>
    </p:spTree>
    <p:extLst>
      <p:ext uri="{BB962C8B-B14F-4D97-AF65-F5344CB8AC3E}">
        <p14:creationId xmlns:p14="http://schemas.microsoft.com/office/powerpoint/2010/main" val="164403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89CD0-9C62-43C9-A2FC-A1F5B315EDE6}"/>
              </a:ext>
            </a:extLst>
          </p:cNvPr>
          <p:cNvSpPr>
            <a:spLocks noGrp="1"/>
          </p:cNvSpPr>
          <p:nvPr>
            <p:ph type="sldNum" sz="quarter" idx="12"/>
          </p:nvPr>
        </p:nvSpPr>
        <p:spPr/>
        <p:txBody>
          <a:bodyPr/>
          <a:lstStyle/>
          <a:p>
            <a:fld id="{9D865A15-150D-46D6-8DC5-C5C4CA4DDF52}" type="slidenum">
              <a:rPr lang="en-GB" smtClean="0"/>
              <a:t>3</a:t>
            </a:fld>
            <a:endParaRPr lang="en-GB"/>
          </a:p>
        </p:txBody>
      </p:sp>
      <p:sp>
        <p:nvSpPr>
          <p:cNvPr id="5" name="TextBox 4">
            <a:extLst>
              <a:ext uri="{FF2B5EF4-FFF2-40B4-BE49-F238E27FC236}">
                <a16:creationId xmlns:a16="http://schemas.microsoft.com/office/drawing/2014/main" id="{084D7F00-DC39-4914-A407-968DA78479FF}"/>
              </a:ext>
            </a:extLst>
          </p:cNvPr>
          <p:cNvSpPr txBox="1"/>
          <p:nvPr/>
        </p:nvSpPr>
        <p:spPr>
          <a:xfrm>
            <a:off x="166278" y="678788"/>
            <a:ext cx="12025722" cy="6159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Large group of students GIC (Glasgow International College) enter in 2</a:t>
            </a:r>
            <a:r>
              <a:rPr lang="en-GB" sz="2400" baseline="30000" dirty="0"/>
              <a:t>nd</a:t>
            </a:r>
            <a:r>
              <a:rPr lang="en-GB" sz="2400" dirty="0"/>
              <a:t> year.</a:t>
            </a:r>
          </a:p>
          <a:p>
            <a:pPr>
              <a:lnSpc>
                <a:spcPct val="150000"/>
              </a:lnSpc>
            </a:pPr>
            <a:endParaRPr lang="en-GB" sz="2400" dirty="0"/>
          </a:p>
          <a:p>
            <a:pPr>
              <a:lnSpc>
                <a:spcPct val="150000"/>
              </a:lnSpc>
            </a:pPr>
            <a:endParaRPr lang="en-GB" sz="2400" dirty="0"/>
          </a:p>
          <a:p>
            <a:pPr>
              <a:lnSpc>
                <a:spcPct val="150000"/>
              </a:lnSpc>
            </a:pPr>
            <a:endParaRPr lang="en-GB" sz="2400" dirty="0"/>
          </a:p>
          <a:p>
            <a:pPr marL="285750" indent="-285750">
              <a:lnSpc>
                <a:spcPct val="150000"/>
              </a:lnSpc>
              <a:spcBef>
                <a:spcPts val="2400"/>
              </a:spcBef>
              <a:buFont typeface="Arial" panose="020B0604020202020204" pitchFamily="34" charset="0"/>
              <a:buChar char="•"/>
            </a:pPr>
            <a:r>
              <a:rPr lang="en-GB" sz="2400" dirty="0"/>
              <a:t>Given the size of the new influx, the two groups of students - the existing group, and the delayed arrival -  don’t seem to interact with each other.  </a:t>
            </a:r>
          </a:p>
          <a:p>
            <a:pPr marL="285750" indent="-285750">
              <a:lnSpc>
                <a:spcPct val="150000"/>
              </a:lnSpc>
              <a:buFont typeface="Arial" panose="020B0604020202020204" pitchFamily="34" charset="0"/>
              <a:buChar char="•"/>
            </a:pPr>
            <a:r>
              <a:rPr lang="en-GB" sz="2400" dirty="0"/>
              <a:t>Studies have shown that international students value cross-cultural interaction. [</a:t>
            </a:r>
            <a:r>
              <a:rPr lang="en-GB" dirty="0"/>
              <a:t>Baumeister and Leary (1995), Glass and Westmont (2014), Hausmann et al (2007), Locks et all (2008), </a:t>
            </a:r>
            <a:r>
              <a:rPr lang="en-GB" dirty="0" err="1"/>
              <a:t>Moores</a:t>
            </a:r>
            <a:r>
              <a:rPr lang="en-GB" dirty="0"/>
              <a:t> and </a:t>
            </a:r>
            <a:r>
              <a:rPr lang="en-GB" dirty="0" err="1"/>
              <a:t>Popadiuk</a:t>
            </a:r>
            <a:r>
              <a:rPr lang="en-GB" dirty="0"/>
              <a:t> (2011), Osterman (2000), Wang and Mallinckrodt (2006), Wong and Chan (2007)]</a:t>
            </a:r>
            <a:endParaRPr lang="en-GB" sz="2400" dirty="0"/>
          </a:p>
          <a:p>
            <a:pPr marL="285750" indent="-285750">
              <a:lnSpc>
                <a:spcPct val="150000"/>
              </a:lnSpc>
              <a:buFont typeface="Arial" panose="020B0604020202020204" pitchFamily="34" charset="0"/>
              <a:buChar char="•"/>
            </a:pPr>
            <a:r>
              <a:rPr lang="en-GB" sz="2400" dirty="0"/>
              <a:t>All our students don’t benefit from this multicultural opportunity. Multicultural skills are of great value in the job market. [</a:t>
            </a:r>
            <a:r>
              <a:rPr lang="en-GB" dirty="0"/>
              <a:t>Arkoudis et al. (2009); Johnson et al. (2006); </a:t>
            </a:r>
            <a:r>
              <a:rPr lang="en-GB" dirty="0" err="1"/>
              <a:t>Ledwith</a:t>
            </a:r>
            <a:r>
              <a:rPr lang="en-GB" dirty="0"/>
              <a:t> and Seymour (2001)</a:t>
            </a:r>
            <a:r>
              <a:rPr lang="en-GB" sz="2400" dirty="0"/>
              <a:t>]</a:t>
            </a:r>
          </a:p>
        </p:txBody>
      </p:sp>
      <p:cxnSp>
        <p:nvCxnSpPr>
          <p:cNvPr id="6" name="Straight Connector 5">
            <a:extLst>
              <a:ext uri="{FF2B5EF4-FFF2-40B4-BE49-F238E27FC236}">
                <a16:creationId xmlns:a16="http://schemas.microsoft.com/office/drawing/2014/main" id="{D005869C-C083-40F6-BDA2-0D81F5ABAA1B}"/>
              </a:ext>
            </a:extLst>
          </p:cNvPr>
          <p:cNvCxnSpPr>
            <a:cxnSpLocks/>
          </p:cNvCxnSpPr>
          <p:nvPr/>
        </p:nvCxnSpPr>
        <p:spPr>
          <a:xfrm flipV="1">
            <a:off x="3638747" y="617585"/>
            <a:ext cx="5693789" cy="6120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1026">
            <a:extLst>
              <a:ext uri="{FF2B5EF4-FFF2-40B4-BE49-F238E27FC236}">
                <a16:creationId xmlns:a16="http://schemas.microsoft.com/office/drawing/2014/main" id="{D24DEABA-58A7-4CFF-B2D7-0259C59A9502}"/>
              </a:ext>
            </a:extLst>
          </p:cNvPr>
          <p:cNvSpPr txBox="1">
            <a:spLocks noChangeArrowheads="1"/>
          </p:cNvSpPr>
          <p:nvPr/>
        </p:nvSpPr>
        <p:spPr bwMode="auto">
          <a:xfrm>
            <a:off x="3431357" y="66722"/>
            <a:ext cx="6117996"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Issue 1 – Welcoming GIC Students</a:t>
            </a:r>
          </a:p>
        </p:txBody>
      </p:sp>
      <p:graphicFrame>
        <p:nvGraphicFramePr>
          <p:cNvPr id="9" name="Table 9">
            <a:extLst>
              <a:ext uri="{FF2B5EF4-FFF2-40B4-BE49-F238E27FC236}">
                <a16:creationId xmlns:a16="http://schemas.microsoft.com/office/drawing/2014/main" id="{1931186A-1256-412C-94D3-9D72DF967272}"/>
              </a:ext>
            </a:extLst>
          </p:cNvPr>
          <p:cNvGraphicFramePr>
            <a:graphicFrameLocks noGrp="1"/>
          </p:cNvGraphicFramePr>
          <p:nvPr>
            <p:extLst>
              <p:ext uri="{D42A27DB-BD31-4B8C-83A1-F6EECF244321}">
                <p14:modId xmlns:p14="http://schemas.microsoft.com/office/powerpoint/2010/main" val="3588833276"/>
              </p:ext>
            </p:extLst>
          </p:nvPr>
        </p:nvGraphicFramePr>
        <p:xfrm>
          <a:off x="4491013" y="1229651"/>
          <a:ext cx="4666269" cy="2073900"/>
        </p:xfrm>
        <a:graphic>
          <a:graphicData uri="http://schemas.openxmlformats.org/drawingml/2006/table">
            <a:tbl>
              <a:tblPr firstRow="1" bandRow="1">
                <a:tableStyleId>{5C22544A-7EE6-4342-B048-85BDC9FD1C3A}</a:tableStyleId>
              </a:tblPr>
              <a:tblGrid>
                <a:gridCol w="1330854">
                  <a:extLst>
                    <a:ext uri="{9D8B030D-6E8A-4147-A177-3AD203B41FA5}">
                      <a16:colId xmlns:a16="http://schemas.microsoft.com/office/drawing/2014/main" val="929191978"/>
                    </a:ext>
                  </a:extLst>
                </a:gridCol>
                <a:gridCol w="1538688">
                  <a:extLst>
                    <a:ext uri="{9D8B030D-6E8A-4147-A177-3AD203B41FA5}">
                      <a16:colId xmlns:a16="http://schemas.microsoft.com/office/drawing/2014/main" val="2019841800"/>
                    </a:ext>
                  </a:extLst>
                </a:gridCol>
                <a:gridCol w="821906">
                  <a:extLst>
                    <a:ext uri="{9D8B030D-6E8A-4147-A177-3AD203B41FA5}">
                      <a16:colId xmlns:a16="http://schemas.microsoft.com/office/drawing/2014/main" val="362460150"/>
                    </a:ext>
                  </a:extLst>
                </a:gridCol>
                <a:gridCol w="974821">
                  <a:extLst>
                    <a:ext uri="{9D8B030D-6E8A-4147-A177-3AD203B41FA5}">
                      <a16:colId xmlns:a16="http://schemas.microsoft.com/office/drawing/2014/main" val="3490673631"/>
                    </a:ext>
                  </a:extLst>
                </a:gridCol>
              </a:tblGrid>
              <a:tr h="518475">
                <a:tc>
                  <a:txBody>
                    <a:bodyPr/>
                    <a:lstStyle/>
                    <a:p>
                      <a:endParaRPr lang="en-GB" sz="2400" dirty="0"/>
                    </a:p>
                  </a:txBody>
                  <a:tcPr/>
                </a:tc>
                <a:tc>
                  <a:txBody>
                    <a:bodyPr/>
                    <a:lstStyle/>
                    <a:p>
                      <a:r>
                        <a:rPr lang="en-GB" sz="2400" dirty="0"/>
                        <a:t>From GIC</a:t>
                      </a:r>
                    </a:p>
                  </a:txBody>
                  <a:tcPr/>
                </a:tc>
                <a:tc>
                  <a:txBody>
                    <a:bodyPr/>
                    <a:lstStyle/>
                    <a:p>
                      <a:r>
                        <a:rPr lang="en-GB" sz="2400" dirty="0"/>
                        <a:t>Total</a:t>
                      </a:r>
                    </a:p>
                  </a:txBody>
                  <a:tcPr/>
                </a:tc>
                <a:tc>
                  <a:txBody>
                    <a:bodyPr/>
                    <a:lstStyle/>
                    <a:p>
                      <a:r>
                        <a:rPr lang="en-GB" sz="2400" dirty="0"/>
                        <a:t>%</a:t>
                      </a:r>
                    </a:p>
                  </a:txBody>
                  <a:tcPr/>
                </a:tc>
                <a:extLst>
                  <a:ext uri="{0D108BD9-81ED-4DB2-BD59-A6C34878D82A}">
                    <a16:rowId xmlns:a16="http://schemas.microsoft.com/office/drawing/2014/main" val="1366268363"/>
                  </a:ext>
                </a:extLst>
              </a:tr>
              <a:tr h="518475">
                <a:tc>
                  <a:txBody>
                    <a:bodyPr/>
                    <a:lstStyle/>
                    <a:p>
                      <a:r>
                        <a:rPr lang="en-GB" sz="2400" dirty="0"/>
                        <a:t>2019/20</a:t>
                      </a:r>
                    </a:p>
                  </a:txBody>
                  <a:tcPr/>
                </a:tc>
                <a:tc>
                  <a:txBody>
                    <a:bodyPr/>
                    <a:lstStyle/>
                    <a:p>
                      <a:r>
                        <a:rPr lang="en-GB" sz="2400" dirty="0"/>
                        <a:t>98</a:t>
                      </a:r>
                    </a:p>
                  </a:txBody>
                  <a:tcPr/>
                </a:tc>
                <a:tc>
                  <a:txBody>
                    <a:bodyPr/>
                    <a:lstStyle/>
                    <a:p>
                      <a:r>
                        <a:rPr lang="en-GB" sz="2400" dirty="0"/>
                        <a:t>334</a:t>
                      </a:r>
                    </a:p>
                  </a:txBody>
                  <a:tcPr/>
                </a:tc>
                <a:tc>
                  <a:txBody>
                    <a:bodyPr/>
                    <a:lstStyle/>
                    <a:p>
                      <a:r>
                        <a:rPr lang="en-GB" sz="2400" dirty="0"/>
                        <a:t>29.34</a:t>
                      </a:r>
                    </a:p>
                  </a:txBody>
                  <a:tcPr/>
                </a:tc>
                <a:extLst>
                  <a:ext uri="{0D108BD9-81ED-4DB2-BD59-A6C34878D82A}">
                    <a16:rowId xmlns:a16="http://schemas.microsoft.com/office/drawing/2014/main" val="2231371874"/>
                  </a:ext>
                </a:extLst>
              </a:tr>
              <a:tr h="518475">
                <a:tc>
                  <a:txBody>
                    <a:bodyPr/>
                    <a:lstStyle/>
                    <a:p>
                      <a:r>
                        <a:rPr lang="en-GB" sz="2400" dirty="0"/>
                        <a:t>2020/21</a:t>
                      </a:r>
                    </a:p>
                  </a:txBody>
                  <a:tcPr/>
                </a:tc>
                <a:tc>
                  <a:txBody>
                    <a:bodyPr/>
                    <a:lstStyle/>
                    <a:p>
                      <a:r>
                        <a:rPr lang="en-GB" sz="2400" dirty="0"/>
                        <a:t>180</a:t>
                      </a:r>
                    </a:p>
                  </a:txBody>
                  <a:tcPr/>
                </a:tc>
                <a:tc>
                  <a:txBody>
                    <a:bodyPr/>
                    <a:lstStyle/>
                    <a:p>
                      <a:r>
                        <a:rPr lang="en-GB" sz="2400" dirty="0"/>
                        <a:t>445</a:t>
                      </a:r>
                    </a:p>
                  </a:txBody>
                  <a:tcPr/>
                </a:tc>
                <a:tc>
                  <a:txBody>
                    <a:bodyPr/>
                    <a:lstStyle/>
                    <a:p>
                      <a:r>
                        <a:rPr lang="en-GB" sz="2400" dirty="0"/>
                        <a:t>40.45</a:t>
                      </a:r>
                    </a:p>
                  </a:txBody>
                  <a:tcPr/>
                </a:tc>
                <a:extLst>
                  <a:ext uri="{0D108BD9-81ED-4DB2-BD59-A6C34878D82A}">
                    <a16:rowId xmlns:a16="http://schemas.microsoft.com/office/drawing/2014/main" val="1415908771"/>
                  </a:ext>
                </a:extLst>
              </a:tr>
              <a:tr h="518475">
                <a:tc>
                  <a:txBody>
                    <a:bodyPr/>
                    <a:lstStyle/>
                    <a:p>
                      <a:r>
                        <a:rPr lang="en-GB" sz="2400" dirty="0"/>
                        <a:t>2021/22</a:t>
                      </a:r>
                    </a:p>
                  </a:txBody>
                  <a:tcPr/>
                </a:tc>
                <a:tc>
                  <a:txBody>
                    <a:bodyPr/>
                    <a:lstStyle/>
                    <a:p>
                      <a:r>
                        <a:rPr lang="en-GB" sz="2400" dirty="0"/>
                        <a:t>140</a:t>
                      </a:r>
                    </a:p>
                  </a:txBody>
                  <a:tcPr/>
                </a:tc>
                <a:tc>
                  <a:txBody>
                    <a:bodyPr/>
                    <a:lstStyle/>
                    <a:p>
                      <a:r>
                        <a:rPr lang="en-GB" sz="2400" dirty="0"/>
                        <a:t>473</a:t>
                      </a:r>
                    </a:p>
                  </a:txBody>
                  <a:tcPr/>
                </a:tc>
                <a:tc>
                  <a:txBody>
                    <a:bodyPr/>
                    <a:lstStyle/>
                    <a:p>
                      <a:r>
                        <a:rPr lang="en-GB" sz="2400" dirty="0"/>
                        <a:t>29.60</a:t>
                      </a:r>
                    </a:p>
                  </a:txBody>
                  <a:tcPr/>
                </a:tc>
                <a:extLst>
                  <a:ext uri="{0D108BD9-81ED-4DB2-BD59-A6C34878D82A}">
                    <a16:rowId xmlns:a16="http://schemas.microsoft.com/office/drawing/2014/main" val="3203022704"/>
                  </a:ext>
                </a:extLst>
              </a:tr>
            </a:tbl>
          </a:graphicData>
        </a:graphic>
      </p:graphicFrame>
    </p:spTree>
    <p:extLst>
      <p:ext uri="{BB962C8B-B14F-4D97-AF65-F5344CB8AC3E}">
        <p14:creationId xmlns:p14="http://schemas.microsoft.com/office/powerpoint/2010/main" val="31615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264B-4200-40E6-91D0-B9009B3F8EC3}"/>
              </a:ext>
            </a:extLst>
          </p:cNvPr>
          <p:cNvSpPr>
            <a:spLocks noGrp="1"/>
          </p:cNvSpPr>
          <p:nvPr>
            <p:ph type="title"/>
          </p:nvPr>
        </p:nvSpPr>
        <p:spPr>
          <a:xfrm>
            <a:off x="3147804" y="468753"/>
            <a:ext cx="5091471" cy="940467"/>
          </a:xfrm>
          <a:solidFill>
            <a:schemeClr val="accent6">
              <a:lumMod val="75000"/>
            </a:schemeClr>
          </a:solidFill>
          <a:ln>
            <a:solidFill>
              <a:schemeClr val="accent6">
                <a:lumMod val="60000"/>
                <a:lumOff val="40000"/>
              </a:schemeClr>
            </a:solidFill>
          </a:ln>
        </p:spPr>
        <p:txBody>
          <a:bodyPr vert="horz" lIns="91440" tIns="45720" rIns="91440" bIns="45720" rtlCol="0" anchor="b">
            <a:normAutofit/>
          </a:bodyPr>
          <a:lstStyle/>
          <a:p>
            <a:pPr algn="ctr"/>
            <a:r>
              <a:rPr lang="en-US" sz="4000" b="1" kern="1200">
                <a:latin typeface="+mj-lt"/>
                <a:ea typeface="+mj-ea"/>
                <a:cs typeface="+mj-cs"/>
              </a:rPr>
              <a:t> </a:t>
            </a:r>
            <a:r>
              <a:rPr lang="en-US" sz="4000" b="1" kern="1200">
                <a:solidFill>
                  <a:schemeClr val="bg1"/>
                </a:solidFill>
                <a:latin typeface="+mj-lt"/>
                <a:ea typeface="+mj-ea"/>
                <a:cs typeface="+mj-cs"/>
              </a:rPr>
              <a:t>Thank You !!!</a:t>
            </a:r>
            <a:endParaRPr lang="en-US" sz="4000" b="1" kern="1200">
              <a:solidFill>
                <a:schemeClr val="bg1"/>
              </a:solidFill>
              <a:latin typeface="+mj-lt"/>
              <a:cs typeface="Calibri Light"/>
            </a:endParaRPr>
          </a:p>
        </p:txBody>
      </p:sp>
      <p:pic>
        <p:nvPicPr>
          <p:cNvPr id="11" name="Picture 10" descr="Icon&#10;&#10;Description automatically generated">
            <a:extLst>
              <a:ext uri="{FF2B5EF4-FFF2-40B4-BE49-F238E27FC236}">
                <a16:creationId xmlns:a16="http://schemas.microsoft.com/office/drawing/2014/main" id="{823F62AC-8CCB-4B3E-A0F4-FED8F982F8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45358" y="4318567"/>
            <a:ext cx="1870222" cy="1789861"/>
          </a:xfrm>
          <a:prstGeom prst="rect">
            <a:avLst/>
          </a:prstGeom>
        </p:spPr>
      </p:pic>
      <p:sp>
        <p:nvSpPr>
          <p:cNvPr id="12" name="TextBox 11">
            <a:extLst>
              <a:ext uri="{FF2B5EF4-FFF2-40B4-BE49-F238E27FC236}">
                <a16:creationId xmlns:a16="http://schemas.microsoft.com/office/drawing/2014/main" id="{5953A960-5942-40C9-9B26-E910374F7BFA}"/>
              </a:ext>
            </a:extLst>
          </p:cNvPr>
          <p:cNvSpPr txBox="1"/>
          <p:nvPr/>
        </p:nvSpPr>
        <p:spPr>
          <a:xfrm>
            <a:off x="6007360" y="7968342"/>
            <a:ext cx="7165910" cy="230832"/>
          </a:xfrm>
          <a:prstGeom prst="rect">
            <a:avLst/>
          </a:prstGeom>
          <a:noFill/>
        </p:spPr>
        <p:txBody>
          <a:bodyPr wrap="square" rtlCol="0">
            <a:spAutoFit/>
          </a:bodyPr>
          <a:lstStyle/>
          <a:p>
            <a:r>
              <a:rPr lang="en-GB" sz="900">
                <a:hlinkClick r:id="rId3" tooltip="https://pngimg.com/download/38186"/>
              </a:rPr>
              <a:t>This Photo</a:t>
            </a:r>
            <a:r>
              <a:rPr lang="en-GB" sz="900"/>
              <a:t> by Unknown Author is licensed under </a:t>
            </a:r>
            <a:r>
              <a:rPr lang="en-GB" sz="900">
                <a:hlinkClick r:id="rId4" tooltip="https://creativecommons.org/licenses/by-nc/3.0/"/>
              </a:rPr>
              <a:t>CC BY-NC</a:t>
            </a:r>
            <a:endParaRPr lang="en-GB" sz="900"/>
          </a:p>
        </p:txBody>
      </p:sp>
      <p:sp>
        <p:nvSpPr>
          <p:cNvPr id="5" name="TextBox 4">
            <a:extLst>
              <a:ext uri="{FF2B5EF4-FFF2-40B4-BE49-F238E27FC236}">
                <a16:creationId xmlns:a16="http://schemas.microsoft.com/office/drawing/2014/main" id="{6B88603C-AD28-45AD-9F36-724C2D9DCE79}"/>
              </a:ext>
            </a:extLst>
          </p:cNvPr>
          <p:cNvSpPr txBox="1"/>
          <p:nvPr/>
        </p:nvSpPr>
        <p:spPr>
          <a:xfrm>
            <a:off x="3469588" y="6233390"/>
            <a:ext cx="5252823" cy="505972"/>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300"/>
              </a:spcBef>
              <a:spcAft>
                <a:spcPts val="1000"/>
              </a:spcAft>
            </a:pPr>
            <a:r>
              <a:rPr lang="en-US" sz="2400" dirty="0">
                <a:cs typeface="Calibri"/>
                <a:hlinkClick r:id="rId5"/>
              </a:rPr>
              <a:t>Geethanjali.Selvaretnam@glasgow.ac.uk</a:t>
            </a:r>
            <a:endParaRPr lang="en-US" sz="2400" dirty="0">
              <a:cs typeface="Calibri"/>
            </a:endParaRPr>
          </a:p>
        </p:txBody>
      </p:sp>
      <p:sp>
        <p:nvSpPr>
          <p:cNvPr id="3" name="TextBox 2">
            <a:extLst>
              <a:ext uri="{FF2B5EF4-FFF2-40B4-BE49-F238E27FC236}">
                <a16:creationId xmlns:a16="http://schemas.microsoft.com/office/drawing/2014/main" id="{A760F944-9C52-4263-A358-4EBC447D930F}"/>
              </a:ext>
            </a:extLst>
          </p:cNvPr>
          <p:cNvSpPr txBox="1"/>
          <p:nvPr/>
        </p:nvSpPr>
        <p:spPr>
          <a:xfrm>
            <a:off x="141858" y="1885281"/>
            <a:ext cx="11908282" cy="2308324"/>
          </a:xfrm>
          <a:prstGeom prst="rect">
            <a:avLst/>
          </a:prstGeom>
          <a:noFill/>
        </p:spPr>
        <p:txBody>
          <a:bodyPr wrap="square" rtlCol="0">
            <a:spAutoFit/>
          </a:bodyPr>
          <a:lstStyle/>
          <a:p>
            <a:r>
              <a:rPr lang="en-GB" sz="2400" dirty="0"/>
              <a:t>Also, my heartfelt Thank you to</a:t>
            </a:r>
          </a:p>
          <a:p>
            <a:pPr marL="285750" indent="-285750">
              <a:buFontTx/>
              <a:buChar char="-"/>
            </a:pPr>
            <a:r>
              <a:rPr lang="en-GB" sz="2400" dirty="0"/>
              <a:t>all my students for their cooperation and engagement in a blended learning set-up and group work in challenging times. </a:t>
            </a:r>
          </a:p>
          <a:p>
            <a:pPr marL="285750" indent="-285750">
              <a:buFontTx/>
              <a:buChar char="-"/>
            </a:pPr>
            <a:r>
              <a:rPr lang="en-GB" sz="2400" dirty="0"/>
              <a:t>Dr Michele Battisti, the course coordinator for his support for this assessment format and leadership.</a:t>
            </a:r>
          </a:p>
          <a:p>
            <a:pPr marL="285750" indent="-285750">
              <a:buFontTx/>
              <a:buChar char="-"/>
            </a:pPr>
            <a:r>
              <a:rPr lang="en-GB" sz="2400" dirty="0"/>
              <a:t>Ania Doswell, the course administrator who has helped me a lot!</a:t>
            </a:r>
          </a:p>
        </p:txBody>
      </p:sp>
    </p:spTree>
    <p:extLst>
      <p:ext uri="{BB962C8B-B14F-4D97-AF65-F5344CB8AC3E}">
        <p14:creationId xmlns:p14="http://schemas.microsoft.com/office/powerpoint/2010/main" val="2607245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ED70EF-C24E-4307-9D08-A50038F75621}"/>
              </a:ext>
            </a:extLst>
          </p:cNvPr>
          <p:cNvSpPr>
            <a:spLocks noGrp="1"/>
          </p:cNvSpPr>
          <p:nvPr>
            <p:ph type="sldNum" sz="quarter" idx="12"/>
          </p:nvPr>
        </p:nvSpPr>
        <p:spPr/>
        <p:txBody>
          <a:bodyPr/>
          <a:lstStyle/>
          <a:p>
            <a:fld id="{9D865A15-150D-46D6-8DC5-C5C4CA4DDF52}" type="slidenum">
              <a:rPr lang="en-GB" smtClean="0"/>
              <a:t>31</a:t>
            </a:fld>
            <a:endParaRPr lang="en-GB"/>
          </a:p>
        </p:txBody>
      </p:sp>
      <p:sp>
        <p:nvSpPr>
          <p:cNvPr id="9" name="TextBox 8">
            <a:extLst>
              <a:ext uri="{FF2B5EF4-FFF2-40B4-BE49-F238E27FC236}">
                <a16:creationId xmlns:a16="http://schemas.microsoft.com/office/drawing/2014/main" id="{1F05217B-582E-4EA3-8C13-CBC643D32A36}"/>
              </a:ext>
            </a:extLst>
          </p:cNvPr>
          <p:cNvSpPr txBox="1"/>
          <p:nvPr/>
        </p:nvSpPr>
        <p:spPr>
          <a:xfrm>
            <a:off x="29852" y="136525"/>
            <a:ext cx="12132296" cy="6540252"/>
          </a:xfrm>
          <a:prstGeom prst="rect">
            <a:avLst/>
          </a:prstGeom>
          <a:noFill/>
        </p:spPr>
        <p:txBody>
          <a:bodyPr wrap="square">
            <a:spAutoFit/>
          </a:bodyPr>
          <a:lstStyle/>
          <a:p>
            <a:pPr marL="179388" indent="-179388">
              <a:spcAft>
                <a:spcPts val="1200"/>
              </a:spcAft>
            </a:pPr>
            <a:r>
              <a:rPr lang="en-GB" b="1" dirty="0">
                <a:effectLst/>
                <a:latin typeface="Arial" panose="020B0604020202020204" pitchFamily="34" charset="0"/>
                <a:ea typeface="DengXian" panose="02010600030101010101" pitchFamily="2" charset="-122"/>
              </a:rPr>
              <a:t>References</a:t>
            </a:r>
          </a:p>
          <a:p>
            <a:pPr marL="179388" indent="-179388">
              <a:spcAft>
                <a:spcPts val="600"/>
              </a:spcAft>
            </a:pPr>
            <a:r>
              <a:rPr lang="en-GB" sz="1400" dirty="0">
                <a:effectLst/>
                <a:latin typeface="Arial" panose="020B0604020202020204" pitchFamily="34" charset="0"/>
                <a:ea typeface="DengXian" panose="02010600030101010101" pitchFamily="2" charset="-122"/>
              </a:rPr>
              <a:t>Arkoudis, S., Hawthorne, L., </a:t>
            </a:r>
            <a:r>
              <a:rPr lang="en-GB" sz="1400" dirty="0" err="1">
                <a:effectLst/>
                <a:latin typeface="Arial" panose="020B0604020202020204" pitchFamily="34" charset="0"/>
                <a:ea typeface="DengXian" panose="02010600030101010101" pitchFamily="2" charset="-122"/>
              </a:rPr>
              <a:t>Baik</a:t>
            </a:r>
            <a:r>
              <a:rPr lang="en-GB" sz="1400" dirty="0">
                <a:effectLst/>
                <a:latin typeface="Arial" panose="020B0604020202020204" pitchFamily="34" charset="0"/>
                <a:ea typeface="DengXian" panose="02010600030101010101" pitchFamily="2" charset="-122"/>
              </a:rPr>
              <a:t>, C., Hawthorne, G., O’Loughlin, K., Leach, D., &amp; Bexley, E. (2009). “The impact of English language proficiency and workplace readiness on employment outcomes and performance of tertiary international </a:t>
            </a:r>
            <a:r>
              <a:rPr lang="en-GB" sz="1400" dirty="0" err="1">
                <a:effectLst/>
                <a:latin typeface="Arial" panose="020B0604020202020204" pitchFamily="34" charset="0"/>
                <a:ea typeface="DengXian" panose="02010600030101010101" pitchFamily="2" charset="-122"/>
              </a:rPr>
              <a:t>student”s</a:t>
            </a:r>
            <a:r>
              <a:rPr lang="en-GB" sz="1400" dirty="0">
                <a:effectLst/>
                <a:latin typeface="Arial" panose="020B0604020202020204" pitchFamily="34" charset="0"/>
                <a:ea typeface="DengXian" panose="02010600030101010101" pitchFamily="2" charset="-122"/>
              </a:rPr>
              <a:t>. Melbourne: Centre for the Study of Higher Education, University of Melbourne. </a:t>
            </a:r>
            <a:endParaRPr lang="en-GB" sz="1400" dirty="0">
              <a:latin typeface="Arial" panose="020B0604020202020204" pitchFamily="34" charset="0"/>
              <a:ea typeface="DengXian" panose="02010600030101010101" pitchFamily="2" charset="-122"/>
            </a:endParaRPr>
          </a:p>
          <a:p>
            <a:pPr marL="179388" indent="-179388">
              <a:spcAft>
                <a:spcPts val="600"/>
              </a:spcAft>
            </a:pPr>
            <a:r>
              <a:rPr lang="de-DE" sz="1400" dirty="0">
                <a:latin typeface="Arial" panose="020B0604020202020204" pitchFamily="34" charset="0"/>
                <a:ea typeface="DengXian" panose="02010600030101010101" pitchFamily="2" charset="-122"/>
              </a:rPr>
              <a:t>Baumeister, R. F. R., M.R. Leary (1995). </a:t>
            </a:r>
            <a:r>
              <a:rPr lang="en-GB" sz="1400" dirty="0">
                <a:latin typeface="Arial" panose="020B0604020202020204" pitchFamily="34" charset="0"/>
                <a:ea typeface="DengXian" panose="02010600030101010101" pitchFamily="2" charset="-122"/>
              </a:rPr>
              <a:t>“The need to belong: Desire for interpersonal attachments as a fundamental human motivation”. Psychological bulletin, 117 (3), pp 497 – 529. </a:t>
            </a:r>
          </a:p>
          <a:p>
            <a:pPr marL="179388" indent="-179388">
              <a:spcAft>
                <a:spcPts val="600"/>
              </a:spcAft>
            </a:pPr>
            <a:r>
              <a:rPr lang="en-GB" sz="1400" dirty="0">
                <a:latin typeface="Arial" panose="020B0604020202020204" pitchFamily="34" charset="0"/>
                <a:ea typeface="DengXian" panose="02010600030101010101" pitchFamily="2" charset="-122"/>
              </a:rPr>
              <a:t> Glass, C. R., Westmont, C. M (2014). “Comparative effects of belongingness on the academic success and cross-cultural interactions of domestic and international students”. International Journal of Intercultural Relations, 38, pp 106 – 119.</a:t>
            </a:r>
          </a:p>
          <a:p>
            <a:pPr marL="179388" indent="-179388" algn="just">
              <a:spcAft>
                <a:spcPts val="600"/>
              </a:spcAft>
            </a:pPr>
            <a:r>
              <a:rPr lang="en-GB" sz="1400" dirty="0">
                <a:latin typeface="Arial" panose="020B0604020202020204" pitchFamily="34" charset="0"/>
                <a:ea typeface="DengXian" panose="02010600030101010101" pitchFamily="2" charset="-122"/>
              </a:rPr>
              <a:t>Hausmann, L. R. M, Schofield, J. W., &amp; Woods, R. L. (2007). “Sense of belonging as a predictor of intentions to persist among African American and White first-year college students”. Research in Higher Education, 48(7), pp803–839.</a:t>
            </a:r>
          </a:p>
          <a:p>
            <a:pPr marL="180340" indent="-180340" algn="just">
              <a:spcAft>
                <a:spcPts val="600"/>
              </a:spcAft>
            </a:pPr>
            <a:r>
              <a:rPr lang="en-GB" sz="1400" dirty="0">
                <a:latin typeface="Arial" panose="020B0604020202020204" pitchFamily="34" charset="0"/>
                <a:ea typeface="DengXian" panose="02010600030101010101" pitchFamily="2" charset="-122"/>
              </a:rPr>
              <a:t>Johnson, J.P., </a:t>
            </a:r>
            <a:r>
              <a:rPr lang="en-GB" sz="1400" dirty="0" err="1">
                <a:latin typeface="Arial" panose="020B0604020202020204" pitchFamily="34" charset="0"/>
                <a:ea typeface="DengXian" panose="02010600030101010101" pitchFamily="2" charset="-122"/>
              </a:rPr>
              <a:t>Lenartowicz</a:t>
            </a:r>
            <a:r>
              <a:rPr lang="en-GB" sz="1400" dirty="0">
                <a:latin typeface="Arial" panose="020B0604020202020204" pitchFamily="34" charset="0"/>
                <a:ea typeface="DengXian" panose="02010600030101010101" pitchFamily="2" charset="-122"/>
              </a:rPr>
              <a:t>, T., Apud, S. (2006). ”Cross-cultural competence in international business: toward a definition and a model”, Journal of International Business Studies, Volume 37, Issue 4, pp 525-543.</a:t>
            </a:r>
          </a:p>
          <a:p>
            <a:pPr marL="180340" indent="-180340" algn="just">
              <a:spcAft>
                <a:spcPts val="600"/>
              </a:spcAft>
            </a:pPr>
            <a:r>
              <a:rPr lang="en-GB" sz="1400" dirty="0" err="1">
                <a:latin typeface="Arial" panose="020B0604020202020204" pitchFamily="34" charset="0"/>
                <a:ea typeface="DengXian" panose="02010600030101010101" pitchFamily="2" charset="-122"/>
              </a:rPr>
              <a:t>Ledwith</a:t>
            </a:r>
            <a:r>
              <a:rPr lang="en-GB" sz="1400" dirty="0">
                <a:latin typeface="Arial" panose="020B0604020202020204" pitchFamily="34" charset="0"/>
                <a:ea typeface="DengXian" panose="02010600030101010101" pitchFamily="2" charset="-122"/>
              </a:rPr>
              <a:t>, S., Seymour, D. (2001). “Home and away: preparing students for multicultural management”. The International Journal of Human Resource Management, Vol 12, pp 1292 – 1312.</a:t>
            </a:r>
          </a:p>
          <a:p>
            <a:pPr marL="180340" indent="-180340" algn="just">
              <a:spcAft>
                <a:spcPts val="600"/>
              </a:spcAft>
            </a:pPr>
            <a:r>
              <a:rPr lang="en-GB" sz="1400" dirty="0">
                <a:latin typeface="Arial" panose="020B0604020202020204" pitchFamily="34" charset="0"/>
                <a:ea typeface="DengXian" panose="02010600030101010101" pitchFamily="2" charset="-122"/>
              </a:rPr>
              <a:t>Locks, A. M., Hurtado, S., Bowman, N. A., &amp; </a:t>
            </a:r>
            <a:r>
              <a:rPr lang="en-GB" sz="1400" dirty="0" err="1">
                <a:latin typeface="Arial" panose="020B0604020202020204" pitchFamily="34" charset="0"/>
                <a:ea typeface="DengXian" panose="02010600030101010101" pitchFamily="2" charset="-122"/>
              </a:rPr>
              <a:t>Oseguera</a:t>
            </a:r>
            <a:r>
              <a:rPr lang="en-GB" sz="1400" dirty="0">
                <a:latin typeface="Arial" panose="020B0604020202020204" pitchFamily="34" charset="0"/>
                <a:ea typeface="DengXian" panose="02010600030101010101" pitchFamily="2" charset="-122"/>
              </a:rPr>
              <a:t>, L. (2008). “Extending notions of campus climate and diversity to students’ transition to college”. The Review of Higher Education, 31(3), pp257–285.</a:t>
            </a:r>
          </a:p>
          <a:p>
            <a:pPr marL="180340" indent="-180340" algn="just">
              <a:spcAft>
                <a:spcPts val="600"/>
              </a:spcAft>
            </a:pPr>
            <a:r>
              <a:rPr lang="en-GB" sz="1400" dirty="0" err="1">
                <a:latin typeface="Arial" panose="020B0604020202020204" pitchFamily="34" charset="0"/>
                <a:ea typeface="DengXian" panose="02010600030101010101" pitchFamily="2" charset="-122"/>
              </a:rPr>
              <a:t>Moores</a:t>
            </a:r>
            <a:r>
              <a:rPr lang="en-GB" sz="1400" dirty="0">
                <a:latin typeface="Arial" panose="020B0604020202020204" pitchFamily="34" charset="0"/>
                <a:ea typeface="DengXian" panose="02010600030101010101" pitchFamily="2" charset="-122"/>
              </a:rPr>
              <a:t>, L., &amp; </a:t>
            </a:r>
            <a:r>
              <a:rPr lang="en-GB" sz="1400" dirty="0" err="1">
                <a:latin typeface="Arial" panose="020B0604020202020204" pitchFamily="34" charset="0"/>
                <a:ea typeface="DengXian" panose="02010600030101010101" pitchFamily="2" charset="-122"/>
              </a:rPr>
              <a:t>Popadiuk</a:t>
            </a:r>
            <a:r>
              <a:rPr lang="en-GB" sz="1400" dirty="0">
                <a:latin typeface="Arial" panose="020B0604020202020204" pitchFamily="34" charset="0"/>
                <a:ea typeface="DengXian" panose="02010600030101010101" pitchFamily="2" charset="-122"/>
              </a:rPr>
              <a:t>, N. (2011). ”Positive aspects of international student transitions: A qualitative inquiry”. Journal of College Student Development, 52(3), pp291–306.</a:t>
            </a:r>
          </a:p>
          <a:p>
            <a:pPr>
              <a:spcAft>
                <a:spcPts val="600"/>
              </a:spcAft>
            </a:pPr>
            <a:r>
              <a:rPr lang="en-GB" sz="1400" dirty="0">
                <a:latin typeface="Arial" panose="020B0604020202020204" pitchFamily="34" charset="0"/>
                <a:ea typeface="DengXian" panose="02010600030101010101" pitchFamily="2" charset="-122"/>
              </a:rPr>
              <a:t>Osterman, K. F. (2000). “Students’ need for belonging in the school community”. Review of Educational Research, 70(3), pp323–367.</a:t>
            </a:r>
          </a:p>
          <a:p>
            <a:pPr marL="180340" indent="-180340" algn="just">
              <a:spcAft>
                <a:spcPts val="600"/>
              </a:spcAft>
            </a:pPr>
            <a:r>
              <a:rPr lang="en-GB" sz="1400" dirty="0">
                <a:latin typeface="Arial" panose="020B0604020202020204" pitchFamily="34" charset="0"/>
                <a:ea typeface="DengXian" panose="02010600030101010101" pitchFamily="2" charset="-122"/>
              </a:rPr>
              <a:t>Wang, C.-C. D., &amp; Mallinckrodt, B. (2006). “Acculturation, attachment, and psychosocial adjustment of Chinese/Taiwanese international students”. Journal of Counselling Psychology, 53(4), pp422–433. </a:t>
            </a:r>
          </a:p>
          <a:p>
            <a:pPr marL="180340" indent="-180340" algn="just">
              <a:spcAft>
                <a:spcPts val="600"/>
              </a:spcAft>
            </a:pPr>
            <a:r>
              <a:rPr lang="en-GB" sz="1400" dirty="0">
                <a:latin typeface="Arial" panose="020B0604020202020204" pitchFamily="34" charset="0"/>
                <a:ea typeface="DengXian" panose="02010600030101010101" pitchFamily="2" charset="-122"/>
              </a:rPr>
              <a:t>Wong, D. F. K., &amp; Chan, C. L. W. (2007). “Acculturative stressor and meaning of life as predictors of negative affect in acculturation: A cross-cultural comparative study between Chinese international students in Australia and Hong Kong”. Australian and New Zealand Journal of Psychiatry, 41(9), pp740–750.</a:t>
            </a:r>
          </a:p>
          <a:p>
            <a:r>
              <a:rPr lang="en-GB" sz="1400" dirty="0"/>
              <a:t> </a:t>
            </a:r>
          </a:p>
        </p:txBody>
      </p:sp>
    </p:spTree>
    <p:extLst>
      <p:ext uri="{BB962C8B-B14F-4D97-AF65-F5344CB8AC3E}">
        <p14:creationId xmlns:p14="http://schemas.microsoft.com/office/powerpoint/2010/main" val="31210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89CD0-9C62-43C9-A2FC-A1F5B315EDE6}"/>
              </a:ext>
            </a:extLst>
          </p:cNvPr>
          <p:cNvSpPr>
            <a:spLocks noGrp="1"/>
          </p:cNvSpPr>
          <p:nvPr>
            <p:ph type="sldNum" sz="quarter" idx="12"/>
          </p:nvPr>
        </p:nvSpPr>
        <p:spPr/>
        <p:txBody>
          <a:bodyPr/>
          <a:lstStyle/>
          <a:p>
            <a:fld id="{9D865A15-150D-46D6-8DC5-C5C4CA4DDF52}" type="slidenum">
              <a:rPr lang="en-GB" smtClean="0"/>
              <a:t>4</a:t>
            </a:fld>
            <a:endParaRPr lang="en-GB"/>
          </a:p>
        </p:txBody>
      </p:sp>
      <p:cxnSp>
        <p:nvCxnSpPr>
          <p:cNvPr id="6" name="Straight Connector 5">
            <a:extLst>
              <a:ext uri="{FF2B5EF4-FFF2-40B4-BE49-F238E27FC236}">
                <a16:creationId xmlns:a16="http://schemas.microsoft.com/office/drawing/2014/main" id="{D005869C-C083-40F6-BDA2-0D81F5ABAA1B}"/>
              </a:ext>
            </a:extLst>
          </p:cNvPr>
          <p:cNvCxnSpPr>
            <a:cxnSpLocks/>
          </p:cNvCxnSpPr>
          <p:nvPr/>
        </p:nvCxnSpPr>
        <p:spPr>
          <a:xfrm>
            <a:off x="4585116" y="683537"/>
            <a:ext cx="339938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1026">
            <a:extLst>
              <a:ext uri="{FF2B5EF4-FFF2-40B4-BE49-F238E27FC236}">
                <a16:creationId xmlns:a16="http://schemas.microsoft.com/office/drawing/2014/main" id="{D24DEABA-58A7-4CFF-B2D7-0259C59A9502}"/>
              </a:ext>
            </a:extLst>
          </p:cNvPr>
          <p:cNvSpPr txBox="1">
            <a:spLocks noChangeArrowheads="1"/>
          </p:cNvSpPr>
          <p:nvPr/>
        </p:nvSpPr>
        <p:spPr bwMode="auto">
          <a:xfrm>
            <a:off x="3909291" y="40288"/>
            <a:ext cx="4701309"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Issue 2 – the Course </a:t>
            </a:r>
          </a:p>
        </p:txBody>
      </p:sp>
      <p:sp>
        <p:nvSpPr>
          <p:cNvPr id="8" name="TextBox 7">
            <a:extLst>
              <a:ext uri="{FF2B5EF4-FFF2-40B4-BE49-F238E27FC236}">
                <a16:creationId xmlns:a16="http://schemas.microsoft.com/office/drawing/2014/main" id="{B9E24267-EE28-4BE2-BBAF-D202D0242E17}"/>
              </a:ext>
            </a:extLst>
          </p:cNvPr>
          <p:cNvSpPr txBox="1"/>
          <p:nvPr/>
        </p:nvSpPr>
        <p:spPr>
          <a:xfrm>
            <a:off x="251904" y="1392152"/>
            <a:ext cx="11688191" cy="39130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Economics 2A (Intermediate </a:t>
            </a:r>
            <a:r>
              <a:rPr lang="en-GB" sz="2400" dirty="0" err="1"/>
              <a:t>Microeconomcis</a:t>
            </a:r>
            <a:r>
              <a:rPr lang="en-GB" sz="2400" dirty="0"/>
              <a:t>) is a large class of more than 400 students. </a:t>
            </a:r>
          </a:p>
          <a:p>
            <a:pPr marL="285750" indent="-285750">
              <a:lnSpc>
                <a:spcPct val="150000"/>
              </a:lnSpc>
              <a:buFont typeface="Arial" panose="020B0604020202020204" pitchFamily="34" charset="0"/>
              <a:buChar char="•"/>
            </a:pPr>
            <a:r>
              <a:rPr lang="en-GB" sz="2400" dirty="0"/>
              <a:t>First course that students from GIC take in Economics (2</a:t>
            </a:r>
            <a:r>
              <a:rPr lang="en-GB" sz="2400" baseline="30000" dirty="0"/>
              <a:t>nd</a:t>
            </a:r>
            <a:r>
              <a:rPr lang="en-GB" sz="2400" dirty="0"/>
              <a:t> year 1</a:t>
            </a:r>
            <a:r>
              <a:rPr lang="en-GB" sz="2400" baseline="30000" dirty="0"/>
              <a:t>st</a:t>
            </a:r>
            <a:r>
              <a:rPr lang="en-GB" sz="2400" dirty="0"/>
              <a:t> semester)</a:t>
            </a:r>
          </a:p>
          <a:p>
            <a:pPr marL="285750" indent="-285750">
              <a:lnSpc>
                <a:spcPct val="150000"/>
              </a:lnSpc>
              <a:buFont typeface="Arial" panose="020B0604020202020204" pitchFamily="34" charset="0"/>
              <a:buChar char="•"/>
            </a:pPr>
            <a:r>
              <a:rPr lang="en-GB" sz="2400" dirty="0"/>
              <a:t>Core course, mathematical analysis and economic interpretations, which students find challenging. </a:t>
            </a:r>
          </a:p>
          <a:p>
            <a:pPr marL="285750" indent="-285750">
              <a:lnSpc>
                <a:spcPct val="150000"/>
              </a:lnSpc>
              <a:buFont typeface="Arial" panose="020B0604020202020204" pitchFamily="34" charset="0"/>
              <a:buChar char="•"/>
            </a:pPr>
            <a:r>
              <a:rPr lang="en-GB" sz="2400" dirty="0"/>
              <a:t>Students would benefit from group discussions and revision. </a:t>
            </a:r>
          </a:p>
          <a:p>
            <a:pPr marL="285750" indent="-285750">
              <a:lnSpc>
                <a:spcPct val="150000"/>
              </a:lnSpc>
              <a:buFont typeface="Arial" panose="020B0604020202020204" pitchFamily="34" charset="0"/>
              <a:buChar char="•"/>
            </a:pPr>
            <a:r>
              <a:rPr lang="en-GB" sz="2400" dirty="0"/>
              <a:t>During the lock down period, many students would not even get to meet and make new friends and develop study groups.</a:t>
            </a:r>
          </a:p>
        </p:txBody>
      </p:sp>
    </p:spTree>
    <p:extLst>
      <p:ext uri="{BB962C8B-B14F-4D97-AF65-F5344CB8AC3E}">
        <p14:creationId xmlns:p14="http://schemas.microsoft.com/office/powerpoint/2010/main" val="28936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89CD0-9C62-43C9-A2FC-A1F5B315EDE6}"/>
              </a:ext>
            </a:extLst>
          </p:cNvPr>
          <p:cNvSpPr>
            <a:spLocks noGrp="1"/>
          </p:cNvSpPr>
          <p:nvPr>
            <p:ph type="sldNum" sz="quarter" idx="12"/>
          </p:nvPr>
        </p:nvSpPr>
        <p:spPr/>
        <p:txBody>
          <a:bodyPr/>
          <a:lstStyle/>
          <a:p>
            <a:fld id="{9D865A15-150D-46D6-8DC5-C5C4CA4DDF52}" type="slidenum">
              <a:rPr lang="en-GB" smtClean="0"/>
              <a:t>5</a:t>
            </a:fld>
            <a:endParaRPr lang="en-GB"/>
          </a:p>
        </p:txBody>
      </p:sp>
      <p:cxnSp>
        <p:nvCxnSpPr>
          <p:cNvPr id="6" name="Straight Connector 5">
            <a:extLst>
              <a:ext uri="{FF2B5EF4-FFF2-40B4-BE49-F238E27FC236}">
                <a16:creationId xmlns:a16="http://schemas.microsoft.com/office/drawing/2014/main" id="{D005869C-C083-40F6-BDA2-0D81F5ABAA1B}"/>
              </a:ext>
            </a:extLst>
          </p:cNvPr>
          <p:cNvCxnSpPr>
            <a:cxnSpLocks/>
          </p:cNvCxnSpPr>
          <p:nvPr/>
        </p:nvCxnSpPr>
        <p:spPr>
          <a:xfrm flipV="1">
            <a:off x="4572475" y="674111"/>
            <a:ext cx="3609991" cy="3289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1026">
            <a:extLst>
              <a:ext uri="{FF2B5EF4-FFF2-40B4-BE49-F238E27FC236}">
                <a16:creationId xmlns:a16="http://schemas.microsoft.com/office/drawing/2014/main" id="{D24DEABA-58A7-4CFF-B2D7-0259C59A9502}"/>
              </a:ext>
            </a:extLst>
          </p:cNvPr>
          <p:cNvSpPr txBox="1">
            <a:spLocks noChangeArrowheads="1"/>
          </p:cNvSpPr>
          <p:nvPr/>
        </p:nvSpPr>
        <p:spPr bwMode="auto">
          <a:xfrm>
            <a:off x="4027054" y="123248"/>
            <a:ext cx="4701309"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Issue 3 – Group Skills </a:t>
            </a:r>
          </a:p>
        </p:txBody>
      </p:sp>
      <p:sp>
        <p:nvSpPr>
          <p:cNvPr id="8" name="TextBox 7">
            <a:extLst>
              <a:ext uri="{FF2B5EF4-FFF2-40B4-BE49-F238E27FC236}">
                <a16:creationId xmlns:a16="http://schemas.microsoft.com/office/drawing/2014/main" id="{B9E24267-EE28-4BE2-BBAF-D202D0242E17}"/>
              </a:ext>
            </a:extLst>
          </p:cNvPr>
          <p:cNvSpPr txBox="1"/>
          <p:nvPr/>
        </p:nvSpPr>
        <p:spPr>
          <a:xfrm>
            <a:off x="251904" y="1146423"/>
            <a:ext cx="11688191" cy="55750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Group working skills is essential. </a:t>
            </a:r>
          </a:p>
          <a:p>
            <a:pPr marL="285750" indent="-285750">
              <a:lnSpc>
                <a:spcPct val="150000"/>
              </a:lnSpc>
              <a:buFont typeface="Arial" panose="020B0604020202020204" pitchFamily="34" charset="0"/>
              <a:buChar char="•"/>
            </a:pPr>
            <a:r>
              <a:rPr lang="en-GB" sz="2400" dirty="0"/>
              <a:t>Most of our group work activities have been designed into honours courses. (although students do work in groups in weekly sessions, we need this in a more formal setting).</a:t>
            </a:r>
          </a:p>
          <a:p>
            <a:pPr marL="285750" indent="-285750">
              <a:lnSpc>
                <a:spcPct val="150000"/>
              </a:lnSpc>
              <a:buFont typeface="Arial" panose="020B0604020202020204" pitchFamily="34" charset="0"/>
              <a:buChar char="•"/>
            </a:pPr>
            <a:r>
              <a:rPr lang="en-GB" sz="2400" dirty="0"/>
              <a:t>Students have repeatedly mentioned that group work should be introduced earlier in the degree, which has many benefits.</a:t>
            </a:r>
          </a:p>
          <a:p>
            <a:pPr marL="800100" lvl="1" indent="-342900">
              <a:lnSpc>
                <a:spcPct val="150000"/>
              </a:lnSpc>
              <a:buFontTx/>
              <a:buChar char="-"/>
            </a:pPr>
            <a:r>
              <a:rPr lang="en-GB" sz="2400" dirty="0"/>
              <a:t>This would develop their skills without the pressure of the grades as much. </a:t>
            </a:r>
          </a:p>
          <a:p>
            <a:pPr marL="800100" lvl="1" indent="-342900">
              <a:lnSpc>
                <a:spcPct val="150000"/>
              </a:lnSpc>
              <a:buFontTx/>
              <a:buChar char="-"/>
            </a:pPr>
            <a:r>
              <a:rPr lang="en-GB" sz="2400" dirty="0"/>
              <a:t>More willing for such assessments.</a:t>
            </a:r>
          </a:p>
          <a:p>
            <a:pPr marL="800100" lvl="1" indent="-342900">
              <a:lnSpc>
                <a:spcPct val="150000"/>
              </a:lnSpc>
              <a:buFontTx/>
              <a:buChar char="-"/>
            </a:pPr>
            <a:r>
              <a:rPr lang="en-GB" sz="2400" dirty="0"/>
              <a:t>More willing to work with students from different backgrounds and skills.</a:t>
            </a:r>
          </a:p>
          <a:p>
            <a:pPr marL="800100" lvl="1" indent="-342900">
              <a:lnSpc>
                <a:spcPct val="150000"/>
              </a:lnSpc>
              <a:buFontTx/>
              <a:buChar char="-"/>
            </a:pPr>
            <a:r>
              <a:rPr lang="en-GB" sz="2400" dirty="0"/>
              <a:t>Develop the skills so that they are better prepared in the honours courses, and the future.</a:t>
            </a:r>
          </a:p>
        </p:txBody>
      </p:sp>
    </p:spTree>
    <p:extLst>
      <p:ext uri="{BB962C8B-B14F-4D97-AF65-F5344CB8AC3E}">
        <p14:creationId xmlns:p14="http://schemas.microsoft.com/office/powerpoint/2010/main" val="29524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3">
            <a:extLst>
              <a:ext uri="{FF2B5EF4-FFF2-40B4-BE49-F238E27FC236}">
                <a16:creationId xmlns:a16="http://schemas.microsoft.com/office/drawing/2014/main" id="{86B879F8-BC6A-4E74-8F20-9BE0802CDF14}"/>
              </a:ext>
            </a:extLst>
          </p:cNvPr>
          <p:cNvSpPr txBox="1">
            <a:spLocks noChangeArrowheads="1"/>
          </p:cNvSpPr>
          <p:nvPr/>
        </p:nvSpPr>
        <p:spPr bwMode="auto">
          <a:xfrm>
            <a:off x="170813" y="1404738"/>
            <a:ext cx="2744616" cy="1318181"/>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lnSpc>
                <a:spcPct val="150000"/>
              </a:lnSpc>
              <a:spcBef>
                <a:spcPct val="0"/>
              </a:spcBef>
              <a:buSzTx/>
              <a:buFontTx/>
              <a:buNone/>
            </a:pPr>
            <a:r>
              <a:rPr lang="en-US" altLang="en-US" sz="2800" b="1" dirty="0">
                <a:solidFill>
                  <a:srgbClr val="0070C0"/>
                </a:solidFill>
                <a:latin typeface="+mn-lt"/>
                <a:ea typeface="+mn-ea"/>
              </a:rPr>
              <a:t>Group MCQ 1 (10%)</a:t>
            </a:r>
          </a:p>
        </p:txBody>
      </p:sp>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3219384" y="619671"/>
            <a:ext cx="518932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TextBox 3">
            <a:extLst>
              <a:ext uri="{FF2B5EF4-FFF2-40B4-BE49-F238E27FC236}">
                <a16:creationId xmlns:a16="http://schemas.microsoft.com/office/drawing/2014/main" id="{B8EFAC59-8775-436B-BA36-AE55FA76DF65}"/>
              </a:ext>
            </a:extLst>
          </p:cNvPr>
          <p:cNvSpPr txBox="1">
            <a:spLocks noChangeArrowheads="1"/>
          </p:cNvSpPr>
          <p:nvPr/>
        </p:nvSpPr>
        <p:spPr bwMode="auto">
          <a:xfrm>
            <a:off x="8263762" y="1404738"/>
            <a:ext cx="3340292" cy="1318181"/>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lnSpc>
                <a:spcPct val="150000"/>
              </a:lnSpc>
              <a:spcBef>
                <a:spcPct val="0"/>
              </a:spcBef>
              <a:buSzTx/>
              <a:buFontTx/>
              <a:buNone/>
            </a:pPr>
            <a:r>
              <a:rPr lang="en-US" altLang="en-US" sz="2800" b="1" dirty="0">
                <a:solidFill>
                  <a:srgbClr val="C00000"/>
                </a:solidFill>
                <a:latin typeface="+mn-lt"/>
                <a:ea typeface="+mn-ea"/>
              </a:rPr>
              <a:t>Group assessment 2 (10%)</a:t>
            </a:r>
          </a:p>
        </p:txBody>
      </p: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2886551" y="68808"/>
            <a:ext cx="58957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Four Assessments (in 2021/22)</a:t>
            </a:r>
          </a:p>
        </p:txBody>
      </p:sp>
      <p:sp>
        <p:nvSpPr>
          <p:cNvPr id="17" name="TextBox 3">
            <a:extLst>
              <a:ext uri="{FF2B5EF4-FFF2-40B4-BE49-F238E27FC236}">
                <a16:creationId xmlns:a16="http://schemas.microsoft.com/office/drawing/2014/main" id="{27EC4FA1-D9E2-4584-BC3A-F53176AB4521}"/>
              </a:ext>
            </a:extLst>
          </p:cNvPr>
          <p:cNvSpPr txBox="1">
            <a:spLocks noChangeArrowheads="1"/>
          </p:cNvSpPr>
          <p:nvPr/>
        </p:nvSpPr>
        <p:spPr bwMode="auto">
          <a:xfrm>
            <a:off x="170813" y="4304958"/>
            <a:ext cx="2836164" cy="1318181"/>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lnSpc>
                <a:spcPct val="150000"/>
              </a:lnSpc>
              <a:spcBef>
                <a:spcPct val="0"/>
              </a:spcBef>
              <a:buSzTx/>
              <a:buFontTx/>
              <a:buNone/>
            </a:pPr>
            <a:r>
              <a:rPr lang="en-US" altLang="en-US" sz="2800" b="1" dirty="0">
                <a:solidFill>
                  <a:srgbClr val="0070C0"/>
                </a:solidFill>
                <a:latin typeface="+mn-lt"/>
                <a:ea typeface="+mn-ea"/>
              </a:rPr>
              <a:t>In course exam 1 (40%)</a:t>
            </a:r>
          </a:p>
        </p:txBody>
      </p:sp>
      <p:cxnSp>
        <p:nvCxnSpPr>
          <p:cNvPr id="3" name="Straight Arrow Connector 2">
            <a:extLst>
              <a:ext uri="{FF2B5EF4-FFF2-40B4-BE49-F238E27FC236}">
                <a16:creationId xmlns:a16="http://schemas.microsoft.com/office/drawing/2014/main" id="{A8A626C7-4579-4DE0-B0B2-64477E298CF0}"/>
              </a:ext>
            </a:extLst>
          </p:cNvPr>
          <p:cNvCxnSpPr>
            <a:cxnSpLocks/>
            <a:stCxn id="30721" idx="3"/>
            <a:endCxn id="21" idx="1"/>
          </p:cNvCxnSpPr>
          <p:nvPr/>
        </p:nvCxnSpPr>
        <p:spPr>
          <a:xfrm>
            <a:off x="2915429" y="2063829"/>
            <a:ext cx="5348333"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BCAFD90-1DEE-4DE4-9B85-F878109B91E1}"/>
              </a:ext>
            </a:extLst>
          </p:cNvPr>
          <p:cNvCxnSpPr>
            <a:cxnSpLocks/>
            <a:stCxn id="30721" idx="2"/>
          </p:cNvCxnSpPr>
          <p:nvPr/>
        </p:nvCxnSpPr>
        <p:spPr>
          <a:xfrm flipH="1">
            <a:off x="1539616" y="2722919"/>
            <a:ext cx="3505" cy="1549954"/>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E92B05-C444-4512-AD94-00BF7D97532E}"/>
              </a:ext>
            </a:extLst>
          </p:cNvPr>
          <p:cNvCxnSpPr>
            <a:cxnSpLocks/>
          </p:cNvCxnSpPr>
          <p:nvPr/>
        </p:nvCxnSpPr>
        <p:spPr>
          <a:xfrm>
            <a:off x="10047454" y="2722919"/>
            <a:ext cx="0" cy="14982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ED0E5E-F224-4D1A-902E-82A7F333FA44}"/>
              </a:ext>
            </a:extLst>
          </p:cNvPr>
          <p:cNvSpPr txBox="1"/>
          <p:nvPr/>
        </p:nvSpPr>
        <p:spPr>
          <a:xfrm>
            <a:off x="1539616" y="3236286"/>
            <a:ext cx="1418082" cy="523220"/>
          </a:xfrm>
          <a:prstGeom prst="rect">
            <a:avLst/>
          </a:prstGeom>
          <a:noFill/>
        </p:spPr>
        <p:txBody>
          <a:bodyPr wrap="square" rtlCol="0">
            <a:spAutoFit/>
          </a:bodyPr>
          <a:lstStyle/>
          <a:p>
            <a:r>
              <a:rPr lang="en-GB" sz="2800" dirty="0">
                <a:solidFill>
                  <a:srgbClr val="0070C0"/>
                </a:solidFill>
              </a:rPr>
              <a:t>Revision</a:t>
            </a:r>
          </a:p>
        </p:txBody>
      </p:sp>
      <p:sp>
        <p:nvSpPr>
          <p:cNvPr id="26" name="TextBox 25">
            <a:extLst>
              <a:ext uri="{FF2B5EF4-FFF2-40B4-BE49-F238E27FC236}">
                <a16:creationId xmlns:a16="http://schemas.microsoft.com/office/drawing/2014/main" id="{5CA1C92C-1728-474C-9E67-9B0B8EDAB9D0}"/>
              </a:ext>
            </a:extLst>
          </p:cNvPr>
          <p:cNvSpPr txBox="1"/>
          <p:nvPr/>
        </p:nvSpPr>
        <p:spPr>
          <a:xfrm>
            <a:off x="10047455" y="3135133"/>
            <a:ext cx="1414576" cy="523220"/>
          </a:xfrm>
          <a:prstGeom prst="rect">
            <a:avLst/>
          </a:prstGeom>
          <a:noFill/>
        </p:spPr>
        <p:txBody>
          <a:bodyPr wrap="square" rtlCol="0">
            <a:spAutoFit/>
          </a:bodyPr>
          <a:lstStyle/>
          <a:p>
            <a:r>
              <a:rPr lang="en-GB" sz="2800" dirty="0">
                <a:solidFill>
                  <a:srgbClr val="C00000"/>
                </a:solidFill>
              </a:rPr>
              <a:t>Revision</a:t>
            </a:r>
          </a:p>
        </p:txBody>
      </p:sp>
      <p:sp>
        <p:nvSpPr>
          <p:cNvPr id="29" name="TextBox 3">
            <a:extLst>
              <a:ext uri="{FF2B5EF4-FFF2-40B4-BE49-F238E27FC236}">
                <a16:creationId xmlns:a16="http://schemas.microsoft.com/office/drawing/2014/main" id="{71F75BAD-6B54-4561-9813-E8A911BFDD5F}"/>
              </a:ext>
            </a:extLst>
          </p:cNvPr>
          <p:cNvSpPr txBox="1">
            <a:spLocks noChangeArrowheads="1"/>
          </p:cNvSpPr>
          <p:nvPr/>
        </p:nvSpPr>
        <p:spPr bwMode="auto">
          <a:xfrm>
            <a:off x="8515826" y="4256787"/>
            <a:ext cx="2836164" cy="1318181"/>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3"/>
              </a:buBlip>
              <a:defRPr sz="2400">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2"/>
              </a:buClr>
              <a:buSzPct val="70000"/>
              <a:buFont typeface="Wingdings" panose="05000000000000000000" pitchFamily="2" charset="2"/>
              <a:buChar char="l"/>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ea typeface="MS PGothic" panose="020B0600070205080204" pitchFamily="34" charset="-128"/>
              </a:defRPr>
            </a:lvl9pPr>
          </a:lstStyle>
          <a:p>
            <a:pPr algn="ctr">
              <a:lnSpc>
                <a:spcPct val="150000"/>
              </a:lnSpc>
              <a:spcBef>
                <a:spcPct val="0"/>
              </a:spcBef>
              <a:buSzTx/>
              <a:buFontTx/>
              <a:buNone/>
            </a:pPr>
            <a:r>
              <a:rPr lang="en-US" altLang="en-US" sz="2800" b="1" dirty="0">
                <a:solidFill>
                  <a:srgbClr val="C00000"/>
                </a:solidFill>
                <a:latin typeface="+mn-lt"/>
                <a:ea typeface="+mn-ea"/>
              </a:rPr>
              <a:t>Degree exam (40%)</a:t>
            </a:r>
          </a:p>
        </p:txBody>
      </p:sp>
      <p:sp>
        <p:nvSpPr>
          <p:cNvPr id="14" name="TextBox 13">
            <a:extLst>
              <a:ext uri="{FF2B5EF4-FFF2-40B4-BE49-F238E27FC236}">
                <a16:creationId xmlns:a16="http://schemas.microsoft.com/office/drawing/2014/main" id="{D865A02E-1497-4D18-BF42-68FC06DB590B}"/>
              </a:ext>
            </a:extLst>
          </p:cNvPr>
          <p:cNvSpPr txBox="1"/>
          <p:nvPr/>
        </p:nvSpPr>
        <p:spPr>
          <a:xfrm>
            <a:off x="3300856" y="1464803"/>
            <a:ext cx="4962906" cy="523220"/>
          </a:xfrm>
          <a:prstGeom prst="rect">
            <a:avLst/>
          </a:prstGeom>
          <a:noFill/>
        </p:spPr>
        <p:txBody>
          <a:bodyPr wrap="square" rtlCol="0">
            <a:spAutoFit/>
          </a:bodyPr>
          <a:lstStyle/>
          <a:p>
            <a:r>
              <a:rPr lang="en-GB" sz="2800" dirty="0">
                <a:solidFill>
                  <a:schemeClr val="accent6">
                    <a:lumMod val="75000"/>
                  </a:schemeClr>
                </a:solidFill>
              </a:rPr>
              <a:t>Further group skill development</a:t>
            </a:r>
          </a:p>
        </p:txBody>
      </p:sp>
      <p:sp>
        <p:nvSpPr>
          <p:cNvPr id="20" name="TextBox 19">
            <a:extLst>
              <a:ext uri="{FF2B5EF4-FFF2-40B4-BE49-F238E27FC236}">
                <a16:creationId xmlns:a16="http://schemas.microsoft.com/office/drawing/2014/main" id="{E7708B3D-4327-40BC-AA80-40A951ECE380}"/>
              </a:ext>
            </a:extLst>
          </p:cNvPr>
          <p:cNvSpPr txBox="1"/>
          <p:nvPr/>
        </p:nvSpPr>
        <p:spPr>
          <a:xfrm>
            <a:off x="2531667" y="6000634"/>
            <a:ext cx="7890235" cy="523220"/>
          </a:xfrm>
          <a:prstGeom prst="rect">
            <a:avLst/>
          </a:prstGeom>
          <a:noFill/>
        </p:spPr>
        <p:txBody>
          <a:bodyPr wrap="square" rtlCol="0">
            <a:spAutoFit/>
          </a:bodyPr>
          <a:lstStyle/>
          <a:p>
            <a:r>
              <a:rPr lang="en-GB" sz="2800" dirty="0"/>
              <a:t>Today’s presentation concentrates on Group MCQ 1</a:t>
            </a:r>
          </a:p>
        </p:txBody>
      </p:sp>
      <p:sp>
        <p:nvSpPr>
          <p:cNvPr id="2" name="TextBox 1">
            <a:extLst>
              <a:ext uri="{FF2B5EF4-FFF2-40B4-BE49-F238E27FC236}">
                <a16:creationId xmlns:a16="http://schemas.microsoft.com/office/drawing/2014/main" id="{D88BA769-691B-4BC1-8C61-CD23F27D565D}"/>
              </a:ext>
            </a:extLst>
          </p:cNvPr>
          <p:cNvSpPr txBox="1"/>
          <p:nvPr/>
        </p:nvSpPr>
        <p:spPr>
          <a:xfrm>
            <a:off x="4643221" y="4221144"/>
            <a:ext cx="2278175" cy="461665"/>
          </a:xfrm>
          <a:prstGeom prst="rect">
            <a:avLst/>
          </a:prstGeom>
          <a:noFill/>
        </p:spPr>
        <p:txBody>
          <a:bodyPr wrap="square" rtlCol="0">
            <a:spAutoFit/>
          </a:bodyPr>
          <a:lstStyle/>
          <a:p>
            <a:r>
              <a:rPr lang="en-GB" sz="2400" dirty="0"/>
              <a:t>Before 2021/22</a:t>
            </a:r>
          </a:p>
        </p:txBody>
      </p:sp>
      <p:sp>
        <p:nvSpPr>
          <p:cNvPr id="15" name="Rectangle: Rounded Corners 14">
            <a:extLst>
              <a:ext uri="{FF2B5EF4-FFF2-40B4-BE49-F238E27FC236}">
                <a16:creationId xmlns:a16="http://schemas.microsoft.com/office/drawing/2014/main" id="{B205CC88-62AF-49B8-9B40-0EA0789D5581}"/>
              </a:ext>
            </a:extLst>
          </p:cNvPr>
          <p:cNvSpPr/>
          <p:nvPr/>
        </p:nvSpPr>
        <p:spPr>
          <a:xfrm>
            <a:off x="75415" y="4093717"/>
            <a:ext cx="11689237" cy="16443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6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000"/>
                                        <p:tgtEl>
                                          <p:spTgt spid="5"/>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2000"/>
                                        <p:tgtEl>
                                          <p:spTgt spid="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2000"/>
                                        <p:tgtEl>
                                          <p:spTgt spid="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2000"/>
                                        <p:tgtEl>
                                          <p:spTgt spid="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2000"/>
                                        <p:tgtEl>
                                          <p:spTgt spid="14"/>
                                        </p:tgtEl>
                                      </p:cBhvr>
                                    </p:animEffect>
                                  </p:childTnLst>
                                </p:cTn>
                              </p:par>
                              <p:par>
                                <p:cTn id="36" presetID="22"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21" grpId="0" animBg="1"/>
      <p:bldP spid="17" grpId="0" animBg="1"/>
      <p:bldP spid="8" grpId="0"/>
      <p:bldP spid="26" grpId="0"/>
      <p:bldP spid="29" grpId="0" animBg="1"/>
      <p:bldP spid="14" grpId="0"/>
      <p:bldP spid="20" grpId="0"/>
      <p:bldP spid="2"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4496586" y="723740"/>
            <a:ext cx="318625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3091580" y="71378"/>
            <a:ext cx="60088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Group Description</a:t>
            </a:r>
          </a:p>
        </p:txBody>
      </p:sp>
      <p:sp>
        <p:nvSpPr>
          <p:cNvPr id="17" name="TextBox 16">
            <a:extLst>
              <a:ext uri="{FF2B5EF4-FFF2-40B4-BE49-F238E27FC236}">
                <a16:creationId xmlns:a16="http://schemas.microsoft.com/office/drawing/2014/main" id="{CEBBA2F9-F53C-427A-BB72-5769F9C197B4}"/>
              </a:ext>
            </a:extLst>
          </p:cNvPr>
          <p:cNvSpPr txBox="1"/>
          <p:nvPr/>
        </p:nvSpPr>
        <p:spPr>
          <a:xfrm>
            <a:off x="251904" y="870176"/>
            <a:ext cx="11833259" cy="3359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The original plan was to have groups with 2 students from GIC and a group size of around 6.</a:t>
            </a:r>
          </a:p>
          <a:p>
            <a:pPr marL="285750" indent="-285750">
              <a:lnSpc>
                <a:spcPct val="150000"/>
              </a:lnSpc>
              <a:buFont typeface="Arial" panose="020B0604020202020204" pitchFamily="34" charset="0"/>
              <a:buChar char="•"/>
            </a:pPr>
            <a:r>
              <a:rPr lang="en-GB" sz="2400" dirty="0"/>
              <a:t>Recall we had 473 students in total with 140 students from GIC.</a:t>
            </a:r>
          </a:p>
          <a:p>
            <a:pPr marL="285750" indent="-285750">
              <a:lnSpc>
                <a:spcPct val="150000"/>
              </a:lnSpc>
              <a:buFont typeface="Arial" panose="020B0604020202020204" pitchFamily="34" charset="0"/>
              <a:buChar char="•"/>
            </a:pPr>
            <a:r>
              <a:rPr lang="en-GB" sz="2400" dirty="0"/>
              <a:t>But we ended up with:</a:t>
            </a:r>
          </a:p>
          <a:p>
            <a:pPr>
              <a:lnSpc>
                <a:spcPct val="150000"/>
              </a:lnSpc>
            </a:pPr>
            <a:r>
              <a:rPr lang="en-GB" sz="2400" dirty="0"/>
              <a:t>    - 81 groups</a:t>
            </a:r>
          </a:p>
          <a:p>
            <a:pPr>
              <a:lnSpc>
                <a:spcPct val="150000"/>
              </a:lnSpc>
            </a:pPr>
            <a:r>
              <a:rPr lang="en-GB" sz="2400" dirty="0"/>
              <a:t>    - 68 groups of 6 and 13 groups of 5. </a:t>
            </a:r>
          </a:p>
          <a:p>
            <a:pPr>
              <a:lnSpc>
                <a:spcPct val="150000"/>
              </a:lnSpc>
            </a:pPr>
            <a:r>
              <a:rPr lang="en-GB" sz="2400" dirty="0"/>
              <a:t>    - 59 groups had 2 GIC students and 22 groups had only 1)</a:t>
            </a:r>
          </a:p>
        </p:txBody>
      </p:sp>
      <p:sp>
        <p:nvSpPr>
          <p:cNvPr id="6" name="TextBox 5">
            <a:extLst>
              <a:ext uri="{FF2B5EF4-FFF2-40B4-BE49-F238E27FC236}">
                <a16:creationId xmlns:a16="http://schemas.microsoft.com/office/drawing/2014/main" id="{C9FA2FB3-6A18-4E57-A261-1B178438D3F4}"/>
              </a:ext>
            </a:extLst>
          </p:cNvPr>
          <p:cNvSpPr txBox="1"/>
          <p:nvPr/>
        </p:nvSpPr>
        <p:spPr>
          <a:xfrm>
            <a:off x="119929" y="4375672"/>
            <a:ext cx="11663576" cy="2251065"/>
          </a:xfrm>
          <a:prstGeom prst="rect">
            <a:avLst/>
          </a:prstGeom>
          <a:noFill/>
          <a:ln>
            <a:solidFill>
              <a:schemeClr val="tx1"/>
            </a:solidFill>
          </a:ln>
        </p:spPr>
        <p:txBody>
          <a:bodyPr wrap="square" rtlCol="0">
            <a:spAutoFit/>
          </a:bodyPr>
          <a:lstStyle/>
          <a:p>
            <a:pPr lvl="1">
              <a:lnSpc>
                <a:spcPct val="150000"/>
              </a:lnSpc>
            </a:pPr>
            <a:r>
              <a:rPr lang="en-GB" sz="2400" u="sng" dirty="0"/>
              <a:t>Lesson</a:t>
            </a:r>
          </a:p>
          <a:p>
            <a:pPr marL="742950" lvl="1" indent="-285750">
              <a:lnSpc>
                <a:spcPct val="150000"/>
              </a:lnSpc>
              <a:buFont typeface="Arial" panose="020B0604020202020204" pitchFamily="34" charset="0"/>
              <a:buChar char="•"/>
            </a:pPr>
            <a:r>
              <a:rPr lang="en-GB" sz="2400" dirty="0"/>
              <a:t>Students moving across courses created some confusion to our original plan. </a:t>
            </a:r>
          </a:p>
          <a:p>
            <a:pPr marL="742950" lvl="1" indent="-285750">
              <a:lnSpc>
                <a:spcPct val="150000"/>
              </a:lnSpc>
              <a:buFont typeface="Arial" panose="020B0604020202020204" pitchFamily="34" charset="0"/>
              <a:buChar char="•"/>
            </a:pPr>
            <a:r>
              <a:rPr lang="en-GB" sz="2400" dirty="0"/>
              <a:t>Would be better to have 70 groups so that we have 2 GIC students in each group. </a:t>
            </a:r>
          </a:p>
          <a:p>
            <a:pPr marL="742950" lvl="1" indent="-285750">
              <a:lnSpc>
                <a:spcPct val="150000"/>
              </a:lnSpc>
              <a:buFont typeface="Arial" panose="020B0604020202020204" pitchFamily="34" charset="0"/>
              <a:buChar char="•"/>
            </a:pPr>
            <a:r>
              <a:rPr lang="en-GB" sz="2400" dirty="0"/>
              <a:t>53 groups with 7 students and 17 with 6 students </a:t>
            </a:r>
          </a:p>
        </p:txBody>
      </p:sp>
    </p:spTree>
    <p:extLst>
      <p:ext uri="{BB962C8B-B14F-4D97-AF65-F5344CB8AC3E}">
        <p14:creationId xmlns:p14="http://schemas.microsoft.com/office/powerpoint/2010/main" val="42229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flipV="1">
            <a:off x="3165697" y="641474"/>
            <a:ext cx="6873849" cy="4961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3091991" y="90611"/>
            <a:ext cx="694755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Assessment 1 - Group MCQ Assessment</a:t>
            </a:r>
          </a:p>
        </p:txBody>
      </p:sp>
      <p:sp>
        <p:nvSpPr>
          <p:cNvPr id="17" name="TextBox 16">
            <a:extLst>
              <a:ext uri="{FF2B5EF4-FFF2-40B4-BE49-F238E27FC236}">
                <a16:creationId xmlns:a16="http://schemas.microsoft.com/office/drawing/2014/main" id="{CEBBA2F9-F53C-427A-BB72-5769F9C197B4}"/>
              </a:ext>
            </a:extLst>
          </p:cNvPr>
          <p:cNvSpPr txBox="1"/>
          <p:nvPr/>
        </p:nvSpPr>
        <p:spPr>
          <a:xfrm>
            <a:off x="174064" y="959802"/>
            <a:ext cx="11882818" cy="55750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t>Assessment was in week 7, covering material from weeks 1 -5. </a:t>
            </a:r>
          </a:p>
          <a:p>
            <a:pPr marL="285750" indent="-285750">
              <a:lnSpc>
                <a:spcPct val="150000"/>
              </a:lnSpc>
              <a:buFont typeface="Arial" panose="020B0604020202020204" pitchFamily="34" charset="0"/>
              <a:buChar char="•"/>
            </a:pPr>
            <a:r>
              <a:rPr lang="en-GB" sz="2400" dirty="0"/>
              <a:t>10% of the Total grade</a:t>
            </a:r>
          </a:p>
          <a:p>
            <a:pPr marL="285750" indent="-285750">
              <a:lnSpc>
                <a:spcPct val="150000"/>
              </a:lnSpc>
              <a:buFont typeface="Arial" panose="020B0604020202020204" pitchFamily="34" charset="0"/>
              <a:buChar char="•"/>
            </a:pPr>
            <a:r>
              <a:rPr lang="en-GB" sz="2400" dirty="0"/>
              <a:t>30 challenging MCQ questions, which facilitate some thinking, working and discussion. </a:t>
            </a:r>
          </a:p>
          <a:p>
            <a:pPr marL="285750" indent="-285750">
              <a:lnSpc>
                <a:spcPct val="150000"/>
              </a:lnSpc>
              <a:buFont typeface="Arial" panose="020B0604020202020204" pitchFamily="34" charset="0"/>
              <a:buChar char="•"/>
            </a:pPr>
            <a:r>
              <a:rPr lang="en-GB" sz="2400" dirty="0"/>
              <a:t>Groups were created 3 weeks before the assessment so that students can get to know each other and decide how they wish to tackle the group assessment. </a:t>
            </a:r>
          </a:p>
          <a:p>
            <a:pPr marL="285750" indent="-285750">
              <a:lnSpc>
                <a:spcPct val="150000"/>
              </a:lnSpc>
              <a:buFont typeface="Arial" panose="020B0604020202020204" pitchFamily="34" charset="0"/>
              <a:buChar char="•"/>
            </a:pPr>
            <a:r>
              <a:rPr lang="en-GB" sz="2400" dirty="0"/>
              <a:t>Same groups continue for the Group assessment 2.</a:t>
            </a:r>
          </a:p>
          <a:p>
            <a:pPr marL="285750" indent="-285750">
              <a:lnSpc>
                <a:spcPct val="150000"/>
              </a:lnSpc>
              <a:buFont typeface="Arial" panose="020B0604020202020204" pitchFamily="34" charset="0"/>
              <a:buChar char="•"/>
            </a:pPr>
            <a:r>
              <a:rPr lang="en-GB" sz="2400" dirty="0"/>
              <a:t>Assessment was released 3 days before the deadline to give time for discussion – Monday). </a:t>
            </a:r>
          </a:p>
          <a:p>
            <a:pPr marL="285750" indent="-285750">
              <a:lnSpc>
                <a:spcPct val="150000"/>
              </a:lnSpc>
              <a:buFont typeface="Arial" panose="020B0604020202020204" pitchFamily="34" charset="0"/>
              <a:buChar char="•"/>
            </a:pPr>
            <a:r>
              <a:rPr lang="en-GB" sz="2400" dirty="0"/>
              <a:t>Submission by one group representative on Thursday.</a:t>
            </a:r>
          </a:p>
          <a:p>
            <a:pPr marL="285750" indent="-285750">
              <a:lnSpc>
                <a:spcPct val="150000"/>
              </a:lnSpc>
              <a:buFont typeface="Arial" panose="020B0604020202020204" pitchFamily="34" charset="0"/>
              <a:buChar char="•"/>
            </a:pPr>
            <a:r>
              <a:rPr lang="en-GB" sz="2400" dirty="0"/>
              <a:t>To complete the assessment, all students to individually submit responses to one Survey questionnaire to reflect on the experience.</a:t>
            </a:r>
          </a:p>
        </p:txBody>
      </p:sp>
    </p:spTree>
    <p:extLst>
      <p:ext uri="{BB962C8B-B14F-4D97-AF65-F5344CB8AC3E}">
        <p14:creationId xmlns:p14="http://schemas.microsoft.com/office/powerpoint/2010/main" val="24846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15A539-7C6D-4164-8A89-FF1872F66D4C}"/>
              </a:ext>
            </a:extLst>
          </p:cNvPr>
          <p:cNvCxnSpPr>
            <a:cxnSpLocks/>
          </p:cNvCxnSpPr>
          <p:nvPr/>
        </p:nvCxnSpPr>
        <p:spPr>
          <a:xfrm>
            <a:off x="4072379" y="712648"/>
            <a:ext cx="389327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1026">
            <a:extLst>
              <a:ext uri="{FF2B5EF4-FFF2-40B4-BE49-F238E27FC236}">
                <a16:creationId xmlns:a16="http://schemas.microsoft.com/office/drawing/2014/main" id="{37B5CA49-D0B8-4042-938B-D871A29CFFC6}"/>
              </a:ext>
            </a:extLst>
          </p:cNvPr>
          <p:cNvSpPr txBox="1">
            <a:spLocks noChangeArrowheads="1"/>
          </p:cNvSpPr>
          <p:nvPr/>
        </p:nvSpPr>
        <p:spPr bwMode="auto">
          <a:xfrm>
            <a:off x="2986532" y="101784"/>
            <a:ext cx="60088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2pPr>
            <a:lvl3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3pPr>
            <a:lvl4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4pPr>
            <a:lvl5pPr algn="ctr" rtl="0" eaLnBrk="0" fontAlgn="base" hangingPunct="0">
              <a:spcBef>
                <a:spcPct val="0"/>
              </a:spcBef>
              <a:spcAft>
                <a:spcPct val="0"/>
              </a:spcAft>
              <a:defRPr sz="2800" b="1">
                <a:solidFill>
                  <a:schemeClr val="tx2"/>
                </a:solidFill>
                <a:latin typeface="Trebuchet MS" pitchFamily="34" charset="0"/>
                <a:ea typeface="MS PGothic" pitchFamily="34" charset="-128"/>
              </a:defRPr>
            </a:lvl5pPr>
            <a:lvl6pPr marL="457200" algn="ctr" rtl="0" fontAlgn="base">
              <a:spcBef>
                <a:spcPct val="0"/>
              </a:spcBef>
              <a:spcAft>
                <a:spcPct val="0"/>
              </a:spcAft>
              <a:defRPr sz="2800" b="1">
                <a:solidFill>
                  <a:schemeClr val="tx2"/>
                </a:solidFill>
                <a:latin typeface="Trebuchet MS" pitchFamily="34" charset="0"/>
              </a:defRPr>
            </a:lvl6pPr>
            <a:lvl7pPr marL="914400" algn="ctr" rtl="0" fontAlgn="base">
              <a:spcBef>
                <a:spcPct val="0"/>
              </a:spcBef>
              <a:spcAft>
                <a:spcPct val="0"/>
              </a:spcAft>
              <a:defRPr sz="2800" b="1">
                <a:solidFill>
                  <a:schemeClr val="tx2"/>
                </a:solidFill>
                <a:latin typeface="Trebuchet MS" pitchFamily="34" charset="0"/>
              </a:defRPr>
            </a:lvl7pPr>
            <a:lvl8pPr marL="1371600" algn="ctr" rtl="0" fontAlgn="base">
              <a:spcBef>
                <a:spcPct val="0"/>
              </a:spcBef>
              <a:spcAft>
                <a:spcPct val="0"/>
              </a:spcAft>
              <a:defRPr sz="2800" b="1">
                <a:solidFill>
                  <a:schemeClr val="tx2"/>
                </a:solidFill>
                <a:latin typeface="Trebuchet MS" pitchFamily="34" charset="0"/>
              </a:defRPr>
            </a:lvl8pPr>
            <a:lvl9pPr marL="1828800" algn="ctr" rtl="0" fontAlgn="base">
              <a:spcBef>
                <a:spcPct val="0"/>
              </a:spcBef>
              <a:spcAft>
                <a:spcPct val="0"/>
              </a:spcAft>
              <a:defRPr sz="2800" b="1">
                <a:solidFill>
                  <a:schemeClr val="tx2"/>
                </a:solidFill>
                <a:latin typeface="Trebuchet MS" pitchFamily="34" charset="0"/>
              </a:defRPr>
            </a:lvl9pPr>
          </a:lstStyle>
          <a:p>
            <a:pPr eaLnBrk="1" hangingPunct="1">
              <a:defRPr/>
            </a:pPr>
            <a:r>
              <a:rPr lang="en-GB" altLang="en-US" sz="3200" kern="0" dirty="0">
                <a:solidFill>
                  <a:srgbClr val="7030A0"/>
                </a:solidFill>
                <a:latin typeface="+mn-lt"/>
              </a:rPr>
              <a:t>Survey Questionnaire</a:t>
            </a:r>
          </a:p>
        </p:txBody>
      </p:sp>
      <p:sp>
        <p:nvSpPr>
          <p:cNvPr id="17" name="TextBox 16">
            <a:extLst>
              <a:ext uri="{FF2B5EF4-FFF2-40B4-BE49-F238E27FC236}">
                <a16:creationId xmlns:a16="http://schemas.microsoft.com/office/drawing/2014/main" id="{CEBBA2F9-F53C-427A-BB72-5769F9C197B4}"/>
              </a:ext>
            </a:extLst>
          </p:cNvPr>
          <p:cNvSpPr txBox="1"/>
          <p:nvPr/>
        </p:nvSpPr>
        <p:spPr>
          <a:xfrm>
            <a:off x="758526" y="1251108"/>
            <a:ext cx="10214275" cy="4949881"/>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Survey is not graded, although compulsory.</a:t>
            </a: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Survey questions elicited information about </a:t>
            </a:r>
          </a:p>
          <a:p>
            <a:pPr marL="895350" lvl="1">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   learning </a:t>
            </a:r>
          </a:p>
          <a:p>
            <a:pPr marL="1238250" lvl="1" indent="-342900">
              <a:lnSpc>
                <a:spcPct val="107000"/>
              </a:lnSpc>
              <a:spcAft>
                <a:spcPts val="800"/>
              </a:spcAft>
              <a:buFontTx/>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Interaction</a:t>
            </a:r>
          </a:p>
          <a:p>
            <a:pPr marL="1238250" lvl="1" indent="-342900">
              <a:lnSpc>
                <a:spcPct val="107000"/>
              </a:lnSpc>
              <a:spcAft>
                <a:spcPts val="800"/>
              </a:spcAft>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participation</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This research has the ethics approval and only include those who consented. </a:t>
            </a:r>
          </a:p>
          <a:p>
            <a:pPr marL="342900" indent="-34290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Survey which followed the Group MCQ 1 had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	- 6 Likert types questions</a:t>
            </a:r>
          </a:p>
          <a:p>
            <a:pPr>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	- 2 Open-ended questions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	- question about </a:t>
            </a:r>
            <a:r>
              <a:rPr lang="en-GB" sz="2400" dirty="0">
                <a:latin typeface="Calibri" panose="020F0502020204030204" pitchFamily="34" charset="0"/>
                <a:ea typeface="Calibri" panose="020F0502020204030204" pitchFamily="34" charset="0"/>
                <a:cs typeface="Calibri" panose="020F0502020204030204" pitchFamily="34" charset="0"/>
              </a:rPr>
              <a:t>unengaged group members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71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b9bcf1f5-c63e-4bb5-b0d3-f12adb28401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14962</TotalTime>
  <Words>3697</Words>
  <Application>Microsoft Office PowerPoint</Application>
  <PresentationFormat>Widescreen</PresentationFormat>
  <Paragraphs>338</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Geethanjali Selvaretnam</dc:creator>
  <cp:lastModifiedBy>Geethanjali Selvaretnam</cp:lastModifiedBy>
  <cp:revision>26</cp:revision>
  <dcterms:created xsi:type="dcterms:W3CDTF">2020-02-09T15:00:19Z</dcterms:created>
  <dcterms:modified xsi:type="dcterms:W3CDTF">2022-03-28T11:54:17Z</dcterms:modified>
</cp:coreProperties>
</file>