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89" r:id="rId3"/>
    <p:sldId id="490" r:id="rId4"/>
    <p:sldId id="491" r:id="rId5"/>
    <p:sldId id="480" r:id="rId6"/>
    <p:sldId id="483" r:id="rId7"/>
    <p:sldId id="493" r:id="rId8"/>
    <p:sldId id="492" r:id="rId9"/>
    <p:sldId id="487" r:id="rId10"/>
    <p:sldId id="48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96292"/>
  </p:normalViewPr>
  <p:slideViewPr>
    <p:cSldViewPr snapToGrid="0">
      <p:cViewPr varScale="1">
        <p:scale>
          <a:sx n="81" d="100"/>
          <a:sy n="81" d="100"/>
        </p:scale>
        <p:origin x="184" y="1688"/>
      </p:cViewPr>
      <p:guideLst/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FCB9A-91CB-764C-AB3F-B06721FF30CA}" type="doc">
      <dgm:prSet loTypeId="urn:microsoft.com/office/officeart/2005/8/layout/radial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19DCD4D-B286-5149-B059-C4F39E26795B}">
      <dgm:prSet phldrT="[Text]"/>
      <dgm:spPr/>
      <dgm:t>
        <a:bodyPr/>
        <a:lstStyle/>
        <a:p>
          <a:r>
            <a:rPr lang="en-GB" dirty="0"/>
            <a:t>Problem solving </a:t>
          </a:r>
        </a:p>
      </dgm:t>
    </dgm:pt>
    <dgm:pt modelId="{EF359333-0A81-5A4B-9227-317452E8FD98}" type="parTrans" cxnId="{B3B5C256-F003-ED45-B712-EDBE6DCE8377}">
      <dgm:prSet/>
      <dgm:spPr/>
      <dgm:t>
        <a:bodyPr/>
        <a:lstStyle/>
        <a:p>
          <a:endParaRPr lang="en-GB"/>
        </a:p>
      </dgm:t>
    </dgm:pt>
    <dgm:pt modelId="{F5FA43E6-A414-2346-AAD0-D1FD8DC018F0}" type="sibTrans" cxnId="{B3B5C256-F003-ED45-B712-EDBE6DCE8377}">
      <dgm:prSet/>
      <dgm:spPr/>
      <dgm:t>
        <a:bodyPr/>
        <a:lstStyle/>
        <a:p>
          <a:endParaRPr lang="en-GB"/>
        </a:p>
      </dgm:t>
    </dgm:pt>
    <dgm:pt modelId="{AE38B069-3094-2149-95BD-66B79809AF96}">
      <dgm:prSet phldrT="[Text]"/>
      <dgm:spPr/>
      <dgm:t>
        <a:bodyPr/>
        <a:lstStyle/>
        <a:p>
          <a:r>
            <a:rPr lang="en-GB" dirty="0"/>
            <a:t>Subject specialist</a:t>
          </a:r>
        </a:p>
      </dgm:t>
    </dgm:pt>
    <dgm:pt modelId="{EA5F4B30-2C6C-F34D-A785-58AF21993544}" type="parTrans" cxnId="{DD477B88-4331-EC48-80B0-BC575ECC5FD3}">
      <dgm:prSet/>
      <dgm:spPr/>
      <dgm:t>
        <a:bodyPr/>
        <a:lstStyle/>
        <a:p>
          <a:endParaRPr lang="en-GB"/>
        </a:p>
      </dgm:t>
    </dgm:pt>
    <dgm:pt modelId="{BE1DF5A1-644E-7146-9747-3F13A182A074}" type="sibTrans" cxnId="{DD477B88-4331-EC48-80B0-BC575ECC5FD3}">
      <dgm:prSet/>
      <dgm:spPr/>
      <dgm:t>
        <a:bodyPr/>
        <a:lstStyle/>
        <a:p>
          <a:endParaRPr lang="en-GB"/>
        </a:p>
      </dgm:t>
    </dgm:pt>
    <dgm:pt modelId="{561DEDD9-C978-BF4A-B2BB-90EF65B913E0}">
      <dgm:prSet phldrT="[Text]"/>
      <dgm:spPr/>
      <dgm:t>
        <a:bodyPr/>
        <a:lstStyle/>
        <a:p>
          <a:r>
            <a:rPr lang="en-GB" dirty="0"/>
            <a:t>investigative</a:t>
          </a:r>
        </a:p>
      </dgm:t>
    </dgm:pt>
    <dgm:pt modelId="{C13BF9C8-9B90-EC4B-88F1-AA296A470467}" type="parTrans" cxnId="{588F18DE-69D8-2547-B32A-0361EE7C51CB}">
      <dgm:prSet/>
      <dgm:spPr/>
      <dgm:t>
        <a:bodyPr/>
        <a:lstStyle/>
        <a:p>
          <a:endParaRPr lang="en-GB"/>
        </a:p>
      </dgm:t>
    </dgm:pt>
    <dgm:pt modelId="{9B3385B2-2C82-BF4E-92E8-BB1EEA044059}" type="sibTrans" cxnId="{588F18DE-69D8-2547-B32A-0361EE7C51CB}">
      <dgm:prSet/>
      <dgm:spPr/>
      <dgm:t>
        <a:bodyPr/>
        <a:lstStyle/>
        <a:p>
          <a:endParaRPr lang="en-GB"/>
        </a:p>
      </dgm:t>
    </dgm:pt>
    <dgm:pt modelId="{23B97C5A-9504-0E44-87CF-6D56E60E1FE2}">
      <dgm:prSet phldrT="[Text]"/>
      <dgm:spPr/>
      <dgm:t>
        <a:bodyPr/>
        <a:lstStyle/>
        <a:p>
          <a:r>
            <a:rPr lang="en-GB" dirty="0"/>
            <a:t>Independent and critical thinker</a:t>
          </a:r>
        </a:p>
      </dgm:t>
    </dgm:pt>
    <dgm:pt modelId="{B20CA590-7EC8-D24B-8E0C-C3B708E0EF6D}" type="parTrans" cxnId="{797C08FE-4E3A-BD45-BC38-07E21F5D21CB}">
      <dgm:prSet/>
      <dgm:spPr/>
      <dgm:t>
        <a:bodyPr/>
        <a:lstStyle/>
        <a:p>
          <a:endParaRPr lang="en-GB"/>
        </a:p>
      </dgm:t>
    </dgm:pt>
    <dgm:pt modelId="{732DFA46-CCEE-8147-B678-09A929D0A651}" type="sibTrans" cxnId="{797C08FE-4E3A-BD45-BC38-07E21F5D21CB}">
      <dgm:prSet/>
      <dgm:spPr/>
      <dgm:t>
        <a:bodyPr/>
        <a:lstStyle/>
        <a:p>
          <a:endParaRPr lang="en-GB"/>
        </a:p>
      </dgm:t>
    </dgm:pt>
    <dgm:pt modelId="{5E25BB1E-E90F-0B4E-A3C2-597B8FF685B5}" type="pres">
      <dgm:prSet presAssocID="{A73FCB9A-91CB-764C-AB3F-B06721FF30CA}" presName="composite" presStyleCnt="0">
        <dgm:presLayoutVars>
          <dgm:chMax val="1"/>
          <dgm:dir/>
          <dgm:resizeHandles val="exact"/>
        </dgm:presLayoutVars>
      </dgm:prSet>
      <dgm:spPr/>
    </dgm:pt>
    <dgm:pt modelId="{26A1AAB4-2044-F643-8CD8-F5028CAB9FE8}" type="pres">
      <dgm:prSet presAssocID="{A73FCB9A-91CB-764C-AB3F-B06721FF30CA}" presName="radial" presStyleCnt="0">
        <dgm:presLayoutVars>
          <dgm:animLvl val="ctr"/>
        </dgm:presLayoutVars>
      </dgm:prSet>
      <dgm:spPr/>
    </dgm:pt>
    <dgm:pt modelId="{638875C4-63C7-C14A-A64C-FC2E555EA208}" type="pres">
      <dgm:prSet presAssocID="{619DCD4D-B286-5149-B059-C4F39E26795B}" presName="centerShape" presStyleLbl="vennNode1" presStyleIdx="0" presStyleCnt="4"/>
      <dgm:spPr/>
    </dgm:pt>
    <dgm:pt modelId="{87FE3099-89FA-6549-B6E2-0F83C6229281}" type="pres">
      <dgm:prSet presAssocID="{AE38B069-3094-2149-95BD-66B79809AF96}" presName="node" presStyleLbl="vennNode1" presStyleIdx="1" presStyleCnt="4">
        <dgm:presLayoutVars>
          <dgm:bulletEnabled val="1"/>
        </dgm:presLayoutVars>
      </dgm:prSet>
      <dgm:spPr/>
    </dgm:pt>
    <dgm:pt modelId="{61D4A6E9-6702-A941-AAE6-F01D1E540343}" type="pres">
      <dgm:prSet presAssocID="{561DEDD9-C978-BF4A-B2BB-90EF65B913E0}" presName="node" presStyleLbl="vennNode1" presStyleIdx="2" presStyleCnt="4">
        <dgm:presLayoutVars>
          <dgm:bulletEnabled val="1"/>
        </dgm:presLayoutVars>
      </dgm:prSet>
      <dgm:spPr/>
    </dgm:pt>
    <dgm:pt modelId="{F323CA26-DD28-704F-8BA6-6E19F0944CE8}" type="pres">
      <dgm:prSet presAssocID="{23B97C5A-9504-0E44-87CF-6D56E60E1FE2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0812614D-4486-E642-B6DA-DD89BFA9F7A0}" type="presOf" srcId="{561DEDD9-C978-BF4A-B2BB-90EF65B913E0}" destId="{61D4A6E9-6702-A941-AAE6-F01D1E540343}" srcOrd="0" destOrd="0" presId="urn:microsoft.com/office/officeart/2005/8/layout/radial3"/>
    <dgm:cxn modelId="{B3B5C256-F003-ED45-B712-EDBE6DCE8377}" srcId="{A73FCB9A-91CB-764C-AB3F-B06721FF30CA}" destId="{619DCD4D-B286-5149-B059-C4F39E26795B}" srcOrd="0" destOrd="0" parTransId="{EF359333-0A81-5A4B-9227-317452E8FD98}" sibTransId="{F5FA43E6-A414-2346-AAD0-D1FD8DC018F0}"/>
    <dgm:cxn modelId="{2EC1EC67-E67D-704E-9820-5F5A9C1BDE42}" type="presOf" srcId="{A73FCB9A-91CB-764C-AB3F-B06721FF30CA}" destId="{5E25BB1E-E90F-0B4E-A3C2-597B8FF685B5}" srcOrd="0" destOrd="0" presId="urn:microsoft.com/office/officeart/2005/8/layout/radial3"/>
    <dgm:cxn modelId="{3DDC3B81-B939-3A46-98E9-5A8EADC695F4}" type="presOf" srcId="{619DCD4D-B286-5149-B059-C4F39E26795B}" destId="{638875C4-63C7-C14A-A64C-FC2E555EA208}" srcOrd="0" destOrd="0" presId="urn:microsoft.com/office/officeart/2005/8/layout/radial3"/>
    <dgm:cxn modelId="{DD477B88-4331-EC48-80B0-BC575ECC5FD3}" srcId="{619DCD4D-B286-5149-B059-C4F39E26795B}" destId="{AE38B069-3094-2149-95BD-66B79809AF96}" srcOrd="0" destOrd="0" parTransId="{EA5F4B30-2C6C-F34D-A785-58AF21993544}" sibTransId="{BE1DF5A1-644E-7146-9747-3F13A182A074}"/>
    <dgm:cxn modelId="{97C527A7-7C00-C14D-BBC6-AE4368E2BF5B}" type="presOf" srcId="{23B97C5A-9504-0E44-87CF-6D56E60E1FE2}" destId="{F323CA26-DD28-704F-8BA6-6E19F0944CE8}" srcOrd="0" destOrd="0" presId="urn:microsoft.com/office/officeart/2005/8/layout/radial3"/>
    <dgm:cxn modelId="{A8C20CAC-6D22-0C40-BA1F-0A053423C634}" type="presOf" srcId="{AE38B069-3094-2149-95BD-66B79809AF96}" destId="{87FE3099-89FA-6549-B6E2-0F83C6229281}" srcOrd="0" destOrd="0" presId="urn:microsoft.com/office/officeart/2005/8/layout/radial3"/>
    <dgm:cxn modelId="{588F18DE-69D8-2547-B32A-0361EE7C51CB}" srcId="{619DCD4D-B286-5149-B059-C4F39E26795B}" destId="{561DEDD9-C978-BF4A-B2BB-90EF65B913E0}" srcOrd="1" destOrd="0" parTransId="{C13BF9C8-9B90-EC4B-88F1-AA296A470467}" sibTransId="{9B3385B2-2C82-BF4E-92E8-BB1EEA044059}"/>
    <dgm:cxn modelId="{797C08FE-4E3A-BD45-BC38-07E21F5D21CB}" srcId="{619DCD4D-B286-5149-B059-C4F39E26795B}" destId="{23B97C5A-9504-0E44-87CF-6D56E60E1FE2}" srcOrd="2" destOrd="0" parTransId="{B20CA590-7EC8-D24B-8E0C-C3B708E0EF6D}" sibTransId="{732DFA46-CCEE-8147-B678-09A929D0A651}"/>
    <dgm:cxn modelId="{A88E33AB-D9CE-6841-A4F3-DA8F46D651A7}" type="presParOf" srcId="{5E25BB1E-E90F-0B4E-A3C2-597B8FF685B5}" destId="{26A1AAB4-2044-F643-8CD8-F5028CAB9FE8}" srcOrd="0" destOrd="0" presId="urn:microsoft.com/office/officeart/2005/8/layout/radial3"/>
    <dgm:cxn modelId="{04C23DB2-2A1C-9740-9E91-532587226F62}" type="presParOf" srcId="{26A1AAB4-2044-F643-8CD8-F5028CAB9FE8}" destId="{638875C4-63C7-C14A-A64C-FC2E555EA208}" srcOrd="0" destOrd="0" presId="urn:microsoft.com/office/officeart/2005/8/layout/radial3"/>
    <dgm:cxn modelId="{90546643-0340-F443-B2E9-9CAE60E56634}" type="presParOf" srcId="{26A1AAB4-2044-F643-8CD8-F5028CAB9FE8}" destId="{87FE3099-89FA-6549-B6E2-0F83C6229281}" srcOrd="1" destOrd="0" presId="urn:microsoft.com/office/officeart/2005/8/layout/radial3"/>
    <dgm:cxn modelId="{A9E09610-676B-0E45-81A9-BDD219338A73}" type="presParOf" srcId="{26A1AAB4-2044-F643-8CD8-F5028CAB9FE8}" destId="{61D4A6E9-6702-A941-AAE6-F01D1E540343}" srcOrd="2" destOrd="0" presId="urn:microsoft.com/office/officeart/2005/8/layout/radial3"/>
    <dgm:cxn modelId="{B27596CA-90D5-0740-91D0-8C4BD5ED4601}" type="presParOf" srcId="{26A1AAB4-2044-F643-8CD8-F5028CAB9FE8}" destId="{F323CA26-DD28-704F-8BA6-6E19F0944CE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719DB-25AD-D44D-AA07-C6D185298811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651FA4-AFF1-3145-8D3C-966667292DE3}">
      <dgm:prSet phldrT="[Text]"/>
      <dgm:spPr/>
      <dgm:t>
        <a:bodyPr/>
        <a:lstStyle/>
        <a:p>
          <a:r>
            <a:rPr lang="en-GB" dirty="0"/>
            <a:t>Social attributes</a:t>
          </a:r>
        </a:p>
      </dgm:t>
    </dgm:pt>
    <dgm:pt modelId="{A9CD406C-7982-9641-85C7-252B5B1C76B1}" type="parTrans" cxnId="{7E0209EB-8A6C-394D-8DCC-B0775C1742C8}">
      <dgm:prSet/>
      <dgm:spPr/>
      <dgm:t>
        <a:bodyPr/>
        <a:lstStyle/>
        <a:p>
          <a:endParaRPr lang="en-GB"/>
        </a:p>
      </dgm:t>
    </dgm:pt>
    <dgm:pt modelId="{FEA15AD7-1EB1-1E4C-838C-CE8BEEFB5F9F}" type="sibTrans" cxnId="{7E0209EB-8A6C-394D-8DCC-B0775C1742C8}">
      <dgm:prSet/>
      <dgm:spPr/>
      <dgm:t>
        <a:bodyPr/>
        <a:lstStyle/>
        <a:p>
          <a:endParaRPr lang="en-GB"/>
        </a:p>
      </dgm:t>
    </dgm:pt>
    <dgm:pt modelId="{726F40D2-C595-EC45-901B-27AA39532269}">
      <dgm:prSet phldrT="[Text]"/>
      <dgm:spPr/>
      <dgm:t>
        <a:bodyPr/>
        <a:lstStyle/>
        <a:p>
          <a:r>
            <a:rPr lang="en-GB" dirty="0"/>
            <a:t>Effective communicator</a:t>
          </a:r>
        </a:p>
      </dgm:t>
    </dgm:pt>
    <dgm:pt modelId="{F7A62E13-40EF-D948-A142-D00241043388}" type="parTrans" cxnId="{DDDAA905-5894-6444-A61E-8223B889F16A}">
      <dgm:prSet/>
      <dgm:spPr/>
      <dgm:t>
        <a:bodyPr/>
        <a:lstStyle/>
        <a:p>
          <a:endParaRPr lang="en-GB"/>
        </a:p>
      </dgm:t>
    </dgm:pt>
    <dgm:pt modelId="{8C02E480-2F59-2240-99D2-C42D3337C08A}" type="sibTrans" cxnId="{DDDAA905-5894-6444-A61E-8223B889F16A}">
      <dgm:prSet/>
      <dgm:spPr/>
      <dgm:t>
        <a:bodyPr/>
        <a:lstStyle/>
        <a:p>
          <a:endParaRPr lang="en-GB"/>
        </a:p>
      </dgm:t>
    </dgm:pt>
    <dgm:pt modelId="{ACBBF0D6-E3D0-9A4F-B0A2-553DF56171F3}">
      <dgm:prSet phldrT="[Text]"/>
      <dgm:spPr/>
      <dgm:t>
        <a:bodyPr/>
        <a:lstStyle/>
        <a:p>
          <a:r>
            <a:rPr lang="en-GB" dirty="0"/>
            <a:t>Confident</a:t>
          </a:r>
        </a:p>
      </dgm:t>
    </dgm:pt>
    <dgm:pt modelId="{52EF0A8B-5D1C-A547-A4C3-C70E4262391E}" type="parTrans" cxnId="{7C680DEF-6A0D-C54D-88DB-532EC9892A6A}">
      <dgm:prSet/>
      <dgm:spPr/>
      <dgm:t>
        <a:bodyPr/>
        <a:lstStyle/>
        <a:p>
          <a:endParaRPr lang="en-GB"/>
        </a:p>
      </dgm:t>
    </dgm:pt>
    <dgm:pt modelId="{8799B2C6-71B3-E14B-A84F-F2F768AFBC98}" type="sibTrans" cxnId="{7C680DEF-6A0D-C54D-88DB-532EC9892A6A}">
      <dgm:prSet/>
      <dgm:spPr/>
      <dgm:t>
        <a:bodyPr/>
        <a:lstStyle/>
        <a:p>
          <a:endParaRPr lang="en-GB"/>
        </a:p>
      </dgm:t>
    </dgm:pt>
    <dgm:pt modelId="{C8FD4889-13E8-8F42-BCC5-D221B0F57375}">
      <dgm:prSet phldrT="[Text]"/>
      <dgm:spPr/>
      <dgm:t>
        <a:bodyPr/>
        <a:lstStyle/>
        <a:p>
          <a:r>
            <a:rPr lang="en-GB" dirty="0"/>
            <a:t>Ethically and socially aware</a:t>
          </a:r>
        </a:p>
      </dgm:t>
    </dgm:pt>
    <dgm:pt modelId="{53044DE4-2E9A-4246-9094-18B8B728CB01}" type="parTrans" cxnId="{33038139-A8F0-5E4C-9912-58597FD729E4}">
      <dgm:prSet/>
      <dgm:spPr/>
      <dgm:t>
        <a:bodyPr/>
        <a:lstStyle/>
        <a:p>
          <a:endParaRPr lang="en-GB"/>
        </a:p>
      </dgm:t>
    </dgm:pt>
    <dgm:pt modelId="{D663E9F3-92DA-7448-92AD-C1EF6A73CA80}" type="sibTrans" cxnId="{33038139-A8F0-5E4C-9912-58597FD729E4}">
      <dgm:prSet/>
      <dgm:spPr/>
      <dgm:t>
        <a:bodyPr/>
        <a:lstStyle/>
        <a:p>
          <a:endParaRPr lang="en-GB"/>
        </a:p>
      </dgm:t>
    </dgm:pt>
    <dgm:pt modelId="{19B69240-2700-5548-B061-CAB36E10AF9B}">
      <dgm:prSet phldrT="[Text]"/>
      <dgm:spPr/>
      <dgm:t>
        <a:bodyPr/>
        <a:lstStyle/>
        <a:p>
          <a:r>
            <a:rPr lang="en-GB" dirty="0"/>
            <a:t>Experienced collaborators</a:t>
          </a:r>
        </a:p>
      </dgm:t>
    </dgm:pt>
    <dgm:pt modelId="{D141407B-EC36-3C42-A471-92D034336C03}" type="parTrans" cxnId="{10EB92BA-AE1E-D445-96D2-E37A320BCE7B}">
      <dgm:prSet/>
      <dgm:spPr/>
      <dgm:t>
        <a:bodyPr/>
        <a:lstStyle/>
        <a:p>
          <a:endParaRPr lang="en-GB"/>
        </a:p>
      </dgm:t>
    </dgm:pt>
    <dgm:pt modelId="{B7DD2CED-48D9-C843-A4ED-98F5732D756A}" type="sibTrans" cxnId="{10EB92BA-AE1E-D445-96D2-E37A320BCE7B}">
      <dgm:prSet/>
      <dgm:spPr/>
      <dgm:t>
        <a:bodyPr/>
        <a:lstStyle/>
        <a:p>
          <a:endParaRPr lang="en-GB"/>
        </a:p>
      </dgm:t>
    </dgm:pt>
    <dgm:pt modelId="{C607AF4B-D095-4843-9ACC-004972AB2E5D}" type="pres">
      <dgm:prSet presAssocID="{485719DB-25AD-D44D-AA07-C6D185298811}" presName="composite" presStyleCnt="0">
        <dgm:presLayoutVars>
          <dgm:chMax val="1"/>
          <dgm:dir/>
          <dgm:resizeHandles val="exact"/>
        </dgm:presLayoutVars>
      </dgm:prSet>
      <dgm:spPr/>
    </dgm:pt>
    <dgm:pt modelId="{DDE09722-99A1-1142-AF89-10B51FE0B84D}" type="pres">
      <dgm:prSet presAssocID="{485719DB-25AD-D44D-AA07-C6D185298811}" presName="radial" presStyleCnt="0">
        <dgm:presLayoutVars>
          <dgm:animLvl val="ctr"/>
        </dgm:presLayoutVars>
      </dgm:prSet>
      <dgm:spPr/>
    </dgm:pt>
    <dgm:pt modelId="{3D795915-043F-6E48-A65C-C36AE91E819B}" type="pres">
      <dgm:prSet presAssocID="{FA651FA4-AFF1-3145-8D3C-966667292DE3}" presName="centerShape" presStyleLbl="vennNode1" presStyleIdx="0" presStyleCnt="5"/>
      <dgm:spPr/>
    </dgm:pt>
    <dgm:pt modelId="{6D0CBD9C-5A5A-A34A-AE4D-AFBE7120807E}" type="pres">
      <dgm:prSet presAssocID="{726F40D2-C595-EC45-901B-27AA39532269}" presName="node" presStyleLbl="vennNode1" presStyleIdx="1" presStyleCnt="5">
        <dgm:presLayoutVars>
          <dgm:bulletEnabled val="1"/>
        </dgm:presLayoutVars>
      </dgm:prSet>
      <dgm:spPr/>
    </dgm:pt>
    <dgm:pt modelId="{D8291A49-4648-8041-A55E-854D54C2407E}" type="pres">
      <dgm:prSet presAssocID="{ACBBF0D6-E3D0-9A4F-B0A2-553DF56171F3}" presName="node" presStyleLbl="vennNode1" presStyleIdx="2" presStyleCnt="5">
        <dgm:presLayoutVars>
          <dgm:bulletEnabled val="1"/>
        </dgm:presLayoutVars>
      </dgm:prSet>
      <dgm:spPr/>
    </dgm:pt>
    <dgm:pt modelId="{A97329D9-8E00-7F48-8529-060F634BBAEA}" type="pres">
      <dgm:prSet presAssocID="{C8FD4889-13E8-8F42-BCC5-D221B0F57375}" presName="node" presStyleLbl="vennNode1" presStyleIdx="3" presStyleCnt="5">
        <dgm:presLayoutVars>
          <dgm:bulletEnabled val="1"/>
        </dgm:presLayoutVars>
      </dgm:prSet>
      <dgm:spPr/>
    </dgm:pt>
    <dgm:pt modelId="{7AF3E22D-9FFC-D449-A1E2-DA13C775F9B4}" type="pres">
      <dgm:prSet presAssocID="{19B69240-2700-5548-B061-CAB36E10AF9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DDAA905-5894-6444-A61E-8223B889F16A}" srcId="{FA651FA4-AFF1-3145-8D3C-966667292DE3}" destId="{726F40D2-C595-EC45-901B-27AA39532269}" srcOrd="0" destOrd="0" parTransId="{F7A62E13-40EF-D948-A142-D00241043388}" sibTransId="{8C02E480-2F59-2240-99D2-C42D3337C08A}"/>
    <dgm:cxn modelId="{C81B5F11-72B5-F047-92EC-63D94562BEFC}" type="presOf" srcId="{485719DB-25AD-D44D-AA07-C6D185298811}" destId="{C607AF4B-D095-4843-9ACC-004972AB2E5D}" srcOrd="0" destOrd="0" presId="urn:microsoft.com/office/officeart/2005/8/layout/radial3"/>
    <dgm:cxn modelId="{DC7D6E1D-1841-D64A-A3E7-A07F29785F91}" type="presOf" srcId="{ACBBF0D6-E3D0-9A4F-B0A2-553DF56171F3}" destId="{D8291A49-4648-8041-A55E-854D54C2407E}" srcOrd="0" destOrd="0" presId="urn:microsoft.com/office/officeart/2005/8/layout/radial3"/>
    <dgm:cxn modelId="{33038139-A8F0-5E4C-9912-58597FD729E4}" srcId="{FA651FA4-AFF1-3145-8D3C-966667292DE3}" destId="{C8FD4889-13E8-8F42-BCC5-D221B0F57375}" srcOrd="2" destOrd="0" parTransId="{53044DE4-2E9A-4246-9094-18B8B728CB01}" sibTransId="{D663E9F3-92DA-7448-92AD-C1EF6A73CA80}"/>
    <dgm:cxn modelId="{32D3594A-05DE-BE4C-BCE6-A690269F37CF}" type="presOf" srcId="{FA651FA4-AFF1-3145-8D3C-966667292DE3}" destId="{3D795915-043F-6E48-A65C-C36AE91E819B}" srcOrd="0" destOrd="0" presId="urn:microsoft.com/office/officeart/2005/8/layout/radial3"/>
    <dgm:cxn modelId="{E96B4C4D-3606-134F-8163-535CDC585B48}" type="presOf" srcId="{726F40D2-C595-EC45-901B-27AA39532269}" destId="{6D0CBD9C-5A5A-A34A-AE4D-AFBE7120807E}" srcOrd="0" destOrd="0" presId="urn:microsoft.com/office/officeart/2005/8/layout/radial3"/>
    <dgm:cxn modelId="{10EB92BA-AE1E-D445-96D2-E37A320BCE7B}" srcId="{FA651FA4-AFF1-3145-8D3C-966667292DE3}" destId="{19B69240-2700-5548-B061-CAB36E10AF9B}" srcOrd="3" destOrd="0" parTransId="{D141407B-EC36-3C42-A471-92D034336C03}" sibTransId="{B7DD2CED-48D9-C843-A4ED-98F5732D756A}"/>
    <dgm:cxn modelId="{FF1937DC-8DE1-4C4D-B3C6-7AF893F68922}" type="presOf" srcId="{19B69240-2700-5548-B061-CAB36E10AF9B}" destId="{7AF3E22D-9FFC-D449-A1E2-DA13C775F9B4}" srcOrd="0" destOrd="0" presId="urn:microsoft.com/office/officeart/2005/8/layout/radial3"/>
    <dgm:cxn modelId="{7E0209EB-8A6C-394D-8DCC-B0775C1742C8}" srcId="{485719DB-25AD-D44D-AA07-C6D185298811}" destId="{FA651FA4-AFF1-3145-8D3C-966667292DE3}" srcOrd="0" destOrd="0" parTransId="{A9CD406C-7982-9641-85C7-252B5B1C76B1}" sibTransId="{FEA15AD7-1EB1-1E4C-838C-CE8BEEFB5F9F}"/>
    <dgm:cxn modelId="{7C680DEF-6A0D-C54D-88DB-532EC9892A6A}" srcId="{FA651FA4-AFF1-3145-8D3C-966667292DE3}" destId="{ACBBF0D6-E3D0-9A4F-B0A2-553DF56171F3}" srcOrd="1" destOrd="0" parTransId="{52EF0A8B-5D1C-A547-A4C3-C70E4262391E}" sibTransId="{8799B2C6-71B3-E14B-A84F-F2F768AFBC98}"/>
    <dgm:cxn modelId="{7DC866F9-C6BB-A34D-8F07-588B10AC02E4}" type="presOf" srcId="{C8FD4889-13E8-8F42-BCC5-D221B0F57375}" destId="{A97329D9-8E00-7F48-8529-060F634BBAEA}" srcOrd="0" destOrd="0" presId="urn:microsoft.com/office/officeart/2005/8/layout/radial3"/>
    <dgm:cxn modelId="{0157D387-A9DE-004E-B341-650B96DA312B}" type="presParOf" srcId="{C607AF4B-D095-4843-9ACC-004972AB2E5D}" destId="{DDE09722-99A1-1142-AF89-10B51FE0B84D}" srcOrd="0" destOrd="0" presId="urn:microsoft.com/office/officeart/2005/8/layout/radial3"/>
    <dgm:cxn modelId="{4D9FC020-C846-FA4D-91D3-1FF560A71BFC}" type="presParOf" srcId="{DDE09722-99A1-1142-AF89-10B51FE0B84D}" destId="{3D795915-043F-6E48-A65C-C36AE91E819B}" srcOrd="0" destOrd="0" presId="urn:microsoft.com/office/officeart/2005/8/layout/radial3"/>
    <dgm:cxn modelId="{75F13FDE-9235-1348-B683-FFF1647A86B7}" type="presParOf" srcId="{DDE09722-99A1-1142-AF89-10B51FE0B84D}" destId="{6D0CBD9C-5A5A-A34A-AE4D-AFBE7120807E}" srcOrd="1" destOrd="0" presId="urn:microsoft.com/office/officeart/2005/8/layout/radial3"/>
    <dgm:cxn modelId="{6549FCE1-B352-6D4D-B103-DBB3E659144A}" type="presParOf" srcId="{DDE09722-99A1-1142-AF89-10B51FE0B84D}" destId="{D8291A49-4648-8041-A55E-854D54C2407E}" srcOrd="2" destOrd="0" presId="urn:microsoft.com/office/officeart/2005/8/layout/radial3"/>
    <dgm:cxn modelId="{2346371B-6CF9-354D-939E-3DFD6C08CB63}" type="presParOf" srcId="{DDE09722-99A1-1142-AF89-10B51FE0B84D}" destId="{A97329D9-8E00-7F48-8529-060F634BBAEA}" srcOrd="3" destOrd="0" presId="urn:microsoft.com/office/officeart/2005/8/layout/radial3"/>
    <dgm:cxn modelId="{DFA782B3-29CE-A044-A90A-40418C950EE1}" type="presParOf" srcId="{DDE09722-99A1-1142-AF89-10B51FE0B84D}" destId="{7AF3E22D-9FFC-D449-A1E2-DA13C775F9B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33AE2-457A-F045-B22F-F9126FA9BD49}" type="doc">
      <dgm:prSet loTypeId="urn:microsoft.com/office/officeart/2005/8/layout/radial3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5E57E7A-6B64-3241-BA5A-2D732BAE24D8}">
      <dgm:prSet phldrT="[Text]"/>
      <dgm:spPr/>
      <dgm:t>
        <a:bodyPr/>
        <a:lstStyle/>
        <a:p>
          <a:r>
            <a:rPr lang="en-GB" dirty="0"/>
            <a:t>Self-management</a:t>
          </a:r>
        </a:p>
      </dgm:t>
    </dgm:pt>
    <dgm:pt modelId="{3314B65C-151C-3048-AD3E-629E871FFFAB}" type="parTrans" cxnId="{70A97859-D16C-284B-A2F0-B107FF33F56F}">
      <dgm:prSet/>
      <dgm:spPr/>
      <dgm:t>
        <a:bodyPr/>
        <a:lstStyle/>
        <a:p>
          <a:endParaRPr lang="en-GB"/>
        </a:p>
      </dgm:t>
    </dgm:pt>
    <dgm:pt modelId="{3BE3DAEC-73B7-5343-8CED-45C9BF233914}" type="sibTrans" cxnId="{70A97859-D16C-284B-A2F0-B107FF33F56F}">
      <dgm:prSet/>
      <dgm:spPr/>
      <dgm:t>
        <a:bodyPr/>
        <a:lstStyle/>
        <a:p>
          <a:endParaRPr lang="en-GB"/>
        </a:p>
      </dgm:t>
    </dgm:pt>
    <dgm:pt modelId="{17FFC0B0-86B0-7845-BF38-701237279370}">
      <dgm:prSet phldrT="[Text]"/>
      <dgm:spPr/>
      <dgm:t>
        <a:bodyPr/>
        <a:lstStyle/>
        <a:p>
          <a:r>
            <a:rPr lang="en-GB" dirty="0"/>
            <a:t>Resourceful and responsible</a:t>
          </a:r>
        </a:p>
      </dgm:t>
    </dgm:pt>
    <dgm:pt modelId="{8037BF1F-B5D9-2445-A93A-F7645B324914}" type="parTrans" cxnId="{CE82A048-13A5-9C43-9B21-4068801C4E82}">
      <dgm:prSet/>
      <dgm:spPr/>
      <dgm:t>
        <a:bodyPr/>
        <a:lstStyle/>
        <a:p>
          <a:endParaRPr lang="en-GB"/>
        </a:p>
      </dgm:t>
    </dgm:pt>
    <dgm:pt modelId="{4E46468C-ED80-464B-8BEF-E3878405F421}" type="sibTrans" cxnId="{CE82A048-13A5-9C43-9B21-4068801C4E82}">
      <dgm:prSet/>
      <dgm:spPr/>
      <dgm:t>
        <a:bodyPr/>
        <a:lstStyle/>
        <a:p>
          <a:endParaRPr lang="en-GB"/>
        </a:p>
      </dgm:t>
    </dgm:pt>
    <dgm:pt modelId="{D5FBA852-0D34-0A47-A110-1FB1762A83E1}">
      <dgm:prSet phldrT="[Text]"/>
      <dgm:spPr/>
      <dgm:t>
        <a:bodyPr/>
        <a:lstStyle/>
        <a:p>
          <a:r>
            <a:rPr lang="en-GB" dirty="0"/>
            <a:t>Adaptable</a:t>
          </a:r>
        </a:p>
      </dgm:t>
    </dgm:pt>
    <dgm:pt modelId="{079ED949-87B5-7D48-8FD7-52074641C493}" type="parTrans" cxnId="{F00F8BB8-968F-8D40-9972-D8000709B2D7}">
      <dgm:prSet/>
      <dgm:spPr/>
      <dgm:t>
        <a:bodyPr/>
        <a:lstStyle/>
        <a:p>
          <a:endParaRPr lang="en-GB"/>
        </a:p>
      </dgm:t>
    </dgm:pt>
    <dgm:pt modelId="{91EC674A-5332-2A47-A72B-5606B06776D7}" type="sibTrans" cxnId="{F00F8BB8-968F-8D40-9972-D8000709B2D7}">
      <dgm:prSet/>
      <dgm:spPr/>
      <dgm:t>
        <a:bodyPr/>
        <a:lstStyle/>
        <a:p>
          <a:endParaRPr lang="en-GB"/>
        </a:p>
      </dgm:t>
    </dgm:pt>
    <dgm:pt modelId="{CBAD6866-6C61-5140-8527-8CAAC0242621}">
      <dgm:prSet phldrT="[Text]"/>
      <dgm:spPr/>
      <dgm:t>
        <a:bodyPr/>
        <a:lstStyle/>
        <a:p>
          <a:r>
            <a:rPr lang="en-GB" dirty="0"/>
            <a:t>Reflective learners</a:t>
          </a:r>
        </a:p>
      </dgm:t>
    </dgm:pt>
    <dgm:pt modelId="{4BFA4E2A-2234-4143-BD9E-D9F25B479108}" type="parTrans" cxnId="{AA6A22F7-ACC6-6E4E-9AB0-6D96867692F1}">
      <dgm:prSet/>
      <dgm:spPr/>
      <dgm:t>
        <a:bodyPr/>
        <a:lstStyle/>
        <a:p>
          <a:endParaRPr lang="en-GB"/>
        </a:p>
      </dgm:t>
    </dgm:pt>
    <dgm:pt modelId="{8A5834CC-A70E-F346-ADB4-56591276C192}" type="sibTrans" cxnId="{AA6A22F7-ACC6-6E4E-9AB0-6D96867692F1}">
      <dgm:prSet/>
      <dgm:spPr/>
      <dgm:t>
        <a:bodyPr/>
        <a:lstStyle/>
        <a:p>
          <a:endParaRPr lang="en-GB"/>
        </a:p>
      </dgm:t>
    </dgm:pt>
    <dgm:pt modelId="{E4C2AAA9-804D-A649-AEED-2E1572672F3F}" type="pres">
      <dgm:prSet presAssocID="{62F33AE2-457A-F045-B22F-F9126FA9BD49}" presName="composite" presStyleCnt="0">
        <dgm:presLayoutVars>
          <dgm:chMax val="1"/>
          <dgm:dir/>
          <dgm:resizeHandles val="exact"/>
        </dgm:presLayoutVars>
      </dgm:prSet>
      <dgm:spPr/>
    </dgm:pt>
    <dgm:pt modelId="{CFAC4FE9-59AC-0F48-BE6E-1EA763E66710}" type="pres">
      <dgm:prSet presAssocID="{62F33AE2-457A-F045-B22F-F9126FA9BD49}" presName="radial" presStyleCnt="0">
        <dgm:presLayoutVars>
          <dgm:animLvl val="ctr"/>
        </dgm:presLayoutVars>
      </dgm:prSet>
      <dgm:spPr/>
    </dgm:pt>
    <dgm:pt modelId="{273E807E-B648-E047-8D5C-0F9D8298AED0}" type="pres">
      <dgm:prSet presAssocID="{15E57E7A-6B64-3241-BA5A-2D732BAE24D8}" presName="centerShape" presStyleLbl="vennNode1" presStyleIdx="0" presStyleCnt="4"/>
      <dgm:spPr/>
    </dgm:pt>
    <dgm:pt modelId="{B5413FC7-FDFE-5A45-905B-A9CACED0729A}" type="pres">
      <dgm:prSet presAssocID="{17FFC0B0-86B0-7845-BF38-701237279370}" presName="node" presStyleLbl="vennNode1" presStyleIdx="1" presStyleCnt="4">
        <dgm:presLayoutVars>
          <dgm:bulletEnabled val="1"/>
        </dgm:presLayoutVars>
      </dgm:prSet>
      <dgm:spPr/>
    </dgm:pt>
    <dgm:pt modelId="{2512B69B-DE8B-FF44-9DC7-B5F0EB572159}" type="pres">
      <dgm:prSet presAssocID="{D5FBA852-0D34-0A47-A110-1FB1762A83E1}" presName="node" presStyleLbl="vennNode1" presStyleIdx="2" presStyleCnt="4">
        <dgm:presLayoutVars>
          <dgm:bulletEnabled val="1"/>
        </dgm:presLayoutVars>
      </dgm:prSet>
      <dgm:spPr/>
    </dgm:pt>
    <dgm:pt modelId="{CD081579-E76A-754F-8EB7-1CE11D0024B4}" type="pres">
      <dgm:prSet presAssocID="{CBAD6866-6C61-5140-8527-8CAAC0242621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7A8C0B0B-E666-2043-9459-279480E2A05F}" type="presOf" srcId="{D5FBA852-0D34-0A47-A110-1FB1762A83E1}" destId="{2512B69B-DE8B-FF44-9DC7-B5F0EB572159}" srcOrd="0" destOrd="0" presId="urn:microsoft.com/office/officeart/2005/8/layout/radial3"/>
    <dgm:cxn modelId="{2793C823-E004-644E-8DF2-9328B2DC922D}" type="presOf" srcId="{62F33AE2-457A-F045-B22F-F9126FA9BD49}" destId="{E4C2AAA9-804D-A649-AEED-2E1572672F3F}" srcOrd="0" destOrd="0" presId="urn:microsoft.com/office/officeart/2005/8/layout/radial3"/>
    <dgm:cxn modelId="{C2EEE02D-EDB3-F048-AFA6-06E8054C61DB}" type="presOf" srcId="{15E57E7A-6B64-3241-BA5A-2D732BAE24D8}" destId="{273E807E-B648-E047-8D5C-0F9D8298AED0}" srcOrd="0" destOrd="0" presId="urn:microsoft.com/office/officeart/2005/8/layout/radial3"/>
    <dgm:cxn modelId="{CE82A048-13A5-9C43-9B21-4068801C4E82}" srcId="{15E57E7A-6B64-3241-BA5A-2D732BAE24D8}" destId="{17FFC0B0-86B0-7845-BF38-701237279370}" srcOrd="0" destOrd="0" parTransId="{8037BF1F-B5D9-2445-A93A-F7645B324914}" sibTransId="{4E46468C-ED80-464B-8BEF-E3878405F421}"/>
    <dgm:cxn modelId="{70A97859-D16C-284B-A2F0-B107FF33F56F}" srcId="{62F33AE2-457A-F045-B22F-F9126FA9BD49}" destId="{15E57E7A-6B64-3241-BA5A-2D732BAE24D8}" srcOrd="0" destOrd="0" parTransId="{3314B65C-151C-3048-AD3E-629E871FFFAB}" sibTransId="{3BE3DAEC-73B7-5343-8CED-45C9BF233914}"/>
    <dgm:cxn modelId="{84622567-DCDE-9B44-AECC-EBF0E3ED15BD}" type="presOf" srcId="{17FFC0B0-86B0-7845-BF38-701237279370}" destId="{B5413FC7-FDFE-5A45-905B-A9CACED0729A}" srcOrd="0" destOrd="0" presId="urn:microsoft.com/office/officeart/2005/8/layout/radial3"/>
    <dgm:cxn modelId="{F00F8BB8-968F-8D40-9972-D8000709B2D7}" srcId="{15E57E7A-6B64-3241-BA5A-2D732BAE24D8}" destId="{D5FBA852-0D34-0A47-A110-1FB1762A83E1}" srcOrd="1" destOrd="0" parTransId="{079ED949-87B5-7D48-8FD7-52074641C493}" sibTransId="{91EC674A-5332-2A47-A72B-5606B06776D7}"/>
    <dgm:cxn modelId="{B94182D8-93A9-E34F-A441-F1E2DF62B523}" type="presOf" srcId="{CBAD6866-6C61-5140-8527-8CAAC0242621}" destId="{CD081579-E76A-754F-8EB7-1CE11D0024B4}" srcOrd="0" destOrd="0" presId="urn:microsoft.com/office/officeart/2005/8/layout/radial3"/>
    <dgm:cxn modelId="{AA6A22F7-ACC6-6E4E-9AB0-6D96867692F1}" srcId="{15E57E7A-6B64-3241-BA5A-2D732BAE24D8}" destId="{CBAD6866-6C61-5140-8527-8CAAC0242621}" srcOrd="2" destOrd="0" parTransId="{4BFA4E2A-2234-4143-BD9E-D9F25B479108}" sibTransId="{8A5834CC-A70E-F346-ADB4-56591276C192}"/>
    <dgm:cxn modelId="{07F8AE2F-26A9-E241-A9A9-8E3C84A79FF1}" type="presParOf" srcId="{E4C2AAA9-804D-A649-AEED-2E1572672F3F}" destId="{CFAC4FE9-59AC-0F48-BE6E-1EA763E66710}" srcOrd="0" destOrd="0" presId="urn:microsoft.com/office/officeart/2005/8/layout/radial3"/>
    <dgm:cxn modelId="{F461597F-171A-7F40-9C42-1D2EEAD512A8}" type="presParOf" srcId="{CFAC4FE9-59AC-0F48-BE6E-1EA763E66710}" destId="{273E807E-B648-E047-8D5C-0F9D8298AED0}" srcOrd="0" destOrd="0" presId="urn:microsoft.com/office/officeart/2005/8/layout/radial3"/>
    <dgm:cxn modelId="{ECBE2D61-8ABC-8341-A9E3-D1F42D8474C1}" type="presParOf" srcId="{CFAC4FE9-59AC-0F48-BE6E-1EA763E66710}" destId="{B5413FC7-FDFE-5A45-905B-A9CACED0729A}" srcOrd="1" destOrd="0" presId="urn:microsoft.com/office/officeart/2005/8/layout/radial3"/>
    <dgm:cxn modelId="{711AE38B-E7FE-D146-BC98-8ECFDAF726A1}" type="presParOf" srcId="{CFAC4FE9-59AC-0F48-BE6E-1EA763E66710}" destId="{2512B69B-DE8B-FF44-9DC7-B5F0EB572159}" srcOrd="2" destOrd="0" presId="urn:microsoft.com/office/officeart/2005/8/layout/radial3"/>
    <dgm:cxn modelId="{F2A1F766-BEDD-F140-8807-124DFE24560C}" type="presParOf" srcId="{CFAC4FE9-59AC-0F48-BE6E-1EA763E66710}" destId="{CD081579-E76A-754F-8EB7-1CE11D0024B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875C4-63C7-C14A-A64C-FC2E555EA208}">
      <dsp:nvSpPr>
        <dsp:cNvPr id="0" name=""/>
        <dsp:cNvSpPr/>
      </dsp:nvSpPr>
      <dsp:spPr>
        <a:xfrm>
          <a:off x="1073829" y="1038643"/>
          <a:ext cx="2179100" cy="21791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Problem solving </a:t>
          </a:r>
        </a:p>
      </dsp:txBody>
      <dsp:txXfrm>
        <a:off x="1392951" y="1357765"/>
        <a:ext cx="1540856" cy="1540856"/>
      </dsp:txXfrm>
    </dsp:sp>
    <dsp:sp modelId="{87FE3099-89FA-6549-B6E2-0F83C6229281}">
      <dsp:nvSpPr>
        <dsp:cNvPr id="0" name=""/>
        <dsp:cNvSpPr/>
      </dsp:nvSpPr>
      <dsp:spPr>
        <a:xfrm>
          <a:off x="1618604" y="165710"/>
          <a:ext cx="1089550" cy="1089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Subject specialist</a:t>
          </a:r>
        </a:p>
      </dsp:txBody>
      <dsp:txXfrm>
        <a:off x="1778165" y="325271"/>
        <a:ext cx="770428" cy="770428"/>
      </dsp:txXfrm>
    </dsp:sp>
    <dsp:sp modelId="{61D4A6E9-6702-A941-AAE6-F01D1E540343}">
      <dsp:nvSpPr>
        <dsp:cNvPr id="0" name=""/>
        <dsp:cNvSpPr/>
      </dsp:nvSpPr>
      <dsp:spPr>
        <a:xfrm>
          <a:off x="2846375" y="2292273"/>
          <a:ext cx="1089550" cy="1089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investigative</a:t>
          </a:r>
        </a:p>
      </dsp:txBody>
      <dsp:txXfrm>
        <a:off x="3005936" y="2451834"/>
        <a:ext cx="770428" cy="770428"/>
      </dsp:txXfrm>
    </dsp:sp>
    <dsp:sp modelId="{F323CA26-DD28-704F-8BA6-6E19F0944CE8}">
      <dsp:nvSpPr>
        <dsp:cNvPr id="0" name=""/>
        <dsp:cNvSpPr/>
      </dsp:nvSpPr>
      <dsp:spPr>
        <a:xfrm>
          <a:off x="390832" y="2292273"/>
          <a:ext cx="1089550" cy="1089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Independent and critical thinker</a:t>
          </a:r>
        </a:p>
      </dsp:txBody>
      <dsp:txXfrm>
        <a:off x="550393" y="2451834"/>
        <a:ext cx="770428" cy="77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95915-043F-6E48-A65C-C36AE91E819B}">
      <dsp:nvSpPr>
        <dsp:cNvPr id="0" name=""/>
        <dsp:cNvSpPr/>
      </dsp:nvSpPr>
      <dsp:spPr>
        <a:xfrm>
          <a:off x="1593210" y="844874"/>
          <a:ext cx="2104775" cy="21047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Social attributes</a:t>
          </a:r>
        </a:p>
      </dsp:txBody>
      <dsp:txXfrm>
        <a:off x="1901447" y="1153111"/>
        <a:ext cx="1488301" cy="1488301"/>
      </dsp:txXfrm>
    </dsp:sp>
    <dsp:sp modelId="{6D0CBD9C-5A5A-A34A-AE4D-AFBE7120807E}">
      <dsp:nvSpPr>
        <dsp:cNvPr id="0" name=""/>
        <dsp:cNvSpPr/>
      </dsp:nvSpPr>
      <dsp:spPr>
        <a:xfrm>
          <a:off x="2119404" y="375"/>
          <a:ext cx="1052387" cy="105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Effective communicator</a:t>
          </a:r>
        </a:p>
      </dsp:txBody>
      <dsp:txXfrm>
        <a:off x="2273523" y="154494"/>
        <a:ext cx="744149" cy="744149"/>
      </dsp:txXfrm>
    </dsp:sp>
    <dsp:sp modelId="{D8291A49-4648-8041-A55E-854D54C2407E}">
      <dsp:nvSpPr>
        <dsp:cNvPr id="0" name=""/>
        <dsp:cNvSpPr/>
      </dsp:nvSpPr>
      <dsp:spPr>
        <a:xfrm>
          <a:off x="3490097" y="1371068"/>
          <a:ext cx="1052387" cy="105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Confident</a:t>
          </a:r>
        </a:p>
      </dsp:txBody>
      <dsp:txXfrm>
        <a:off x="3644216" y="1525187"/>
        <a:ext cx="744149" cy="744149"/>
      </dsp:txXfrm>
    </dsp:sp>
    <dsp:sp modelId="{A97329D9-8E00-7F48-8529-060F634BBAEA}">
      <dsp:nvSpPr>
        <dsp:cNvPr id="0" name=""/>
        <dsp:cNvSpPr/>
      </dsp:nvSpPr>
      <dsp:spPr>
        <a:xfrm>
          <a:off x="2119404" y="2741761"/>
          <a:ext cx="1052387" cy="105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Ethically and socially aware</a:t>
          </a:r>
        </a:p>
      </dsp:txBody>
      <dsp:txXfrm>
        <a:off x="2273523" y="2895880"/>
        <a:ext cx="744149" cy="744149"/>
      </dsp:txXfrm>
    </dsp:sp>
    <dsp:sp modelId="{7AF3E22D-9FFC-D449-A1E2-DA13C775F9B4}">
      <dsp:nvSpPr>
        <dsp:cNvPr id="0" name=""/>
        <dsp:cNvSpPr/>
      </dsp:nvSpPr>
      <dsp:spPr>
        <a:xfrm>
          <a:off x="748711" y="1371068"/>
          <a:ext cx="1052387" cy="10523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Experienced collaborators</a:t>
          </a:r>
        </a:p>
      </dsp:txBody>
      <dsp:txXfrm>
        <a:off x="902830" y="1525187"/>
        <a:ext cx="744149" cy="744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E807E-B648-E047-8D5C-0F9D8298AED0}">
      <dsp:nvSpPr>
        <dsp:cNvPr id="0" name=""/>
        <dsp:cNvSpPr/>
      </dsp:nvSpPr>
      <dsp:spPr>
        <a:xfrm>
          <a:off x="1926490" y="1071531"/>
          <a:ext cx="2248099" cy="224809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Self-management</a:t>
          </a:r>
        </a:p>
      </dsp:txBody>
      <dsp:txXfrm>
        <a:off x="2255716" y="1400757"/>
        <a:ext cx="1589647" cy="1589647"/>
      </dsp:txXfrm>
    </dsp:sp>
    <dsp:sp modelId="{B5413FC7-FDFE-5A45-905B-A9CACED0729A}">
      <dsp:nvSpPr>
        <dsp:cNvPr id="0" name=""/>
        <dsp:cNvSpPr/>
      </dsp:nvSpPr>
      <dsp:spPr>
        <a:xfrm>
          <a:off x="2488515" y="170957"/>
          <a:ext cx="1124049" cy="11240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Resourceful and responsible</a:t>
          </a:r>
        </a:p>
      </dsp:txBody>
      <dsp:txXfrm>
        <a:off x="2653128" y="335570"/>
        <a:ext cx="794823" cy="794823"/>
      </dsp:txXfrm>
    </dsp:sp>
    <dsp:sp modelId="{2512B69B-DE8B-FF44-9DC7-B5F0EB572159}">
      <dsp:nvSpPr>
        <dsp:cNvPr id="0" name=""/>
        <dsp:cNvSpPr/>
      </dsp:nvSpPr>
      <dsp:spPr>
        <a:xfrm>
          <a:off x="3755163" y="2364855"/>
          <a:ext cx="1124049" cy="11240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Adaptable</a:t>
          </a:r>
        </a:p>
      </dsp:txBody>
      <dsp:txXfrm>
        <a:off x="3919776" y="2529468"/>
        <a:ext cx="794823" cy="794823"/>
      </dsp:txXfrm>
    </dsp:sp>
    <dsp:sp modelId="{CD081579-E76A-754F-8EB7-1CE11D0024B4}">
      <dsp:nvSpPr>
        <dsp:cNvPr id="0" name=""/>
        <dsp:cNvSpPr/>
      </dsp:nvSpPr>
      <dsp:spPr>
        <a:xfrm>
          <a:off x="1221867" y="2364855"/>
          <a:ext cx="1124049" cy="11240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Reflective learners</a:t>
          </a:r>
        </a:p>
      </dsp:txBody>
      <dsp:txXfrm>
        <a:off x="1386480" y="2529468"/>
        <a:ext cx="794823" cy="794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AE2-43AC-144B-AE88-DCB376799F11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E5BB-E6B0-B84A-ABCD-9A3E9C2D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627188"/>
            <a:ext cx="11474450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E31514-F8EA-5D4E-B45D-65DD78DB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5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1D55F9-A3F2-1242-A5F3-5AAACC9D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4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418" y="1657926"/>
            <a:ext cx="6629400" cy="789709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18" y="3015529"/>
            <a:ext cx="5680364" cy="62359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7420DD-2415-454D-AA0F-DBDA719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28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3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A65B24-645B-1746-9651-55C209C5E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1800" y="681037"/>
            <a:ext cx="5842000" cy="100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4FB1-CB24-4B4C-BFD4-AD276D9A4059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62A0F-9E49-6B4D-94F3-647B33A2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2" r:id="rId2"/>
    <p:sldLayoutId id="2147483653" r:id="rId3"/>
    <p:sldLayoutId id="2147483649" r:id="rId4"/>
    <p:sldLayoutId id="2147483654" r:id="rId5"/>
    <p:sldLayoutId id="2147483656" r:id="rId6"/>
    <p:sldLayoutId id="2147483684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sf.io/5wn9c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Gilbert Scott Building">
            <a:extLst>
              <a:ext uri="{FF2B5EF4-FFF2-40B4-BE49-F238E27FC236}">
                <a16:creationId xmlns:a16="http://schemas.microsoft.com/office/drawing/2014/main" id="{F0F68F2D-C73A-104A-A33D-A4E06FF8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27607C-9575-644E-94F8-E0C1E7D9EF1C}"/>
              </a:ext>
            </a:extLst>
          </p:cNvPr>
          <p:cNvSpPr/>
          <p:nvPr/>
        </p:nvSpPr>
        <p:spPr>
          <a:xfrm>
            <a:off x="0" y="1535185"/>
            <a:ext cx="7848600" cy="2469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99" y="1599203"/>
            <a:ext cx="7908298" cy="78970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Graduate Attribute Infographics: Embedding graduate attributes in the psychology curriculum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99" y="2753363"/>
            <a:ext cx="5680364" cy="106218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Steven McNair (he/him)</a:t>
            </a:r>
          </a:p>
          <a:p>
            <a:r>
              <a:rPr lang="en-GB" sz="1400" dirty="0">
                <a:solidFill>
                  <a:schemeClr val="bg1"/>
                </a:solidFill>
              </a:rPr>
              <a:t>School of Psychology and Neuroscience, University of Glasgow</a:t>
            </a:r>
          </a:p>
          <a:p>
            <a:r>
              <a:rPr lang="en-GB" sz="1400" dirty="0">
                <a:solidFill>
                  <a:schemeClr val="bg1"/>
                </a:solidFill>
              </a:rPr>
              <a:t>Steven.McNair@Glasgow.ac.uk</a:t>
            </a:r>
          </a:p>
          <a:p>
            <a:r>
              <a:rPr lang="en-GB" sz="1400" dirty="0">
                <a:solidFill>
                  <a:schemeClr val="bg1"/>
                </a:solidFill>
              </a:rPr>
              <a:t>      @</a:t>
            </a:r>
            <a:r>
              <a:rPr lang="en-GB" sz="1400" dirty="0" err="1">
                <a:solidFill>
                  <a:schemeClr val="bg1"/>
                </a:solidFill>
              </a:rPr>
              <a:t>stevenwmcnair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witter - Free social media icons">
            <a:extLst>
              <a:ext uri="{FF2B5EF4-FFF2-40B4-BE49-F238E27FC236}">
                <a16:creationId xmlns:a16="http://schemas.microsoft.com/office/drawing/2014/main" id="{4154E04F-3892-9248-AE91-02F446E9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1" y="3584347"/>
            <a:ext cx="153565" cy="1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7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0B8081-3D73-B24D-AEB7-8BCF84C8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932A6-D65D-A448-BAA0-E12A8480F8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Assess impact of infographics (Stage 4 of embedding employability framework)</a:t>
            </a:r>
          </a:p>
          <a:p>
            <a:endParaRPr lang="en-US" dirty="0"/>
          </a:p>
          <a:p>
            <a:r>
              <a:rPr lang="en-US" dirty="0"/>
              <a:t>Expanding the infographics to include MSc Conversion ODL students</a:t>
            </a:r>
          </a:p>
          <a:p>
            <a:pPr lvl="1"/>
            <a:r>
              <a:rPr lang="en-US" dirty="0"/>
              <a:t>See Poster 6 for some of our planned work on employability in ODL</a:t>
            </a:r>
          </a:p>
          <a:p>
            <a:endParaRPr lang="en-US" dirty="0"/>
          </a:p>
          <a:p>
            <a:r>
              <a:rPr lang="en-US" dirty="0"/>
              <a:t>Within </a:t>
            </a:r>
            <a:r>
              <a:rPr lang="en-US" dirty="0" err="1"/>
              <a:t>SPaN</a:t>
            </a:r>
            <a:r>
              <a:rPr lang="en-US" dirty="0"/>
              <a:t> we will establish an Employability sub-committee</a:t>
            </a:r>
          </a:p>
          <a:p>
            <a:endParaRPr lang="en-US" dirty="0"/>
          </a:p>
          <a:p>
            <a:r>
              <a:rPr lang="en-US" dirty="0"/>
              <a:t>Creating a psychology employability guide for students</a:t>
            </a:r>
          </a:p>
          <a:p>
            <a:endParaRPr lang="en-US" dirty="0"/>
          </a:p>
          <a:p>
            <a:r>
              <a:rPr lang="en-US" dirty="0"/>
              <a:t>Wider discussion of embedding employability – is there a place for a wider employability network?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5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University at sunset">
            <a:extLst>
              <a:ext uri="{FF2B5EF4-FFF2-40B4-BE49-F238E27FC236}">
                <a16:creationId xmlns:a16="http://schemas.microsoft.com/office/drawing/2014/main" id="{11FDCD37-95D4-D94F-8143-5384ADC6A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F30531-16BE-1D4A-839A-4165196E5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5228" y="5699322"/>
            <a:ext cx="3413095" cy="854153"/>
            <a:chOff x="5652120" y="4237877"/>
            <a:chExt cx="3413095" cy="8541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C779-2AC3-3641-A89B-2FE2861B804B}"/>
                </a:ext>
              </a:extLst>
            </p:cNvPr>
            <p:cNvSpPr txBox="1"/>
            <p:nvPr/>
          </p:nvSpPr>
          <p:spPr>
            <a:xfrm>
              <a:off x="5652120" y="4237877"/>
              <a:ext cx="3413095" cy="461665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UofGWorldChangers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B7AFC7-4175-6442-9F4D-48AB39DA3335}"/>
                </a:ext>
              </a:extLst>
            </p:cNvPr>
            <p:cNvSpPr txBox="1"/>
            <p:nvPr/>
          </p:nvSpPr>
          <p:spPr>
            <a:xfrm>
              <a:off x="6365423" y="4630365"/>
              <a:ext cx="26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@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UofGlasgow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F23C76-7323-9246-828B-CE7B4F0B6ACB}"/>
                </a:ext>
              </a:extLst>
            </p:cNvPr>
            <p:cNvGrpSpPr/>
            <p:nvPr/>
          </p:nvGrpSpPr>
          <p:grpSpPr>
            <a:xfrm>
              <a:off x="5868144" y="4759697"/>
              <a:ext cx="870873" cy="246401"/>
              <a:chOff x="-704667" y="465075"/>
              <a:chExt cx="718929" cy="20341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A074F8-3E2D-4044-BD93-0EE72365F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68635" y="466885"/>
                <a:ext cx="242653" cy="2016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B162D4C-911F-884F-8B17-FF2DA1BA8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87338" y="466885"/>
                <a:ext cx="201600" cy="2016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43EFC0B-FA40-FC40-8378-CA0BB8B80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04667" y="465075"/>
                <a:ext cx="197388" cy="197388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75F20C-468E-F742-9149-B8A5FEBC2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886" y="1889351"/>
            <a:ext cx="5842000" cy="193153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Thanks for listening!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Steven McNair (he/him)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steven.mcnair@Glasgow.ac.uk</a:t>
            </a:r>
            <a:br>
              <a:rPr lang="en-GB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7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07795E-8EF0-1748-8387-B36CE932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5A50B0-5A8A-FC48-BCA2-3C87EE8F68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49" y="1627188"/>
            <a:ext cx="11567583" cy="50868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Professional development is a key focus of the University’s learning and teaching strategy</a:t>
            </a:r>
          </a:p>
          <a:p>
            <a:endParaRPr lang="en-US" dirty="0"/>
          </a:p>
          <a:p>
            <a:r>
              <a:rPr lang="en-US" dirty="0"/>
              <a:t>At college-level one priority is to “embed employability into our curricula” </a:t>
            </a:r>
            <a:r>
              <a:rPr lang="en-US" sz="1800" dirty="0"/>
              <a:t>(MVLS Education Strategy Pillar 3)</a:t>
            </a:r>
          </a:p>
          <a:p>
            <a:endParaRPr lang="en-US" dirty="0"/>
          </a:p>
          <a:p>
            <a:r>
              <a:rPr lang="en-US" dirty="0"/>
              <a:t>Student have a general awareness of importance of employability, but career-building implications are less well understood early in UG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sz="1600" dirty="0"/>
              <a:t>(Tymon, 2011)</a:t>
            </a:r>
          </a:p>
          <a:p>
            <a:endParaRPr lang="en-US" sz="1600" dirty="0"/>
          </a:p>
          <a:p>
            <a:r>
              <a:rPr lang="en-US" dirty="0"/>
              <a:t>Within </a:t>
            </a:r>
            <a:r>
              <a:rPr lang="en-US" dirty="0" err="1"/>
              <a:t>SPaN</a:t>
            </a:r>
            <a:r>
              <a:rPr lang="en-US" dirty="0"/>
              <a:t>, we needed to review how we embedded GAs within our UG and PGT (MSc Conversion courses) </a:t>
            </a:r>
            <a:r>
              <a:rPr lang="en-US" dirty="0" err="1"/>
              <a:t>programmes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for a ”one-stop” resource to signpost GA development to students and link GAs to key aspects of their </a:t>
            </a:r>
            <a:r>
              <a:rPr lang="en-US" dirty="0" err="1"/>
              <a:t>programme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created a series of infographics linking GAs to key activities and assessments, and linking GAs to key graduate careers (both psych and non-psych)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83431E-FC4A-5E4E-9FB2-B3AD7A76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285" y="1608667"/>
            <a:ext cx="5779848" cy="5113866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600" b="1" dirty="0"/>
              <a:t>Define employability in terms of Subject-specific (psychology) dimension (Stage 1):</a:t>
            </a:r>
          </a:p>
          <a:p>
            <a:pPr lvl="1"/>
            <a:r>
              <a:rPr lang="en-US" sz="2600" dirty="0"/>
              <a:t>E.g. Subject specialism – what are the values, principles, methods, limitations that are relevant to a practitioner in psychology?</a:t>
            </a:r>
          </a:p>
          <a:p>
            <a:pPr lvl="1"/>
            <a:r>
              <a:rPr lang="en-US" sz="2600" dirty="0"/>
              <a:t>Informed by professional bodies (BPS, NHS, etc.)</a:t>
            </a:r>
          </a:p>
          <a:p>
            <a:pPr lvl="1"/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Consider our own employability model (Stage 2):</a:t>
            </a:r>
          </a:p>
          <a:p>
            <a:pPr lvl="1"/>
            <a:r>
              <a:rPr lang="en-US" sz="2600" dirty="0"/>
              <a:t>What are we doing as a School and at what point?</a:t>
            </a:r>
          </a:p>
          <a:p>
            <a:pPr lvl="1"/>
            <a:r>
              <a:rPr lang="en-US" sz="2600" dirty="0"/>
              <a:t>Mapping how activities and assessments at all levels in UG and PGT courses aligned with GAs</a:t>
            </a:r>
          </a:p>
          <a:p>
            <a:pPr lvl="1"/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Link psychology skills onto what employers want (Stage 3):</a:t>
            </a:r>
          </a:p>
          <a:p>
            <a:pPr lvl="1"/>
            <a:r>
              <a:rPr lang="en-US" sz="2600" dirty="0"/>
              <a:t>Mapping GAs onto job specifications for key psychology graduate destinations (NHS, Prison service, Local Authorities, </a:t>
            </a:r>
            <a:r>
              <a:rPr lang="en-US" sz="2600" dirty="0" err="1"/>
              <a:t>prospects.ac.uk</a:t>
            </a:r>
            <a:r>
              <a:rPr lang="en-US" sz="2600" dirty="0"/>
              <a:t>, Target Jobs)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01772-B1F2-0344-B26C-8395DDC5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A97BBA4-7ED3-934D-B8EB-45CF6D835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017" y="324625"/>
            <a:ext cx="5610515" cy="63217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C2B29-7C69-E34A-ADF7-BC2D38F2FC4D}"/>
              </a:ext>
            </a:extLst>
          </p:cNvPr>
          <p:cNvSpPr txBox="1"/>
          <p:nvPr/>
        </p:nvSpPr>
        <p:spPr>
          <a:xfrm>
            <a:off x="10278533" y="6533375"/>
            <a:ext cx="246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Tibby</a:t>
            </a:r>
            <a:r>
              <a:rPr lang="en-US" sz="1200" dirty="0"/>
              <a:t> &amp; Norton (2018)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962FF6F-FDC4-E947-B19C-6A25F6E4B269}"/>
              </a:ext>
            </a:extLst>
          </p:cNvPr>
          <p:cNvSpPr/>
          <p:nvPr/>
        </p:nvSpPr>
        <p:spPr>
          <a:xfrm>
            <a:off x="9838267" y="6324386"/>
            <a:ext cx="2040466" cy="2089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2DC678-0922-9B4B-A5AF-553E0715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355814"/>
            <a:ext cx="9210963" cy="888786"/>
          </a:xfrm>
        </p:spPr>
        <p:txBody>
          <a:bodyPr/>
          <a:lstStyle/>
          <a:p>
            <a:r>
              <a:rPr lang="en-US" dirty="0"/>
              <a:t>Mapping the curriculum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0F35C-7219-B645-85D0-2AFF2063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79" y="800207"/>
            <a:ext cx="9358275" cy="57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5424-B679-554A-935B-2CF2EFD1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2" y="661237"/>
            <a:ext cx="9210963" cy="8887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Graduate Attributes themes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BA005E-0C3E-6249-A630-8F91C9060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91142"/>
              </p:ext>
            </p:extLst>
          </p:nvPr>
        </p:nvGraphicFramePr>
        <p:xfrm>
          <a:off x="-135378" y="2204836"/>
          <a:ext cx="4326759" cy="354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54B899-D805-C34A-A525-C192FD8F6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157037"/>
              </p:ext>
            </p:extLst>
          </p:nvPr>
        </p:nvGraphicFramePr>
        <p:xfrm>
          <a:off x="3287653" y="2354317"/>
          <a:ext cx="5291196" cy="37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F04B94-8461-2448-9DDB-0D51D7FAF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753191"/>
              </p:ext>
            </p:extLst>
          </p:nvPr>
        </p:nvGraphicFramePr>
        <p:xfrm>
          <a:off x="6952231" y="2311544"/>
          <a:ext cx="6101081" cy="36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398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B08F-DE64-3548-B9F9-7C9165E2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 Infographics: mapping the curriculum to GAs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2819A8C-4DF8-BA44-8A4C-E498345D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107" y="994834"/>
            <a:ext cx="2345266" cy="5863166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029B899-434F-2546-B6E6-268914CF8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7" y="994834"/>
            <a:ext cx="2345266" cy="5863166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53F119F2-909F-FA48-A2FF-F3CE273A6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868" y="994834"/>
            <a:ext cx="2345266" cy="58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1F33-EA0A-8648-B604-8207A5D7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02" y="0"/>
            <a:ext cx="3942292" cy="6007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177C6-AA11-0043-9E4D-CB3458104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67" y="2870200"/>
            <a:ext cx="4064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4E0E-D50E-3947-ABEE-7498F0D6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636" y="254214"/>
            <a:ext cx="9210963" cy="888786"/>
          </a:xfrm>
        </p:spPr>
        <p:txBody>
          <a:bodyPr/>
          <a:lstStyle/>
          <a:p>
            <a:r>
              <a:rPr lang="en-US" dirty="0"/>
              <a:t>GA infographics: mapping the GAs onto careers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62A52-BA18-BC42-830F-7D8ACC022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53" y="706966"/>
            <a:ext cx="2460414" cy="615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CB263-69DE-2A4F-B6D5-6A888060A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53" y="706967"/>
            <a:ext cx="2460413" cy="6151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3A944-C9F0-EB43-931C-E1FAB2434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1" y="802754"/>
            <a:ext cx="4495800" cy="58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A5BE1E-B0D4-AC4F-95B4-664012A6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use the infographics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56DF1-BDF7-034E-A478-A908119BA9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49" y="1654620"/>
            <a:ext cx="7724395" cy="508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Professional Skills Course - GA reflection activity</a:t>
            </a:r>
          </a:p>
          <a:p>
            <a:pPr lvl="1"/>
            <a:r>
              <a:rPr lang="en-US" dirty="0"/>
              <a:t> Choose a GA, develop a SMART goal to develop it further, reflect on development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 posters in our lab spaces</a:t>
            </a:r>
          </a:p>
          <a:p>
            <a:pPr lvl="1"/>
            <a:r>
              <a:rPr lang="en-US" dirty="0"/>
              <a:t>Positive feedback from students as an area of good practice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On Moodle as a reference for students and staff</a:t>
            </a:r>
          </a:p>
          <a:p>
            <a:pPr lvl="1"/>
            <a:r>
              <a:rPr lang="en-US" dirty="0"/>
              <a:t>Continuous reflection on development</a:t>
            </a:r>
          </a:p>
          <a:p>
            <a:pPr lvl="1"/>
            <a:r>
              <a:rPr lang="en-US" dirty="0"/>
              <a:t>Help identify key skills/experiences for applications</a:t>
            </a:r>
          </a:p>
          <a:p>
            <a:endParaRPr lang="en-US" dirty="0"/>
          </a:p>
          <a:p>
            <a:r>
              <a:rPr lang="en-US" dirty="0"/>
              <a:t>Available publicly via Open Science Framework:</a:t>
            </a:r>
          </a:p>
          <a:p>
            <a:pPr lvl="1"/>
            <a:r>
              <a:rPr lang="en-US" dirty="0">
                <a:hlinkClick r:id="rId2"/>
              </a:rPr>
              <a:t>https://osf.io/5wn9c/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39855-58CD-F047-9DEA-932D9CAC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48" y="1576720"/>
            <a:ext cx="4035552" cy="45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4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541</Words>
  <Application>Microsoft Macintosh PowerPoint</Application>
  <PresentationFormat>Widescreen</PresentationFormat>
  <Paragraphs>81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Graduate Attribute Infographics: Embedding graduate attributes in the psychology curriculum   </vt:lpstr>
      <vt:lpstr>Rationale</vt:lpstr>
      <vt:lpstr>Our approach</vt:lpstr>
      <vt:lpstr>Mapping the curriculum</vt:lpstr>
      <vt:lpstr>Graduate Attributes themes</vt:lpstr>
      <vt:lpstr>GA Infographics: mapping the curriculum to GAs</vt:lpstr>
      <vt:lpstr>PowerPoint Presentation</vt:lpstr>
      <vt:lpstr>GA infographics: mapping the GAs onto careers </vt:lpstr>
      <vt:lpstr>How we use the infographics</vt:lpstr>
      <vt:lpstr>Moving forwards</vt:lpstr>
      <vt:lpstr>Thanks for listening!  Dr. Steven McNair (he/him) steven.mcnair@Glasgow.ac.uk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Steven McNair</cp:lastModifiedBy>
  <cp:revision>52</cp:revision>
  <dcterms:created xsi:type="dcterms:W3CDTF">2021-01-06T14:22:07Z</dcterms:created>
  <dcterms:modified xsi:type="dcterms:W3CDTF">2022-03-29T13:52:17Z</dcterms:modified>
  <cp:category/>
</cp:coreProperties>
</file>