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14"/>
  </p:notesMasterIdLst>
  <p:sldIdLst>
    <p:sldId id="409" r:id="rId5"/>
    <p:sldId id="410" r:id="rId6"/>
    <p:sldId id="411" r:id="rId7"/>
    <p:sldId id="412" r:id="rId8"/>
    <p:sldId id="413" r:id="rId9"/>
    <p:sldId id="414" r:id="rId10"/>
    <p:sldId id="415" r:id="rId11"/>
    <p:sldId id="416" r:id="rId12"/>
    <p:sldId id="417" r:id="rId13"/>
  </p:sldIdLst>
  <p:sldSz cx="9144000" cy="5143500" type="screen16x9"/>
  <p:notesSz cx="6858000" cy="9144000"/>
  <p:defaultTextStyle>
    <a:defPPr>
      <a:defRPr lang="en-US"/>
    </a:defPPr>
    <a:lvl1pPr algn="l" rtl="0" fontAlgn="base">
      <a:spcBef>
        <a:spcPct val="0"/>
      </a:spcBef>
      <a:spcAft>
        <a:spcPct val="0"/>
      </a:spcAft>
      <a:defRPr sz="2400" kern="1200">
        <a:solidFill>
          <a:schemeClr val="tx1"/>
        </a:solidFill>
        <a:latin typeface="Arial" charset="0"/>
        <a:ea typeface="ヒラギノ角ゴ Pro W3" charset="-128"/>
        <a:cs typeface="+mn-cs"/>
      </a:defRPr>
    </a:lvl1pPr>
    <a:lvl2pPr marL="457200" algn="l" rtl="0" fontAlgn="base">
      <a:spcBef>
        <a:spcPct val="0"/>
      </a:spcBef>
      <a:spcAft>
        <a:spcPct val="0"/>
      </a:spcAft>
      <a:defRPr sz="2400" kern="1200">
        <a:solidFill>
          <a:schemeClr val="tx1"/>
        </a:solidFill>
        <a:latin typeface="Arial" charset="0"/>
        <a:ea typeface="ヒラギノ角ゴ Pro W3" charset="-128"/>
        <a:cs typeface="+mn-cs"/>
      </a:defRPr>
    </a:lvl2pPr>
    <a:lvl3pPr marL="914400" algn="l" rtl="0" fontAlgn="base">
      <a:spcBef>
        <a:spcPct val="0"/>
      </a:spcBef>
      <a:spcAft>
        <a:spcPct val="0"/>
      </a:spcAft>
      <a:defRPr sz="2400" kern="1200">
        <a:solidFill>
          <a:schemeClr val="tx1"/>
        </a:solidFill>
        <a:latin typeface="Arial" charset="0"/>
        <a:ea typeface="ヒラギノ角ゴ Pro W3" charset="-128"/>
        <a:cs typeface="+mn-cs"/>
      </a:defRPr>
    </a:lvl3pPr>
    <a:lvl4pPr marL="1371600" algn="l" rtl="0" fontAlgn="base">
      <a:spcBef>
        <a:spcPct val="0"/>
      </a:spcBef>
      <a:spcAft>
        <a:spcPct val="0"/>
      </a:spcAft>
      <a:defRPr sz="2400" kern="1200">
        <a:solidFill>
          <a:schemeClr val="tx1"/>
        </a:solidFill>
        <a:latin typeface="Arial" charset="0"/>
        <a:ea typeface="ヒラギノ角ゴ Pro W3" charset="-128"/>
        <a:cs typeface="+mn-cs"/>
      </a:defRPr>
    </a:lvl4pPr>
    <a:lvl5pPr marL="1828800" algn="l" rtl="0" fontAlgn="base">
      <a:spcBef>
        <a:spcPct val="0"/>
      </a:spcBef>
      <a:spcAft>
        <a:spcPct val="0"/>
      </a:spcAft>
      <a:defRPr sz="2400" kern="1200">
        <a:solidFill>
          <a:schemeClr val="tx1"/>
        </a:solidFill>
        <a:latin typeface="Arial" charset="0"/>
        <a:ea typeface="ヒラギノ角ゴ Pro W3" charset="-128"/>
        <a:cs typeface="+mn-cs"/>
      </a:defRPr>
    </a:lvl5pPr>
    <a:lvl6pPr marL="2286000" algn="l" defTabSz="914400" rtl="0" eaLnBrk="1" latinLnBrk="0" hangingPunct="1">
      <a:defRPr sz="2400" kern="1200">
        <a:solidFill>
          <a:schemeClr val="tx1"/>
        </a:solidFill>
        <a:latin typeface="Arial" charset="0"/>
        <a:ea typeface="ヒラギノ角ゴ Pro W3" charset="-128"/>
        <a:cs typeface="+mn-cs"/>
      </a:defRPr>
    </a:lvl6pPr>
    <a:lvl7pPr marL="2743200" algn="l" defTabSz="914400" rtl="0" eaLnBrk="1" latinLnBrk="0" hangingPunct="1">
      <a:defRPr sz="2400" kern="1200">
        <a:solidFill>
          <a:schemeClr val="tx1"/>
        </a:solidFill>
        <a:latin typeface="Arial" charset="0"/>
        <a:ea typeface="ヒラギノ角ゴ Pro W3" charset="-128"/>
        <a:cs typeface="+mn-cs"/>
      </a:defRPr>
    </a:lvl7pPr>
    <a:lvl8pPr marL="3200400" algn="l" defTabSz="914400" rtl="0" eaLnBrk="1" latinLnBrk="0" hangingPunct="1">
      <a:defRPr sz="2400" kern="1200">
        <a:solidFill>
          <a:schemeClr val="tx1"/>
        </a:solidFill>
        <a:latin typeface="Arial" charset="0"/>
        <a:ea typeface="ヒラギノ角ゴ Pro W3" charset="-128"/>
        <a:cs typeface="+mn-cs"/>
      </a:defRPr>
    </a:lvl8pPr>
    <a:lvl9pPr marL="3657600" algn="l" defTabSz="914400" rtl="0" eaLnBrk="1" latinLnBrk="0" hangingPunct="1">
      <a:defRPr sz="2400" kern="1200">
        <a:solidFill>
          <a:schemeClr val="tx1"/>
        </a:solidFill>
        <a:latin typeface="Arial" charset="0"/>
        <a:ea typeface="ヒラギノ角ゴ Pro W3"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32952"/>
    <a:srgbClr val="0067A7"/>
    <a:srgbClr val="003865"/>
    <a:srgbClr val="00213B"/>
    <a:srgbClr val="003560"/>
    <a:srgbClr val="284F76"/>
    <a:srgbClr val="394753"/>
    <a:srgbClr val="3E474E"/>
    <a:srgbClr val="5B53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46E995-0CF9-346E-B351-8314E1D27EFA}" v="20" dt="2022-03-29T05:05:34.126"/>
    <p1510:client id="{58F13D28-9CB6-4760-876E-60B32A0E18DD}" v="1" dt="2022-03-28T20:27:50.5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50"/>
    <p:restoredTop sz="66990"/>
  </p:normalViewPr>
  <p:slideViewPr>
    <p:cSldViewPr>
      <p:cViewPr varScale="1">
        <p:scale>
          <a:sx n="101" d="100"/>
          <a:sy n="101" d="100"/>
        </p:scale>
        <p:origin x="1866" y="90"/>
      </p:cViewPr>
      <p:guideLst/>
    </p:cSldViewPr>
  </p:slideViewPr>
  <p:notesTextViewPr>
    <p:cViewPr>
      <p:scale>
        <a:sx n="1" d="1"/>
        <a:sy n="1" d="1"/>
      </p:scale>
      <p:origin x="0" y="0"/>
    </p:cViewPr>
  </p:notesTextViewPr>
  <p:sorterViewPr>
    <p:cViewPr>
      <p:scale>
        <a:sx n="84" d="100"/>
        <a:sy n="84"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ather Cleland Woods" userId="S::heather.woods@glasgow.ac.uk::af6292b5-20f4-42b1-bdcb-fb787ef8033b" providerId="AD" clId="Web-{3F46E995-0CF9-346E-B351-8314E1D27EFA}"/>
    <pc:docChg chg="modSld">
      <pc:chgData name="Heather Cleland Woods" userId="S::heather.woods@glasgow.ac.uk::af6292b5-20f4-42b1-bdcb-fb787ef8033b" providerId="AD" clId="Web-{3F46E995-0CF9-346E-B351-8314E1D27EFA}" dt="2022-03-29T05:05:34.126" v="8" actId="20577"/>
      <pc:docMkLst>
        <pc:docMk/>
      </pc:docMkLst>
      <pc:sldChg chg="modSp">
        <pc:chgData name="Heather Cleland Woods" userId="S::heather.woods@glasgow.ac.uk::af6292b5-20f4-42b1-bdcb-fb787ef8033b" providerId="AD" clId="Web-{3F46E995-0CF9-346E-B351-8314E1D27EFA}" dt="2022-03-29T05:05:34.126" v="8" actId="20577"/>
        <pc:sldMkLst>
          <pc:docMk/>
          <pc:sldMk cId="285614238" sldId="409"/>
        </pc:sldMkLst>
        <pc:spChg chg="mod">
          <ac:chgData name="Heather Cleland Woods" userId="S::heather.woods@glasgow.ac.uk::af6292b5-20f4-42b1-bdcb-fb787ef8033b" providerId="AD" clId="Web-{3F46E995-0CF9-346E-B351-8314E1D27EFA}" dt="2022-03-29T05:05:34.126" v="8" actId="20577"/>
          <ac:spMkLst>
            <pc:docMk/>
            <pc:sldMk cId="285614238" sldId="409"/>
            <ac:spMk id="5" creationId="{00000000-0000-0000-0000-000000000000}"/>
          </ac:spMkLst>
        </pc:spChg>
      </pc:sldChg>
    </pc:docChg>
  </pc:docChgLst>
  <pc:docChgLst>
    <pc:chgData name="Heather Cleland Woods" userId="af6292b5-20f4-42b1-bdcb-fb787ef8033b" providerId="ADAL" clId="{58F13D28-9CB6-4760-876E-60B32A0E18DD}"/>
    <pc:docChg chg="custSel addSld modSld">
      <pc:chgData name="Heather Cleland Woods" userId="af6292b5-20f4-42b1-bdcb-fb787ef8033b" providerId="ADAL" clId="{58F13D28-9CB6-4760-876E-60B32A0E18DD}" dt="2022-03-28T20:29:02.840" v="90" actId="5793"/>
      <pc:docMkLst>
        <pc:docMk/>
      </pc:docMkLst>
      <pc:sldChg chg="modSp add mod">
        <pc:chgData name="Heather Cleland Woods" userId="af6292b5-20f4-42b1-bdcb-fb787ef8033b" providerId="ADAL" clId="{58F13D28-9CB6-4760-876E-60B32A0E18DD}" dt="2022-03-28T20:29:02.840" v="90" actId="5793"/>
        <pc:sldMkLst>
          <pc:docMk/>
          <pc:sldMk cId="293242007" sldId="417"/>
        </pc:sldMkLst>
        <pc:spChg chg="mod">
          <ac:chgData name="Heather Cleland Woods" userId="af6292b5-20f4-42b1-bdcb-fb787ef8033b" providerId="ADAL" clId="{58F13D28-9CB6-4760-876E-60B32A0E18DD}" dt="2022-03-28T20:29:02.840" v="90" actId="5793"/>
          <ac:spMkLst>
            <pc:docMk/>
            <pc:sldMk cId="293242007" sldId="417"/>
            <ac:spMk id="5" creationId="{00000000-0000-0000-0000-000000000000}"/>
          </ac:spMkLst>
        </pc:spChg>
      </pc:sldChg>
    </pc:docChg>
  </pc:docChgLst>
  <pc:docChgLst>
    <pc:chgData clId="Web-{3F46E995-0CF9-346E-B351-8314E1D27EFA}"/>
    <pc:docChg chg="modSld">
      <pc:chgData name="" userId="" providerId="" clId="Web-{3F46E995-0CF9-346E-B351-8314E1D27EFA}" dt="2022-03-29T05:05:25.235" v="1" actId="20577"/>
      <pc:docMkLst>
        <pc:docMk/>
      </pc:docMkLst>
      <pc:sldChg chg="modSp">
        <pc:chgData name="" userId="" providerId="" clId="Web-{3F46E995-0CF9-346E-B351-8314E1D27EFA}" dt="2022-03-29T05:05:25.235" v="1" actId="20577"/>
        <pc:sldMkLst>
          <pc:docMk/>
          <pc:sldMk cId="285614238" sldId="409"/>
        </pc:sldMkLst>
        <pc:spChg chg="mod">
          <ac:chgData name="" userId="" providerId="" clId="Web-{3F46E995-0CF9-346E-B351-8314E1D27EFA}" dt="2022-03-29T05:05:25.235" v="1" actId="20577"/>
          <ac:spMkLst>
            <pc:docMk/>
            <pc:sldMk cId="285614238" sldId="409"/>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7433B5-D728-E146-B948-C37A5EC05FB8}" type="datetimeFigureOut">
              <a:rPr lang="en-US" smtClean="0"/>
              <a:t>3/28/2022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A02F00-C535-204F-B4B5-528FB2DC4FE2}" type="slidenum">
              <a:rPr lang="en-US" smtClean="0"/>
              <a:t>‹#›</a:t>
            </a:fld>
            <a:endParaRPr lang="en-US"/>
          </a:p>
        </p:txBody>
      </p:sp>
    </p:spTree>
    <p:extLst>
      <p:ext uri="{BB962C8B-B14F-4D97-AF65-F5344CB8AC3E}">
        <p14:creationId xmlns:p14="http://schemas.microsoft.com/office/powerpoint/2010/main" val="944561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A02F00-C535-204F-B4B5-528FB2DC4FE2}" type="slidenum">
              <a:rPr lang="en-US" smtClean="0"/>
              <a:t>1</a:t>
            </a:fld>
            <a:endParaRPr lang="en-US"/>
          </a:p>
        </p:txBody>
      </p:sp>
    </p:spTree>
    <p:extLst>
      <p:ext uri="{BB962C8B-B14F-4D97-AF65-F5344CB8AC3E}">
        <p14:creationId xmlns:p14="http://schemas.microsoft.com/office/powerpoint/2010/main" val="3638871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A02F00-C535-204F-B4B5-528FB2DC4FE2}" type="slidenum">
              <a:rPr lang="en-US" smtClean="0"/>
              <a:t>2</a:t>
            </a:fld>
            <a:endParaRPr lang="en-US"/>
          </a:p>
        </p:txBody>
      </p:sp>
    </p:spTree>
    <p:extLst>
      <p:ext uri="{BB962C8B-B14F-4D97-AF65-F5344CB8AC3E}">
        <p14:creationId xmlns:p14="http://schemas.microsoft.com/office/powerpoint/2010/main" val="2122135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A02F00-C535-204F-B4B5-528FB2DC4FE2}" type="slidenum">
              <a:rPr lang="en-US" smtClean="0"/>
              <a:t>3</a:t>
            </a:fld>
            <a:endParaRPr lang="en-US"/>
          </a:p>
        </p:txBody>
      </p:sp>
    </p:spTree>
    <p:extLst>
      <p:ext uri="{BB962C8B-B14F-4D97-AF65-F5344CB8AC3E}">
        <p14:creationId xmlns:p14="http://schemas.microsoft.com/office/powerpoint/2010/main" val="924351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A02F00-C535-204F-B4B5-528FB2DC4FE2}" type="slidenum">
              <a:rPr lang="en-US" smtClean="0"/>
              <a:t>4</a:t>
            </a:fld>
            <a:endParaRPr lang="en-US"/>
          </a:p>
        </p:txBody>
      </p:sp>
    </p:spTree>
    <p:extLst>
      <p:ext uri="{BB962C8B-B14F-4D97-AF65-F5344CB8AC3E}">
        <p14:creationId xmlns:p14="http://schemas.microsoft.com/office/powerpoint/2010/main" val="928968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A02F00-C535-204F-B4B5-528FB2DC4FE2}" type="slidenum">
              <a:rPr lang="en-US" smtClean="0"/>
              <a:t>5</a:t>
            </a:fld>
            <a:endParaRPr lang="en-US"/>
          </a:p>
        </p:txBody>
      </p:sp>
    </p:spTree>
    <p:extLst>
      <p:ext uri="{BB962C8B-B14F-4D97-AF65-F5344CB8AC3E}">
        <p14:creationId xmlns:p14="http://schemas.microsoft.com/office/powerpoint/2010/main" val="465253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A02F00-C535-204F-B4B5-528FB2DC4FE2}" type="slidenum">
              <a:rPr lang="en-US" smtClean="0"/>
              <a:t>6</a:t>
            </a:fld>
            <a:endParaRPr lang="en-US"/>
          </a:p>
        </p:txBody>
      </p:sp>
    </p:spTree>
    <p:extLst>
      <p:ext uri="{BB962C8B-B14F-4D97-AF65-F5344CB8AC3E}">
        <p14:creationId xmlns:p14="http://schemas.microsoft.com/office/powerpoint/2010/main" val="2750389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A02F00-C535-204F-B4B5-528FB2DC4FE2}" type="slidenum">
              <a:rPr lang="en-US" smtClean="0"/>
              <a:t>7</a:t>
            </a:fld>
            <a:endParaRPr lang="en-US"/>
          </a:p>
        </p:txBody>
      </p:sp>
    </p:spTree>
    <p:extLst>
      <p:ext uri="{BB962C8B-B14F-4D97-AF65-F5344CB8AC3E}">
        <p14:creationId xmlns:p14="http://schemas.microsoft.com/office/powerpoint/2010/main" val="2487946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A02F00-C535-204F-B4B5-528FB2DC4FE2}" type="slidenum">
              <a:rPr lang="en-US" smtClean="0"/>
              <a:t>8</a:t>
            </a:fld>
            <a:endParaRPr lang="en-US"/>
          </a:p>
        </p:txBody>
      </p:sp>
    </p:spTree>
    <p:extLst>
      <p:ext uri="{BB962C8B-B14F-4D97-AF65-F5344CB8AC3E}">
        <p14:creationId xmlns:p14="http://schemas.microsoft.com/office/powerpoint/2010/main" val="2057693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4A02F00-C535-204F-B4B5-528FB2DC4FE2}" type="slidenum">
              <a:rPr lang="en-US" smtClean="0"/>
              <a:t>9</a:t>
            </a:fld>
            <a:endParaRPr lang="en-US"/>
          </a:p>
        </p:txBody>
      </p:sp>
    </p:spTree>
    <p:extLst>
      <p:ext uri="{BB962C8B-B14F-4D97-AF65-F5344CB8AC3E}">
        <p14:creationId xmlns:p14="http://schemas.microsoft.com/office/powerpoint/2010/main" val="439440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bwMode="auto">
          <a:xfrm>
            <a:off x="564874" y="1203599"/>
            <a:ext cx="3719094" cy="3715612"/>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 name="Title 1"/>
          <p:cNvSpPr>
            <a:spLocks noGrp="1"/>
          </p:cNvSpPr>
          <p:nvPr>
            <p:ph type="title" hasCustomPrompt="1"/>
          </p:nvPr>
        </p:nvSpPr>
        <p:spPr>
          <a:xfrm>
            <a:off x="539551" y="1203599"/>
            <a:ext cx="3744417" cy="504055"/>
          </a:xfrm>
          <a:prstGeom prst="rect">
            <a:avLst/>
          </a:prstGeom>
        </p:spPr>
        <p:txBody>
          <a:bodyPr/>
          <a:lstStyle>
            <a:lvl1pPr>
              <a:defRPr>
                <a:solidFill>
                  <a:srgbClr val="003560"/>
                </a:solidFill>
                <a:latin typeface="Arial" charset="0"/>
                <a:ea typeface="Arial" charset="0"/>
                <a:cs typeface="Arial" charset="0"/>
              </a:defRPr>
            </a:lvl1pPr>
          </a:lstStyle>
          <a:p>
            <a:r>
              <a:rPr lang="en-US" sz="2400" dirty="0"/>
              <a:t>Title: Font size 24</a:t>
            </a:r>
          </a:p>
        </p:txBody>
      </p:sp>
      <p:sp>
        <p:nvSpPr>
          <p:cNvPr id="5" name="Content Placeholder 2"/>
          <p:cNvSpPr>
            <a:spLocks noGrp="1"/>
          </p:cNvSpPr>
          <p:nvPr>
            <p:ph idx="1" hasCustomPrompt="1"/>
          </p:nvPr>
        </p:nvSpPr>
        <p:spPr>
          <a:xfrm>
            <a:off x="539551" y="1851671"/>
            <a:ext cx="3744417" cy="3096343"/>
          </a:xfrm>
          <a:prstGeom prst="rect">
            <a:avLst/>
          </a:prstGeom>
        </p:spPr>
        <p:txBody>
          <a:bodyPr/>
          <a:lstStyle>
            <a:lvl1pPr>
              <a:defRPr sz="1600">
                <a:solidFill>
                  <a:srgbClr val="003560"/>
                </a:solidFill>
                <a:latin typeface="Arial" charset="0"/>
                <a:ea typeface="Arial" charset="0"/>
                <a:cs typeface="Arial" charset="0"/>
              </a:defRPr>
            </a:lvl1pPr>
          </a:lstStyle>
          <a:p>
            <a:r>
              <a:rPr lang="en-US" sz="1400" dirty="0"/>
              <a:t>Click to add text</a:t>
            </a:r>
          </a:p>
        </p:txBody>
      </p:sp>
    </p:spTree>
    <p:extLst>
      <p:ext uri="{BB962C8B-B14F-4D97-AF65-F5344CB8AC3E}">
        <p14:creationId xmlns:p14="http://schemas.microsoft.com/office/powerpoint/2010/main" val="266349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6" name="Rectangle 5"/>
          <p:cNvSpPr/>
          <p:nvPr userDrawn="1"/>
        </p:nvSpPr>
        <p:spPr bwMode="auto">
          <a:xfrm>
            <a:off x="564874" y="1203599"/>
            <a:ext cx="3719094" cy="3715612"/>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 name="Title 1"/>
          <p:cNvSpPr>
            <a:spLocks noGrp="1"/>
          </p:cNvSpPr>
          <p:nvPr>
            <p:ph type="title" hasCustomPrompt="1"/>
          </p:nvPr>
        </p:nvSpPr>
        <p:spPr>
          <a:xfrm>
            <a:off x="539551" y="1203599"/>
            <a:ext cx="3744417" cy="504055"/>
          </a:xfrm>
          <a:prstGeom prst="rect">
            <a:avLst/>
          </a:prstGeom>
        </p:spPr>
        <p:txBody>
          <a:bodyPr/>
          <a:lstStyle>
            <a:lvl1pPr>
              <a:defRPr>
                <a:solidFill>
                  <a:srgbClr val="003560"/>
                </a:solidFill>
                <a:latin typeface="Arial" charset="0"/>
                <a:ea typeface="Arial" charset="0"/>
                <a:cs typeface="Arial" charset="0"/>
              </a:defRPr>
            </a:lvl1pPr>
          </a:lstStyle>
          <a:p>
            <a:r>
              <a:rPr lang="en-US" sz="2400" dirty="0"/>
              <a:t>Title: Font size 24</a:t>
            </a:r>
          </a:p>
        </p:txBody>
      </p:sp>
      <p:sp>
        <p:nvSpPr>
          <p:cNvPr id="5" name="Content Placeholder 2"/>
          <p:cNvSpPr>
            <a:spLocks noGrp="1"/>
          </p:cNvSpPr>
          <p:nvPr>
            <p:ph idx="1" hasCustomPrompt="1"/>
          </p:nvPr>
        </p:nvSpPr>
        <p:spPr>
          <a:xfrm>
            <a:off x="539551" y="1851671"/>
            <a:ext cx="3744417" cy="3096343"/>
          </a:xfrm>
          <a:prstGeom prst="rect">
            <a:avLst/>
          </a:prstGeom>
        </p:spPr>
        <p:txBody>
          <a:bodyPr/>
          <a:lstStyle>
            <a:lvl1pPr>
              <a:defRPr sz="1600">
                <a:solidFill>
                  <a:srgbClr val="003560"/>
                </a:solidFill>
                <a:latin typeface="Arial" charset="0"/>
                <a:ea typeface="Arial" charset="0"/>
                <a:cs typeface="Arial" charset="0"/>
              </a:defRPr>
            </a:lvl1pPr>
          </a:lstStyle>
          <a:p>
            <a:r>
              <a:rPr lang="en-US" sz="1400" dirty="0"/>
              <a:t>Click to add text</a:t>
            </a:r>
          </a:p>
        </p:txBody>
      </p:sp>
    </p:spTree>
    <p:extLst>
      <p:ext uri="{BB962C8B-B14F-4D97-AF65-F5344CB8AC3E}">
        <p14:creationId xmlns:p14="http://schemas.microsoft.com/office/powerpoint/2010/main" val="1174781526"/>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bwMode="auto">
          <a:xfrm>
            <a:off x="564874" y="1203599"/>
            <a:ext cx="3719094" cy="3715612"/>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
        <p:nvSpPr>
          <p:cNvPr id="4" name="Rectangle 3"/>
          <p:cNvSpPr/>
          <p:nvPr userDrawn="1"/>
        </p:nvSpPr>
        <p:spPr bwMode="auto">
          <a:xfrm>
            <a:off x="564874" y="1203599"/>
            <a:ext cx="3719094" cy="3715612"/>
          </a:xfrm>
          <a:prstGeom prst="rect">
            <a:avLst/>
          </a:prstGeom>
          <a:solidFill>
            <a:schemeClr val="bg1">
              <a:alpha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Lst>
  <p:txStyles>
    <p:titleStyle>
      <a:lvl1pPr algn="l" rtl="0" eaLnBrk="1" fontAlgn="base" hangingPunct="1">
        <a:lnSpc>
          <a:spcPct val="90000"/>
        </a:lnSpc>
        <a:spcBef>
          <a:spcPct val="0"/>
        </a:spcBef>
        <a:spcAft>
          <a:spcPct val="0"/>
        </a:spcAft>
        <a:defRPr sz="2800" b="1" spc="-10">
          <a:solidFill>
            <a:srgbClr val="483F6A"/>
          </a:solidFill>
          <a:latin typeface="Times New Roman"/>
          <a:ea typeface="ヒラギノ角ゴ Pro W3" charset="0"/>
          <a:cs typeface="Times New Roman"/>
        </a:defRPr>
      </a:lvl1pPr>
      <a:lvl2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2pPr>
      <a:lvl3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3pPr>
      <a:lvl4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4pPr>
      <a:lvl5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5pPr>
      <a:lvl6pPr marL="4572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0"/>
        </a:spcAft>
        <a:defRPr sz="1600">
          <a:solidFill>
            <a:srgbClr val="4F5961"/>
          </a:solidFill>
          <a:latin typeface="+mn-lt"/>
          <a:ea typeface="ヒラギノ角ゴ Pro W3" charset="0"/>
          <a:cs typeface="ヒラギノ角ゴ Pro W3" charset="0"/>
        </a:defRPr>
      </a:lvl1pPr>
      <a:lvl2pPr marL="457200" algn="l" rtl="0" eaLnBrk="1" fontAlgn="base" hangingPunct="1">
        <a:spcBef>
          <a:spcPct val="20000"/>
        </a:spcBef>
        <a:spcAft>
          <a:spcPct val="0"/>
        </a:spcAft>
        <a:defRPr sz="1200">
          <a:solidFill>
            <a:srgbClr val="00213B"/>
          </a:solidFill>
          <a:latin typeface="+mn-lt"/>
          <a:ea typeface="ヒラギノ角ゴ Pro W3" charset="0"/>
          <a:cs typeface="ＭＳ Ｐゴシック" charset="0"/>
        </a:defRPr>
      </a:lvl2pPr>
      <a:lvl3pPr marL="914400" algn="l" rtl="0" eaLnBrk="1" fontAlgn="base" hangingPunct="1">
        <a:spcBef>
          <a:spcPct val="20000"/>
        </a:spcBef>
        <a:spcAft>
          <a:spcPct val="0"/>
        </a:spcAft>
        <a:defRPr sz="1200" b="1">
          <a:solidFill>
            <a:srgbClr val="00213B"/>
          </a:solidFill>
          <a:latin typeface="+mn-lt"/>
          <a:ea typeface="ＭＳ Ｐゴシック" charset="0"/>
          <a:cs typeface="ＭＳ Ｐゴシック" charset="0"/>
        </a:defRPr>
      </a:lvl3pPr>
      <a:lvl4pPr marL="1371600" algn="l" rtl="0" eaLnBrk="1" fontAlgn="base" hangingPunct="1">
        <a:spcBef>
          <a:spcPct val="20000"/>
        </a:spcBef>
        <a:spcAft>
          <a:spcPct val="0"/>
        </a:spcAft>
        <a:defRPr sz="1200">
          <a:solidFill>
            <a:srgbClr val="00213B"/>
          </a:solidFill>
          <a:latin typeface="+mn-lt"/>
          <a:ea typeface="ＭＳ Ｐゴシック" charset="0"/>
          <a:cs typeface="ＭＳ Ｐゴシック" charset="0"/>
        </a:defRPr>
      </a:lvl4pPr>
      <a:lvl5pPr marL="1828800" algn="l" rtl="0" eaLnBrk="1" fontAlgn="base" hangingPunct="1">
        <a:spcBef>
          <a:spcPct val="20000"/>
        </a:spcBef>
        <a:spcAft>
          <a:spcPct val="0"/>
        </a:spcAft>
        <a:defRPr sz="1200">
          <a:solidFill>
            <a:srgbClr val="00213B"/>
          </a:solidFill>
          <a:latin typeface="+mn-lt"/>
          <a:ea typeface="ＭＳ Ｐゴシック" charset="0"/>
          <a:cs typeface="ＭＳ Ｐゴシック" charset="0"/>
        </a:defRPr>
      </a:lvl5pPr>
      <a:lvl6pPr marL="2514600" indent="-228600" algn="l" rtl="0" eaLnBrk="1" fontAlgn="base" hangingPunct="1">
        <a:spcBef>
          <a:spcPct val="20000"/>
        </a:spcBef>
        <a:spcAft>
          <a:spcPct val="0"/>
        </a:spcAft>
        <a:buChar char="»"/>
        <a:defRPr sz="1600">
          <a:solidFill>
            <a:srgbClr val="00213B"/>
          </a:solidFill>
          <a:latin typeface="+mn-lt"/>
          <a:ea typeface="+mn-ea"/>
        </a:defRPr>
      </a:lvl6pPr>
      <a:lvl7pPr marL="2971800" indent="-228600" algn="l" rtl="0" eaLnBrk="1" fontAlgn="base" hangingPunct="1">
        <a:spcBef>
          <a:spcPct val="20000"/>
        </a:spcBef>
        <a:spcAft>
          <a:spcPct val="0"/>
        </a:spcAft>
        <a:buChar char="»"/>
        <a:defRPr sz="1600">
          <a:solidFill>
            <a:srgbClr val="00213B"/>
          </a:solidFill>
          <a:latin typeface="+mn-lt"/>
          <a:ea typeface="+mn-ea"/>
        </a:defRPr>
      </a:lvl7pPr>
      <a:lvl8pPr marL="3429000" indent="-228600" algn="l" rtl="0" eaLnBrk="1" fontAlgn="base" hangingPunct="1">
        <a:spcBef>
          <a:spcPct val="20000"/>
        </a:spcBef>
        <a:spcAft>
          <a:spcPct val="0"/>
        </a:spcAft>
        <a:buChar char="»"/>
        <a:defRPr sz="1600">
          <a:solidFill>
            <a:srgbClr val="00213B"/>
          </a:solidFill>
          <a:latin typeface="+mn-lt"/>
          <a:ea typeface="+mn-ea"/>
        </a:defRPr>
      </a:lvl8pPr>
      <a:lvl9pPr marL="3886200" indent="-228600" algn="l" rtl="0" eaLnBrk="1" fontAlgn="base" hangingPunct="1">
        <a:spcBef>
          <a:spcPct val="20000"/>
        </a:spcBef>
        <a:spcAft>
          <a:spcPct val="0"/>
        </a:spcAft>
        <a:buChar char="»"/>
        <a:defRPr sz="1600">
          <a:solidFill>
            <a:srgbClr val="00213B"/>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sp>
        <p:nvSpPr>
          <p:cNvPr id="5" name="TextBox 4"/>
          <p:cNvSpPr txBox="1"/>
          <p:nvPr/>
        </p:nvSpPr>
        <p:spPr>
          <a:xfrm>
            <a:off x="395536" y="1635646"/>
            <a:ext cx="8568951" cy="2031325"/>
          </a:xfrm>
          <a:prstGeom prst="rect">
            <a:avLst/>
          </a:prstGeom>
          <a:noFill/>
        </p:spPr>
        <p:txBody>
          <a:bodyPr wrap="square" lIns="91440" tIns="45720" rIns="91440" bIns="45720" rtlCol="0" anchor="t">
            <a:spAutoFit/>
          </a:bodyPr>
          <a:lstStyle/>
          <a:p>
            <a:r>
              <a:rPr lang="en-GB" sz="1800" b="1" i="0" dirty="0">
                <a:solidFill>
                  <a:srgbClr val="000000"/>
                </a:solidFill>
                <a:effectLst/>
                <a:latin typeface="Calibri" panose="020F0502020204030204" pitchFamily="34" charset="0"/>
              </a:rPr>
              <a:t>How do I know what I know? Supported self-reflective practice for student skill development and employability.  </a:t>
            </a:r>
          </a:p>
          <a:p>
            <a:endParaRPr lang="en-GB" sz="1800" b="1" dirty="0">
              <a:solidFill>
                <a:srgbClr val="000000"/>
              </a:solidFill>
              <a:latin typeface="Calibri" panose="020F0502020204030204" pitchFamily="34" charset="0"/>
            </a:endParaRPr>
          </a:p>
          <a:p>
            <a:r>
              <a:rPr lang="en-GB" sz="1800" b="1" dirty="0">
                <a:solidFill>
                  <a:srgbClr val="000000"/>
                </a:solidFill>
                <a:latin typeface="Calibri" panose="020F0502020204030204" pitchFamily="34" charset="0"/>
              </a:rPr>
              <a:t>Dr Heather Cleland Woods and Hannah Roche</a:t>
            </a:r>
          </a:p>
          <a:p>
            <a:r>
              <a:rPr lang="en-GB" sz="1800" b="1">
                <a:solidFill>
                  <a:srgbClr val="000000"/>
                </a:solidFill>
                <a:latin typeface="Calibri"/>
                <a:ea typeface="ヒラギノ角ゴ Pro W3"/>
                <a:cs typeface="Calibri"/>
              </a:rPr>
              <a:t>School of Psychology and Neuroscience</a:t>
            </a:r>
            <a:endParaRPr lang="en-GB" sz="1800" b="1" dirty="0">
              <a:solidFill>
                <a:srgbClr val="000000"/>
              </a:solidFill>
              <a:latin typeface="Calibri" panose="020F0502020204030204" pitchFamily="34" charset="0"/>
              <a:cs typeface="Calibri"/>
            </a:endParaRP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University of Glasgow Learning and Teaching Conference 2022</a:t>
            </a:r>
            <a:endParaRPr lang="en-GB" sz="1400" dirty="0">
              <a:solidFill>
                <a:srgbClr val="003560"/>
              </a:solidFill>
            </a:endParaRPr>
          </a:p>
        </p:txBody>
      </p:sp>
    </p:spTree>
    <p:extLst>
      <p:ext uri="{BB962C8B-B14F-4D97-AF65-F5344CB8AC3E}">
        <p14:creationId xmlns:p14="http://schemas.microsoft.com/office/powerpoint/2010/main" val="28561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sp>
        <p:nvSpPr>
          <p:cNvPr id="5" name="TextBox 4"/>
          <p:cNvSpPr txBox="1"/>
          <p:nvPr/>
        </p:nvSpPr>
        <p:spPr>
          <a:xfrm>
            <a:off x="395536" y="1635646"/>
            <a:ext cx="8568951" cy="307777"/>
          </a:xfrm>
          <a:prstGeom prst="rect">
            <a:avLst/>
          </a:prstGeom>
          <a:noFill/>
        </p:spPr>
        <p:txBody>
          <a:bodyPr wrap="square" rtlCol="0">
            <a:spAutoFit/>
          </a:bodyPr>
          <a:lstStyle/>
          <a:p>
            <a:r>
              <a:rPr lang="en-GB" sz="1400" dirty="0">
                <a:solidFill>
                  <a:srgbClr val="003560"/>
                </a:solidFill>
              </a:rPr>
              <a:t> </a:t>
            </a:r>
          </a:p>
        </p:txBody>
      </p:sp>
      <p:sp>
        <p:nvSpPr>
          <p:cNvPr id="6" name="TextBox 5">
            <a:extLst>
              <a:ext uri="{FF2B5EF4-FFF2-40B4-BE49-F238E27FC236}">
                <a16:creationId xmlns:a16="http://schemas.microsoft.com/office/drawing/2014/main" id="{765E6C99-81E8-4D22-93F3-4D4844D75909}"/>
              </a:ext>
            </a:extLst>
          </p:cNvPr>
          <p:cNvSpPr txBox="1"/>
          <p:nvPr/>
        </p:nvSpPr>
        <p:spPr>
          <a:xfrm>
            <a:off x="395536" y="1635646"/>
            <a:ext cx="8568951" cy="2308324"/>
          </a:xfrm>
          <a:prstGeom prst="rect">
            <a:avLst/>
          </a:prstGeom>
          <a:noFill/>
        </p:spPr>
        <p:txBody>
          <a:bodyPr wrap="square" rtlCol="0">
            <a:spAutoFit/>
          </a:bodyPr>
          <a:lstStyle/>
          <a:p>
            <a:r>
              <a:rPr lang="en-GB" sz="1800" dirty="0">
                <a:solidFill>
                  <a:srgbClr val="000000"/>
                </a:solidFill>
                <a:latin typeface="Calibri" panose="020F0502020204030204" pitchFamily="34" charset="0"/>
              </a:rPr>
              <a:t>What are Skills Surgeries?</a:t>
            </a:r>
            <a:br>
              <a:rPr lang="en-GB" sz="1800" dirty="0">
                <a:solidFill>
                  <a:srgbClr val="000000"/>
                </a:solidFill>
                <a:latin typeface="Calibri" panose="020F0502020204030204" pitchFamily="34" charset="0"/>
              </a:rPr>
            </a:br>
            <a:br>
              <a:rPr lang="en-GB" sz="1800" dirty="0">
                <a:solidFill>
                  <a:srgbClr val="000000"/>
                </a:solidFill>
                <a:latin typeface="Calibri" panose="020F0502020204030204" pitchFamily="34" charset="0"/>
              </a:rPr>
            </a:br>
            <a:r>
              <a:rPr lang="en-GB" sz="1800" dirty="0">
                <a:solidFill>
                  <a:srgbClr val="000000"/>
                </a:solidFill>
                <a:latin typeface="Calibri" panose="020F0502020204030204" pitchFamily="34" charset="0"/>
              </a:rPr>
              <a:t>Short 30 minute sessions between level 4 programme lead and a student</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Students can contact to book a session between 10am and 11am on Thursdays and Fridays</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Informal chat, notes on the whiteboard, photo can be taken for future reference</a:t>
            </a:r>
            <a:endParaRPr lang="en-GB" sz="1400" dirty="0">
              <a:solidFill>
                <a:srgbClr val="003560"/>
              </a:solidFill>
            </a:endParaRPr>
          </a:p>
        </p:txBody>
      </p:sp>
    </p:spTree>
    <p:extLst>
      <p:ext uri="{BB962C8B-B14F-4D97-AF65-F5344CB8AC3E}">
        <p14:creationId xmlns:p14="http://schemas.microsoft.com/office/powerpoint/2010/main" val="272528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sp>
        <p:nvSpPr>
          <p:cNvPr id="5" name="TextBox 4"/>
          <p:cNvSpPr txBox="1"/>
          <p:nvPr/>
        </p:nvSpPr>
        <p:spPr>
          <a:xfrm>
            <a:off x="395536" y="1635646"/>
            <a:ext cx="8568951" cy="2308324"/>
          </a:xfrm>
          <a:prstGeom prst="rect">
            <a:avLst/>
          </a:prstGeom>
          <a:noFill/>
        </p:spPr>
        <p:txBody>
          <a:bodyPr wrap="square" rtlCol="0">
            <a:spAutoFit/>
          </a:bodyPr>
          <a:lstStyle/>
          <a:p>
            <a:r>
              <a:rPr lang="en-GB" sz="1800" b="0" i="0" dirty="0">
                <a:solidFill>
                  <a:srgbClr val="000000"/>
                </a:solidFill>
                <a:effectLst/>
                <a:latin typeface="Calibri" panose="020F0502020204030204" pitchFamily="34" charset="0"/>
              </a:rPr>
              <a:t>How did they come about?</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Every year I have students contact me anxious about next steps beyond graduation</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A key skill is for our graduates to be able to articulate their knowledge and skills to employers</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This is recognised by accrediting body and the HEA (Reddy et al., 2013)</a:t>
            </a:r>
            <a:endParaRPr lang="en-GB" sz="1400" dirty="0">
              <a:solidFill>
                <a:srgbClr val="003560"/>
              </a:solidFill>
            </a:endParaRPr>
          </a:p>
        </p:txBody>
      </p:sp>
    </p:spTree>
    <p:extLst>
      <p:ext uri="{BB962C8B-B14F-4D97-AF65-F5344CB8AC3E}">
        <p14:creationId xmlns:p14="http://schemas.microsoft.com/office/powerpoint/2010/main" val="344845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sp>
        <p:nvSpPr>
          <p:cNvPr id="5" name="TextBox 4"/>
          <p:cNvSpPr txBox="1"/>
          <p:nvPr/>
        </p:nvSpPr>
        <p:spPr>
          <a:xfrm>
            <a:off x="395536" y="1635646"/>
            <a:ext cx="8568951" cy="2585323"/>
          </a:xfrm>
          <a:prstGeom prst="rect">
            <a:avLst/>
          </a:prstGeom>
          <a:noFill/>
        </p:spPr>
        <p:txBody>
          <a:bodyPr wrap="square" rtlCol="0">
            <a:spAutoFit/>
          </a:bodyPr>
          <a:lstStyle/>
          <a:p>
            <a:r>
              <a:rPr lang="en-GB" sz="1800" dirty="0">
                <a:solidFill>
                  <a:srgbClr val="000000"/>
                </a:solidFill>
                <a:latin typeface="Calibri" panose="020F0502020204030204" pitchFamily="34" charset="0"/>
              </a:rPr>
              <a:t>I</a:t>
            </a:r>
            <a:r>
              <a:rPr lang="en-GB" sz="1800" b="0" i="0" dirty="0">
                <a:solidFill>
                  <a:srgbClr val="000000"/>
                </a:solidFill>
                <a:effectLst/>
                <a:latin typeface="Calibri" panose="020F0502020204030204" pitchFamily="34" charset="0"/>
              </a:rPr>
              <a:t>nformal chat with myself about their time at the University</a:t>
            </a:r>
          </a:p>
          <a:p>
            <a:endParaRPr lang="en-GB" sz="1800" b="0" i="0" dirty="0">
              <a:solidFill>
                <a:srgbClr val="000000"/>
              </a:solidFill>
              <a:effectLst/>
              <a:latin typeface="Calibri" panose="020F0502020204030204" pitchFamily="34" charset="0"/>
            </a:endParaRPr>
          </a:p>
          <a:p>
            <a:r>
              <a:rPr lang="en-GB" sz="1800" dirty="0">
                <a:solidFill>
                  <a:srgbClr val="000000"/>
                </a:solidFill>
                <a:latin typeface="Calibri" panose="020F0502020204030204" pitchFamily="34" charset="0"/>
              </a:rPr>
              <a:t>A</a:t>
            </a:r>
            <a:r>
              <a:rPr lang="en-GB" sz="1800" b="0" i="0" dirty="0">
                <a:solidFill>
                  <a:srgbClr val="000000"/>
                </a:solidFill>
                <a:effectLst/>
                <a:latin typeface="Calibri" panose="020F0502020204030204" pitchFamily="34" charset="0"/>
              </a:rPr>
              <a:t>ny challenges faced and how they had overcome these, any particularly positive experiences they recalled both in their academic and extracurricular activities </a:t>
            </a:r>
          </a:p>
          <a:p>
            <a:endParaRPr lang="en-GB" sz="1800" b="0" i="0" dirty="0">
              <a:solidFill>
                <a:srgbClr val="000000"/>
              </a:solidFill>
              <a:effectLst/>
              <a:latin typeface="Calibri" panose="020F0502020204030204" pitchFamily="34" charset="0"/>
            </a:endParaRPr>
          </a:p>
          <a:p>
            <a:r>
              <a:rPr lang="en-GB" sz="1800" b="0" i="0" dirty="0">
                <a:solidFill>
                  <a:srgbClr val="000000"/>
                </a:solidFill>
                <a:effectLst/>
                <a:latin typeface="Calibri" panose="020F0502020204030204" pitchFamily="34" charset="0"/>
              </a:rPr>
              <a:t>For example, working with others may be a theme that the student returns to throughout our conversation so we may talk about this a little more to identify what was challenging and how the student has developed skills of collaboration, communication, and leadership from this</a:t>
            </a:r>
            <a:endParaRPr lang="en-GB" sz="1400" dirty="0">
              <a:solidFill>
                <a:srgbClr val="003560"/>
              </a:solidFill>
            </a:endParaRPr>
          </a:p>
        </p:txBody>
      </p:sp>
    </p:spTree>
    <p:extLst>
      <p:ext uri="{BB962C8B-B14F-4D97-AF65-F5344CB8AC3E}">
        <p14:creationId xmlns:p14="http://schemas.microsoft.com/office/powerpoint/2010/main" val="223189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sp>
        <p:nvSpPr>
          <p:cNvPr id="5" name="TextBox 4"/>
          <p:cNvSpPr txBox="1"/>
          <p:nvPr/>
        </p:nvSpPr>
        <p:spPr>
          <a:xfrm>
            <a:off x="395536" y="1635646"/>
            <a:ext cx="8568951" cy="2031325"/>
          </a:xfrm>
          <a:prstGeom prst="rect">
            <a:avLst/>
          </a:prstGeom>
          <a:noFill/>
        </p:spPr>
        <p:txBody>
          <a:bodyPr wrap="square" rtlCol="0">
            <a:spAutoFit/>
          </a:bodyPr>
          <a:lstStyle/>
          <a:p>
            <a:r>
              <a:rPr lang="en-GB" sz="1800" dirty="0">
                <a:solidFill>
                  <a:srgbClr val="000000"/>
                </a:solidFill>
                <a:latin typeface="Calibri" panose="020F0502020204030204" pitchFamily="34" charset="0"/>
              </a:rPr>
              <a:t>Gaining some perspective </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It was apparent that student’s thinking changed during the sessions </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A few lightbulb moments!</a:t>
            </a:r>
            <a:br>
              <a:rPr lang="en-GB" sz="1800" dirty="0">
                <a:solidFill>
                  <a:srgbClr val="000000"/>
                </a:solidFill>
                <a:latin typeface="Calibri" panose="020F0502020204030204" pitchFamily="34" charset="0"/>
              </a:rPr>
            </a:br>
            <a:br>
              <a:rPr lang="en-GB" sz="1800" dirty="0">
                <a:solidFill>
                  <a:srgbClr val="000000"/>
                </a:solidFill>
                <a:latin typeface="Calibri" panose="020F0502020204030204" pitchFamily="34" charset="0"/>
              </a:rPr>
            </a:br>
            <a:r>
              <a:rPr lang="en-GB" sz="1800" dirty="0">
                <a:solidFill>
                  <a:srgbClr val="000000"/>
                </a:solidFill>
                <a:latin typeface="Calibri" panose="020F0502020204030204" pitchFamily="34" charset="0"/>
              </a:rPr>
              <a:t>Change their view of rationale behind activities e.g. working in groups</a:t>
            </a:r>
            <a:endParaRPr lang="en-GB" sz="1400" dirty="0">
              <a:solidFill>
                <a:srgbClr val="003560"/>
              </a:solidFill>
            </a:endParaRPr>
          </a:p>
        </p:txBody>
      </p:sp>
    </p:spTree>
    <p:extLst>
      <p:ext uri="{BB962C8B-B14F-4D97-AF65-F5344CB8AC3E}">
        <p14:creationId xmlns:p14="http://schemas.microsoft.com/office/powerpoint/2010/main" val="1102705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sp>
        <p:nvSpPr>
          <p:cNvPr id="5" name="TextBox 4"/>
          <p:cNvSpPr txBox="1"/>
          <p:nvPr/>
        </p:nvSpPr>
        <p:spPr>
          <a:xfrm>
            <a:off x="287524" y="1086371"/>
            <a:ext cx="8568951" cy="3524042"/>
          </a:xfrm>
          <a:prstGeom prst="rect">
            <a:avLst/>
          </a:prstGeom>
          <a:noFill/>
        </p:spPr>
        <p:txBody>
          <a:bodyPr wrap="square" rtlCol="0">
            <a:spAutoFit/>
          </a:bodyPr>
          <a:lstStyle/>
          <a:p>
            <a:r>
              <a:rPr lang="en-GB" sz="1800" b="0" i="0" dirty="0">
                <a:solidFill>
                  <a:srgbClr val="000000"/>
                </a:solidFill>
                <a:effectLst/>
                <a:latin typeface="Calibri" panose="020F0502020204030204" pitchFamily="34" charset="0"/>
              </a:rPr>
              <a:t>Positive outcomes </a:t>
            </a:r>
          </a:p>
          <a:p>
            <a:endParaRPr lang="en-GB" sz="1800" dirty="0">
              <a:solidFill>
                <a:srgbClr val="000000"/>
              </a:solidFill>
              <a:latin typeface="Calibri" panose="020F0502020204030204" pitchFamily="34" charset="0"/>
            </a:endParaRPr>
          </a:p>
          <a:p>
            <a:pPr algn="l" rtl="0" fontAlgn="base"/>
            <a:r>
              <a:rPr lang="en-GB" sz="1800" b="0" i="0" dirty="0">
                <a:solidFill>
                  <a:srgbClr val="000000"/>
                </a:solidFill>
                <a:effectLst/>
                <a:latin typeface="Calibri" panose="020F0502020204030204" pitchFamily="34" charset="0"/>
              </a:rPr>
              <a:t>Identifying aspects of the students’ practice specifically as skills was a positive outcome: </a:t>
            </a:r>
            <a:endParaRPr lang="en-GB" sz="1100" b="0" i="0" dirty="0">
              <a:solidFill>
                <a:srgbClr val="000000"/>
              </a:solidFill>
              <a:effectLst/>
              <a:latin typeface="Segoe UI" panose="020B0502040204020203" pitchFamily="34" charset="0"/>
            </a:endParaRPr>
          </a:p>
          <a:p>
            <a:pPr algn="l" rtl="0" fontAlgn="base"/>
            <a:r>
              <a:rPr lang="en-GB" sz="1800" b="0" i="1" dirty="0">
                <a:solidFill>
                  <a:srgbClr val="000000"/>
                </a:solidFill>
                <a:effectLst/>
                <a:latin typeface="Calibri" panose="020F0502020204030204" pitchFamily="34" charset="0"/>
              </a:rPr>
              <a:t>‘I was pleasantly surprised by how beneficial I found the skills surgery, really helpful to talk through those things you maybe don't even think of as being skills and realise how useful they are for overcoming current and future challenges.’</a:t>
            </a:r>
          </a:p>
          <a:p>
            <a:pPr algn="l" rtl="0" fontAlgn="base"/>
            <a:endParaRPr lang="en-GB" sz="1800" i="1" dirty="0">
              <a:solidFill>
                <a:srgbClr val="000000"/>
              </a:solidFill>
              <a:latin typeface="Calibri" panose="020F0502020204030204" pitchFamily="34" charset="0"/>
            </a:endParaRPr>
          </a:p>
          <a:p>
            <a:pPr algn="l" rtl="0" fontAlgn="base"/>
            <a:r>
              <a:rPr lang="en-GB" sz="1800" b="0" i="0" dirty="0">
                <a:solidFill>
                  <a:srgbClr val="000000"/>
                </a:solidFill>
                <a:effectLst/>
                <a:latin typeface="Calibri" panose="020F0502020204030204" pitchFamily="34" charset="0"/>
              </a:rPr>
              <a:t>The relaxed nature of the sessions was noted as a positive aspect of the experience: </a:t>
            </a:r>
            <a:endParaRPr lang="en-GB" sz="1400" b="0" i="0" dirty="0">
              <a:solidFill>
                <a:srgbClr val="000000"/>
              </a:solidFill>
              <a:effectLst/>
              <a:latin typeface="Segoe UI" panose="020B0502040204020203" pitchFamily="34" charset="0"/>
            </a:endParaRPr>
          </a:p>
          <a:p>
            <a:pPr algn="l" rtl="0" fontAlgn="base"/>
            <a:r>
              <a:rPr lang="en-GB" sz="1800" b="0" i="1" dirty="0">
                <a:solidFill>
                  <a:srgbClr val="000000"/>
                </a:solidFill>
                <a:effectLst/>
                <a:latin typeface="Calibri" panose="020F0502020204030204" pitchFamily="34" charset="0"/>
              </a:rPr>
              <a:t>‘I liked the relaxed setting, the session made me feel better about myself afterwards.’</a:t>
            </a:r>
            <a:r>
              <a:rPr lang="en-GB" sz="1800" b="0" i="0" dirty="0">
                <a:solidFill>
                  <a:srgbClr val="000000"/>
                </a:solidFill>
                <a:effectLst/>
                <a:latin typeface="Calibri" panose="020F0502020204030204" pitchFamily="34" charset="0"/>
              </a:rPr>
              <a:t> </a:t>
            </a:r>
            <a:endParaRPr lang="en-GB" sz="1400" b="0" i="0" dirty="0">
              <a:solidFill>
                <a:srgbClr val="000000"/>
              </a:solidFill>
              <a:effectLst/>
              <a:latin typeface="Segoe UI" panose="020B0502040204020203" pitchFamily="34" charset="0"/>
            </a:endParaRPr>
          </a:p>
          <a:p>
            <a:pPr algn="l" rtl="0" fontAlgn="base"/>
            <a:endParaRPr lang="en-GB" sz="1800" b="0" i="1" dirty="0">
              <a:solidFill>
                <a:srgbClr val="000000"/>
              </a:solidFill>
              <a:effectLst/>
              <a:latin typeface="Calibri" panose="020F0502020204030204" pitchFamily="34" charset="0"/>
            </a:endParaRPr>
          </a:p>
          <a:p>
            <a:pPr algn="l" rtl="0" fontAlgn="base"/>
            <a:endParaRPr lang="en-GB" sz="1800" i="1" dirty="0">
              <a:solidFill>
                <a:srgbClr val="000000"/>
              </a:solidFill>
              <a:latin typeface="Calibri" panose="020F0502020204030204" pitchFamily="34" charset="0"/>
            </a:endParaRPr>
          </a:p>
          <a:p>
            <a:pPr algn="l" rtl="0" fontAlgn="base"/>
            <a:endParaRPr lang="en-GB" sz="1100" b="0" i="0" dirty="0">
              <a:solidFill>
                <a:srgbClr val="000000"/>
              </a:solidFill>
              <a:effectLst/>
              <a:latin typeface="Segoe UI" panose="020B0502040204020203" pitchFamily="34" charset="0"/>
            </a:endParaRPr>
          </a:p>
          <a:p>
            <a:endParaRPr lang="en-GB" sz="1400" dirty="0">
              <a:solidFill>
                <a:srgbClr val="003560"/>
              </a:solidFill>
            </a:endParaRPr>
          </a:p>
        </p:txBody>
      </p:sp>
    </p:spTree>
    <p:extLst>
      <p:ext uri="{BB962C8B-B14F-4D97-AF65-F5344CB8AC3E}">
        <p14:creationId xmlns:p14="http://schemas.microsoft.com/office/powerpoint/2010/main" val="367904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sp>
        <p:nvSpPr>
          <p:cNvPr id="5" name="TextBox 4"/>
          <p:cNvSpPr txBox="1"/>
          <p:nvPr/>
        </p:nvSpPr>
        <p:spPr>
          <a:xfrm>
            <a:off x="395536" y="1635646"/>
            <a:ext cx="8568951" cy="2308324"/>
          </a:xfrm>
          <a:prstGeom prst="rect">
            <a:avLst/>
          </a:prstGeom>
          <a:noFill/>
        </p:spPr>
        <p:txBody>
          <a:bodyPr wrap="square" rtlCol="0">
            <a:spAutoFit/>
          </a:bodyPr>
          <a:lstStyle/>
          <a:p>
            <a:r>
              <a:rPr lang="en-GB" sz="1800" dirty="0">
                <a:solidFill>
                  <a:srgbClr val="000000"/>
                </a:solidFill>
                <a:latin typeface="Calibri" panose="020F0502020204030204" pitchFamily="34" charset="0"/>
              </a:rPr>
              <a:t>Things to think about</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Time – block time out every week in your diary and keep to 30 minutes</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Confidentiality – clear the whiteboard after the photo has been taken </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Not going to be everyone’s cup of tea – challenge remains of connecting with students and encouraging them to take up opportunities </a:t>
            </a:r>
            <a:endParaRPr lang="en-GB" sz="1400" dirty="0">
              <a:solidFill>
                <a:srgbClr val="003560"/>
              </a:solidFill>
            </a:endParaRPr>
          </a:p>
        </p:txBody>
      </p:sp>
    </p:spTree>
    <p:extLst>
      <p:ext uri="{BB962C8B-B14F-4D97-AF65-F5344CB8AC3E}">
        <p14:creationId xmlns:p14="http://schemas.microsoft.com/office/powerpoint/2010/main" val="2833173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sp>
        <p:nvSpPr>
          <p:cNvPr id="5" name="TextBox 4"/>
          <p:cNvSpPr txBox="1"/>
          <p:nvPr/>
        </p:nvSpPr>
        <p:spPr>
          <a:xfrm>
            <a:off x="395536" y="1635646"/>
            <a:ext cx="8568951" cy="923330"/>
          </a:xfrm>
          <a:prstGeom prst="rect">
            <a:avLst/>
          </a:prstGeom>
          <a:noFill/>
        </p:spPr>
        <p:txBody>
          <a:bodyPr wrap="square" rtlCol="0">
            <a:spAutoFit/>
          </a:bodyPr>
          <a:lstStyle/>
          <a:p>
            <a:r>
              <a:rPr lang="en-GB" sz="1800" b="0" i="0" dirty="0">
                <a:solidFill>
                  <a:srgbClr val="000000"/>
                </a:solidFill>
                <a:effectLst/>
                <a:latin typeface="Calibri" panose="020F0502020204030204" pitchFamily="34" charset="0"/>
              </a:rPr>
              <a:t>Now the student perspective!</a:t>
            </a:r>
          </a:p>
          <a:p>
            <a:endParaRPr lang="en-GB" sz="1800" dirty="0">
              <a:solidFill>
                <a:srgbClr val="000000"/>
              </a:solidFill>
              <a:latin typeface="Calibri" panose="020F0502020204030204" pitchFamily="34" charset="0"/>
            </a:endParaRPr>
          </a:p>
          <a:p>
            <a:r>
              <a:rPr lang="en-GB" sz="1800" dirty="0">
                <a:solidFill>
                  <a:srgbClr val="000000"/>
                </a:solidFill>
                <a:latin typeface="Calibri" panose="020F0502020204030204" pitchFamily="34" charset="0"/>
              </a:rPr>
              <a:t>Hannah Roche, level 4 student </a:t>
            </a:r>
            <a:endParaRPr lang="en-GB" sz="1400" dirty="0">
              <a:solidFill>
                <a:srgbClr val="003560"/>
              </a:solidFill>
            </a:endParaRPr>
          </a:p>
        </p:txBody>
      </p:sp>
    </p:spTree>
    <p:extLst>
      <p:ext uri="{BB962C8B-B14F-4D97-AF65-F5344CB8AC3E}">
        <p14:creationId xmlns:p14="http://schemas.microsoft.com/office/powerpoint/2010/main" val="4080051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1079500"/>
          </a:xfrm>
          <a:prstGeom prst="rect">
            <a:avLst/>
          </a:prstGeom>
        </p:spPr>
      </p:pic>
      <p:sp>
        <p:nvSpPr>
          <p:cNvPr id="5" name="TextBox 4"/>
          <p:cNvSpPr txBox="1"/>
          <p:nvPr/>
        </p:nvSpPr>
        <p:spPr>
          <a:xfrm>
            <a:off x="395536" y="1635646"/>
            <a:ext cx="8568951" cy="2585323"/>
          </a:xfrm>
          <a:prstGeom prst="rect">
            <a:avLst/>
          </a:prstGeom>
          <a:noFill/>
        </p:spPr>
        <p:txBody>
          <a:bodyPr wrap="square" rtlCol="0">
            <a:spAutoFit/>
          </a:bodyPr>
          <a:lstStyle/>
          <a:p>
            <a:r>
              <a:rPr lang="en-GB" sz="1800" dirty="0">
                <a:solidFill>
                  <a:srgbClr val="000000"/>
                </a:solidFill>
                <a:latin typeface="Calibri" panose="020F0502020204030204" pitchFamily="34" charset="0"/>
              </a:rPr>
              <a:t>Final thoughts….</a:t>
            </a:r>
          </a:p>
          <a:p>
            <a:endParaRPr lang="en-GB" sz="1800" dirty="0">
              <a:solidFill>
                <a:srgbClr val="000000"/>
              </a:solidFill>
              <a:latin typeface="Calibri" panose="020F0502020204030204" pitchFamily="34" charset="0"/>
            </a:endParaRPr>
          </a:p>
          <a:p>
            <a:r>
              <a:rPr lang="en-GB" sz="1800" b="0" i="0" dirty="0">
                <a:solidFill>
                  <a:srgbClr val="000000"/>
                </a:solidFill>
                <a:effectLst/>
                <a:latin typeface="Calibri" panose="020F0502020204030204" pitchFamily="34" charset="0"/>
              </a:rPr>
              <a:t>All students who provided feedback indicated they would recommend the sessions to a friend…</a:t>
            </a:r>
          </a:p>
          <a:p>
            <a:endParaRPr lang="en-GB" sz="1800" b="0" i="0" dirty="0">
              <a:solidFill>
                <a:srgbClr val="000000"/>
              </a:solidFill>
              <a:effectLst/>
              <a:latin typeface="Calibri" panose="020F0502020204030204" pitchFamily="34" charset="0"/>
            </a:endParaRPr>
          </a:p>
          <a:p>
            <a:r>
              <a:rPr lang="en-GB" sz="1800" dirty="0">
                <a:solidFill>
                  <a:srgbClr val="000000"/>
                </a:solidFill>
                <a:latin typeface="Calibri" panose="020F0502020204030204" pitchFamily="34" charset="0"/>
              </a:rPr>
              <a:t>…</a:t>
            </a:r>
            <a:r>
              <a:rPr lang="en-GB" sz="1800" b="0" i="0" dirty="0">
                <a:solidFill>
                  <a:srgbClr val="000000"/>
                </a:solidFill>
                <a:effectLst/>
                <a:latin typeface="Calibri" panose="020F0502020204030204" pitchFamily="34" charset="0"/>
              </a:rPr>
              <a:t>that the sessions enabled them to consider things in a way that helped with next step…</a:t>
            </a:r>
          </a:p>
          <a:p>
            <a:endParaRPr lang="en-GB" sz="1800" dirty="0">
              <a:solidFill>
                <a:srgbClr val="000000"/>
              </a:solidFill>
              <a:latin typeface="Calibri" panose="020F0502020204030204" pitchFamily="34" charset="0"/>
            </a:endParaRPr>
          </a:p>
          <a:p>
            <a:r>
              <a:rPr lang="en-GB" sz="1800" b="0" i="0">
                <a:solidFill>
                  <a:srgbClr val="000000"/>
                </a:solidFill>
                <a:effectLst/>
                <a:latin typeface="Calibri" panose="020F0502020204030204" pitchFamily="34" charset="0"/>
              </a:rPr>
              <a:t>…and </a:t>
            </a:r>
            <a:r>
              <a:rPr lang="en-GB" sz="1800" b="0" i="0" dirty="0">
                <a:solidFill>
                  <a:srgbClr val="000000"/>
                </a:solidFill>
                <a:effectLst/>
                <a:latin typeface="Calibri" panose="020F0502020204030204" pitchFamily="34" charset="0"/>
              </a:rPr>
              <a:t>that they felt more comfortable considering their skills and knowledge suggesting they are a short yet effective way of identifying graduate attributes.  </a:t>
            </a:r>
            <a:endParaRPr lang="en-GB" sz="1400" dirty="0">
              <a:solidFill>
                <a:srgbClr val="003560"/>
              </a:solidFill>
            </a:endParaRPr>
          </a:p>
        </p:txBody>
      </p:sp>
    </p:spTree>
    <p:extLst>
      <p:ext uri="{BB962C8B-B14F-4D97-AF65-F5344CB8AC3E}">
        <p14:creationId xmlns:p14="http://schemas.microsoft.com/office/powerpoint/2010/main" val="293242007"/>
      </p:ext>
    </p:extLst>
  </p:cSld>
  <p:clrMapOvr>
    <a:masterClrMapping/>
  </p:clrMapOvr>
</p:sld>
</file>

<file path=ppt/theme/theme1.xml><?xml version="1.0" encoding="utf-8"?>
<a:theme xmlns:a="http://schemas.openxmlformats.org/drawingml/2006/main" name="UoG_PowerPoint_16.9">
  <a:themeElements>
    <a:clrScheme name="University colours">
      <a:dk1>
        <a:srgbClr val="002542"/>
      </a:dk1>
      <a:lt1>
        <a:srgbClr val="FFFFFE"/>
      </a:lt1>
      <a:dk2>
        <a:srgbClr val="354047"/>
      </a:dk2>
      <a:lt2>
        <a:srgbClr val="C54520"/>
      </a:lt2>
      <a:accent1>
        <a:srgbClr val="63548B"/>
      </a:accent1>
      <a:accent2>
        <a:srgbClr val="8D0C64"/>
      </a:accent2>
      <a:accent3>
        <a:srgbClr val="CF1C20"/>
      </a:accent3>
      <a:accent4>
        <a:srgbClr val="4B3B7D"/>
      </a:accent4>
      <a:accent5>
        <a:srgbClr val="003824"/>
      </a:accent5>
      <a:accent6>
        <a:srgbClr val="500B29"/>
      </a:accent6>
      <a:hlink>
        <a:srgbClr val="584B3D"/>
      </a:hlink>
      <a:folHlink>
        <a:srgbClr val="0068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0C447F1F310F944A3094699378022D5" ma:contentTypeVersion="14" ma:contentTypeDescription="Create a new document." ma:contentTypeScope="" ma:versionID="ad239778849ebc4780c73b70cd438c66">
  <xsd:schema xmlns:xsd="http://www.w3.org/2001/XMLSchema" xmlns:xs="http://www.w3.org/2001/XMLSchema" xmlns:p="http://schemas.microsoft.com/office/2006/metadata/properties" xmlns:ns3="d942bf78-9786-49a7-a642-b3daeda09b3a" xmlns:ns4="e40e372d-4ca8-49a7-8a60-65db5832f7e5" targetNamespace="http://schemas.microsoft.com/office/2006/metadata/properties" ma:root="true" ma:fieldsID="ab8621c2d18d35e45d1d3d72664f8b7b" ns3:_="" ns4:_="">
    <xsd:import namespace="d942bf78-9786-49a7-a642-b3daeda09b3a"/>
    <xsd:import namespace="e40e372d-4ca8-49a7-8a60-65db5832f7e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42bf78-9786-49a7-a642-b3daeda09b3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0e372d-4ca8-49a7-8a60-65db5832f7e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D09F8A-F3C9-4E50-914F-4F72A368FCF0}">
  <ds:schemaRefs>
    <ds:schemaRef ds:uri="http://schemas.microsoft.com/sharepoint/v3/contenttype/forms"/>
  </ds:schemaRefs>
</ds:datastoreItem>
</file>

<file path=customXml/itemProps2.xml><?xml version="1.0" encoding="utf-8"?>
<ds:datastoreItem xmlns:ds="http://schemas.openxmlformats.org/officeDocument/2006/customXml" ds:itemID="{05FE6ECA-CBEC-4549-8D00-26B5E4652B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42bf78-9786-49a7-a642-b3daeda09b3a"/>
    <ds:schemaRef ds:uri="e40e372d-4ca8-49a7-8a60-65db5832f7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0CF05F-0C2C-477B-9E1A-AD974B9BC4F2}">
  <ds:schemaRefs>
    <ds:schemaRef ds:uri="http://schemas.microsoft.com/office/infopath/2007/PartnerControls"/>
    <ds:schemaRef ds:uri="d942bf78-9786-49a7-a642-b3daeda09b3a"/>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2006/documentManagement/types"/>
    <ds:schemaRef ds:uri="e40e372d-4ca8-49a7-8a60-65db5832f7e5"/>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UoG_PowerPoint_16.9</Template>
  <TotalTime>3886</TotalTime>
  <Words>477</Words>
  <Application>Microsoft Office PowerPoint</Application>
  <PresentationFormat>On-screen Show (16:9)</PresentationFormat>
  <Paragraphs>63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UoG_PowerPoint_16.9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Peter Howard</dc:creator>
  <cp:keywords/>
  <dc:description/>
  <cp:lastModifiedBy>Heather Cleland Woods</cp:lastModifiedBy>
  <cp:revision>160</cp:revision>
  <dcterms:created xsi:type="dcterms:W3CDTF">2016-02-16T11:44:26Z</dcterms:created>
  <dcterms:modified xsi:type="dcterms:W3CDTF">2022-03-29T05:05:35Z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0x010100A0C447F1F310F944A3094699378022D5</vt:lpwstr>
  </property>
</Properties>
</file>