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3"/>
  </p:notesMasterIdLst>
  <p:sldIdLst>
    <p:sldId id="256" r:id="rId3"/>
    <p:sldId id="258" r:id="rId4"/>
    <p:sldId id="289" r:id="rId5"/>
    <p:sldId id="298" r:id="rId6"/>
    <p:sldId id="295" r:id="rId7"/>
    <p:sldId id="297" r:id="rId8"/>
    <p:sldId id="294" r:id="rId9"/>
    <p:sldId id="300" r:id="rId10"/>
    <p:sldId id="302" r:id="rId11"/>
    <p:sldId id="282" r:id="rId12"/>
    <p:sldId id="283" r:id="rId13"/>
    <p:sldId id="281" r:id="rId14"/>
    <p:sldId id="259" r:id="rId15"/>
    <p:sldId id="260" r:id="rId16"/>
    <p:sldId id="261" r:id="rId17"/>
    <p:sldId id="263" r:id="rId18"/>
    <p:sldId id="262" r:id="rId19"/>
    <p:sldId id="264" r:id="rId20"/>
    <p:sldId id="265" r:id="rId21"/>
    <p:sldId id="257"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5" autoAdjust="0"/>
    <p:restoredTop sz="81316" autoAdjust="0"/>
  </p:normalViewPr>
  <p:slideViewPr>
    <p:cSldViewPr snapToGrid="0">
      <p:cViewPr varScale="1">
        <p:scale>
          <a:sx n="70" d="100"/>
          <a:sy n="70" d="100"/>
        </p:scale>
        <p:origin x="56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CFBFF-620F-4429-8314-EC422194145B}" type="datetimeFigureOut">
              <a:rPr lang="en-US" smtClean="0"/>
              <a:t>2/21/2022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DBF31E-D55D-46A2-BFD0-8979355FF738}" type="slidenum">
              <a:rPr lang="en-US" smtClean="0"/>
              <a:t>‹#›</a:t>
            </a:fld>
            <a:endParaRPr lang="en-US"/>
          </a:p>
        </p:txBody>
      </p:sp>
    </p:spTree>
    <p:extLst>
      <p:ext uri="{BB962C8B-B14F-4D97-AF65-F5344CB8AC3E}">
        <p14:creationId xmlns:p14="http://schemas.microsoft.com/office/powerpoint/2010/main" val="3844218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Define any new/potentially confusing vocab for students</a:t>
            </a:r>
          </a:p>
          <a:p>
            <a:endParaRPr lang="en-GB" dirty="0"/>
          </a:p>
          <a:p>
            <a:r>
              <a:rPr lang="en-GB" b="1" dirty="0"/>
              <a:t>Pedagogy: </a:t>
            </a:r>
            <a:r>
              <a:rPr lang="en-GB" sz="1200" b="1" i="0" kern="1200" dirty="0">
                <a:solidFill>
                  <a:schemeClr val="tx1"/>
                </a:solidFill>
                <a:effectLst/>
                <a:latin typeface="+mn-lt"/>
                <a:ea typeface="+mn-ea"/>
                <a:cs typeface="+mn-cs"/>
              </a:rPr>
              <a:t>the study of the methods and activities of teaching</a:t>
            </a:r>
          </a:p>
          <a:p>
            <a:endParaRPr lang="en-GB" sz="1200" b="1"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Ask students what they think inclusive learning means in context of your programme</a:t>
            </a:r>
            <a:endParaRPr lang="en-GB"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2F432E-F290-495C-AB0E-7CEC612807A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190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Inclusive Constructive Alignment comes from Dr Errol Rivera </a:t>
            </a:r>
          </a:p>
          <a:p>
            <a:endParaRPr lang="en-US" dirty="0"/>
          </a:p>
          <a:p>
            <a:pPr marL="0" marR="0" algn="ctr">
              <a:lnSpc>
                <a:spcPct val="107000"/>
              </a:lnSpc>
              <a:spcBef>
                <a:spcPts val="0"/>
              </a:spcBef>
              <a:spcAft>
                <a:spcPts val="800"/>
              </a:spcAft>
            </a:pP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Reflections</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on (Session/module/Programme)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Name, Date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1) Biography of the lesson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This includes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GB" sz="1800" i="1" dirty="0">
                <a:effectLst/>
                <a:latin typeface="Calibri" panose="020F0502020204030204" pitchFamily="34" charset="0"/>
                <a:ea typeface="Calibri" panose="020F0502020204030204" pitchFamily="34" charset="0"/>
                <a:cs typeface="Times New Roman" panose="02020603050405020304" pitchFamily="18" charset="0"/>
              </a:rPr>
              <a:t>When does the session run? Where is it in the semester, in the programme?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GB" sz="1800" i="1" dirty="0">
                <a:effectLst/>
                <a:latin typeface="Calibri" panose="020F0502020204030204" pitchFamily="34" charset="0"/>
                <a:ea typeface="Calibri" panose="020F0502020204030204" pitchFamily="34" charset="0"/>
                <a:cs typeface="Times New Roman" panose="02020603050405020304" pitchFamily="18" charset="0"/>
              </a:rPr>
              <a:t>In what space is the session run?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Whats</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it like?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GB" sz="1800" i="1" dirty="0">
                <a:effectLst/>
                <a:latin typeface="Calibri" panose="020F0502020204030204" pitchFamily="34" charset="0"/>
                <a:ea typeface="Calibri" panose="020F0502020204030204" pitchFamily="34" charset="0"/>
                <a:cs typeface="Times New Roman" panose="02020603050405020304" pitchFamily="18" charset="0"/>
              </a:rPr>
              <a:t>What materials and technology do you 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GB" sz="1800" i="1" dirty="0">
                <a:effectLst/>
                <a:latin typeface="Calibri" panose="020F0502020204030204" pitchFamily="34" charset="0"/>
                <a:ea typeface="Calibri" panose="020F0502020204030204" pitchFamily="34" charset="0"/>
                <a:cs typeface="Times New Roman" panose="02020603050405020304" pitchFamily="18" charset="0"/>
              </a:rPr>
              <a:t>How many students?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GB" sz="1800" i="1" dirty="0">
                <a:effectLst/>
                <a:latin typeface="Calibri" panose="020F0502020204030204" pitchFamily="34" charset="0"/>
                <a:ea typeface="Calibri" panose="020F0502020204030204" pitchFamily="34" charset="0"/>
                <a:cs typeface="Times New Roman" panose="02020603050405020304" pitchFamily="18" charset="0"/>
              </a:rPr>
              <a:t>Why does the session exist?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GB" sz="1800" i="1" dirty="0">
                <a:effectLst/>
                <a:latin typeface="Calibri" panose="020F0502020204030204" pitchFamily="34" charset="0"/>
                <a:ea typeface="Calibri" panose="020F0502020204030204" pitchFamily="34" charset="0"/>
                <a:cs typeface="Times New Roman" panose="02020603050405020304" pitchFamily="18" charset="0"/>
              </a:rPr>
              <a:t>What content is covered? What is the session like (I.e. brief outline of the lesson 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en-GB" sz="1800" i="1" dirty="0">
                <a:effectLst/>
                <a:latin typeface="Calibri" panose="020F0502020204030204" pitchFamily="34" charset="0"/>
                <a:ea typeface="Calibri" panose="020F0502020204030204" pitchFamily="34" charset="0"/>
                <a:cs typeface="Times New Roman" panose="02020603050405020304" pitchFamily="18" charset="0"/>
              </a:rPr>
              <a:t>What you’d like the session to be/be able to do in an ideal world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2) Reflections on student expectations/experience/reactions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This is based on your experiences as well as student feedback, and includes: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What students normally say about the session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What your students’ performance is typically like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problems your students have had with the session, inclusivity related and otherwise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your previous insights as the “why” of the above reflections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3) What value must remain in the lesson, no matter what, and </a:t>
            </a:r>
            <a:r>
              <a:rPr lang="en-GB" sz="1800" b="1" dirty="0" err="1">
                <a:effectLst/>
                <a:latin typeface="Calibri" panose="020F0502020204030204" pitchFamily="34" charset="0"/>
                <a:ea typeface="Times New Roman" panose="02020603050405020304" pitchFamily="18" charset="0"/>
                <a:cs typeface="Times New Roman" panose="02020603050405020304" pitchFamily="18" charset="0"/>
              </a:rPr>
              <a:t>wher</a:t>
            </a: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 you see flexibility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This includes: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GB" sz="1800" i="1" dirty="0">
                <a:effectLst/>
                <a:latin typeface="Calibri" panose="020F0502020204030204" pitchFamily="34" charset="0"/>
                <a:ea typeface="Calibri" panose="020F0502020204030204" pitchFamily="34" charset="0"/>
                <a:cs typeface="Times New Roman" panose="02020603050405020304" pitchFamily="18" charset="0"/>
              </a:rPr>
              <a:t>how the session currently supports the assessment, and what must remain even after a redesign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GB" sz="1800" i="1" dirty="0">
                <a:effectLst/>
                <a:latin typeface="Calibri" panose="020F0502020204030204" pitchFamily="34" charset="0"/>
                <a:ea typeface="Calibri" panose="020F0502020204030204" pitchFamily="34" charset="0"/>
                <a:cs typeface="Times New Roman" panose="02020603050405020304" pitchFamily="18" charset="0"/>
              </a:rPr>
              <a:t>time and resource related matters, such as session length, materials, or texts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GB" sz="1800" i="1" dirty="0">
                <a:effectLst/>
                <a:latin typeface="Calibri" panose="020F0502020204030204" pitchFamily="34" charset="0"/>
                <a:ea typeface="Calibri" panose="020F0502020204030204" pitchFamily="34" charset="0"/>
                <a:cs typeface="Times New Roman" panose="02020603050405020304" pitchFamily="18" charset="0"/>
              </a:rPr>
              <a:t>links to other parts of the programme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en-GB" sz="1800" i="1" dirty="0">
                <a:effectLst/>
                <a:latin typeface="Calibri" panose="020F0502020204030204" pitchFamily="34" charset="0"/>
                <a:ea typeface="Calibri" panose="020F0502020204030204" pitchFamily="34" charset="0"/>
                <a:cs typeface="Times New Roman" panose="02020603050405020304" pitchFamily="18" charset="0"/>
              </a:rPr>
              <a:t>ambitions you have for the session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5DBF31E-D55D-46A2-BFD0-8979355FF738}" type="slidenum">
              <a:rPr lang="en-US" smtClean="0"/>
              <a:t>5</a:t>
            </a:fld>
            <a:endParaRPr lang="en-US"/>
          </a:p>
        </p:txBody>
      </p:sp>
    </p:spTree>
    <p:extLst>
      <p:ext uri="{BB962C8B-B14F-4D97-AF65-F5344CB8AC3E}">
        <p14:creationId xmlns:p14="http://schemas.microsoft.com/office/powerpoint/2010/main" val="3982313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CDA691-F3C0-474B-8EC5-1F34199CFA24}" type="slidenum">
              <a:rPr lang="en-GB" smtClean="0"/>
              <a:t>7</a:t>
            </a:fld>
            <a:endParaRPr lang="en-GB"/>
          </a:p>
        </p:txBody>
      </p:sp>
    </p:spTree>
    <p:extLst>
      <p:ext uri="{BB962C8B-B14F-4D97-AF65-F5344CB8AC3E}">
        <p14:creationId xmlns:p14="http://schemas.microsoft.com/office/powerpoint/2010/main" val="2922573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CDA691-F3C0-474B-8EC5-1F34199CFA24}" type="slidenum">
              <a:rPr lang="en-GB" smtClean="0"/>
              <a:t>9</a:t>
            </a:fld>
            <a:endParaRPr lang="en-GB"/>
          </a:p>
        </p:txBody>
      </p:sp>
    </p:spTree>
    <p:extLst>
      <p:ext uri="{BB962C8B-B14F-4D97-AF65-F5344CB8AC3E}">
        <p14:creationId xmlns:p14="http://schemas.microsoft.com/office/powerpoint/2010/main" val="2018448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CDA691-F3C0-474B-8EC5-1F34199CFA24}" type="slidenum">
              <a:rPr lang="en-GB" smtClean="0"/>
              <a:t>11</a:t>
            </a:fld>
            <a:endParaRPr lang="en-GB"/>
          </a:p>
        </p:txBody>
      </p:sp>
    </p:spTree>
    <p:extLst>
      <p:ext uri="{BB962C8B-B14F-4D97-AF65-F5344CB8AC3E}">
        <p14:creationId xmlns:p14="http://schemas.microsoft.com/office/powerpoint/2010/main" val="1966645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CDA691-F3C0-474B-8EC5-1F34199CFA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448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cap="all"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Monday, February 21, 2022</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dirty="0"/>
          </a:p>
        </p:txBody>
      </p:sp>
    </p:spTree>
    <p:extLst>
      <p:ext uri="{BB962C8B-B14F-4D97-AF65-F5344CB8AC3E}">
        <p14:creationId xmlns:p14="http://schemas.microsoft.com/office/powerpoint/2010/main" val="141131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Monday, February 21, 2022</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dirty="0"/>
          </a:p>
        </p:txBody>
      </p:sp>
    </p:spTree>
    <p:extLst>
      <p:ext uri="{BB962C8B-B14F-4D97-AF65-F5344CB8AC3E}">
        <p14:creationId xmlns:p14="http://schemas.microsoft.com/office/powerpoint/2010/main" val="3458966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Monday, February 21, 2022</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dirty="0"/>
          </a:p>
        </p:txBody>
      </p:sp>
    </p:spTree>
    <p:extLst>
      <p:ext uri="{BB962C8B-B14F-4D97-AF65-F5344CB8AC3E}">
        <p14:creationId xmlns:p14="http://schemas.microsoft.com/office/powerpoint/2010/main" val="2679286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92E760F7-D981-4BE0-8B08-6A0788808AA3}" type="datetimeFigureOut">
              <a:rPr lang="en-GB" smtClean="0"/>
              <a:t>21/02/2022</a:t>
            </a:fld>
            <a:endParaRPr lang="en-GB"/>
          </a:p>
        </p:txBody>
      </p:sp>
      <p:sp>
        <p:nvSpPr>
          <p:cNvPr id="5" name="Footer Placeholder 4"/>
          <p:cNvSpPr>
            <a:spLocks noGrp="1"/>
          </p:cNvSpPr>
          <p:nvPr>
            <p:ph type="ftr" sz="quarter" idx="11"/>
          </p:nvPr>
        </p:nvSpPr>
        <p:spPr>
          <a:xfrm>
            <a:off x="1371600" y="4323845"/>
            <a:ext cx="6400800" cy="365125"/>
          </a:xfrm>
        </p:spPr>
        <p:txBody>
          <a:bodyPr/>
          <a:lstStyle/>
          <a:p>
            <a:endParaRPr lang="en-GB"/>
          </a:p>
        </p:txBody>
      </p:sp>
      <p:sp>
        <p:nvSpPr>
          <p:cNvPr id="6" name="Slide Number Placeholder 5"/>
          <p:cNvSpPr>
            <a:spLocks noGrp="1"/>
          </p:cNvSpPr>
          <p:nvPr>
            <p:ph type="sldNum" sz="quarter" idx="12"/>
          </p:nvPr>
        </p:nvSpPr>
        <p:spPr>
          <a:xfrm>
            <a:off x="8077200" y="1430866"/>
            <a:ext cx="2743200" cy="365125"/>
          </a:xfrm>
        </p:spPr>
        <p:txBody>
          <a:bodyPr/>
          <a:lstStyle/>
          <a:p>
            <a:fld id="{BB77D27B-3AF4-4E3D-B694-38CB265A29F0}" type="slidenum">
              <a:rPr lang="en-GB" smtClean="0"/>
              <a:t>‹#›</a:t>
            </a:fld>
            <a:endParaRPr lang="en-GB"/>
          </a:p>
        </p:txBody>
      </p:sp>
    </p:spTree>
    <p:extLst>
      <p:ext uri="{BB962C8B-B14F-4D97-AF65-F5344CB8AC3E}">
        <p14:creationId xmlns:p14="http://schemas.microsoft.com/office/powerpoint/2010/main" val="886588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E760F7-D981-4BE0-8B08-6A0788808AA3}" type="datetimeFigureOut">
              <a:rPr lang="en-GB" smtClean="0"/>
              <a:t>21/02/2022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77D27B-3AF4-4E3D-B694-38CB265A29F0}" type="slidenum">
              <a:rPr lang="en-GB" smtClean="0"/>
              <a:t>‹#›</a:t>
            </a:fld>
            <a:endParaRPr lang="en-GB"/>
          </a:p>
        </p:txBody>
      </p:sp>
    </p:spTree>
    <p:extLst>
      <p:ext uri="{BB962C8B-B14F-4D97-AF65-F5344CB8AC3E}">
        <p14:creationId xmlns:p14="http://schemas.microsoft.com/office/powerpoint/2010/main" val="3948976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E760F7-D981-4BE0-8B08-6A0788808AA3}" type="datetimeFigureOut">
              <a:rPr lang="en-GB" smtClean="0"/>
              <a:t>21/02/2022</a:t>
            </a:fld>
            <a:endParaRPr lang="en-GB"/>
          </a:p>
        </p:txBody>
      </p:sp>
      <p:sp>
        <p:nvSpPr>
          <p:cNvPr id="5" name="Footer Placeholder 4"/>
          <p:cNvSpPr>
            <a:spLocks noGrp="1"/>
          </p:cNvSpPr>
          <p:nvPr>
            <p:ph type="ftr" sz="quarter" idx="11"/>
          </p:nvPr>
        </p:nvSpPr>
        <p:spPr>
          <a:xfrm>
            <a:off x="685800" y="381001"/>
            <a:ext cx="6991492" cy="364065"/>
          </a:xfrm>
        </p:spPr>
        <p:txBody>
          <a:bodyPr/>
          <a:lstStyle/>
          <a:p>
            <a:endParaRPr lang="en-GB"/>
          </a:p>
        </p:txBody>
      </p:sp>
      <p:sp>
        <p:nvSpPr>
          <p:cNvPr id="6" name="Slide Number Placeholder 5"/>
          <p:cNvSpPr>
            <a:spLocks noGrp="1"/>
          </p:cNvSpPr>
          <p:nvPr>
            <p:ph type="sldNum" sz="quarter" idx="12"/>
          </p:nvPr>
        </p:nvSpPr>
        <p:spPr>
          <a:xfrm>
            <a:off x="10862452" y="381000"/>
            <a:ext cx="643748" cy="365125"/>
          </a:xfrm>
        </p:spPr>
        <p:txBody>
          <a:bodyPr/>
          <a:lstStyle/>
          <a:p>
            <a:fld id="{BB77D27B-3AF4-4E3D-B694-38CB265A29F0}" type="slidenum">
              <a:rPr lang="en-GB" smtClean="0"/>
              <a:t>‹#›</a:t>
            </a:fld>
            <a:endParaRPr lang="en-GB"/>
          </a:p>
        </p:txBody>
      </p:sp>
    </p:spTree>
    <p:extLst>
      <p:ext uri="{BB962C8B-B14F-4D97-AF65-F5344CB8AC3E}">
        <p14:creationId xmlns:p14="http://schemas.microsoft.com/office/powerpoint/2010/main" val="2862332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E760F7-D981-4BE0-8B08-6A0788808AA3}" type="datetimeFigureOut">
              <a:rPr lang="en-GB" smtClean="0"/>
              <a:t>21/02/2022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77D27B-3AF4-4E3D-B694-38CB265A29F0}" type="slidenum">
              <a:rPr lang="en-GB" smtClean="0"/>
              <a:t>‹#›</a:t>
            </a:fld>
            <a:endParaRPr lang="en-GB"/>
          </a:p>
        </p:txBody>
      </p:sp>
    </p:spTree>
    <p:extLst>
      <p:ext uri="{BB962C8B-B14F-4D97-AF65-F5344CB8AC3E}">
        <p14:creationId xmlns:p14="http://schemas.microsoft.com/office/powerpoint/2010/main" val="546278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E760F7-D981-4BE0-8B08-6A0788808AA3}" type="datetimeFigureOut">
              <a:rPr lang="en-GB" smtClean="0"/>
              <a:t>21/02/2022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B77D27B-3AF4-4E3D-B694-38CB265A29F0}" type="slidenum">
              <a:rPr lang="en-GB" smtClean="0"/>
              <a:t>‹#›</a:t>
            </a:fld>
            <a:endParaRPr lang="en-GB"/>
          </a:p>
        </p:txBody>
      </p:sp>
    </p:spTree>
    <p:extLst>
      <p:ext uri="{BB962C8B-B14F-4D97-AF65-F5344CB8AC3E}">
        <p14:creationId xmlns:p14="http://schemas.microsoft.com/office/powerpoint/2010/main" val="2353985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E760F7-D981-4BE0-8B08-6A0788808AA3}" type="datetimeFigureOut">
              <a:rPr lang="en-GB" smtClean="0"/>
              <a:t>21/02/2022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B77D27B-3AF4-4E3D-B694-38CB265A29F0}" type="slidenum">
              <a:rPr lang="en-GB" smtClean="0"/>
              <a:t>‹#›</a:t>
            </a:fld>
            <a:endParaRPr lang="en-GB"/>
          </a:p>
        </p:txBody>
      </p:sp>
    </p:spTree>
    <p:extLst>
      <p:ext uri="{BB962C8B-B14F-4D97-AF65-F5344CB8AC3E}">
        <p14:creationId xmlns:p14="http://schemas.microsoft.com/office/powerpoint/2010/main" val="4168965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E760F7-D981-4BE0-8B08-6A0788808AA3}" type="datetimeFigureOut">
              <a:rPr lang="en-GB" smtClean="0"/>
              <a:t>21/02/2022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B77D27B-3AF4-4E3D-B694-38CB265A29F0}" type="slidenum">
              <a:rPr lang="en-GB" smtClean="0"/>
              <a:t>‹#›</a:t>
            </a:fld>
            <a:endParaRPr lang="en-GB"/>
          </a:p>
        </p:txBody>
      </p:sp>
    </p:spTree>
    <p:extLst>
      <p:ext uri="{BB962C8B-B14F-4D97-AF65-F5344CB8AC3E}">
        <p14:creationId xmlns:p14="http://schemas.microsoft.com/office/powerpoint/2010/main" val="1299180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E760F7-D981-4BE0-8B08-6A0788808AA3}" type="datetimeFigureOut">
              <a:rPr lang="en-GB" smtClean="0"/>
              <a:t>21/02/2022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77D27B-3AF4-4E3D-B694-38CB265A29F0}" type="slidenum">
              <a:rPr lang="en-GB" smtClean="0"/>
              <a:t>‹#›</a:t>
            </a:fld>
            <a:endParaRPr lang="en-GB"/>
          </a:p>
        </p:txBody>
      </p:sp>
    </p:spTree>
    <p:extLst>
      <p:ext uri="{BB962C8B-B14F-4D97-AF65-F5344CB8AC3E}">
        <p14:creationId xmlns:p14="http://schemas.microsoft.com/office/powerpoint/2010/main" val="187822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Monday, February 21, 2022</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dirty="0"/>
          </a:p>
        </p:txBody>
      </p:sp>
    </p:spTree>
    <p:extLst>
      <p:ext uri="{BB962C8B-B14F-4D97-AF65-F5344CB8AC3E}">
        <p14:creationId xmlns:p14="http://schemas.microsoft.com/office/powerpoint/2010/main" val="3785169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E760F7-D981-4BE0-8B08-6A0788808AA3}" type="datetimeFigureOut">
              <a:rPr lang="en-GB" smtClean="0"/>
              <a:t>21/02/2022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77D27B-3AF4-4E3D-B694-38CB265A29F0}" type="slidenum">
              <a:rPr lang="en-GB" smtClean="0"/>
              <a:t>‹#›</a:t>
            </a:fld>
            <a:endParaRPr lang="en-GB"/>
          </a:p>
        </p:txBody>
      </p:sp>
    </p:spTree>
    <p:extLst>
      <p:ext uri="{BB962C8B-B14F-4D97-AF65-F5344CB8AC3E}">
        <p14:creationId xmlns:p14="http://schemas.microsoft.com/office/powerpoint/2010/main" val="1062392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E760F7-D981-4BE0-8B08-6A0788808AA3}" type="datetimeFigureOut">
              <a:rPr lang="en-GB" smtClean="0"/>
              <a:t>21/02/2022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77D27B-3AF4-4E3D-B694-38CB265A29F0}" type="slidenum">
              <a:rPr lang="en-GB" smtClean="0"/>
              <a:t>‹#›</a:t>
            </a:fld>
            <a:endParaRPr lang="en-GB"/>
          </a:p>
        </p:txBody>
      </p:sp>
    </p:spTree>
    <p:extLst>
      <p:ext uri="{BB962C8B-B14F-4D97-AF65-F5344CB8AC3E}">
        <p14:creationId xmlns:p14="http://schemas.microsoft.com/office/powerpoint/2010/main" val="1476337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92E760F7-D981-4BE0-8B08-6A0788808AA3}" type="datetimeFigureOut">
              <a:rPr lang="en-GB" smtClean="0"/>
              <a:t>21/02/2022</a:t>
            </a:fld>
            <a:endParaRPr lang="en-GB"/>
          </a:p>
        </p:txBody>
      </p:sp>
      <p:sp>
        <p:nvSpPr>
          <p:cNvPr id="6" name="Footer Placeholder 5"/>
          <p:cNvSpPr>
            <a:spLocks noGrp="1"/>
          </p:cNvSpPr>
          <p:nvPr>
            <p:ph type="ftr" sz="quarter" idx="11"/>
          </p:nvPr>
        </p:nvSpPr>
        <p:spPr>
          <a:xfrm>
            <a:off x="685800" y="379941"/>
            <a:ext cx="6991492" cy="365125"/>
          </a:xfrm>
        </p:spPr>
        <p:txBody>
          <a:bodyPr/>
          <a:lstStyle/>
          <a:p>
            <a:endParaRPr lang="en-GB"/>
          </a:p>
        </p:txBody>
      </p:sp>
      <p:sp>
        <p:nvSpPr>
          <p:cNvPr id="7" name="Slide Number Placeholder 6"/>
          <p:cNvSpPr>
            <a:spLocks noGrp="1"/>
          </p:cNvSpPr>
          <p:nvPr>
            <p:ph type="sldNum" sz="quarter" idx="12"/>
          </p:nvPr>
        </p:nvSpPr>
        <p:spPr>
          <a:xfrm>
            <a:off x="10862452" y="381000"/>
            <a:ext cx="643748" cy="365125"/>
          </a:xfrm>
        </p:spPr>
        <p:txBody>
          <a:bodyPr/>
          <a:lstStyle/>
          <a:p>
            <a:fld id="{BB77D27B-3AF4-4E3D-B694-38CB265A29F0}" type="slidenum">
              <a:rPr lang="en-GB" smtClean="0"/>
              <a:t>‹#›</a:t>
            </a:fld>
            <a:endParaRPr lang="en-GB"/>
          </a:p>
        </p:txBody>
      </p:sp>
    </p:spTree>
    <p:extLst>
      <p:ext uri="{BB962C8B-B14F-4D97-AF65-F5344CB8AC3E}">
        <p14:creationId xmlns:p14="http://schemas.microsoft.com/office/powerpoint/2010/main" val="3168169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92E760F7-D981-4BE0-8B08-6A0788808AA3}" type="datetimeFigureOut">
              <a:rPr lang="en-GB" smtClean="0"/>
              <a:t>21/02/2022</a:t>
            </a:fld>
            <a:endParaRPr lang="en-GB"/>
          </a:p>
        </p:txBody>
      </p:sp>
      <p:sp>
        <p:nvSpPr>
          <p:cNvPr id="6" name="Footer Placeholder 5"/>
          <p:cNvSpPr>
            <a:spLocks noGrp="1"/>
          </p:cNvSpPr>
          <p:nvPr>
            <p:ph type="ftr" sz="quarter" idx="11"/>
          </p:nvPr>
        </p:nvSpPr>
        <p:spPr>
          <a:xfrm>
            <a:off x="685800" y="379941"/>
            <a:ext cx="6991492" cy="365125"/>
          </a:xfrm>
        </p:spPr>
        <p:txBody>
          <a:bodyPr/>
          <a:lstStyle/>
          <a:p>
            <a:endParaRPr lang="en-GB"/>
          </a:p>
        </p:txBody>
      </p:sp>
      <p:sp>
        <p:nvSpPr>
          <p:cNvPr id="7" name="Slide Number Placeholder 6"/>
          <p:cNvSpPr>
            <a:spLocks noGrp="1"/>
          </p:cNvSpPr>
          <p:nvPr>
            <p:ph type="sldNum" sz="quarter" idx="12"/>
          </p:nvPr>
        </p:nvSpPr>
        <p:spPr>
          <a:xfrm>
            <a:off x="10862452" y="381000"/>
            <a:ext cx="643748" cy="365125"/>
          </a:xfrm>
        </p:spPr>
        <p:txBody>
          <a:bodyPr/>
          <a:lstStyle/>
          <a:p>
            <a:fld id="{BB77D27B-3AF4-4E3D-B694-38CB265A29F0}" type="slidenum">
              <a:rPr lang="en-GB" smtClean="0"/>
              <a:t>‹#›</a:t>
            </a:fld>
            <a:endParaRPr lang="en-GB"/>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81593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92E760F7-D981-4BE0-8B08-6A0788808AA3}" type="datetimeFigureOut">
              <a:rPr lang="en-GB" smtClean="0"/>
              <a:t>21/02/2022</a:t>
            </a:fld>
            <a:endParaRPr lang="en-GB"/>
          </a:p>
        </p:txBody>
      </p:sp>
      <p:sp>
        <p:nvSpPr>
          <p:cNvPr id="6" name="Footer Placeholder 5"/>
          <p:cNvSpPr>
            <a:spLocks noGrp="1"/>
          </p:cNvSpPr>
          <p:nvPr>
            <p:ph type="ftr" sz="quarter" idx="11"/>
          </p:nvPr>
        </p:nvSpPr>
        <p:spPr>
          <a:xfrm>
            <a:off x="685800" y="378883"/>
            <a:ext cx="6991492" cy="365125"/>
          </a:xfrm>
        </p:spPr>
        <p:txBody>
          <a:bodyPr/>
          <a:lstStyle/>
          <a:p>
            <a:endParaRPr lang="en-GB"/>
          </a:p>
        </p:txBody>
      </p:sp>
      <p:sp>
        <p:nvSpPr>
          <p:cNvPr id="7" name="Slide Number Placeholder 6"/>
          <p:cNvSpPr>
            <a:spLocks noGrp="1"/>
          </p:cNvSpPr>
          <p:nvPr>
            <p:ph type="sldNum" sz="quarter" idx="12"/>
          </p:nvPr>
        </p:nvSpPr>
        <p:spPr>
          <a:xfrm>
            <a:off x="10862452" y="381000"/>
            <a:ext cx="643748" cy="365125"/>
          </a:xfrm>
        </p:spPr>
        <p:txBody>
          <a:bodyPr/>
          <a:lstStyle/>
          <a:p>
            <a:fld id="{BB77D27B-3AF4-4E3D-B694-38CB265A29F0}" type="slidenum">
              <a:rPr lang="en-GB" smtClean="0"/>
              <a:t>‹#›</a:t>
            </a:fld>
            <a:endParaRPr lang="en-GB"/>
          </a:p>
        </p:txBody>
      </p:sp>
    </p:spTree>
    <p:extLst>
      <p:ext uri="{BB962C8B-B14F-4D97-AF65-F5344CB8AC3E}">
        <p14:creationId xmlns:p14="http://schemas.microsoft.com/office/powerpoint/2010/main" val="19565290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2E760F7-D981-4BE0-8B08-6A0788808AA3}" type="datetimeFigureOut">
              <a:rPr lang="en-GB" smtClean="0"/>
              <a:t>21/02/2022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B77D27B-3AF4-4E3D-B694-38CB265A29F0}" type="slidenum">
              <a:rPr lang="en-GB" smtClean="0"/>
              <a:t>‹#›</a:t>
            </a:fld>
            <a:endParaRPr lang="en-GB"/>
          </a:p>
        </p:txBody>
      </p:sp>
    </p:spTree>
    <p:extLst>
      <p:ext uri="{BB962C8B-B14F-4D97-AF65-F5344CB8AC3E}">
        <p14:creationId xmlns:p14="http://schemas.microsoft.com/office/powerpoint/2010/main" val="3896324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2E760F7-D981-4BE0-8B08-6A0788808AA3}" type="datetimeFigureOut">
              <a:rPr lang="en-GB" smtClean="0"/>
              <a:t>21/02/2022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B77D27B-3AF4-4E3D-B694-38CB265A29F0}" type="slidenum">
              <a:rPr lang="en-GB" smtClean="0"/>
              <a:t>‹#›</a:t>
            </a:fld>
            <a:endParaRPr lang="en-GB"/>
          </a:p>
        </p:txBody>
      </p:sp>
    </p:spTree>
    <p:extLst>
      <p:ext uri="{BB962C8B-B14F-4D97-AF65-F5344CB8AC3E}">
        <p14:creationId xmlns:p14="http://schemas.microsoft.com/office/powerpoint/2010/main" val="936547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E760F7-D981-4BE0-8B08-6A0788808AA3}" type="datetimeFigureOut">
              <a:rPr lang="en-GB" smtClean="0"/>
              <a:t>21/02/2022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77D27B-3AF4-4E3D-B694-38CB265A29F0}" type="slidenum">
              <a:rPr lang="en-GB" smtClean="0"/>
              <a:t>‹#›</a:t>
            </a:fld>
            <a:endParaRPr lang="en-GB"/>
          </a:p>
        </p:txBody>
      </p:sp>
    </p:spTree>
    <p:extLst>
      <p:ext uri="{BB962C8B-B14F-4D97-AF65-F5344CB8AC3E}">
        <p14:creationId xmlns:p14="http://schemas.microsoft.com/office/powerpoint/2010/main" val="1555365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92E760F7-D981-4BE0-8B08-6A0788808AA3}" type="datetimeFigureOut">
              <a:rPr lang="en-GB" smtClean="0"/>
              <a:t>21/02/2022</a:t>
            </a:fld>
            <a:endParaRPr lang="en-GB"/>
          </a:p>
        </p:txBody>
      </p:sp>
      <p:sp>
        <p:nvSpPr>
          <p:cNvPr id="5" name="Footer Placeholder 4"/>
          <p:cNvSpPr>
            <a:spLocks noGrp="1"/>
          </p:cNvSpPr>
          <p:nvPr>
            <p:ph type="ftr" sz="quarter" idx="11"/>
          </p:nvPr>
        </p:nvSpPr>
        <p:spPr>
          <a:xfrm>
            <a:off x="685800" y="381000"/>
            <a:ext cx="6991492" cy="365125"/>
          </a:xfrm>
        </p:spPr>
        <p:txBody>
          <a:bodyPr/>
          <a:lstStyle/>
          <a:p>
            <a:endParaRPr lang="en-GB"/>
          </a:p>
        </p:txBody>
      </p:sp>
      <p:sp>
        <p:nvSpPr>
          <p:cNvPr id="6" name="Slide Number Placeholder 5"/>
          <p:cNvSpPr>
            <a:spLocks noGrp="1"/>
          </p:cNvSpPr>
          <p:nvPr>
            <p:ph type="sldNum" sz="quarter" idx="12"/>
          </p:nvPr>
        </p:nvSpPr>
        <p:spPr>
          <a:xfrm>
            <a:off x="10862452" y="381000"/>
            <a:ext cx="643748" cy="365125"/>
          </a:xfrm>
        </p:spPr>
        <p:txBody>
          <a:bodyPr/>
          <a:lstStyle/>
          <a:p>
            <a:fld id="{BB77D27B-3AF4-4E3D-B694-38CB265A29F0}" type="slidenum">
              <a:rPr lang="en-GB" smtClean="0"/>
              <a:t>‹#›</a:t>
            </a:fld>
            <a:endParaRPr lang="en-GB"/>
          </a:p>
        </p:txBody>
      </p:sp>
    </p:spTree>
    <p:extLst>
      <p:ext uri="{BB962C8B-B14F-4D97-AF65-F5344CB8AC3E}">
        <p14:creationId xmlns:p14="http://schemas.microsoft.com/office/powerpoint/2010/main" val="2202134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Monday, February 21, 2022</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dirty="0"/>
          </a:p>
        </p:txBody>
      </p:sp>
    </p:spTree>
    <p:extLst>
      <p:ext uri="{BB962C8B-B14F-4D97-AF65-F5344CB8AC3E}">
        <p14:creationId xmlns:p14="http://schemas.microsoft.com/office/powerpoint/2010/main" val="594033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Monday, February 21, 2022</a:t>
            </a:fld>
            <a:endParaRPr lang="en-US" dirty="0"/>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dirty="0"/>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dirty="0"/>
          </a:p>
        </p:txBody>
      </p:sp>
    </p:spTree>
    <p:extLst>
      <p:ext uri="{BB962C8B-B14F-4D97-AF65-F5344CB8AC3E}">
        <p14:creationId xmlns:p14="http://schemas.microsoft.com/office/powerpoint/2010/main" val="2975143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Monday, February 21, 2022</a:t>
            </a:fld>
            <a:endParaRPr lang="en-US" dirty="0"/>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dirty="0"/>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dirty="0"/>
          </a:p>
        </p:txBody>
      </p:sp>
    </p:spTree>
    <p:extLst>
      <p:ext uri="{BB962C8B-B14F-4D97-AF65-F5344CB8AC3E}">
        <p14:creationId xmlns:p14="http://schemas.microsoft.com/office/powerpoint/2010/main" val="111561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Monday, February 21, 2022</a:t>
            </a:fld>
            <a:endParaRPr lang="en-US" dirty="0"/>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dirty="0"/>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dirty="0"/>
          </a:p>
        </p:txBody>
      </p:sp>
    </p:spTree>
    <p:extLst>
      <p:ext uri="{BB962C8B-B14F-4D97-AF65-F5344CB8AC3E}">
        <p14:creationId xmlns:p14="http://schemas.microsoft.com/office/powerpoint/2010/main" val="1727638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Monday, February 21, 2022</a:t>
            </a:fld>
            <a:endParaRPr lang="en-US" dirty="0"/>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dirty="0"/>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dirty="0"/>
          </a:p>
        </p:txBody>
      </p:sp>
    </p:spTree>
    <p:extLst>
      <p:ext uri="{BB962C8B-B14F-4D97-AF65-F5344CB8AC3E}">
        <p14:creationId xmlns:p14="http://schemas.microsoft.com/office/powerpoint/2010/main" val="204063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Monday, February 21, 2022</a:t>
            </a:fld>
            <a:endParaRPr lang="en-US" dirty="0"/>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dirty="0"/>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dirty="0"/>
          </a:p>
        </p:txBody>
      </p:sp>
    </p:spTree>
    <p:extLst>
      <p:ext uri="{BB962C8B-B14F-4D97-AF65-F5344CB8AC3E}">
        <p14:creationId xmlns:p14="http://schemas.microsoft.com/office/powerpoint/2010/main" val="2500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Monday, February 21, 2022</a:t>
            </a:fld>
            <a:endParaRPr lang="en-US" dirty="0"/>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dirty="0"/>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dirty="0"/>
          </a:p>
        </p:txBody>
      </p:sp>
    </p:spTree>
    <p:extLst>
      <p:ext uri="{BB962C8B-B14F-4D97-AF65-F5344CB8AC3E}">
        <p14:creationId xmlns:p14="http://schemas.microsoft.com/office/powerpoint/2010/main" val="3550743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Monday, February 21, 2022</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dirty="0"/>
              <a:t>Sample Footer Text</a:t>
            </a:r>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954176226"/>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88000"/>
        </a:lnSpc>
        <a:spcBef>
          <a:spcPct val="0"/>
        </a:spcBef>
        <a:buNone/>
        <a:defRPr sz="4400" kern="1200" cap="none" spc="4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2E760F7-D981-4BE0-8B08-6A0788808AA3}" type="datetimeFigureOut">
              <a:rPr lang="en-GB" smtClean="0"/>
              <a:t>21/02/2022</a:t>
            </a:fld>
            <a:endParaRPr lang="en-GB"/>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B77D27B-3AF4-4E3D-B694-38CB265A29F0}" type="slidenum">
              <a:rPr lang="en-GB" smtClean="0"/>
              <a:t>‹#›</a:t>
            </a:fld>
            <a:endParaRPr lang="en-GB"/>
          </a:p>
        </p:txBody>
      </p:sp>
    </p:spTree>
    <p:extLst>
      <p:ext uri="{BB962C8B-B14F-4D97-AF65-F5344CB8AC3E}">
        <p14:creationId xmlns:p14="http://schemas.microsoft.com/office/powerpoint/2010/main" val="36006875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1.png"/><Relationship Id="rId2" Type="http://schemas.microsoft.com/office/2007/relationships/media" Target="../media/media2.m4a"/><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EECB93-933C-477B-BC7D-C2F2F6271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ideo 3">
            <a:extLst>
              <a:ext uri="{FF2B5EF4-FFF2-40B4-BE49-F238E27FC236}">
                <a16:creationId xmlns:a16="http://schemas.microsoft.com/office/drawing/2014/main" id="{B07D7BE5-D96B-487C-A666-61D474D1938B}"/>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t="284" r="-1" b="-1"/>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888940-4813-43ED-8A37-483F8260B582}"/>
              </a:ext>
            </a:extLst>
          </p:cNvPr>
          <p:cNvSpPr>
            <a:spLocks noGrp="1"/>
          </p:cNvSpPr>
          <p:nvPr>
            <p:ph type="ctrTitle"/>
          </p:nvPr>
        </p:nvSpPr>
        <p:spPr>
          <a:xfrm>
            <a:off x="720000" y="1455847"/>
            <a:ext cx="5015638" cy="2068553"/>
          </a:xfrm>
        </p:spPr>
        <p:txBody>
          <a:bodyPr>
            <a:normAutofit fontScale="90000"/>
          </a:bodyPr>
          <a:lstStyle/>
          <a:p>
            <a:r>
              <a:rPr lang="en-GB" dirty="0"/>
              <a:t>ASSESSING YOUR ASSESSMENT: CREATING INCLUSIVE ASSESSMENT TASKS</a:t>
            </a:r>
            <a:endParaRPr lang="en-US" dirty="0"/>
          </a:p>
        </p:txBody>
      </p:sp>
      <p:sp>
        <p:nvSpPr>
          <p:cNvPr id="3" name="Subtitle 2">
            <a:extLst>
              <a:ext uri="{FF2B5EF4-FFF2-40B4-BE49-F238E27FC236}">
                <a16:creationId xmlns:a16="http://schemas.microsoft.com/office/drawing/2014/main" id="{3B714883-9D23-4E99-9B50-6D85E1E1F76E}"/>
              </a:ext>
            </a:extLst>
          </p:cNvPr>
          <p:cNvSpPr>
            <a:spLocks noGrp="1"/>
          </p:cNvSpPr>
          <p:nvPr>
            <p:ph type="subTitle" idx="1"/>
          </p:nvPr>
        </p:nvSpPr>
        <p:spPr>
          <a:xfrm>
            <a:off x="720000" y="3830398"/>
            <a:ext cx="5015638" cy="1219439"/>
          </a:xfrm>
        </p:spPr>
        <p:txBody>
          <a:bodyPr>
            <a:normAutofit fontScale="77500" lnSpcReduction="20000"/>
          </a:bodyPr>
          <a:lstStyle/>
          <a:p>
            <a:r>
              <a:rPr lang="en-US" dirty="0">
                <a:solidFill>
                  <a:schemeClr val="tx1"/>
                </a:solidFill>
              </a:rPr>
              <a:t>Dr Kimberly Wilder-Davis</a:t>
            </a:r>
          </a:p>
          <a:p>
            <a:r>
              <a:rPr lang="en-US" dirty="0">
                <a:solidFill>
                  <a:schemeClr val="tx1"/>
                </a:solidFill>
              </a:rPr>
              <a:t>Academic and Digital Development Services </a:t>
            </a:r>
          </a:p>
        </p:txBody>
      </p:sp>
      <p:grpSp>
        <p:nvGrpSpPr>
          <p:cNvPr id="13" name="Group 12">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14"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chemeClr val="accent3"/>
                </a:solidFill>
              </a:endParaRPr>
            </a:p>
          </p:txBody>
        </p:sp>
        <p:sp>
          <p:nvSpPr>
            <p:cNvPr id="15"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chemeClr val="accent3"/>
                </a:solidFill>
              </a:endParaRPr>
            </a:p>
          </p:txBody>
        </p:sp>
        <p:sp>
          <p:nvSpPr>
            <p:cNvPr id="16"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chemeClr val="accent3"/>
                </a:solidFill>
              </a:endParaRPr>
            </a:p>
          </p:txBody>
        </p:sp>
      </p:grpSp>
      <p:grpSp>
        <p:nvGrpSpPr>
          <p:cNvPr id="18" name="Group 17">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19"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chemeClr val="accent3"/>
                </a:solidFill>
              </a:endParaRPr>
            </a:p>
          </p:txBody>
        </p:sp>
        <p:sp>
          <p:nvSpPr>
            <p:cNvPr id="20"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chemeClr val="accent3"/>
                </a:solidFill>
              </a:endParaRPr>
            </a:p>
          </p:txBody>
        </p:sp>
        <p:sp>
          <p:nvSpPr>
            <p:cNvPr id="21"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chemeClr val="accent3"/>
                </a:solidFill>
              </a:endParaRPr>
            </a:p>
          </p:txBody>
        </p:sp>
      </p:grpSp>
    </p:spTree>
    <p:custDataLst>
      <p:tags r:id="rId1"/>
    </p:custDataLst>
    <p:extLst>
      <p:ext uri="{BB962C8B-B14F-4D97-AF65-F5344CB8AC3E}">
        <p14:creationId xmlns:p14="http://schemas.microsoft.com/office/powerpoint/2010/main" val="357226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A1BCDE9-17A9-4306-8431-9011D9F7073B}"/>
              </a:ext>
            </a:extLst>
          </p:cNvPr>
          <p:cNvGraphicFramePr>
            <a:graphicFrameLocks noGrp="1"/>
          </p:cNvGraphicFramePr>
          <p:nvPr/>
        </p:nvGraphicFramePr>
        <p:xfrm>
          <a:off x="301557" y="1099268"/>
          <a:ext cx="11468912" cy="5417820"/>
        </p:xfrm>
        <a:graphic>
          <a:graphicData uri="http://schemas.openxmlformats.org/drawingml/2006/table">
            <a:tbl>
              <a:tblPr firstRow="1" firstCol="1" bandRow="1">
                <a:tableStyleId>{5DA37D80-6434-44D0-A028-1B22A696006F}</a:tableStyleId>
              </a:tblPr>
              <a:tblGrid>
                <a:gridCol w="1983990">
                  <a:extLst>
                    <a:ext uri="{9D8B030D-6E8A-4147-A177-3AD203B41FA5}">
                      <a16:colId xmlns:a16="http://schemas.microsoft.com/office/drawing/2014/main" val="2263314926"/>
                    </a:ext>
                  </a:extLst>
                </a:gridCol>
                <a:gridCol w="2532389">
                  <a:extLst>
                    <a:ext uri="{9D8B030D-6E8A-4147-A177-3AD203B41FA5}">
                      <a16:colId xmlns:a16="http://schemas.microsoft.com/office/drawing/2014/main" val="3890939730"/>
                    </a:ext>
                  </a:extLst>
                </a:gridCol>
                <a:gridCol w="2103951">
                  <a:extLst>
                    <a:ext uri="{9D8B030D-6E8A-4147-A177-3AD203B41FA5}">
                      <a16:colId xmlns:a16="http://schemas.microsoft.com/office/drawing/2014/main" val="3141566578"/>
                    </a:ext>
                  </a:extLst>
                </a:gridCol>
                <a:gridCol w="2303009">
                  <a:extLst>
                    <a:ext uri="{9D8B030D-6E8A-4147-A177-3AD203B41FA5}">
                      <a16:colId xmlns:a16="http://schemas.microsoft.com/office/drawing/2014/main" val="1317987366"/>
                    </a:ext>
                  </a:extLst>
                </a:gridCol>
                <a:gridCol w="2545573">
                  <a:extLst>
                    <a:ext uri="{9D8B030D-6E8A-4147-A177-3AD203B41FA5}">
                      <a16:colId xmlns:a16="http://schemas.microsoft.com/office/drawing/2014/main" val="1044183352"/>
                    </a:ext>
                  </a:extLst>
                </a:gridCol>
              </a:tblGrid>
              <a:tr h="377675">
                <a:tc gridSpan="5">
                  <a:txBody>
                    <a:bodyPr/>
                    <a:lstStyle/>
                    <a:p>
                      <a:pPr algn="ctr">
                        <a:lnSpc>
                          <a:spcPct val="100000"/>
                        </a:lnSpc>
                        <a:spcAft>
                          <a:spcPts val="0"/>
                        </a:spcAft>
                      </a:pPr>
                      <a:r>
                        <a:rPr lang="en-GB" sz="1200" dirty="0">
                          <a:effectLst/>
                        </a:rPr>
                        <a:t>Affective Domain Levels</a:t>
                      </a:r>
                    </a:p>
                    <a:p>
                      <a:pPr>
                        <a:lnSpc>
                          <a:spcPct val="100000"/>
                        </a:lnSpc>
                        <a:spcAft>
                          <a:spcPts val="0"/>
                        </a:spcAft>
                      </a:pPr>
                      <a:endParaRPr lang="en-GB" sz="1200" dirty="0">
                        <a:effectLst/>
                        <a:latin typeface="Calibri" panose="020F0502020204030204" pitchFamily="34" charset="0"/>
                        <a:cs typeface="Times New Roman" panose="02020603050405020304" pitchFamily="18" charset="0"/>
                      </a:endParaRPr>
                    </a:p>
                  </a:txBody>
                  <a:tcPr marL="22354" marR="22354" marT="14903" marB="14903"/>
                </a:tc>
                <a:tc hMerge="1">
                  <a:txBody>
                    <a:bodyPr/>
                    <a:lstStyle/>
                    <a:p>
                      <a:pPr>
                        <a:lnSpc>
                          <a:spcPct val="100000"/>
                        </a:lnSpc>
                        <a:spcAft>
                          <a:spcPts val="0"/>
                        </a:spcAf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22354" marR="22354" marT="14903" marB="14903"/>
                </a:tc>
                <a:tc hMerge="1">
                  <a:txBody>
                    <a:bodyPr/>
                    <a:lstStyle/>
                    <a:p>
                      <a:pPr>
                        <a:lnSpc>
                          <a:spcPct val="100000"/>
                        </a:lnSpc>
                        <a:spcAft>
                          <a:spcPts val="0"/>
                        </a:spcAf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22354" marR="22354" marT="14903" marB="14903"/>
                </a:tc>
                <a:tc hMerge="1">
                  <a:txBody>
                    <a:bodyPr/>
                    <a:lstStyle/>
                    <a:p>
                      <a:pPr>
                        <a:lnSpc>
                          <a:spcPct val="100000"/>
                        </a:lnSpc>
                        <a:spcAft>
                          <a:spcPts val="0"/>
                        </a:spcAf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22354" marR="22354" marT="14903" marB="14903"/>
                </a:tc>
                <a:tc hMerge="1">
                  <a:txBody>
                    <a:bodyPr/>
                    <a:lstStyle/>
                    <a:p>
                      <a:pPr>
                        <a:lnSpc>
                          <a:spcPct val="100000"/>
                        </a:lnSpc>
                        <a:spcAft>
                          <a:spcPts val="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2354" marR="22354" marT="14903" marB="14903"/>
                </a:tc>
                <a:extLst>
                  <a:ext uri="{0D108BD9-81ED-4DB2-BD59-A6C34878D82A}">
                    <a16:rowId xmlns:a16="http://schemas.microsoft.com/office/drawing/2014/main" val="2661717967"/>
                  </a:ext>
                </a:extLst>
              </a:tr>
              <a:tr h="449077">
                <a:tc gridSpan="5">
                  <a:txBody>
                    <a:bodyPr/>
                    <a:lstStyle/>
                    <a:p>
                      <a:pPr algn="ctr">
                        <a:lnSpc>
                          <a:spcPct val="100000"/>
                        </a:lnSpc>
                        <a:spcAft>
                          <a:spcPts val="0"/>
                        </a:spcAft>
                      </a:pPr>
                      <a:r>
                        <a:rPr lang="en-GB" sz="1200" dirty="0">
                          <a:effectLst/>
                        </a:rPr>
                        <a:t>-------------------Increasing Complexity-------------------&gt;</a:t>
                      </a:r>
                      <a:endParaRPr lang="en-GB" sz="1200" dirty="0">
                        <a:effectLst/>
                        <a:latin typeface="Calibri" panose="020F0502020204030204" pitchFamily="34" charset="0"/>
                        <a:cs typeface="Times New Roman" panose="02020603050405020304" pitchFamily="18" charset="0"/>
                      </a:endParaRPr>
                    </a:p>
                  </a:txBody>
                  <a:tcPr marL="22354" marR="22354" marT="14903" marB="14903"/>
                </a:tc>
                <a:tc hMerge="1">
                  <a:txBody>
                    <a:bodyPr/>
                    <a:lstStyle/>
                    <a:p>
                      <a:pPr>
                        <a:lnSpc>
                          <a:spcPct val="100000"/>
                        </a:lnSpc>
                        <a:spcAft>
                          <a:spcPts val="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2354" marR="22354" marT="14903" marB="14903"/>
                </a:tc>
                <a:tc hMerge="1">
                  <a:txBody>
                    <a:bodyPr/>
                    <a:lstStyle/>
                    <a:p>
                      <a:pPr>
                        <a:lnSpc>
                          <a:spcPct val="100000"/>
                        </a:lnSpc>
                        <a:spcAft>
                          <a:spcPts val="0"/>
                        </a:spcAf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22354" marR="22354" marT="14903" marB="14903"/>
                </a:tc>
                <a:tc hMerge="1">
                  <a:txBody>
                    <a:bodyPr/>
                    <a:lstStyle/>
                    <a:p>
                      <a:pPr>
                        <a:lnSpc>
                          <a:spcPct val="100000"/>
                        </a:lnSpc>
                        <a:spcAft>
                          <a:spcPts val="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2354" marR="22354" marT="14903" marB="14903"/>
                </a:tc>
                <a:tc hMerge="1">
                  <a:txBody>
                    <a:bodyPr/>
                    <a:lstStyle/>
                    <a:p>
                      <a:pPr>
                        <a:lnSpc>
                          <a:spcPct val="100000"/>
                        </a:lnSpc>
                        <a:spcAft>
                          <a:spcPts val="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2354" marR="22354" marT="14903" marB="14903"/>
                </a:tc>
                <a:extLst>
                  <a:ext uri="{0D108BD9-81ED-4DB2-BD59-A6C34878D82A}">
                    <a16:rowId xmlns:a16="http://schemas.microsoft.com/office/drawing/2014/main" val="496253566"/>
                  </a:ext>
                </a:extLst>
              </a:tr>
              <a:tr h="203066">
                <a:tc>
                  <a:txBody>
                    <a:bodyPr/>
                    <a:lstStyle/>
                    <a:p>
                      <a:pPr algn="ctr">
                        <a:lnSpc>
                          <a:spcPct val="100000"/>
                        </a:lnSpc>
                        <a:spcAft>
                          <a:spcPts val="0"/>
                        </a:spcAft>
                      </a:pPr>
                      <a:r>
                        <a:rPr lang="en-GB" sz="1200" b="1">
                          <a:solidFill>
                            <a:schemeClr val="tx1"/>
                          </a:solidFill>
                          <a:effectLst/>
                        </a:rPr>
                        <a:t>Receiving</a:t>
                      </a:r>
                      <a:endParaRPr lang="en-GB"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354" marR="22354" marT="14903" marB="14903"/>
                </a:tc>
                <a:tc>
                  <a:txBody>
                    <a:bodyPr/>
                    <a:lstStyle/>
                    <a:p>
                      <a:pPr algn="ctr">
                        <a:lnSpc>
                          <a:spcPct val="100000"/>
                        </a:lnSpc>
                        <a:spcAft>
                          <a:spcPts val="0"/>
                        </a:spcAft>
                      </a:pPr>
                      <a:r>
                        <a:rPr lang="en-GB" sz="1200" b="1">
                          <a:solidFill>
                            <a:schemeClr val="tx1"/>
                          </a:solidFill>
                          <a:effectLst/>
                        </a:rPr>
                        <a:t>Responding</a:t>
                      </a:r>
                      <a:endParaRPr lang="en-GB"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354" marR="22354" marT="14903" marB="14903"/>
                </a:tc>
                <a:tc>
                  <a:txBody>
                    <a:bodyPr/>
                    <a:lstStyle/>
                    <a:p>
                      <a:pPr algn="ctr">
                        <a:lnSpc>
                          <a:spcPct val="100000"/>
                        </a:lnSpc>
                        <a:spcAft>
                          <a:spcPts val="0"/>
                        </a:spcAft>
                      </a:pPr>
                      <a:r>
                        <a:rPr lang="en-GB" sz="1200" b="1">
                          <a:solidFill>
                            <a:schemeClr val="tx1"/>
                          </a:solidFill>
                          <a:effectLst/>
                        </a:rPr>
                        <a:t>Valuing</a:t>
                      </a:r>
                      <a:endParaRPr lang="en-GB"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354" marR="22354" marT="14903" marB="14903"/>
                </a:tc>
                <a:tc>
                  <a:txBody>
                    <a:bodyPr/>
                    <a:lstStyle/>
                    <a:p>
                      <a:pPr algn="ctr">
                        <a:lnSpc>
                          <a:spcPct val="100000"/>
                        </a:lnSpc>
                        <a:spcAft>
                          <a:spcPts val="0"/>
                        </a:spcAft>
                      </a:pPr>
                      <a:r>
                        <a:rPr lang="en-GB" sz="1200" b="1">
                          <a:solidFill>
                            <a:schemeClr val="tx1"/>
                          </a:solidFill>
                          <a:effectLst/>
                        </a:rPr>
                        <a:t>Organization</a:t>
                      </a:r>
                      <a:endParaRPr lang="en-GB"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354" marR="22354" marT="14903" marB="14903"/>
                </a:tc>
                <a:tc>
                  <a:txBody>
                    <a:bodyPr/>
                    <a:lstStyle/>
                    <a:p>
                      <a:pPr algn="ctr">
                        <a:lnSpc>
                          <a:spcPct val="100000"/>
                        </a:lnSpc>
                        <a:spcAft>
                          <a:spcPts val="0"/>
                        </a:spcAft>
                      </a:pPr>
                      <a:r>
                        <a:rPr lang="en-GB" sz="1200" b="1" dirty="0">
                          <a:solidFill>
                            <a:schemeClr val="tx1"/>
                          </a:solidFill>
                          <a:effectLst/>
                        </a:rPr>
                        <a:t>Characterization</a:t>
                      </a:r>
                      <a:endParaRPr lang="en-GB"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354" marR="22354" marT="14903" marB="14903"/>
                </a:tc>
                <a:extLst>
                  <a:ext uri="{0D108BD9-81ED-4DB2-BD59-A6C34878D82A}">
                    <a16:rowId xmlns:a16="http://schemas.microsoft.com/office/drawing/2014/main" val="1426169407"/>
                  </a:ext>
                </a:extLst>
              </a:tr>
              <a:tr h="660592">
                <a:tc>
                  <a:txBody>
                    <a:bodyPr/>
                    <a:lstStyle/>
                    <a:p>
                      <a:pPr algn="ctr">
                        <a:lnSpc>
                          <a:spcPct val="100000"/>
                        </a:lnSpc>
                        <a:spcAft>
                          <a:spcPts val="0"/>
                        </a:spcAft>
                      </a:pPr>
                      <a:r>
                        <a:rPr lang="en-GB" sz="1200" b="0">
                          <a:solidFill>
                            <a:schemeClr val="tx1"/>
                          </a:solidFill>
                          <a:effectLst/>
                        </a:rPr>
                        <a:t>Openness to new information or experiences</a:t>
                      </a:r>
                      <a:endParaRPr lang="en-GB"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354" marR="22354" marT="14903" marB="14903"/>
                </a:tc>
                <a:tc>
                  <a:txBody>
                    <a:bodyPr/>
                    <a:lstStyle/>
                    <a:p>
                      <a:pPr algn="ctr">
                        <a:lnSpc>
                          <a:spcPct val="100000"/>
                        </a:lnSpc>
                        <a:spcAft>
                          <a:spcPts val="0"/>
                        </a:spcAft>
                      </a:pPr>
                      <a:r>
                        <a:rPr lang="en-GB" sz="1200" b="0">
                          <a:solidFill>
                            <a:schemeClr val="tx1"/>
                          </a:solidFill>
                          <a:effectLst/>
                        </a:rPr>
                        <a:t>Active participation in, interaction with, or response to new information or experiences</a:t>
                      </a:r>
                      <a:endParaRPr lang="en-GB"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354" marR="22354" marT="14903" marB="14903"/>
                </a:tc>
                <a:tc>
                  <a:txBody>
                    <a:bodyPr/>
                    <a:lstStyle/>
                    <a:p>
                      <a:pPr algn="ctr">
                        <a:lnSpc>
                          <a:spcPct val="100000"/>
                        </a:lnSpc>
                        <a:spcAft>
                          <a:spcPts val="0"/>
                        </a:spcAft>
                      </a:pPr>
                      <a:r>
                        <a:rPr lang="en-GB" sz="1200" b="0">
                          <a:solidFill>
                            <a:schemeClr val="tx1"/>
                          </a:solidFill>
                          <a:effectLst/>
                        </a:rPr>
                        <a:t>Attaching value or worth to new information or experiences</a:t>
                      </a:r>
                      <a:endParaRPr lang="en-GB"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354" marR="22354" marT="14903" marB="14903"/>
                </a:tc>
                <a:tc>
                  <a:txBody>
                    <a:bodyPr/>
                    <a:lstStyle/>
                    <a:p>
                      <a:pPr algn="ctr">
                        <a:lnSpc>
                          <a:spcPct val="100000"/>
                        </a:lnSpc>
                        <a:spcAft>
                          <a:spcPts val="0"/>
                        </a:spcAft>
                      </a:pPr>
                      <a:r>
                        <a:rPr lang="en-GB" sz="1200" b="0" dirty="0">
                          <a:solidFill>
                            <a:schemeClr val="tx1"/>
                          </a:solidFill>
                          <a:effectLst/>
                        </a:rPr>
                        <a:t>Incorporating new information or experiences into existing value system</a:t>
                      </a:r>
                      <a:endParaRPr lang="en-GB"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354" marR="22354" marT="14903" marB="14903"/>
                </a:tc>
                <a:tc>
                  <a:txBody>
                    <a:bodyPr/>
                    <a:lstStyle/>
                    <a:p>
                      <a:pPr algn="ctr">
                        <a:lnSpc>
                          <a:spcPct val="100000"/>
                        </a:lnSpc>
                        <a:spcAft>
                          <a:spcPts val="0"/>
                        </a:spcAft>
                      </a:pPr>
                      <a:r>
                        <a:rPr lang="en-GB" sz="1200" b="0" dirty="0">
                          <a:solidFill>
                            <a:schemeClr val="tx1"/>
                          </a:solidFill>
                          <a:effectLst/>
                        </a:rPr>
                        <a:t>Full integration/ internalization resulting in new and consistent attitudes, beliefs, and/or </a:t>
                      </a:r>
                      <a:r>
                        <a:rPr lang="en-GB" sz="1200" b="0" dirty="0" err="1">
                          <a:solidFill>
                            <a:schemeClr val="tx1"/>
                          </a:solidFill>
                          <a:effectLst/>
                        </a:rPr>
                        <a:t>behaviors</a:t>
                      </a:r>
                      <a:endParaRPr lang="en-GB"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354" marR="22354" marT="14903" marB="14903"/>
                </a:tc>
                <a:extLst>
                  <a:ext uri="{0D108BD9-81ED-4DB2-BD59-A6C34878D82A}">
                    <a16:rowId xmlns:a16="http://schemas.microsoft.com/office/drawing/2014/main" val="2598648542"/>
                  </a:ext>
                </a:extLst>
              </a:tr>
              <a:tr h="3699899">
                <a:tc>
                  <a:txBody>
                    <a:bodyPr/>
                    <a:lstStyle/>
                    <a:p>
                      <a:pPr algn="ctr">
                        <a:lnSpc>
                          <a:spcPct val="100000"/>
                        </a:lnSpc>
                        <a:spcAft>
                          <a:spcPts val="0"/>
                        </a:spcAft>
                      </a:pPr>
                      <a:r>
                        <a:rPr lang="en-GB" sz="1200" b="0">
                          <a:solidFill>
                            <a:schemeClr val="tx1"/>
                          </a:solidFill>
                          <a:effectLst/>
                        </a:rPr>
                        <a:t>Ask</a:t>
                      </a:r>
                    </a:p>
                    <a:p>
                      <a:pPr algn="ctr">
                        <a:lnSpc>
                          <a:spcPct val="100000"/>
                        </a:lnSpc>
                        <a:spcAft>
                          <a:spcPts val="0"/>
                        </a:spcAft>
                      </a:pPr>
                      <a:r>
                        <a:rPr lang="en-GB" sz="1200" b="0">
                          <a:solidFill>
                            <a:schemeClr val="tx1"/>
                          </a:solidFill>
                          <a:effectLst/>
                        </a:rPr>
                        <a:t>Choose</a:t>
                      </a:r>
                    </a:p>
                    <a:p>
                      <a:pPr algn="ctr">
                        <a:lnSpc>
                          <a:spcPct val="100000"/>
                        </a:lnSpc>
                        <a:spcAft>
                          <a:spcPts val="0"/>
                        </a:spcAft>
                      </a:pPr>
                      <a:r>
                        <a:rPr lang="en-GB" sz="1200" b="0">
                          <a:solidFill>
                            <a:schemeClr val="tx1"/>
                          </a:solidFill>
                          <a:effectLst/>
                        </a:rPr>
                        <a:t>Describe</a:t>
                      </a:r>
                    </a:p>
                    <a:p>
                      <a:pPr algn="ctr">
                        <a:lnSpc>
                          <a:spcPct val="100000"/>
                        </a:lnSpc>
                        <a:spcAft>
                          <a:spcPts val="0"/>
                        </a:spcAft>
                      </a:pPr>
                      <a:r>
                        <a:rPr lang="en-GB" sz="1200" b="0">
                          <a:solidFill>
                            <a:schemeClr val="tx1"/>
                          </a:solidFill>
                          <a:effectLst/>
                        </a:rPr>
                        <a:t>Follow</a:t>
                      </a:r>
                    </a:p>
                    <a:p>
                      <a:pPr algn="ctr">
                        <a:lnSpc>
                          <a:spcPct val="100000"/>
                        </a:lnSpc>
                        <a:spcAft>
                          <a:spcPts val="0"/>
                        </a:spcAft>
                      </a:pPr>
                      <a:r>
                        <a:rPr lang="en-GB" sz="1200" b="0">
                          <a:solidFill>
                            <a:schemeClr val="tx1"/>
                          </a:solidFill>
                          <a:effectLst/>
                        </a:rPr>
                        <a:t>Give</a:t>
                      </a:r>
                    </a:p>
                    <a:p>
                      <a:pPr algn="ctr">
                        <a:lnSpc>
                          <a:spcPct val="100000"/>
                        </a:lnSpc>
                        <a:spcAft>
                          <a:spcPts val="0"/>
                        </a:spcAft>
                      </a:pPr>
                      <a:r>
                        <a:rPr lang="en-GB" sz="1200" b="0">
                          <a:solidFill>
                            <a:schemeClr val="tx1"/>
                          </a:solidFill>
                          <a:effectLst/>
                        </a:rPr>
                        <a:t>Hold</a:t>
                      </a:r>
                    </a:p>
                    <a:p>
                      <a:pPr algn="ctr">
                        <a:lnSpc>
                          <a:spcPct val="100000"/>
                        </a:lnSpc>
                        <a:spcAft>
                          <a:spcPts val="0"/>
                        </a:spcAft>
                      </a:pPr>
                      <a:r>
                        <a:rPr lang="en-GB" sz="1200" b="0">
                          <a:solidFill>
                            <a:schemeClr val="tx1"/>
                          </a:solidFill>
                          <a:effectLst/>
                        </a:rPr>
                        <a:t>Identify</a:t>
                      </a:r>
                    </a:p>
                    <a:p>
                      <a:pPr algn="ctr">
                        <a:lnSpc>
                          <a:spcPct val="100000"/>
                        </a:lnSpc>
                        <a:spcAft>
                          <a:spcPts val="0"/>
                        </a:spcAft>
                      </a:pPr>
                      <a:r>
                        <a:rPr lang="en-GB" sz="1200" b="0">
                          <a:solidFill>
                            <a:schemeClr val="tx1"/>
                          </a:solidFill>
                          <a:effectLst/>
                        </a:rPr>
                        <a:t>Locate</a:t>
                      </a:r>
                    </a:p>
                    <a:p>
                      <a:pPr algn="ctr">
                        <a:lnSpc>
                          <a:spcPct val="100000"/>
                        </a:lnSpc>
                        <a:spcAft>
                          <a:spcPts val="0"/>
                        </a:spcAft>
                      </a:pPr>
                      <a:r>
                        <a:rPr lang="en-GB" sz="1200" b="0">
                          <a:solidFill>
                            <a:schemeClr val="tx1"/>
                          </a:solidFill>
                          <a:effectLst/>
                        </a:rPr>
                        <a:t>Name</a:t>
                      </a:r>
                    </a:p>
                    <a:p>
                      <a:pPr algn="ctr">
                        <a:lnSpc>
                          <a:spcPct val="100000"/>
                        </a:lnSpc>
                        <a:spcAft>
                          <a:spcPts val="0"/>
                        </a:spcAft>
                      </a:pPr>
                      <a:r>
                        <a:rPr lang="en-GB" sz="1200" b="0">
                          <a:solidFill>
                            <a:schemeClr val="tx1"/>
                          </a:solidFill>
                          <a:effectLst/>
                        </a:rPr>
                        <a:t>Select</a:t>
                      </a:r>
                    </a:p>
                    <a:p>
                      <a:pPr algn="ctr">
                        <a:lnSpc>
                          <a:spcPct val="100000"/>
                        </a:lnSpc>
                        <a:spcAft>
                          <a:spcPts val="0"/>
                        </a:spcAft>
                      </a:pPr>
                      <a:r>
                        <a:rPr lang="en-GB" sz="1200" b="0">
                          <a:solidFill>
                            <a:schemeClr val="tx1"/>
                          </a:solidFill>
                          <a:effectLst/>
                        </a:rPr>
                        <a:t>Reply</a:t>
                      </a:r>
                    </a:p>
                    <a:p>
                      <a:pPr algn="ctr">
                        <a:lnSpc>
                          <a:spcPct val="100000"/>
                        </a:lnSpc>
                        <a:spcAft>
                          <a:spcPts val="0"/>
                        </a:spcAft>
                      </a:pPr>
                      <a:r>
                        <a:rPr lang="en-GB" sz="1200" b="0">
                          <a:solidFill>
                            <a:schemeClr val="tx1"/>
                          </a:solidFill>
                          <a:effectLst/>
                        </a:rPr>
                        <a:t>Use </a:t>
                      </a:r>
                      <a:endParaRPr lang="en-GB"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354" marR="22354" marT="14903" marB="14903"/>
                </a:tc>
                <a:tc>
                  <a:txBody>
                    <a:bodyPr/>
                    <a:lstStyle/>
                    <a:p>
                      <a:pPr algn="ctr">
                        <a:lnSpc>
                          <a:spcPct val="100000"/>
                        </a:lnSpc>
                        <a:spcAft>
                          <a:spcPts val="0"/>
                        </a:spcAft>
                      </a:pPr>
                      <a:r>
                        <a:rPr lang="en-GB" sz="1200" b="0">
                          <a:solidFill>
                            <a:schemeClr val="tx1"/>
                          </a:solidFill>
                          <a:effectLst/>
                        </a:rPr>
                        <a:t>Answer</a:t>
                      </a:r>
                    </a:p>
                    <a:p>
                      <a:pPr algn="ctr">
                        <a:lnSpc>
                          <a:spcPct val="100000"/>
                        </a:lnSpc>
                        <a:spcAft>
                          <a:spcPts val="0"/>
                        </a:spcAft>
                      </a:pPr>
                      <a:r>
                        <a:rPr lang="en-GB" sz="1200" b="0">
                          <a:solidFill>
                            <a:schemeClr val="tx1"/>
                          </a:solidFill>
                          <a:effectLst/>
                        </a:rPr>
                        <a:t>Assist</a:t>
                      </a:r>
                    </a:p>
                    <a:p>
                      <a:pPr algn="ctr">
                        <a:lnSpc>
                          <a:spcPct val="100000"/>
                        </a:lnSpc>
                        <a:spcAft>
                          <a:spcPts val="0"/>
                        </a:spcAft>
                      </a:pPr>
                      <a:r>
                        <a:rPr lang="en-GB" sz="1200" b="0">
                          <a:solidFill>
                            <a:schemeClr val="tx1"/>
                          </a:solidFill>
                          <a:effectLst/>
                        </a:rPr>
                        <a:t>Aid</a:t>
                      </a:r>
                    </a:p>
                    <a:p>
                      <a:pPr algn="ctr">
                        <a:lnSpc>
                          <a:spcPct val="100000"/>
                        </a:lnSpc>
                        <a:spcAft>
                          <a:spcPts val="0"/>
                        </a:spcAft>
                      </a:pPr>
                      <a:r>
                        <a:rPr lang="en-GB" sz="1200" b="0">
                          <a:solidFill>
                            <a:schemeClr val="tx1"/>
                          </a:solidFill>
                          <a:effectLst/>
                        </a:rPr>
                        <a:t>Compile</a:t>
                      </a:r>
                    </a:p>
                    <a:p>
                      <a:pPr algn="ctr">
                        <a:lnSpc>
                          <a:spcPct val="100000"/>
                        </a:lnSpc>
                        <a:spcAft>
                          <a:spcPts val="0"/>
                        </a:spcAft>
                      </a:pPr>
                      <a:r>
                        <a:rPr lang="en-GB" sz="1200" b="0">
                          <a:solidFill>
                            <a:schemeClr val="tx1"/>
                          </a:solidFill>
                          <a:effectLst/>
                        </a:rPr>
                        <a:t>Conform</a:t>
                      </a:r>
                    </a:p>
                    <a:p>
                      <a:pPr algn="ctr">
                        <a:lnSpc>
                          <a:spcPct val="100000"/>
                        </a:lnSpc>
                        <a:spcAft>
                          <a:spcPts val="0"/>
                        </a:spcAft>
                      </a:pPr>
                      <a:r>
                        <a:rPr lang="en-GB" sz="1200" b="0">
                          <a:solidFill>
                            <a:schemeClr val="tx1"/>
                          </a:solidFill>
                          <a:effectLst/>
                        </a:rPr>
                        <a:t>Discuss</a:t>
                      </a:r>
                    </a:p>
                    <a:p>
                      <a:pPr algn="ctr">
                        <a:lnSpc>
                          <a:spcPct val="100000"/>
                        </a:lnSpc>
                        <a:spcAft>
                          <a:spcPts val="0"/>
                        </a:spcAft>
                      </a:pPr>
                      <a:r>
                        <a:rPr lang="en-GB" sz="1200" b="0">
                          <a:solidFill>
                            <a:schemeClr val="tx1"/>
                          </a:solidFill>
                          <a:effectLst/>
                        </a:rPr>
                        <a:t>Greet</a:t>
                      </a:r>
                    </a:p>
                    <a:p>
                      <a:pPr algn="ctr">
                        <a:lnSpc>
                          <a:spcPct val="100000"/>
                        </a:lnSpc>
                        <a:spcAft>
                          <a:spcPts val="0"/>
                        </a:spcAft>
                      </a:pPr>
                      <a:r>
                        <a:rPr lang="en-GB" sz="1200" b="0">
                          <a:solidFill>
                            <a:schemeClr val="tx1"/>
                          </a:solidFill>
                          <a:effectLst/>
                        </a:rPr>
                        <a:t>Help</a:t>
                      </a:r>
                    </a:p>
                    <a:p>
                      <a:pPr algn="ctr">
                        <a:lnSpc>
                          <a:spcPct val="100000"/>
                        </a:lnSpc>
                        <a:spcAft>
                          <a:spcPts val="0"/>
                        </a:spcAft>
                      </a:pPr>
                      <a:r>
                        <a:rPr lang="en-GB" sz="1200" b="0">
                          <a:solidFill>
                            <a:schemeClr val="tx1"/>
                          </a:solidFill>
                          <a:effectLst/>
                        </a:rPr>
                        <a:t>Label</a:t>
                      </a:r>
                    </a:p>
                    <a:p>
                      <a:pPr algn="ctr">
                        <a:lnSpc>
                          <a:spcPct val="100000"/>
                        </a:lnSpc>
                        <a:spcAft>
                          <a:spcPts val="0"/>
                        </a:spcAft>
                      </a:pPr>
                      <a:r>
                        <a:rPr lang="en-GB" sz="1200" b="0">
                          <a:solidFill>
                            <a:schemeClr val="tx1"/>
                          </a:solidFill>
                          <a:effectLst/>
                        </a:rPr>
                        <a:t>Perform</a:t>
                      </a:r>
                    </a:p>
                    <a:p>
                      <a:pPr algn="ctr">
                        <a:lnSpc>
                          <a:spcPct val="100000"/>
                        </a:lnSpc>
                        <a:spcAft>
                          <a:spcPts val="0"/>
                        </a:spcAft>
                      </a:pPr>
                      <a:r>
                        <a:rPr lang="en-GB" sz="1200" b="0">
                          <a:solidFill>
                            <a:schemeClr val="tx1"/>
                          </a:solidFill>
                          <a:effectLst/>
                        </a:rPr>
                        <a:t>Practice</a:t>
                      </a:r>
                    </a:p>
                    <a:p>
                      <a:pPr algn="ctr">
                        <a:lnSpc>
                          <a:spcPct val="100000"/>
                        </a:lnSpc>
                        <a:spcAft>
                          <a:spcPts val="0"/>
                        </a:spcAft>
                      </a:pPr>
                      <a:r>
                        <a:rPr lang="en-GB" sz="1200" b="0">
                          <a:solidFill>
                            <a:schemeClr val="tx1"/>
                          </a:solidFill>
                          <a:effectLst/>
                        </a:rPr>
                        <a:t>Present</a:t>
                      </a:r>
                    </a:p>
                    <a:p>
                      <a:pPr algn="ctr">
                        <a:lnSpc>
                          <a:spcPct val="100000"/>
                        </a:lnSpc>
                        <a:spcAft>
                          <a:spcPts val="0"/>
                        </a:spcAft>
                      </a:pPr>
                      <a:r>
                        <a:rPr lang="en-GB" sz="1200" b="0">
                          <a:solidFill>
                            <a:schemeClr val="tx1"/>
                          </a:solidFill>
                          <a:effectLst/>
                        </a:rPr>
                        <a:t>Read</a:t>
                      </a:r>
                    </a:p>
                    <a:p>
                      <a:pPr algn="ctr">
                        <a:lnSpc>
                          <a:spcPct val="100000"/>
                        </a:lnSpc>
                        <a:spcAft>
                          <a:spcPts val="0"/>
                        </a:spcAft>
                      </a:pPr>
                      <a:r>
                        <a:rPr lang="en-GB" sz="1200" b="0">
                          <a:solidFill>
                            <a:schemeClr val="tx1"/>
                          </a:solidFill>
                          <a:effectLst/>
                        </a:rPr>
                        <a:t>Recite</a:t>
                      </a:r>
                    </a:p>
                    <a:p>
                      <a:pPr algn="ctr">
                        <a:lnSpc>
                          <a:spcPct val="100000"/>
                        </a:lnSpc>
                        <a:spcAft>
                          <a:spcPts val="0"/>
                        </a:spcAft>
                      </a:pPr>
                      <a:r>
                        <a:rPr lang="en-GB" sz="1200" b="0">
                          <a:solidFill>
                            <a:schemeClr val="tx1"/>
                          </a:solidFill>
                          <a:effectLst/>
                        </a:rPr>
                        <a:t>Report</a:t>
                      </a:r>
                    </a:p>
                    <a:p>
                      <a:pPr algn="ctr">
                        <a:lnSpc>
                          <a:spcPct val="100000"/>
                        </a:lnSpc>
                        <a:spcAft>
                          <a:spcPts val="0"/>
                        </a:spcAft>
                      </a:pPr>
                      <a:r>
                        <a:rPr lang="en-GB" sz="1200" b="0">
                          <a:solidFill>
                            <a:schemeClr val="tx1"/>
                          </a:solidFill>
                          <a:effectLst/>
                        </a:rPr>
                        <a:t>Select</a:t>
                      </a:r>
                    </a:p>
                    <a:p>
                      <a:pPr algn="ctr">
                        <a:lnSpc>
                          <a:spcPct val="100000"/>
                        </a:lnSpc>
                        <a:spcAft>
                          <a:spcPts val="0"/>
                        </a:spcAft>
                      </a:pPr>
                      <a:r>
                        <a:rPr lang="en-GB" sz="1200" b="0">
                          <a:solidFill>
                            <a:schemeClr val="tx1"/>
                          </a:solidFill>
                          <a:effectLst/>
                        </a:rPr>
                        <a:t>Tell</a:t>
                      </a:r>
                    </a:p>
                    <a:p>
                      <a:pPr algn="ctr">
                        <a:lnSpc>
                          <a:spcPct val="100000"/>
                        </a:lnSpc>
                        <a:spcAft>
                          <a:spcPts val="0"/>
                        </a:spcAft>
                      </a:pPr>
                      <a:r>
                        <a:rPr lang="en-GB" sz="1200" b="0">
                          <a:solidFill>
                            <a:schemeClr val="tx1"/>
                          </a:solidFill>
                          <a:effectLst/>
                        </a:rPr>
                        <a:t>Write </a:t>
                      </a:r>
                      <a:endParaRPr lang="en-GB"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354" marR="22354" marT="14903" marB="14903"/>
                </a:tc>
                <a:tc>
                  <a:txBody>
                    <a:bodyPr/>
                    <a:lstStyle/>
                    <a:p>
                      <a:pPr algn="ctr">
                        <a:lnSpc>
                          <a:spcPct val="100000"/>
                        </a:lnSpc>
                        <a:spcAft>
                          <a:spcPts val="0"/>
                        </a:spcAft>
                      </a:pPr>
                      <a:r>
                        <a:rPr lang="en-GB" sz="1200" b="0" dirty="0">
                          <a:solidFill>
                            <a:schemeClr val="tx1"/>
                          </a:solidFill>
                          <a:effectLst/>
                        </a:rPr>
                        <a:t>Complete</a:t>
                      </a:r>
                    </a:p>
                    <a:p>
                      <a:pPr algn="ctr">
                        <a:lnSpc>
                          <a:spcPct val="100000"/>
                        </a:lnSpc>
                        <a:spcAft>
                          <a:spcPts val="0"/>
                        </a:spcAft>
                      </a:pPr>
                      <a:r>
                        <a:rPr lang="en-GB" sz="1200" b="0" dirty="0">
                          <a:solidFill>
                            <a:schemeClr val="tx1"/>
                          </a:solidFill>
                          <a:effectLst/>
                        </a:rPr>
                        <a:t>Demonstrate</a:t>
                      </a:r>
                    </a:p>
                    <a:p>
                      <a:pPr algn="ctr">
                        <a:lnSpc>
                          <a:spcPct val="100000"/>
                        </a:lnSpc>
                        <a:spcAft>
                          <a:spcPts val="0"/>
                        </a:spcAft>
                      </a:pPr>
                      <a:r>
                        <a:rPr lang="en-GB" sz="1200" b="0" dirty="0">
                          <a:solidFill>
                            <a:schemeClr val="tx1"/>
                          </a:solidFill>
                          <a:effectLst/>
                        </a:rPr>
                        <a:t>Differentiate</a:t>
                      </a:r>
                    </a:p>
                    <a:p>
                      <a:pPr algn="ctr">
                        <a:lnSpc>
                          <a:spcPct val="100000"/>
                        </a:lnSpc>
                        <a:spcAft>
                          <a:spcPts val="0"/>
                        </a:spcAft>
                      </a:pPr>
                      <a:r>
                        <a:rPr lang="en-GB" sz="1200" b="0" dirty="0">
                          <a:solidFill>
                            <a:schemeClr val="tx1"/>
                          </a:solidFill>
                          <a:effectLst/>
                        </a:rPr>
                        <a:t>Explain</a:t>
                      </a:r>
                    </a:p>
                    <a:p>
                      <a:pPr algn="ctr">
                        <a:lnSpc>
                          <a:spcPct val="100000"/>
                        </a:lnSpc>
                        <a:spcAft>
                          <a:spcPts val="0"/>
                        </a:spcAft>
                      </a:pPr>
                      <a:r>
                        <a:rPr lang="en-GB" sz="1200" b="0" dirty="0">
                          <a:solidFill>
                            <a:schemeClr val="tx1"/>
                          </a:solidFill>
                          <a:effectLst/>
                        </a:rPr>
                        <a:t>Follow</a:t>
                      </a:r>
                    </a:p>
                    <a:p>
                      <a:pPr algn="ctr">
                        <a:lnSpc>
                          <a:spcPct val="100000"/>
                        </a:lnSpc>
                        <a:spcAft>
                          <a:spcPts val="0"/>
                        </a:spcAft>
                      </a:pPr>
                      <a:r>
                        <a:rPr lang="en-GB" sz="1200" b="0" dirty="0">
                          <a:solidFill>
                            <a:schemeClr val="tx1"/>
                          </a:solidFill>
                          <a:effectLst/>
                        </a:rPr>
                        <a:t>Form</a:t>
                      </a:r>
                    </a:p>
                    <a:p>
                      <a:pPr algn="ctr">
                        <a:lnSpc>
                          <a:spcPct val="100000"/>
                        </a:lnSpc>
                        <a:spcAft>
                          <a:spcPts val="0"/>
                        </a:spcAft>
                      </a:pPr>
                      <a:r>
                        <a:rPr lang="en-GB" sz="1200" b="0" dirty="0">
                          <a:solidFill>
                            <a:schemeClr val="tx1"/>
                          </a:solidFill>
                          <a:effectLst/>
                        </a:rPr>
                        <a:t>Initiate</a:t>
                      </a:r>
                    </a:p>
                    <a:p>
                      <a:pPr algn="ctr">
                        <a:lnSpc>
                          <a:spcPct val="100000"/>
                        </a:lnSpc>
                        <a:spcAft>
                          <a:spcPts val="0"/>
                        </a:spcAft>
                      </a:pPr>
                      <a:r>
                        <a:rPr lang="en-GB" sz="1200" b="0" dirty="0">
                          <a:solidFill>
                            <a:schemeClr val="tx1"/>
                          </a:solidFill>
                          <a:effectLst/>
                        </a:rPr>
                        <a:t>Join</a:t>
                      </a:r>
                    </a:p>
                    <a:p>
                      <a:pPr algn="ctr">
                        <a:lnSpc>
                          <a:spcPct val="100000"/>
                        </a:lnSpc>
                        <a:spcAft>
                          <a:spcPts val="0"/>
                        </a:spcAft>
                      </a:pPr>
                      <a:r>
                        <a:rPr lang="en-GB" sz="1200" b="0" dirty="0">
                          <a:solidFill>
                            <a:schemeClr val="tx1"/>
                          </a:solidFill>
                          <a:effectLst/>
                        </a:rPr>
                        <a:t>Justify</a:t>
                      </a:r>
                    </a:p>
                    <a:p>
                      <a:pPr algn="ctr">
                        <a:lnSpc>
                          <a:spcPct val="100000"/>
                        </a:lnSpc>
                        <a:spcAft>
                          <a:spcPts val="0"/>
                        </a:spcAft>
                      </a:pPr>
                      <a:r>
                        <a:rPr lang="en-GB" sz="1200" b="0" dirty="0">
                          <a:solidFill>
                            <a:schemeClr val="tx1"/>
                          </a:solidFill>
                          <a:effectLst/>
                        </a:rPr>
                        <a:t>Propose</a:t>
                      </a:r>
                    </a:p>
                    <a:p>
                      <a:pPr algn="ctr">
                        <a:lnSpc>
                          <a:spcPct val="100000"/>
                        </a:lnSpc>
                        <a:spcAft>
                          <a:spcPts val="0"/>
                        </a:spcAft>
                      </a:pPr>
                      <a:r>
                        <a:rPr lang="en-GB" sz="1200" b="0" dirty="0">
                          <a:solidFill>
                            <a:schemeClr val="tx1"/>
                          </a:solidFill>
                          <a:effectLst/>
                        </a:rPr>
                        <a:t>Read</a:t>
                      </a:r>
                    </a:p>
                    <a:p>
                      <a:pPr algn="ctr">
                        <a:lnSpc>
                          <a:spcPct val="100000"/>
                        </a:lnSpc>
                        <a:spcAft>
                          <a:spcPts val="0"/>
                        </a:spcAft>
                      </a:pPr>
                      <a:r>
                        <a:rPr lang="en-GB" sz="1200" b="0" dirty="0">
                          <a:solidFill>
                            <a:schemeClr val="tx1"/>
                          </a:solidFill>
                          <a:effectLst/>
                        </a:rPr>
                        <a:t>Share</a:t>
                      </a:r>
                    </a:p>
                    <a:p>
                      <a:pPr algn="ctr">
                        <a:lnSpc>
                          <a:spcPct val="100000"/>
                        </a:lnSpc>
                        <a:spcAft>
                          <a:spcPts val="0"/>
                        </a:spcAft>
                      </a:pPr>
                      <a:r>
                        <a:rPr lang="en-GB" sz="1200" b="0" dirty="0">
                          <a:solidFill>
                            <a:schemeClr val="tx1"/>
                          </a:solidFill>
                          <a:effectLst/>
                        </a:rPr>
                        <a:t>Study</a:t>
                      </a:r>
                    </a:p>
                    <a:p>
                      <a:pPr algn="ctr">
                        <a:lnSpc>
                          <a:spcPct val="100000"/>
                        </a:lnSpc>
                        <a:spcAft>
                          <a:spcPts val="0"/>
                        </a:spcAft>
                      </a:pPr>
                      <a:r>
                        <a:rPr lang="en-GB" sz="1200" b="0" dirty="0">
                          <a:solidFill>
                            <a:schemeClr val="tx1"/>
                          </a:solidFill>
                          <a:effectLst/>
                        </a:rPr>
                        <a:t>Work </a:t>
                      </a:r>
                      <a:endParaRPr lang="en-GB"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354" marR="22354" marT="14903" marB="14903"/>
                </a:tc>
                <a:tc>
                  <a:txBody>
                    <a:bodyPr/>
                    <a:lstStyle/>
                    <a:p>
                      <a:pPr algn="ctr">
                        <a:lnSpc>
                          <a:spcPct val="100000"/>
                        </a:lnSpc>
                        <a:spcAft>
                          <a:spcPts val="0"/>
                        </a:spcAft>
                      </a:pPr>
                      <a:r>
                        <a:rPr lang="it-IT" sz="1200" b="0">
                          <a:solidFill>
                            <a:schemeClr val="tx1"/>
                          </a:solidFill>
                          <a:effectLst/>
                        </a:rPr>
                        <a:t>Adhere</a:t>
                      </a:r>
                      <a:endParaRPr lang="en-GB" sz="1200" b="0">
                        <a:solidFill>
                          <a:schemeClr val="tx1"/>
                        </a:solidFill>
                        <a:effectLst/>
                      </a:endParaRPr>
                    </a:p>
                    <a:p>
                      <a:pPr algn="ctr">
                        <a:lnSpc>
                          <a:spcPct val="100000"/>
                        </a:lnSpc>
                        <a:spcAft>
                          <a:spcPts val="0"/>
                        </a:spcAft>
                      </a:pPr>
                      <a:r>
                        <a:rPr lang="it-IT" sz="1200" b="0">
                          <a:solidFill>
                            <a:schemeClr val="tx1"/>
                          </a:solidFill>
                          <a:effectLst/>
                        </a:rPr>
                        <a:t>Alter</a:t>
                      </a:r>
                      <a:endParaRPr lang="en-GB" sz="1200" b="0">
                        <a:solidFill>
                          <a:schemeClr val="tx1"/>
                        </a:solidFill>
                        <a:effectLst/>
                      </a:endParaRPr>
                    </a:p>
                    <a:p>
                      <a:pPr algn="ctr">
                        <a:lnSpc>
                          <a:spcPct val="100000"/>
                        </a:lnSpc>
                        <a:spcAft>
                          <a:spcPts val="0"/>
                        </a:spcAft>
                      </a:pPr>
                      <a:r>
                        <a:rPr lang="it-IT" sz="1200" b="0">
                          <a:solidFill>
                            <a:schemeClr val="tx1"/>
                          </a:solidFill>
                          <a:effectLst/>
                        </a:rPr>
                        <a:t>Arrange</a:t>
                      </a:r>
                      <a:endParaRPr lang="en-GB" sz="1200" b="0">
                        <a:solidFill>
                          <a:schemeClr val="tx1"/>
                        </a:solidFill>
                        <a:effectLst/>
                      </a:endParaRPr>
                    </a:p>
                    <a:p>
                      <a:pPr algn="ctr">
                        <a:lnSpc>
                          <a:spcPct val="100000"/>
                        </a:lnSpc>
                        <a:spcAft>
                          <a:spcPts val="0"/>
                        </a:spcAft>
                      </a:pPr>
                      <a:r>
                        <a:rPr lang="it-IT" sz="1200" b="0">
                          <a:solidFill>
                            <a:schemeClr val="tx1"/>
                          </a:solidFill>
                          <a:effectLst/>
                        </a:rPr>
                        <a:t>Combine</a:t>
                      </a:r>
                      <a:endParaRPr lang="en-GB" sz="1200" b="0">
                        <a:solidFill>
                          <a:schemeClr val="tx1"/>
                        </a:solidFill>
                        <a:effectLst/>
                      </a:endParaRPr>
                    </a:p>
                    <a:p>
                      <a:pPr algn="ctr">
                        <a:lnSpc>
                          <a:spcPct val="100000"/>
                        </a:lnSpc>
                        <a:spcAft>
                          <a:spcPts val="0"/>
                        </a:spcAft>
                      </a:pPr>
                      <a:r>
                        <a:rPr lang="it-IT" sz="1200" b="0">
                          <a:solidFill>
                            <a:schemeClr val="tx1"/>
                          </a:solidFill>
                          <a:effectLst/>
                        </a:rPr>
                        <a:t>Compare</a:t>
                      </a:r>
                      <a:endParaRPr lang="en-GB" sz="1200" b="0">
                        <a:solidFill>
                          <a:schemeClr val="tx1"/>
                        </a:solidFill>
                        <a:effectLst/>
                      </a:endParaRPr>
                    </a:p>
                    <a:p>
                      <a:pPr algn="ctr">
                        <a:lnSpc>
                          <a:spcPct val="100000"/>
                        </a:lnSpc>
                        <a:spcAft>
                          <a:spcPts val="0"/>
                        </a:spcAft>
                      </a:pPr>
                      <a:r>
                        <a:rPr lang="it-IT" sz="1200" b="0">
                          <a:solidFill>
                            <a:schemeClr val="tx1"/>
                          </a:solidFill>
                          <a:effectLst/>
                        </a:rPr>
                        <a:t>Complete</a:t>
                      </a:r>
                      <a:endParaRPr lang="en-GB" sz="1200" b="0">
                        <a:solidFill>
                          <a:schemeClr val="tx1"/>
                        </a:solidFill>
                        <a:effectLst/>
                      </a:endParaRPr>
                    </a:p>
                    <a:p>
                      <a:pPr algn="ctr">
                        <a:lnSpc>
                          <a:spcPct val="100000"/>
                        </a:lnSpc>
                        <a:spcAft>
                          <a:spcPts val="0"/>
                        </a:spcAft>
                      </a:pPr>
                      <a:r>
                        <a:rPr lang="en-GB" sz="1200" b="0">
                          <a:solidFill>
                            <a:schemeClr val="tx1"/>
                          </a:solidFill>
                          <a:effectLst/>
                        </a:rPr>
                        <a:t>Defend</a:t>
                      </a:r>
                    </a:p>
                    <a:p>
                      <a:pPr algn="ctr">
                        <a:lnSpc>
                          <a:spcPct val="100000"/>
                        </a:lnSpc>
                        <a:spcAft>
                          <a:spcPts val="0"/>
                        </a:spcAft>
                      </a:pPr>
                      <a:r>
                        <a:rPr lang="en-GB" sz="1200" b="0">
                          <a:solidFill>
                            <a:schemeClr val="tx1"/>
                          </a:solidFill>
                          <a:effectLst/>
                        </a:rPr>
                        <a:t>Formulate</a:t>
                      </a:r>
                    </a:p>
                    <a:p>
                      <a:pPr algn="ctr">
                        <a:lnSpc>
                          <a:spcPct val="100000"/>
                        </a:lnSpc>
                        <a:spcAft>
                          <a:spcPts val="0"/>
                        </a:spcAft>
                      </a:pPr>
                      <a:r>
                        <a:rPr lang="en-GB" sz="1200" b="0">
                          <a:solidFill>
                            <a:schemeClr val="tx1"/>
                          </a:solidFill>
                          <a:effectLst/>
                        </a:rPr>
                        <a:t>Generalize</a:t>
                      </a:r>
                    </a:p>
                    <a:p>
                      <a:pPr algn="ctr">
                        <a:lnSpc>
                          <a:spcPct val="100000"/>
                        </a:lnSpc>
                        <a:spcAft>
                          <a:spcPts val="0"/>
                        </a:spcAft>
                      </a:pPr>
                      <a:r>
                        <a:rPr lang="en-GB" sz="1200" b="0">
                          <a:solidFill>
                            <a:schemeClr val="tx1"/>
                          </a:solidFill>
                          <a:effectLst/>
                        </a:rPr>
                        <a:t>Identify</a:t>
                      </a:r>
                    </a:p>
                    <a:p>
                      <a:pPr algn="ctr">
                        <a:lnSpc>
                          <a:spcPct val="100000"/>
                        </a:lnSpc>
                        <a:spcAft>
                          <a:spcPts val="0"/>
                        </a:spcAft>
                      </a:pPr>
                      <a:r>
                        <a:rPr lang="en-GB" sz="1200" b="0">
                          <a:solidFill>
                            <a:schemeClr val="tx1"/>
                          </a:solidFill>
                          <a:effectLst/>
                        </a:rPr>
                        <a:t>Integrate</a:t>
                      </a:r>
                    </a:p>
                    <a:p>
                      <a:pPr algn="ctr">
                        <a:lnSpc>
                          <a:spcPct val="100000"/>
                        </a:lnSpc>
                        <a:spcAft>
                          <a:spcPts val="0"/>
                        </a:spcAft>
                      </a:pPr>
                      <a:r>
                        <a:rPr lang="en-GB" sz="1200" b="0">
                          <a:solidFill>
                            <a:schemeClr val="tx1"/>
                          </a:solidFill>
                          <a:effectLst/>
                        </a:rPr>
                        <a:t>Modify</a:t>
                      </a:r>
                    </a:p>
                    <a:p>
                      <a:pPr algn="ctr">
                        <a:lnSpc>
                          <a:spcPct val="100000"/>
                        </a:lnSpc>
                        <a:spcAft>
                          <a:spcPts val="0"/>
                        </a:spcAft>
                      </a:pPr>
                      <a:r>
                        <a:rPr lang="en-GB" sz="1200" b="0">
                          <a:solidFill>
                            <a:schemeClr val="tx1"/>
                          </a:solidFill>
                          <a:effectLst/>
                        </a:rPr>
                        <a:t>Order</a:t>
                      </a:r>
                    </a:p>
                    <a:p>
                      <a:pPr algn="ctr">
                        <a:lnSpc>
                          <a:spcPct val="100000"/>
                        </a:lnSpc>
                        <a:spcAft>
                          <a:spcPts val="0"/>
                        </a:spcAft>
                      </a:pPr>
                      <a:r>
                        <a:rPr lang="en-GB" sz="1200" b="0">
                          <a:solidFill>
                            <a:schemeClr val="tx1"/>
                          </a:solidFill>
                          <a:effectLst/>
                        </a:rPr>
                        <a:t>Organize</a:t>
                      </a:r>
                    </a:p>
                    <a:p>
                      <a:pPr algn="ctr">
                        <a:lnSpc>
                          <a:spcPct val="100000"/>
                        </a:lnSpc>
                        <a:spcAft>
                          <a:spcPts val="0"/>
                        </a:spcAft>
                      </a:pPr>
                      <a:r>
                        <a:rPr lang="en-GB" sz="1200" b="0">
                          <a:solidFill>
                            <a:schemeClr val="tx1"/>
                          </a:solidFill>
                          <a:effectLst/>
                        </a:rPr>
                        <a:t>Prepare</a:t>
                      </a:r>
                    </a:p>
                    <a:p>
                      <a:pPr algn="ctr">
                        <a:lnSpc>
                          <a:spcPct val="100000"/>
                        </a:lnSpc>
                        <a:spcAft>
                          <a:spcPts val="0"/>
                        </a:spcAft>
                      </a:pPr>
                      <a:r>
                        <a:rPr lang="en-GB" sz="1200" b="0">
                          <a:solidFill>
                            <a:schemeClr val="tx1"/>
                          </a:solidFill>
                          <a:effectLst/>
                        </a:rPr>
                        <a:t>Relate</a:t>
                      </a:r>
                    </a:p>
                    <a:p>
                      <a:pPr algn="ctr">
                        <a:lnSpc>
                          <a:spcPct val="100000"/>
                        </a:lnSpc>
                        <a:spcAft>
                          <a:spcPts val="0"/>
                        </a:spcAft>
                      </a:pPr>
                      <a:r>
                        <a:rPr lang="en-GB" sz="1200" b="0">
                          <a:solidFill>
                            <a:schemeClr val="tx1"/>
                          </a:solidFill>
                          <a:effectLst/>
                        </a:rPr>
                        <a:t>Synthesize </a:t>
                      </a:r>
                      <a:endParaRPr lang="en-GB"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354" marR="22354" marT="14903" marB="14903"/>
                </a:tc>
                <a:tc>
                  <a:txBody>
                    <a:bodyPr/>
                    <a:lstStyle/>
                    <a:p>
                      <a:pPr algn="ctr">
                        <a:lnSpc>
                          <a:spcPct val="100000"/>
                        </a:lnSpc>
                        <a:spcAft>
                          <a:spcPts val="0"/>
                        </a:spcAft>
                      </a:pPr>
                      <a:r>
                        <a:rPr lang="en-GB" sz="1200" b="0" dirty="0">
                          <a:solidFill>
                            <a:schemeClr val="tx1"/>
                          </a:solidFill>
                          <a:effectLst/>
                        </a:rPr>
                        <a:t>Act</a:t>
                      </a:r>
                    </a:p>
                    <a:p>
                      <a:pPr algn="ctr">
                        <a:lnSpc>
                          <a:spcPct val="100000"/>
                        </a:lnSpc>
                        <a:spcAft>
                          <a:spcPts val="0"/>
                        </a:spcAft>
                      </a:pPr>
                      <a:r>
                        <a:rPr lang="en-GB" sz="1200" b="0" dirty="0">
                          <a:solidFill>
                            <a:schemeClr val="tx1"/>
                          </a:solidFill>
                          <a:effectLst/>
                        </a:rPr>
                        <a:t>Discriminate</a:t>
                      </a:r>
                    </a:p>
                    <a:p>
                      <a:pPr algn="ctr">
                        <a:lnSpc>
                          <a:spcPct val="100000"/>
                        </a:lnSpc>
                        <a:spcAft>
                          <a:spcPts val="0"/>
                        </a:spcAft>
                      </a:pPr>
                      <a:r>
                        <a:rPr lang="en-GB" sz="1200" b="0" dirty="0">
                          <a:solidFill>
                            <a:schemeClr val="tx1"/>
                          </a:solidFill>
                          <a:effectLst/>
                        </a:rPr>
                        <a:t>Display</a:t>
                      </a:r>
                    </a:p>
                    <a:p>
                      <a:pPr algn="ctr">
                        <a:lnSpc>
                          <a:spcPct val="100000"/>
                        </a:lnSpc>
                        <a:spcAft>
                          <a:spcPts val="0"/>
                        </a:spcAft>
                      </a:pPr>
                      <a:r>
                        <a:rPr lang="en-GB" sz="1200" b="0" dirty="0">
                          <a:solidFill>
                            <a:schemeClr val="tx1"/>
                          </a:solidFill>
                          <a:effectLst/>
                        </a:rPr>
                        <a:t>Influence</a:t>
                      </a:r>
                    </a:p>
                    <a:p>
                      <a:pPr algn="ctr">
                        <a:lnSpc>
                          <a:spcPct val="100000"/>
                        </a:lnSpc>
                        <a:spcAft>
                          <a:spcPts val="0"/>
                        </a:spcAft>
                      </a:pPr>
                      <a:r>
                        <a:rPr lang="en-GB" sz="1200" b="0" dirty="0">
                          <a:solidFill>
                            <a:schemeClr val="tx1"/>
                          </a:solidFill>
                          <a:effectLst/>
                        </a:rPr>
                        <a:t>Listen</a:t>
                      </a:r>
                    </a:p>
                    <a:p>
                      <a:pPr algn="ctr">
                        <a:lnSpc>
                          <a:spcPct val="100000"/>
                        </a:lnSpc>
                        <a:spcAft>
                          <a:spcPts val="0"/>
                        </a:spcAft>
                      </a:pPr>
                      <a:r>
                        <a:rPr lang="en-GB" sz="1200" b="0" dirty="0">
                          <a:solidFill>
                            <a:schemeClr val="tx1"/>
                          </a:solidFill>
                          <a:effectLst/>
                        </a:rPr>
                        <a:t>Modify</a:t>
                      </a:r>
                    </a:p>
                    <a:p>
                      <a:pPr algn="ctr">
                        <a:lnSpc>
                          <a:spcPct val="100000"/>
                        </a:lnSpc>
                        <a:spcAft>
                          <a:spcPts val="0"/>
                        </a:spcAft>
                      </a:pPr>
                      <a:r>
                        <a:rPr lang="en-GB" sz="1200" b="0" dirty="0">
                          <a:solidFill>
                            <a:schemeClr val="tx1"/>
                          </a:solidFill>
                          <a:effectLst/>
                        </a:rPr>
                        <a:t>Perform</a:t>
                      </a:r>
                    </a:p>
                    <a:p>
                      <a:pPr algn="ctr">
                        <a:lnSpc>
                          <a:spcPct val="100000"/>
                        </a:lnSpc>
                        <a:spcAft>
                          <a:spcPts val="0"/>
                        </a:spcAft>
                      </a:pPr>
                      <a:r>
                        <a:rPr lang="en-GB" sz="1200" b="0" dirty="0">
                          <a:solidFill>
                            <a:schemeClr val="tx1"/>
                          </a:solidFill>
                          <a:effectLst/>
                        </a:rPr>
                        <a:t>Practice</a:t>
                      </a:r>
                    </a:p>
                    <a:p>
                      <a:pPr algn="ctr">
                        <a:lnSpc>
                          <a:spcPct val="100000"/>
                        </a:lnSpc>
                        <a:spcAft>
                          <a:spcPts val="0"/>
                        </a:spcAft>
                      </a:pPr>
                      <a:r>
                        <a:rPr lang="en-GB" sz="1200" b="0" dirty="0">
                          <a:solidFill>
                            <a:schemeClr val="tx1"/>
                          </a:solidFill>
                          <a:effectLst/>
                        </a:rPr>
                        <a:t>Propose</a:t>
                      </a:r>
                    </a:p>
                    <a:p>
                      <a:pPr algn="ctr">
                        <a:lnSpc>
                          <a:spcPct val="100000"/>
                        </a:lnSpc>
                        <a:spcAft>
                          <a:spcPts val="0"/>
                        </a:spcAft>
                      </a:pPr>
                      <a:r>
                        <a:rPr lang="en-GB" sz="1200" b="0" dirty="0">
                          <a:solidFill>
                            <a:schemeClr val="tx1"/>
                          </a:solidFill>
                          <a:effectLst/>
                        </a:rPr>
                        <a:t>Qualify</a:t>
                      </a:r>
                    </a:p>
                    <a:p>
                      <a:pPr algn="ctr">
                        <a:lnSpc>
                          <a:spcPct val="100000"/>
                        </a:lnSpc>
                        <a:spcAft>
                          <a:spcPts val="0"/>
                        </a:spcAft>
                      </a:pPr>
                      <a:r>
                        <a:rPr lang="en-GB" sz="1200" b="0" dirty="0">
                          <a:solidFill>
                            <a:schemeClr val="tx1"/>
                          </a:solidFill>
                          <a:effectLst/>
                        </a:rPr>
                        <a:t>Question</a:t>
                      </a:r>
                    </a:p>
                    <a:p>
                      <a:pPr algn="ctr">
                        <a:lnSpc>
                          <a:spcPct val="100000"/>
                        </a:lnSpc>
                        <a:spcAft>
                          <a:spcPts val="0"/>
                        </a:spcAft>
                      </a:pPr>
                      <a:r>
                        <a:rPr lang="en-GB" sz="1200" b="0" dirty="0">
                          <a:solidFill>
                            <a:schemeClr val="tx1"/>
                          </a:solidFill>
                          <a:effectLst/>
                        </a:rPr>
                        <a:t>Revise</a:t>
                      </a:r>
                    </a:p>
                    <a:p>
                      <a:pPr algn="ctr">
                        <a:lnSpc>
                          <a:spcPct val="100000"/>
                        </a:lnSpc>
                        <a:spcAft>
                          <a:spcPts val="0"/>
                        </a:spcAft>
                      </a:pPr>
                      <a:r>
                        <a:rPr lang="en-GB" sz="1200" b="0" dirty="0">
                          <a:solidFill>
                            <a:schemeClr val="tx1"/>
                          </a:solidFill>
                          <a:effectLst/>
                        </a:rPr>
                        <a:t>Serve</a:t>
                      </a:r>
                    </a:p>
                    <a:p>
                      <a:pPr algn="ctr">
                        <a:lnSpc>
                          <a:spcPct val="100000"/>
                        </a:lnSpc>
                        <a:spcAft>
                          <a:spcPts val="0"/>
                        </a:spcAft>
                      </a:pPr>
                      <a:r>
                        <a:rPr lang="en-GB" sz="1200" b="0" dirty="0">
                          <a:solidFill>
                            <a:schemeClr val="tx1"/>
                          </a:solidFill>
                          <a:effectLst/>
                        </a:rPr>
                        <a:t>Solve</a:t>
                      </a:r>
                    </a:p>
                    <a:p>
                      <a:pPr algn="ctr">
                        <a:lnSpc>
                          <a:spcPct val="100000"/>
                        </a:lnSpc>
                        <a:spcAft>
                          <a:spcPts val="0"/>
                        </a:spcAft>
                      </a:pPr>
                      <a:r>
                        <a:rPr lang="en-GB" sz="1200" b="0" dirty="0">
                          <a:solidFill>
                            <a:schemeClr val="tx1"/>
                          </a:solidFill>
                          <a:effectLst/>
                        </a:rPr>
                        <a:t>Verify</a:t>
                      </a:r>
                    </a:p>
                    <a:p>
                      <a:pPr algn="ctr">
                        <a:lnSpc>
                          <a:spcPct val="100000"/>
                        </a:lnSpc>
                        <a:spcAft>
                          <a:spcPts val="0"/>
                        </a:spcAft>
                      </a:pPr>
                      <a:r>
                        <a:rPr lang="en-GB" sz="1200" b="0" dirty="0">
                          <a:solidFill>
                            <a:schemeClr val="tx1"/>
                          </a:solidFill>
                          <a:effectLst/>
                        </a:rPr>
                        <a:t>Use </a:t>
                      </a:r>
                      <a:endParaRPr lang="en-GB"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354" marR="22354" marT="14903" marB="14903"/>
                </a:tc>
                <a:extLst>
                  <a:ext uri="{0D108BD9-81ED-4DB2-BD59-A6C34878D82A}">
                    <a16:rowId xmlns:a16="http://schemas.microsoft.com/office/drawing/2014/main" val="2679931229"/>
                  </a:ext>
                </a:extLst>
              </a:tr>
            </a:tbl>
          </a:graphicData>
        </a:graphic>
      </p:graphicFrame>
      <p:sp>
        <p:nvSpPr>
          <p:cNvPr id="5" name="Rectangle 1">
            <a:extLst>
              <a:ext uri="{FF2B5EF4-FFF2-40B4-BE49-F238E27FC236}">
                <a16:creationId xmlns:a16="http://schemas.microsoft.com/office/drawing/2014/main" id="{12A42C8D-0811-45BE-8BA4-63FC3295A8FE}"/>
              </a:ext>
            </a:extLst>
          </p:cNvPr>
          <p:cNvSpPr>
            <a:spLocks noChangeArrowheads="1"/>
          </p:cNvSpPr>
          <p:nvPr/>
        </p:nvSpPr>
        <p:spPr bwMode="auto">
          <a:xfrm>
            <a:off x="196175" y="87800"/>
            <a:ext cx="11799650" cy="892552"/>
          </a:xfrm>
          <a:prstGeom prst="rect">
            <a:avLst/>
          </a:prstGeom>
          <a:solidFill>
            <a:schemeClr val="accent5">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rgbClr val="333333"/>
                </a:solidFill>
                <a:effectLst/>
                <a:latin typeface="Helvetica Neue"/>
                <a:ea typeface="Times New Roman" panose="02020603050405020304" pitchFamily="18" charset="0"/>
                <a:cs typeface="Calibri" panose="020F0502020204030204" pitchFamily="34" charset="0"/>
              </a:rPr>
              <a:t>The AFFECTIVE Domain</a:t>
            </a:r>
            <a:r>
              <a:rPr kumimoji="0" lang="en-GB" altLang="en-US" sz="1800" b="0"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333333"/>
                </a:solidFill>
                <a:effectLst/>
                <a:latin typeface="Helvetica Neue"/>
                <a:ea typeface="Times New Roman" panose="02020603050405020304" pitchFamily="18" charset="0"/>
                <a:cs typeface="Calibri" panose="020F0502020204030204" pitchFamily="34" charset="0"/>
              </a:rPr>
              <a:t>The affective domain deals with our attitudes, values, and emotions. It is the "valuing" domain. The table below outlines the five levels in this domain and verbs that can be used to write learning objectives.</a:t>
            </a:r>
            <a:endParaRPr kumimoji="0" lang="en-GB"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3198640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9D007B62-2BDF-49C2-927E-B67E1F117A35}"/>
              </a:ext>
            </a:extLst>
          </p:cNvPr>
          <p:cNvSpPr>
            <a:spLocks noChangeArrowheads="1"/>
          </p:cNvSpPr>
          <p:nvPr/>
        </p:nvSpPr>
        <p:spPr bwMode="auto">
          <a:xfrm>
            <a:off x="370840" y="127915"/>
            <a:ext cx="11450320" cy="800219"/>
          </a:xfrm>
          <a:prstGeom prst="rect">
            <a:avLst/>
          </a:prstGeom>
          <a:solidFill>
            <a:schemeClr val="accent5">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rgbClr val="333333"/>
                </a:solidFill>
                <a:effectLst/>
                <a:latin typeface="Helvetica Neue"/>
                <a:ea typeface="Times New Roman" panose="02020603050405020304" pitchFamily="18" charset="0"/>
                <a:cs typeface="Calibri" panose="020F0502020204030204" pitchFamily="34" charset="0"/>
              </a:rPr>
              <a:t>The PSYCHOMOTOR Domain</a:t>
            </a:r>
            <a:r>
              <a:rPr kumimoji="0" lang="en-GB" altLang="en-US" sz="1800" b="0"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a:ln>
                  <a:noFill/>
                </a:ln>
                <a:solidFill>
                  <a:srgbClr val="333333"/>
                </a:solidFill>
                <a:effectLst/>
                <a:latin typeface="Helvetica Neue"/>
                <a:ea typeface="Times New Roman" panose="02020603050405020304" pitchFamily="18" charset="0"/>
                <a:cs typeface="Calibri" panose="020F0502020204030204" pitchFamily="34" charset="0"/>
              </a:rPr>
              <a:t>The psychomotor domain deals with manual or physical skills. It is the "doing" domain. The table below outlines the five levels in this domain and verbs that can be used to write learning objectives.</a:t>
            </a:r>
            <a:endParaRPr kumimoji="0" lang="en-GB" altLang="en-US" sz="3200" b="0" i="0" u="none" strike="noStrike" cap="none" normalizeH="0" baseline="0" dirty="0">
              <a:ln>
                <a:noFill/>
              </a:ln>
              <a:solidFill>
                <a:schemeClr val="tx1"/>
              </a:solidFill>
              <a:effectLst/>
              <a:latin typeface="Arial" panose="020B0604020202020204" pitchFamily="34" charset="0"/>
            </a:endParaRPr>
          </a:p>
        </p:txBody>
      </p:sp>
      <p:graphicFrame>
        <p:nvGraphicFramePr>
          <p:cNvPr id="4" name="Table 3">
            <a:extLst>
              <a:ext uri="{FF2B5EF4-FFF2-40B4-BE49-F238E27FC236}">
                <a16:creationId xmlns:a16="http://schemas.microsoft.com/office/drawing/2014/main" id="{E3309A4F-C1C8-42B2-8AA8-89B32DBE572C}"/>
              </a:ext>
            </a:extLst>
          </p:cNvPr>
          <p:cNvGraphicFramePr>
            <a:graphicFrameLocks noGrp="1"/>
          </p:cNvGraphicFramePr>
          <p:nvPr/>
        </p:nvGraphicFramePr>
        <p:xfrm>
          <a:off x="370840" y="1335790"/>
          <a:ext cx="11450320" cy="5497811"/>
        </p:xfrm>
        <a:graphic>
          <a:graphicData uri="http://schemas.openxmlformats.org/drawingml/2006/table">
            <a:tbl>
              <a:tblPr firstRow="1" firstCol="1" bandRow="1">
                <a:tableStyleId>{5DA37D80-6434-44D0-A028-1B22A696006F}</a:tableStyleId>
              </a:tblPr>
              <a:tblGrid>
                <a:gridCol w="2356667">
                  <a:extLst>
                    <a:ext uri="{9D8B030D-6E8A-4147-A177-3AD203B41FA5}">
                      <a16:colId xmlns:a16="http://schemas.microsoft.com/office/drawing/2014/main" val="1645859351"/>
                    </a:ext>
                  </a:extLst>
                </a:gridCol>
                <a:gridCol w="2139603">
                  <a:extLst>
                    <a:ext uri="{9D8B030D-6E8A-4147-A177-3AD203B41FA5}">
                      <a16:colId xmlns:a16="http://schemas.microsoft.com/office/drawing/2014/main" val="3218588342"/>
                    </a:ext>
                  </a:extLst>
                </a:gridCol>
                <a:gridCol w="2088372">
                  <a:extLst>
                    <a:ext uri="{9D8B030D-6E8A-4147-A177-3AD203B41FA5}">
                      <a16:colId xmlns:a16="http://schemas.microsoft.com/office/drawing/2014/main" val="1659299704"/>
                    </a:ext>
                  </a:extLst>
                </a:gridCol>
                <a:gridCol w="2553503">
                  <a:extLst>
                    <a:ext uri="{9D8B030D-6E8A-4147-A177-3AD203B41FA5}">
                      <a16:colId xmlns:a16="http://schemas.microsoft.com/office/drawing/2014/main" val="1165334648"/>
                    </a:ext>
                  </a:extLst>
                </a:gridCol>
                <a:gridCol w="2312175">
                  <a:extLst>
                    <a:ext uri="{9D8B030D-6E8A-4147-A177-3AD203B41FA5}">
                      <a16:colId xmlns:a16="http://schemas.microsoft.com/office/drawing/2014/main" val="557655829"/>
                    </a:ext>
                  </a:extLst>
                </a:gridCol>
              </a:tblGrid>
              <a:tr h="486600">
                <a:tc gridSpan="5">
                  <a:txBody>
                    <a:bodyPr/>
                    <a:lstStyle/>
                    <a:p>
                      <a:pPr algn="ctr">
                        <a:lnSpc>
                          <a:spcPct val="107000"/>
                        </a:lnSpc>
                        <a:spcAft>
                          <a:spcPts val="800"/>
                        </a:spcAft>
                      </a:pPr>
                      <a:r>
                        <a:rPr lang="en-GB" sz="1600" dirty="0">
                          <a:effectLst/>
                        </a:rPr>
                        <a:t>Psychomotor Domain Levels</a:t>
                      </a:r>
                      <a:endParaRPr lang="en-GB" sz="1600" dirty="0">
                        <a:effectLst/>
                        <a:latin typeface="Calibri" panose="020F0502020204030204" pitchFamily="34" charset="0"/>
                        <a:cs typeface="Times New Roman" panose="02020603050405020304" pitchFamily="18" charset="0"/>
                      </a:endParaRPr>
                    </a:p>
                  </a:txBody>
                  <a:tcPr marL="35894" marR="35894" marT="23929" marB="23929"/>
                </a:tc>
                <a:tc hMerge="1">
                  <a:txBody>
                    <a:bodyPr/>
                    <a:lstStyle/>
                    <a:p>
                      <a:pPr>
                        <a:lnSpc>
                          <a:spcPct val="107000"/>
                        </a:lnSpc>
                        <a:spcAft>
                          <a:spcPts val="80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35894" marR="35894" marT="23929" marB="23929"/>
                </a:tc>
                <a:tc hMerge="1">
                  <a:txBody>
                    <a:bodyPr/>
                    <a:lstStyle/>
                    <a:p>
                      <a:pPr>
                        <a:lnSpc>
                          <a:spcPct val="107000"/>
                        </a:lnSpc>
                        <a:spcAft>
                          <a:spcPts val="80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35894" marR="35894" marT="23929" marB="23929"/>
                </a:tc>
                <a:tc hMerge="1">
                  <a:txBody>
                    <a:bodyPr/>
                    <a:lstStyle/>
                    <a:p>
                      <a:pPr>
                        <a:lnSpc>
                          <a:spcPct val="107000"/>
                        </a:lnSpc>
                        <a:spcAft>
                          <a:spcPts val="80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35894" marR="35894" marT="23929" marB="23929"/>
                </a:tc>
                <a:tc hMerge="1">
                  <a:txBody>
                    <a:bodyPr/>
                    <a:lstStyle/>
                    <a:p>
                      <a:pPr>
                        <a:lnSpc>
                          <a:spcPct val="107000"/>
                        </a:lnSpc>
                        <a:spcAft>
                          <a:spcPts val="800"/>
                        </a:spcAft>
                      </a:pPr>
                      <a:r>
                        <a:rPr lang="en-GB" sz="1000" dirty="0">
                          <a:effectLst/>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894" marR="35894" marT="23929" marB="23929"/>
                </a:tc>
                <a:extLst>
                  <a:ext uri="{0D108BD9-81ED-4DB2-BD59-A6C34878D82A}">
                    <a16:rowId xmlns:a16="http://schemas.microsoft.com/office/drawing/2014/main" val="853408115"/>
                  </a:ext>
                </a:extLst>
              </a:tr>
              <a:tr h="0">
                <a:tc gridSpan="5">
                  <a:txBody>
                    <a:bodyPr/>
                    <a:lstStyle/>
                    <a:p>
                      <a:pPr algn="ctr">
                        <a:lnSpc>
                          <a:spcPct val="107000"/>
                        </a:lnSpc>
                        <a:spcAft>
                          <a:spcPts val="800"/>
                        </a:spcAft>
                      </a:pPr>
                      <a:r>
                        <a:rPr lang="en-GB" sz="1600" dirty="0">
                          <a:effectLst/>
                        </a:rPr>
                        <a:t>-------------------Increasing Complexity-------------------&gt; </a:t>
                      </a:r>
                      <a:endParaRPr lang="en-GB" sz="1600" dirty="0">
                        <a:effectLst/>
                        <a:latin typeface="Calibri" panose="020F0502020204030204" pitchFamily="34" charset="0"/>
                        <a:cs typeface="Times New Roman" panose="02020603050405020304" pitchFamily="18" charset="0"/>
                      </a:endParaRPr>
                    </a:p>
                  </a:txBody>
                  <a:tcPr marL="35894" marR="35894" marT="23929" marB="23929"/>
                </a:tc>
                <a:tc hMerge="1">
                  <a:txBody>
                    <a:bodyPr/>
                    <a:lstStyle/>
                    <a:p>
                      <a:pPr>
                        <a:lnSpc>
                          <a:spcPct val="107000"/>
                        </a:lnSpc>
                        <a:spcAft>
                          <a:spcPts val="80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35894" marR="35894" marT="23929" marB="23929">
                    <a:solidFill>
                      <a:schemeClr val="accent1"/>
                    </a:solidFill>
                  </a:tcPr>
                </a:tc>
                <a:tc hMerge="1">
                  <a:txBody>
                    <a:bodyPr/>
                    <a:lstStyle/>
                    <a:p>
                      <a:pPr>
                        <a:lnSpc>
                          <a:spcPct val="107000"/>
                        </a:lnSpc>
                        <a:spcAft>
                          <a:spcPts val="800"/>
                        </a:spcAft>
                      </a:pPr>
                      <a:r>
                        <a:rPr lang="en-GB" sz="1000" dirty="0">
                          <a:effectLst/>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894" marR="35894" marT="23929" marB="23929">
                    <a:solidFill>
                      <a:schemeClr val="accent1"/>
                    </a:solidFill>
                  </a:tcPr>
                </a:tc>
                <a:tc hMerge="1">
                  <a:txBody>
                    <a:bodyPr/>
                    <a:lstStyle/>
                    <a:p>
                      <a:pPr>
                        <a:lnSpc>
                          <a:spcPct val="107000"/>
                        </a:lnSpc>
                        <a:spcAft>
                          <a:spcPts val="80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35894" marR="35894" marT="23929" marB="23929">
                    <a:solidFill>
                      <a:schemeClr val="accent1"/>
                    </a:solidFill>
                  </a:tcPr>
                </a:tc>
                <a:tc hMerge="1">
                  <a:txBody>
                    <a:bodyPr/>
                    <a:lstStyle/>
                    <a:p>
                      <a:pPr>
                        <a:lnSpc>
                          <a:spcPct val="107000"/>
                        </a:lnSpc>
                        <a:spcAft>
                          <a:spcPts val="800"/>
                        </a:spcAft>
                      </a:pPr>
                      <a:r>
                        <a:rPr lang="en-GB" sz="1000" dirty="0">
                          <a:effectLst/>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894" marR="35894" marT="23929" marB="23929">
                    <a:solidFill>
                      <a:schemeClr val="accent1"/>
                    </a:solidFill>
                  </a:tcPr>
                </a:tc>
                <a:extLst>
                  <a:ext uri="{0D108BD9-81ED-4DB2-BD59-A6C34878D82A}">
                    <a16:rowId xmlns:a16="http://schemas.microsoft.com/office/drawing/2014/main" val="4123414657"/>
                  </a:ext>
                </a:extLst>
              </a:tr>
              <a:tr h="270246">
                <a:tc>
                  <a:txBody>
                    <a:bodyPr/>
                    <a:lstStyle/>
                    <a:p>
                      <a:pPr algn="ctr">
                        <a:lnSpc>
                          <a:spcPct val="107000"/>
                        </a:lnSpc>
                        <a:spcAft>
                          <a:spcPts val="800"/>
                        </a:spcAft>
                      </a:pPr>
                      <a:r>
                        <a:rPr lang="en-GB" sz="1600" b="1" dirty="0">
                          <a:solidFill>
                            <a:schemeClr val="tx1"/>
                          </a:solidFill>
                          <a:effectLst/>
                        </a:rPr>
                        <a:t>Imitation</a:t>
                      </a:r>
                      <a:endParaRPr lang="en-GB"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894" marR="35894" marT="23929" marB="23929"/>
                </a:tc>
                <a:tc>
                  <a:txBody>
                    <a:bodyPr/>
                    <a:lstStyle/>
                    <a:p>
                      <a:pPr algn="ctr">
                        <a:lnSpc>
                          <a:spcPct val="107000"/>
                        </a:lnSpc>
                        <a:spcAft>
                          <a:spcPts val="800"/>
                        </a:spcAft>
                      </a:pPr>
                      <a:r>
                        <a:rPr lang="en-GB" sz="1600" b="1" dirty="0">
                          <a:solidFill>
                            <a:schemeClr val="tx1"/>
                          </a:solidFill>
                          <a:effectLst/>
                        </a:rPr>
                        <a:t>Manipulation</a:t>
                      </a:r>
                      <a:endParaRPr lang="en-GB"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894" marR="35894" marT="23929" marB="23929"/>
                </a:tc>
                <a:tc>
                  <a:txBody>
                    <a:bodyPr/>
                    <a:lstStyle/>
                    <a:p>
                      <a:pPr algn="ctr">
                        <a:lnSpc>
                          <a:spcPct val="107000"/>
                        </a:lnSpc>
                        <a:spcAft>
                          <a:spcPts val="800"/>
                        </a:spcAft>
                      </a:pPr>
                      <a:r>
                        <a:rPr lang="en-GB" sz="1600" b="1" dirty="0">
                          <a:solidFill>
                            <a:schemeClr val="tx1"/>
                          </a:solidFill>
                          <a:effectLst/>
                        </a:rPr>
                        <a:t>Precision</a:t>
                      </a:r>
                      <a:endParaRPr lang="en-GB"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894" marR="35894" marT="23929" marB="23929"/>
                </a:tc>
                <a:tc>
                  <a:txBody>
                    <a:bodyPr/>
                    <a:lstStyle/>
                    <a:p>
                      <a:pPr algn="ctr">
                        <a:lnSpc>
                          <a:spcPct val="107000"/>
                        </a:lnSpc>
                        <a:spcAft>
                          <a:spcPts val="800"/>
                        </a:spcAft>
                      </a:pPr>
                      <a:r>
                        <a:rPr lang="en-GB" sz="1600" b="1" dirty="0">
                          <a:solidFill>
                            <a:schemeClr val="tx1"/>
                          </a:solidFill>
                          <a:effectLst/>
                        </a:rPr>
                        <a:t>Articulation</a:t>
                      </a:r>
                      <a:endParaRPr lang="en-GB"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894" marR="35894" marT="23929" marB="23929"/>
                </a:tc>
                <a:tc>
                  <a:txBody>
                    <a:bodyPr/>
                    <a:lstStyle/>
                    <a:p>
                      <a:pPr algn="ctr">
                        <a:lnSpc>
                          <a:spcPct val="107000"/>
                        </a:lnSpc>
                        <a:spcAft>
                          <a:spcPts val="800"/>
                        </a:spcAft>
                      </a:pPr>
                      <a:r>
                        <a:rPr lang="en-GB" sz="1600" b="1" dirty="0">
                          <a:solidFill>
                            <a:schemeClr val="tx1"/>
                          </a:solidFill>
                          <a:effectLst/>
                        </a:rPr>
                        <a:t>Naturalization</a:t>
                      </a:r>
                      <a:endParaRPr lang="en-GB"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894" marR="35894" marT="23929" marB="23929"/>
                </a:tc>
                <a:extLst>
                  <a:ext uri="{0D108BD9-81ED-4DB2-BD59-A6C34878D82A}">
                    <a16:rowId xmlns:a16="http://schemas.microsoft.com/office/drawing/2014/main" val="4055213789"/>
                  </a:ext>
                </a:extLst>
              </a:tr>
              <a:tr h="1135662">
                <a:tc>
                  <a:txBody>
                    <a:bodyPr/>
                    <a:lstStyle/>
                    <a:p>
                      <a:pPr algn="ctr">
                        <a:lnSpc>
                          <a:spcPct val="107000"/>
                        </a:lnSpc>
                        <a:spcAft>
                          <a:spcPts val="800"/>
                        </a:spcAft>
                      </a:pPr>
                      <a:r>
                        <a:rPr lang="en-GB" sz="1600" b="0">
                          <a:solidFill>
                            <a:schemeClr val="tx1"/>
                          </a:solidFill>
                          <a:effectLst/>
                        </a:rPr>
                        <a:t>Observing and copying another's action/skill</a:t>
                      </a:r>
                      <a:endParaRPr lang="en-GB"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894" marR="35894" marT="23929" marB="23929"/>
                </a:tc>
                <a:tc>
                  <a:txBody>
                    <a:bodyPr/>
                    <a:lstStyle/>
                    <a:p>
                      <a:pPr algn="ctr">
                        <a:lnSpc>
                          <a:spcPct val="107000"/>
                        </a:lnSpc>
                        <a:spcAft>
                          <a:spcPts val="800"/>
                        </a:spcAft>
                      </a:pPr>
                      <a:r>
                        <a:rPr lang="en-GB" sz="1600" b="0" dirty="0">
                          <a:solidFill>
                            <a:schemeClr val="tx1"/>
                          </a:solidFill>
                          <a:effectLst/>
                        </a:rPr>
                        <a:t>Reproducing action/skill through instruction</a:t>
                      </a:r>
                      <a:endParaRPr lang="en-GB"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894" marR="35894" marT="23929" marB="23929"/>
                </a:tc>
                <a:tc>
                  <a:txBody>
                    <a:bodyPr/>
                    <a:lstStyle/>
                    <a:p>
                      <a:pPr algn="ctr">
                        <a:lnSpc>
                          <a:spcPct val="107000"/>
                        </a:lnSpc>
                        <a:spcAft>
                          <a:spcPts val="800"/>
                        </a:spcAft>
                      </a:pPr>
                      <a:r>
                        <a:rPr lang="en-GB" sz="1600" b="0">
                          <a:solidFill>
                            <a:schemeClr val="tx1"/>
                          </a:solidFill>
                          <a:effectLst/>
                        </a:rPr>
                        <a:t>Accurately executing action/skill on own</a:t>
                      </a:r>
                      <a:endParaRPr lang="en-GB"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894" marR="35894" marT="23929" marB="23929"/>
                </a:tc>
                <a:tc>
                  <a:txBody>
                    <a:bodyPr/>
                    <a:lstStyle/>
                    <a:p>
                      <a:pPr algn="ctr">
                        <a:lnSpc>
                          <a:spcPct val="107000"/>
                        </a:lnSpc>
                        <a:spcAft>
                          <a:spcPts val="800"/>
                        </a:spcAft>
                      </a:pPr>
                      <a:r>
                        <a:rPr lang="en-GB" sz="1600" b="0">
                          <a:solidFill>
                            <a:schemeClr val="tx1"/>
                          </a:solidFill>
                          <a:effectLst/>
                        </a:rPr>
                        <a:t>Integrating multiple actions/skills and performing consistently</a:t>
                      </a:r>
                      <a:endParaRPr lang="en-GB"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894" marR="35894" marT="23929" marB="23929"/>
                </a:tc>
                <a:tc>
                  <a:txBody>
                    <a:bodyPr/>
                    <a:lstStyle/>
                    <a:p>
                      <a:pPr algn="ctr">
                        <a:lnSpc>
                          <a:spcPct val="107000"/>
                        </a:lnSpc>
                        <a:spcAft>
                          <a:spcPts val="800"/>
                        </a:spcAft>
                      </a:pPr>
                      <a:r>
                        <a:rPr lang="en-GB" sz="1600" b="0" dirty="0">
                          <a:solidFill>
                            <a:schemeClr val="tx1"/>
                          </a:solidFill>
                          <a:effectLst/>
                        </a:rPr>
                        <a:t>Naturally and automatically performing actions/skills at high level</a:t>
                      </a:r>
                      <a:endParaRPr lang="en-GB"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894" marR="35894" marT="23929" marB="23929"/>
                </a:tc>
                <a:extLst>
                  <a:ext uri="{0D108BD9-81ED-4DB2-BD59-A6C34878D82A}">
                    <a16:rowId xmlns:a16="http://schemas.microsoft.com/office/drawing/2014/main" val="3204626322"/>
                  </a:ext>
                </a:extLst>
              </a:tr>
              <a:tr h="3079477">
                <a:tc>
                  <a:txBody>
                    <a:bodyPr/>
                    <a:lstStyle/>
                    <a:p>
                      <a:pPr algn="ctr">
                        <a:lnSpc>
                          <a:spcPct val="100000"/>
                        </a:lnSpc>
                        <a:spcAft>
                          <a:spcPts val="0"/>
                        </a:spcAft>
                      </a:pPr>
                      <a:r>
                        <a:rPr lang="en-GB" sz="1600" b="0">
                          <a:solidFill>
                            <a:schemeClr val="tx1"/>
                          </a:solidFill>
                          <a:effectLst/>
                        </a:rPr>
                        <a:t>Adhere</a:t>
                      </a:r>
                    </a:p>
                    <a:p>
                      <a:pPr algn="ctr">
                        <a:lnSpc>
                          <a:spcPct val="100000"/>
                        </a:lnSpc>
                        <a:spcAft>
                          <a:spcPts val="0"/>
                        </a:spcAft>
                      </a:pPr>
                      <a:r>
                        <a:rPr lang="en-GB" sz="1600" b="0">
                          <a:solidFill>
                            <a:schemeClr val="tx1"/>
                          </a:solidFill>
                          <a:effectLst/>
                        </a:rPr>
                        <a:t>Copy</a:t>
                      </a:r>
                    </a:p>
                    <a:p>
                      <a:pPr algn="ctr">
                        <a:lnSpc>
                          <a:spcPct val="100000"/>
                        </a:lnSpc>
                        <a:spcAft>
                          <a:spcPts val="0"/>
                        </a:spcAft>
                      </a:pPr>
                      <a:r>
                        <a:rPr lang="en-GB" sz="1600" b="0">
                          <a:solidFill>
                            <a:schemeClr val="tx1"/>
                          </a:solidFill>
                          <a:effectLst/>
                        </a:rPr>
                        <a:t>Follow</a:t>
                      </a:r>
                    </a:p>
                    <a:p>
                      <a:pPr algn="ctr">
                        <a:lnSpc>
                          <a:spcPct val="100000"/>
                        </a:lnSpc>
                        <a:spcAft>
                          <a:spcPts val="0"/>
                        </a:spcAft>
                      </a:pPr>
                      <a:r>
                        <a:rPr lang="en-GB" sz="1600" b="0">
                          <a:solidFill>
                            <a:schemeClr val="tx1"/>
                          </a:solidFill>
                          <a:effectLst/>
                        </a:rPr>
                        <a:t>Repeat</a:t>
                      </a:r>
                    </a:p>
                    <a:p>
                      <a:pPr algn="ctr">
                        <a:lnSpc>
                          <a:spcPct val="100000"/>
                        </a:lnSpc>
                        <a:spcAft>
                          <a:spcPts val="0"/>
                        </a:spcAft>
                      </a:pPr>
                      <a:r>
                        <a:rPr lang="en-GB" sz="1600" b="0">
                          <a:solidFill>
                            <a:schemeClr val="tx1"/>
                          </a:solidFill>
                          <a:effectLst/>
                        </a:rPr>
                        <a:t>Replicate</a:t>
                      </a:r>
                      <a:endParaRPr lang="en-GB"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894" marR="35894" marT="23929" marB="23929"/>
                </a:tc>
                <a:tc>
                  <a:txBody>
                    <a:bodyPr/>
                    <a:lstStyle/>
                    <a:p>
                      <a:pPr algn="ctr">
                        <a:lnSpc>
                          <a:spcPct val="100000"/>
                        </a:lnSpc>
                        <a:spcAft>
                          <a:spcPts val="0"/>
                        </a:spcAft>
                      </a:pPr>
                      <a:r>
                        <a:rPr lang="en-GB" sz="1600" b="0" dirty="0">
                          <a:solidFill>
                            <a:schemeClr val="tx1"/>
                          </a:solidFill>
                          <a:effectLst/>
                        </a:rPr>
                        <a:t>Build</a:t>
                      </a:r>
                    </a:p>
                    <a:p>
                      <a:pPr algn="ctr">
                        <a:lnSpc>
                          <a:spcPct val="100000"/>
                        </a:lnSpc>
                        <a:spcAft>
                          <a:spcPts val="0"/>
                        </a:spcAft>
                      </a:pPr>
                      <a:r>
                        <a:rPr lang="en-GB" sz="1600" b="0" dirty="0">
                          <a:solidFill>
                            <a:schemeClr val="tx1"/>
                          </a:solidFill>
                          <a:effectLst/>
                        </a:rPr>
                        <a:t>Execute</a:t>
                      </a:r>
                    </a:p>
                    <a:p>
                      <a:pPr algn="ctr">
                        <a:lnSpc>
                          <a:spcPct val="100000"/>
                        </a:lnSpc>
                        <a:spcAft>
                          <a:spcPts val="0"/>
                        </a:spcAft>
                      </a:pPr>
                      <a:r>
                        <a:rPr lang="en-GB" sz="1600" b="0" dirty="0">
                          <a:solidFill>
                            <a:schemeClr val="tx1"/>
                          </a:solidFill>
                          <a:effectLst/>
                        </a:rPr>
                        <a:t>Implement</a:t>
                      </a:r>
                    </a:p>
                    <a:p>
                      <a:pPr algn="ctr">
                        <a:lnSpc>
                          <a:spcPct val="100000"/>
                        </a:lnSpc>
                        <a:spcAft>
                          <a:spcPts val="0"/>
                        </a:spcAft>
                      </a:pPr>
                      <a:r>
                        <a:rPr lang="en-GB" sz="1600" b="0" dirty="0">
                          <a:solidFill>
                            <a:schemeClr val="tx1"/>
                          </a:solidFill>
                          <a:effectLst/>
                        </a:rPr>
                        <a:t>Perform</a:t>
                      </a:r>
                    </a:p>
                    <a:p>
                      <a:pPr algn="ctr">
                        <a:lnSpc>
                          <a:spcPct val="100000"/>
                        </a:lnSpc>
                        <a:spcAft>
                          <a:spcPts val="0"/>
                        </a:spcAft>
                      </a:pPr>
                      <a:r>
                        <a:rPr lang="en-GB" sz="1600" b="0" dirty="0">
                          <a:solidFill>
                            <a:schemeClr val="tx1"/>
                          </a:solidFill>
                          <a:effectLst/>
                        </a:rPr>
                        <a:t>Recreate</a:t>
                      </a:r>
                      <a:endParaRPr lang="en-GB"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894" marR="35894" marT="23929" marB="23929"/>
                </a:tc>
                <a:tc>
                  <a:txBody>
                    <a:bodyPr/>
                    <a:lstStyle/>
                    <a:p>
                      <a:pPr algn="ctr">
                        <a:lnSpc>
                          <a:spcPct val="100000"/>
                        </a:lnSpc>
                        <a:spcAft>
                          <a:spcPts val="0"/>
                        </a:spcAft>
                      </a:pPr>
                      <a:r>
                        <a:rPr lang="en-GB" sz="1600" b="0" dirty="0">
                          <a:solidFill>
                            <a:schemeClr val="tx1"/>
                          </a:solidFill>
                          <a:effectLst/>
                        </a:rPr>
                        <a:t>Calibrate</a:t>
                      </a:r>
                    </a:p>
                    <a:p>
                      <a:pPr algn="ctr">
                        <a:lnSpc>
                          <a:spcPct val="100000"/>
                        </a:lnSpc>
                        <a:spcAft>
                          <a:spcPts val="0"/>
                        </a:spcAft>
                      </a:pPr>
                      <a:r>
                        <a:rPr lang="en-GB" sz="1600" b="0" dirty="0">
                          <a:solidFill>
                            <a:schemeClr val="tx1"/>
                          </a:solidFill>
                          <a:effectLst/>
                        </a:rPr>
                        <a:t>Complete</a:t>
                      </a:r>
                    </a:p>
                    <a:p>
                      <a:pPr algn="ctr">
                        <a:lnSpc>
                          <a:spcPct val="100000"/>
                        </a:lnSpc>
                        <a:spcAft>
                          <a:spcPts val="0"/>
                        </a:spcAft>
                      </a:pPr>
                      <a:r>
                        <a:rPr lang="en-GB" sz="1600" b="0" dirty="0">
                          <a:solidFill>
                            <a:schemeClr val="tx1"/>
                          </a:solidFill>
                          <a:effectLst/>
                        </a:rPr>
                        <a:t>Control</a:t>
                      </a:r>
                    </a:p>
                    <a:p>
                      <a:pPr algn="ctr">
                        <a:lnSpc>
                          <a:spcPct val="100000"/>
                        </a:lnSpc>
                        <a:spcAft>
                          <a:spcPts val="0"/>
                        </a:spcAft>
                      </a:pPr>
                      <a:r>
                        <a:rPr lang="en-GB" sz="1600" b="0" dirty="0">
                          <a:solidFill>
                            <a:schemeClr val="tx1"/>
                          </a:solidFill>
                          <a:effectLst/>
                        </a:rPr>
                        <a:t>Demonstrate</a:t>
                      </a:r>
                    </a:p>
                    <a:p>
                      <a:pPr algn="ctr">
                        <a:lnSpc>
                          <a:spcPct val="100000"/>
                        </a:lnSpc>
                        <a:spcAft>
                          <a:spcPts val="0"/>
                        </a:spcAft>
                      </a:pPr>
                      <a:r>
                        <a:rPr lang="en-GB" sz="1600" b="0" dirty="0">
                          <a:solidFill>
                            <a:schemeClr val="tx1"/>
                          </a:solidFill>
                          <a:effectLst/>
                        </a:rPr>
                        <a:t>Perfect</a:t>
                      </a:r>
                    </a:p>
                    <a:p>
                      <a:pPr algn="ctr">
                        <a:lnSpc>
                          <a:spcPct val="100000"/>
                        </a:lnSpc>
                        <a:spcAft>
                          <a:spcPts val="0"/>
                        </a:spcAft>
                      </a:pPr>
                      <a:r>
                        <a:rPr lang="en-GB" sz="1600" b="0" dirty="0">
                          <a:solidFill>
                            <a:schemeClr val="tx1"/>
                          </a:solidFill>
                          <a:effectLst/>
                        </a:rPr>
                        <a:t>Show</a:t>
                      </a:r>
                      <a:endParaRPr lang="en-GB"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894" marR="35894" marT="23929" marB="23929"/>
                </a:tc>
                <a:tc>
                  <a:txBody>
                    <a:bodyPr/>
                    <a:lstStyle/>
                    <a:p>
                      <a:pPr algn="ctr">
                        <a:lnSpc>
                          <a:spcPct val="100000"/>
                        </a:lnSpc>
                        <a:spcAft>
                          <a:spcPts val="0"/>
                        </a:spcAft>
                      </a:pPr>
                      <a:r>
                        <a:rPr lang="en-GB" sz="1600" b="0" dirty="0">
                          <a:solidFill>
                            <a:schemeClr val="tx1"/>
                          </a:solidFill>
                          <a:effectLst/>
                        </a:rPr>
                        <a:t>Adapt</a:t>
                      </a:r>
                    </a:p>
                    <a:p>
                      <a:pPr algn="ctr">
                        <a:lnSpc>
                          <a:spcPct val="100000"/>
                        </a:lnSpc>
                        <a:spcAft>
                          <a:spcPts val="0"/>
                        </a:spcAft>
                      </a:pPr>
                      <a:r>
                        <a:rPr lang="en-GB" sz="1600" b="0" dirty="0">
                          <a:solidFill>
                            <a:schemeClr val="tx1"/>
                          </a:solidFill>
                          <a:effectLst/>
                        </a:rPr>
                        <a:t>Combine</a:t>
                      </a:r>
                    </a:p>
                    <a:p>
                      <a:pPr algn="ctr">
                        <a:lnSpc>
                          <a:spcPct val="100000"/>
                        </a:lnSpc>
                        <a:spcAft>
                          <a:spcPts val="0"/>
                        </a:spcAft>
                      </a:pPr>
                      <a:r>
                        <a:rPr lang="en-GB" sz="1600" b="0" dirty="0">
                          <a:solidFill>
                            <a:schemeClr val="tx1"/>
                          </a:solidFill>
                          <a:effectLst/>
                        </a:rPr>
                        <a:t>Construct</a:t>
                      </a:r>
                    </a:p>
                    <a:p>
                      <a:pPr algn="ctr">
                        <a:lnSpc>
                          <a:spcPct val="100000"/>
                        </a:lnSpc>
                        <a:spcAft>
                          <a:spcPts val="0"/>
                        </a:spcAft>
                      </a:pPr>
                      <a:r>
                        <a:rPr lang="en-GB" sz="1600" b="0" dirty="0">
                          <a:solidFill>
                            <a:schemeClr val="tx1"/>
                          </a:solidFill>
                          <a:effectLst/>
                        </a:rPr>
                        <a:t>Coordinate</a:t>
                      </a:r>
                    </a:p>
                    <a:p>
                      <a:pPr algn="ctr">
                        <a:lnSpc>
                          <a:spcPct val="100000"/>
                        </a:lnSpc>
                        <a:spcAft>
                          <a:spcPts val="0"/>
                        </a:spcAft>
                      </a:pPr>
                      <a:r>
                        <a:rPr lang="en-GB" sz="1600" b="0" dirty="0">
                          <a:solidFill>
                            <a:schemeClr val="tx1"/>
                          </a:solidFill>
                          <a:effectLst/>
                        </a:rPr>
                        <a:t> Develop</a:t>
                      </a:r>
                    </a:p>
                    <a:p>
                      <a:pPr algn="ctr">
                        <a:lnSpc>
                          <a:spcPct val="100000"/>
                        </a:lnSpc>
                        <a:spcAft>
                          <a:spcPts val="0"/>
                        </a:spcAft>
                      </a:pPr>
                      <a:r>
                        <a:rPr lang="en-GB" sz="1600" b="0" dirty="0">
                          <a:solidFill>
                            <a:schemeClr val="tx1"/>
                          </a:solidFill>
                          <a:effectLst/>
                        </a:rPr>
                        <a:t>Formulate</a:t>
                      </a:r>
                    </a:p>
                    <a:p>
                      <a:pPr algn="ctr">
                        <a:lnSpc>
                          <a:spcPct val="100000"/>
                        </a:lnSpc>
                        <a:spcAft>
                          <a:spcPts val="0"/>
                        </a:spcAft>
                      </a:pPr>
                      <a:r>
                        <a:rPr lang="en-GB" sz="1600" b="0" dirty="0">
                          <a:solidFill>
                            <a:schemeClr val="tx1"/>
                          </a:solidFill>
                          <a:effectLst/>
                        </a:rPr>
                        <a:t>Integrate</a:t>
                      </a:r>
                    </a:p>
                    <a:p>
                      <a:pPr algn="ctr">
                        <a:lnSpc>
                          <a:spcPct val="100000"/>
                        </a:lnSpc>
                        <a:spcAft>
                          <a:spcPts val="0"/>
                        </a:spcAft>
                      </a:pPr>
                      <a:r>
                        <a:rPr lang="en-GB" sz="1600" b="0" dirty="0">
                          <a:solidFill>
                            <a:schemeClr val="tx1"/>
                          </a:solidFill>
                          <a:effectLst/>
                        </a:rPr>
                        <a:t>Master</a:t>
                      </a:r>
                    </a:p>
                    <a:p>
                      <a:pPr algn="ctr">
                        <a:lnSpc>
                          <a:spcPct val="100000"/>
                        </a:lnSpc>
                        <a:spcAft>
                          <a:spcPts val="0"/>
                        </a:spcAft>
                      </a:pPr>
                      <a:r>
                        <a:rPr lang="en-GB" sz="1600" b="0" dirty="0">
                          <a:solidFill>
                            <a:schemeClr val="tx1"/>
                          </a:solidFill>
                          <a:effectLst/>
                        </a:rPr>
                        <a:t>Modify</a:t>
                      </a:r>
                      <a:endParaRPr lang="en-GB"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894" marR="35894" marT="23929" marB="23929"/>
                </a:tc>
                <a:tc>
                  <a:txBody>
                    <a:bodyPr/>
                    <a:lstStyle/>
                    <a:p>
                      <a:pPr algn="ctr">
                        <a:lnSpc>
                          <a:spcPct val="100000"/>
                        </a:lnSpc>
                        <a:spcAft>
                          <a:spcPts val="0"/>
                        </a:spcAft>
                      </a:pPr>
                      <a:r>
                        <a:rPr lang="en-GB" sz="1600" b="0" dirty="0">
                          <a:solidFill>
                            <a:schemeClr val="tx1"/>
                          </a:solidFill>
                          <a:effectLst/>
                        </a:rPr>
                        <a:t>Design</a:t>
                      </a:r>
                    </a:p>
                    <a:p>
                      <a:pPr algn="ctr">
                        <a:lnSpc>
                          <a:spcPct val="100000"/>
                        </a:lnSpc>
                        <a:spcAft>
                          <a:spcPts val="0"/>
                        </a:spcAft>
                      </a:pPr>
                      <a:r>
                        <a:rPr lang="en-GB" sz="1600" b="0" dirty="0">
                          <a:solidFill>
                            <a:schemeClr val="tx1"/>
                          </a:solidFill>
                          <a:effectLst/>
                        </a:rPr>
                        <a:t>Invent</a:t>
                      </a:r>
                    </a:p>
                    <a:p>
                      <a:pPr algn="ctr">
                        <a:lnSpc>
                          <a:spcPct val="100000"/>
                        </a:lnSpc>
                        <a:spcAft>
                          <a:spcPts val="0"/>
                        </a:spcAft>
                      </a:pPr>
                      <a:r>
                        <a:rPr lang="en-GB" sz="1600" b="0" dirty="0">
                          <a:solidFill>
                            <a:schemeClr val="tx1"/>
                          </a:solidFill>
                          <a:effectLst/>
                        </a:rPr>
                        <a:t>Manage</a:t>
                      </a:r>
                    </a:p>
                    <a:p>
                      <a:pPr algn="ctr">
                        <a:lnSpc>
                          <a:spcPct val="100000"/>
                        </a:lnSpc>
                        <a:spcAft>
                          <a:spcPts val="0"/>
                        </a:spcAft>
                      </a:pPr>
                      <a:r>
                        <a:rPr lang="en-GB" sz="1600" b="0" dirty="0">
                          <a:solidFill>
                            <a:schemeClr val="tx1"/>
                          </a:solidFill>
                          <a:effectLst/>
                        </a:rPr>
                        <a:t>Project</a:t>
                      </a:r>
                    </a:p>
                    <a:p>
                      <a:pPr algn="ctr">
                        <a:lnSpc>
                          <a:spcPct val="100000"/>
                        </a:lnSpc>
                        <a:spcAft>
                          <a:spcPts val="0"/>
                        </a:spcAft>
                      </a:pPr>
                      <a:r>
                        <a:rPr lang="en-GB" sz="1600" b="0" dirty="0">
                          <a:solidFill>
                            <a:schemeClr val="tx1"/>
                          </a:solidFill>
                          <a:effectLst/>
                        </a:rPr>
                        <a:t>Specify</a:t>
                      </a:r>
                      <a:endParaRPr lang="en-GB"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894" marR="35894" marT="23929" marB="23929"/>
                </a:tc>
                <a:extLst>
                  <a:ext uri="{0D108BD9-81ED-4DB2-BD59-A6C34878D82A}">
                    <a16:rowId xmlns:a16="http://schemas.microsoft.com/office/drawing/2014/main" val="2214316643"/>
                  </a:ext>
                </a:extLst>
              </a:tr>
            </a:tbl>
          </a:graphicData>
        </a:graphic>
      </p:graphicFrame>
    </p:spTree>
    <p:custDataLst>
      <p:tags r:id="rId1"/>
    </p:custDataLst>
    <p:extLst>
      <p:ext uri="{BB962C8B-B14F-4D97-AF65-F5344CB8AC3E}">
        <p14:creationId xmlns:p14="http://schemas.microsoft.com/office/powerpoint/2010/main" val="3599833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5607EFA-3E17-468D-9EAB-3C438024CEDB}"/>
              </a:ext>
            </a:extLst>
          </p:cNvPr>
          <p:cNvGraphicFramePr>
            <a:graphicFrameLocks noGrp="1"/>
          </p:cNvGraphicFramePr>
          <p:nvPr/>
        </p:nvGraphicFramePr>
        <p:xfrm>
          <a:off x="350196" y="683581"/>
          <a:ext cx="11303541" cy="5723164"/>
        </p:xfrm>
        <a:graphic>
          <a:graphicData uri="http://schemas.openxmlformats.org/drawingml/2006/table">
            <a:tbl>
              <a:tblPr firstRow="1" firstCol="1" bandRow="1">
                <a:tableStyleId>{9DCAF9ED-07DC-4A11-8D7F-57B35C25682E}</a:tableStyleId>
              </a:tblPr>
              <a:tblGrid>
                <a:gridCol w="1640043">
                  <a:extLst>
                    <a:ext uri="{9D8B030D-6E8A-4147-A177-3AD203B41FA5}">
                      <a16:colId xmlns:a16="http://schemas.microsoft.com/office/drawing/2014/main" val="3972927909"/>
                    </a:ext>
                  </a:extLst>
                </a:gridCol>
                <a:gridCol w="2032692">
                  <a:extLst>
                    <a:ext uri="{9D8B030D-6E8A-4147-A177-3AD203B41FA5}">
                      <a16:colId xmlns:a16="http://schemas.microsoft.com/office/drawing/2014/main" val="1023526230"/>
                    </a:ext>
                  </a:extLst>
                </a:gridCol>
                <a:gridCol w="1670343">
                  <a:extLst>
                    <a:ext uri="{9D8B030D-6E8A-4147-A177-3AD203B41FA5}">
                      <a16:colId xmlns:a16="http://schemas.microsoft.com/office/drawing/2014/main" val="661681906"/>
                    </a:ext>
                  </a:extLst>
                </a:gridCol>
                <a:gridCol w="2292777">
                  <a:extLst>
                    <a:ext uri="{9D8B030D-6E8A-4147-A177-3AD203B41FA5}">
                      <a16:colId xmlns:a16="http://schemas.microsoft.com/office/drawing/2014/main" val="3011749972"/>
                    </a:ext>
                  </a:extLst>
                </a:gridCol>
                <a:gridCol w="1655193">
                  <a:extLst>
                    <a:ext uri="{9D8B030D-6E8A-4147-A177-3AD203B41FA5}">
                      <a16:colId xmlns:a16="http://schemas.microsoft.com/office/drawing/2014/main" val="2967584324"/>
                    </a:ext>
                  </a:extLst>
                </a:gridCol>
                <a:gridCol w="2012493">
                  <a:extLst>
                    <a:ext uri="{9D8B030D-6E8A-4147-A177-3AD203B41FA5}">
                      <a16:colId xmlns:a16="http://schemas.microsoft.com/office/drawing/2014/main" val="566654410"/>
                    </a:ext>
                  </a:extLst>
                </a:gridCol>
              </a:tblGrid>
              <a:tr h="187979">
                <a:tc gridSpan="6">
                  <a:txBody>
                    <a:bodyPr/>
                    <a:lstStyle/>
                    <a:p>
                      <a:pPr algn="ctr">
                        <a:lnSpc>
                          <a:spcPct val="107000"/>
                        </a:lnSpc>
                        <a:spcAft>
                          <a:spcPts val="800"/>
                        </a:spcAft>
                      </a:pPr>
                      <a:r>
                        <a:rPr lang="en-GB" sz="1050">
                          <a:effectLst/>
                        </a:rPr>
                        <a:t>Cognitive Domain Levels</a:t>
                      </a: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218822928"/>
                  </a:ext>
                </a:extLst>
              </a:tr>
              <a:tr h="212558">
                <a:tc gridSpan="6">
                  <a:txBody>
                    <a:bodyPr/>
                    <a:lstStyle/>
                    <a:p>
                      <a:pPr algn="ctr">
                        <a:lnSpc>
                          <a:spcPct val="107000"/>
                        </a:lnSpc>
                        <a:spcAft>
                          <a:spcPts val="800"/>
                        </a:spcAft>
                      </a:pPr>
                      <a:r>
                        <a:rPr lang="en-GB" sz="1050">
                          <a:effectLst/>
                        </a:rPr>
                        <a:t>-------------------Increasing Complexity-------------------&gt;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43781342"/>
                  </a:ext>
                </a:extLst>
              </a:tr>
              <a:tr h="180467">
                <a:tc>
                  <a:txBody>
                    <a:bodyPr/>
                    <a:lstStyle/>
                    <a:p>
                      <a:pPr algn="ctr">
                        <a:lnSpc>
                          <a:spcPct val="107000"/>
                        </a:lnSpc>
                        <a:spcAft>
                          <a:spcPts val="800"/>
                        </a:spcAft>
                      </a:pPr>
                      <a:r>
                        <a:rPr lang="en-GB" sz="1000" b="1">
                          <a:solidFill>
                            <a:schemeClr val="tx1"/>
                          </a:solidFill>
                          <a:effectLst/>
                        </a:rPr>
                        <a:t>Remember</a:t>
                      </a:r>
                      <a:endParaRPr lang="en-GB" sz="105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GB" sz="1050" b="1">
                          <a:solidFill>
                            <a:schemeClr val="tx1"/>
                          </a:solidFill>
                          <a:effectLst/>
                        </a:rPr>
                        <a:t>Understand</a:t>
                      </a:r>
                      <a:endParaRPr lang="en-GB"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GB" sz="1050" b="1">
                          <a:solidFill>
                            <a:schemeClr val="tx1"/>
                          </a:solidFill>
                          <a:effectLst/>
                        </a:rPr>
                        <a:t>Apply</a:t>
                      </a:r>
                      <a:endParaRPr lang="en-GB"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GB" sz="1050" b="1">
                          <a:solidFill>
                            <a:schemeClr val="tx1"/>
                          </a:solidFill>
                          <a:effectLst/>
                        </a:rPr>
                        <a:t>Analyze</a:t>
                      </a:r>
                      <a:endParaRPr lang="en-GB"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GB" sz="1050" b="1">
                          <a:solidFill>
                            <a:schemeClr val="tx1"/>
                          </a:solidFill>
                          <a:effectLst/>
                        </a:rPr>
                        <a:t>Evaluate</a:t>
                      </a:r>
                      <a:endParaRPr lang="en-GB"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GB" sz="1050" b="1" dirty="0">
                          <a:solidFill>
                            <a:schemeClr val="tx1"/>
                          </a:solidFill>
                          <a:effectLst/>
                        </a:rPr>
                        <a:t>Create</a:t>
                      </a:r>
                      <a:endParaRPr lang="en-GB"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8945323"/>
                  </a:ext>
                </a:extLst>
              </a:tr>
              <a:tr h="829209">
                <a:tc>
                  <a:txBody>
                    <a:bodyPr/>
                    <a:lstStyle/>
                    <a:p>
                      <a:pPr algn="ctr">
                        <a:lnSpc>
                          <a:spcPct val="107000"/>
                        </a:lnSpc>
                        <a:spcAft>
                          <a:spcPts val="800"/>
                        </a:spcAft>
                      </a:pPr>
                      <a:r>
                        <a:rPr lang="en-GB" sz="1000" b="0" dirty="0">
                          <a:solidFill>
                            <a:schemeClr val="tx1"/>
                          </a:solidFill>
                          <a:effectLst/>
                        </a:rPr>
                        <a:t>Retrieve relevant knowledge from long-term memory</a:t>
                      </a:r>
                      <a:endParaRPr lang="en-GB" sz="105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GB" sz="1050" b="0" dirty="0">
                          <a:solidFill>
                            <a:schemeClr val="tx1"/>
                          </a:solidFill>
                          <a:effectLst/>
                        </a:rPr>
                        <a:t>Construct meaning from instructional messages, including oral, written, and graphic communication</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GB" sz="1050" b="0" dirty="0">
                          <a:solidFill>
                            <a:schemeClr val="tx1"/>
                          </a:solidFill>
                          <a:effectLst/>
                        </a:rPr>
                        <a:t>Carry out or use a procedure in a given situation</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GB" sz="1050" b="0" dirty="0">
                          <a:solidFill>
                            <a:schemeClr val="tx1"/>
                          </a:solidFill>
                          <a:effectLst/>
                        </a:rPr>
                        <a:t>Break material into its constituent parts and determine how the parts relate to one another and to an overall structure or purpose</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GB" sz="1050" b="0" dirty="0">
                          <a:solidFill>
                            <a:schemeClr val="tx1"/>
                          </a:solidFill>
                          <a:effectLst/>
                        </a:rPr>
                        <a:t>Make judgments based on criteria and standards</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GB" sz="1050" b="0" dirty="0">
                          <a:solidFill>
                            <a:schemeClr val="tx1"/>
                          </a:solidFill>
                          <a:effectLst/>
                        </a:rPr>
                        <a:t>Put elements together to form a coherent or functional whole; reorganize elements into a new pattern or structure</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3520674"/>
                  </a:ext>
                </a:extLst>
              </a:tr>
              <a:tr h="4297929">
                <a:tc>
                  <a:txBody>
                    <a:bodyPr/>
                    <a:lstStyle/>
                    <a:p>
                      <a:pPr algn="ctr">
                        <a:lnSpc>
                          <a:spcPct val="100000"/>
                        </a:lnSpc>
                        <a:spcAft>
                          <a:spcPts val="0"/>
                        </a:spcAft>
                      </a:pPr>
                      <a:r>
                        <a:rPr lang="en-GB" sz="1200" b="0" dirty="0">
                          <a:solidFill>
                            <a:schemeClr val="tx1"/>
                          </a:solidFill>
                          <a:effectLst/>
                        </a:rPr>
                        <a:t>Arrange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Cite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Choose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Count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Define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Describe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Duplicate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Identify</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Label</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List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Locate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Match</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Name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Outline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Recall</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Recite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Recognize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Record</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Repeat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Restate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Review</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Select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State</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GB" sz="1200" b="0" dirty="0">
                          <a:solidFill>
                            <a:schemeClr val="tx1"/>
                          </a:solidFill>
                          <a:effectLst/>
                        </a:rPr>
                        <a:t>Abstract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Associate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Categorize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Clarify</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Classify</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Compare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Conclude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Contrast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Exemplify</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Explain</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Extrapolate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Generalize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Illustrate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Infer</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Interpret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Map</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Match</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Paraphrase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Predict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Represent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Summarize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Translate</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GB" sz="1200" b="0" dirty="0">
                          <a:solidFill>
                            <a:schemeClr val="tx1"/>
                          </a:solidFill>
                          <a:effectLst/>
                        </a:rPr>
                        <a:t>Apply</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Carry out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Demonstrate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Determine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Develop</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Employ</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Execute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Implement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Operate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Show</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Sketch</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Solve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Use</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GB" sz="1200" b="0" dirty="0" err="1">
                          <a:solidFill>
                            <a:schemeClr val="tx1"/>
                          </a:solidFill>
                          <a:effectLst/>
                        </a:rPr>
                        <a:t>Analyze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Attribute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Deconstruct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Differentiate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Discriminate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Distinguish</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Focus</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Organize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Outline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Parse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Select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Structure</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GB" sz="1200" b="0" dirty="0">
                          <a:solidFill>
                            <a:schemeClr val="tx1"/>
                          </a:solidFill>
                          <a:effectLst/>
                        </a:rPr>
                        <a:t>Argue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Assess</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Check</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Conclude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Coordinate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Criticize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Critique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Detect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Evaluate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Judge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Justify</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Monitor</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Prioritize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Rank</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Rate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Recommend</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Test</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GB" sz="1200" b="0" dirty="0">
                          <a:solidFill>
                            <a:schemeClr val="tx1"/>
                          </a:solidFill>
                          <a:effectLst/>
                        </a:rPr>
                        <a:t>Assemble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Build</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Combine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Compose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Construct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Create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Design</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Draft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Formulate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Generate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Hypothesize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Integrate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Plan</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Produce</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9230614"/>
                  </a:ext>
                </a:extLst>
              </a:tr>
            </a:tbl>
          </a:graphicData>
        </a:graphic>
      </p:graphicFrame>
      <p:sp>
        <p:nvSpPr>
          <p:cNvPr id="5" name="Rectangle 1">
            <a:extLst>
              <a:ext uri="{FF2B5EF4-FFF2-40B4-BE49-F238E27FC236}">
                <a16:creationId xmlns:a16="http://schemas.microsoft.com/office/drawing/2014/main" id="{591D11B4-71BA-4CE5-9A52-E8B071126416}"/>
              </a:ext>
            </a:extLst>
          </p:cNvPr>
          <p:cNvSpPr>
            <a:spLocks noChangeArrowheads="1"/>
          </p:cNvSpPr>
          <p:nvPr/>
        </p:nvSpPr>
        <p:spPr bwMode="auto">
          <a:xfrm>
            <a:off x="444229" y="-30777"/>
            <a:ext cx="11303541" cy="738664"/>
          </a:xfrm>
          <a:prstGeom prst="rect">
            <a:avLst/>
          </a:prstGeom>
          <a:solidFill>
            <a:schemeClr val="accent4">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333333"/>
                </a:solidFill>
                <a:effectLst/>
                <a:uLnTx/>
                <a:uFillTx/>
                <a:latin typeface="Helvetica Neue"/>
                <a:ea typeface="Times New Roman" panose="02020603050405020304" pitchFamily="18" charset="0"/>
                <a:cs typeface="Calibri" panose="020F0502020204030204" pitchFamily="34" charset="0"/>
              </a:rPr>
              <a:t>The COGNITIVE Domain</a:t>
            </a:r>
            <a:endParaRPr kumimoji="0" lang="en-GB" altLang="en-US" sz="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dirty="0">
                <a:ln>
                  <a:noFill/>
                </a:ln>
                <a:solidFill>
                  <a:srgbClr val="333333"/>
                </a:solidFill>
                <a:effectLst/>
                <a:uLnTx/>
                <a:uFillTx/>
                <a:latin typeface="Helvetica Neue"/>
                <a:ea typeface="Times New Roman" panose="02020603050405020304" pitchFamily="18" charset="0"/>
                <a:cs typeface="Calibri" panose="020F0502020204030204" pitchFamily="34" charset="0"/>
              </a:rPr>
              <a:t>The cognitive domain deals with how we acquire, process, and use knowledge. It is the "thinking" domain. The table below outlines the six levels in this domain and verbs that can be used to write learning objectives.</a:t>
            </a:r>
            <a:endParaRPr kumimoji="0" lang="en-GB"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1952809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D1035C-3BF0-4FE0-B3A3-1062F8600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DF86D1-054E-48CB-AFED-E242EFADC668}"/>
              </a:ext>
            </a:extLst>
          </p:cNvPr>
          <p:cNvSpPr>
            <a:spLocks noGrp="1"/>
          </p:cNvSpPr>
          <p:nvPr>
            <p:ph type="title"/>
          </p:nvPr>
        </p:nvSpPr>
        <p:spPr>
          <a:xfrm>
            <a:off x="720000" y="619200"/>
            <a:ext cx="6250143" cy="914632"/>
          </a:xfrm>
        </p:spPr>
        <p:txBody>
          <a:bodyPr wrap="square" anchor="ctr">
            <a:normAutofit/>
          </a:bodyPr>
          <a:lstStyle/>
          <a:p>
            <a:pPr algn="ctr"/>
            <a:r>
              <a:rPr lang="en-US" sz="3200" dirty="0">
                <a:latin typeface="Open Sans Extrabold" panose="020B0906030804020204" pitchFamily="34" charset="0"/>
                <a:ea typeface="Open Sans Extrabold" panose="020B0906030804020204" pitchFamily="34" charset="0"/>
                <a:cs typeface="Open Sans Extrabold" panose="020B0906030804020204" pitchFamily="34" charset="0"/>
              </a:rPr>
              <a:t>Accessibility and Learning Differences</a:t>
            </a:r>
          </a:p>
        </p:txBody>
      </p:sp>
      <p:sp>
        <p:nvSpPr>
          <p:cNvPr id="3" name="Content Placeholder 2">
            <a:extLst>
              <a:ext uri="{FF2B5EF4-FFF2-40B4-BE49-F238E27FC236}">
                <a16:creationId xmlns:a16="http://schemas.microsoft.com/office/drawing/2014/main" id="{38726BB4-6900-49ED-A18E-6B050706B4C6}"/>
              </a:ext>
            </a:extLst>
          </p:cNvPr>
          <p:cNvSpPr>
            <a:spLocks noGrp="1"/>
          </p:cNvSpPr>
          <p:nvPr>
            <p:ph idx="1"/>
          </p:nvPr>
        </p:nvSpPr>
        <p:spPr>
          <a:xfrm>
            <a:off x="195532" y="1736786"/>
            <a:ext cx="7286445" cy="4502014"/>
          </a:xfrm>
        </p:spPr>
        <p:txBody>
          <a:bodyPr>
            <a:normAutofit/>
          </a:bodyPr>
          <a:lstStyle/>
          <a:p>
            <a:pPr>
              <a:lnSpc>
                <a:spcPct val="110000"/>
              </a:lnSpc>
            </a:pPr>
            <a:r>
              <a:rPr lang="en-GB" sz="1600" b="1" dirty="0">
                <a:latin typeface="Open Sans" panose="020B0606030504020204" pitchFamily="34" charset="0"/>
                <a:ea typeface="Open Sans" panose="020B0606030504020204" pitchFamily="34" charset="0"/>
                <a:cs typeface="Open Sans" panose="020B0606030504020204" pitchFamily="34" charset="0"/>
              </a:rPr>
              <a:t>Layout</a:t>
            </a:r>
          </a:p>
          <a:p>
            <a:pPr lvl="1">
              <a:lnSpc>
                <a:spcPct val="110000"/>
              </a:lnSpc>
            </a:pPr>
            <a:r>
              <a:rPr lang="en-GB" sz="1600" dirty="0">
                <a:latin typeface="Open Sans" panose="020B0606030504020204" pitchFamily="34" charset="0"/>
                <a:ea typeface="Open Sans" panose="020B0606030504020204" pitchFamily="34" charset="0"/>
                <a:cs typeface="Open Sans" panose="020B0606030504020204" pitchFamily="34" charset="0"/>
              </a:rPr>
              <a:t>Ensure that documents given to students with dyslexia contain only the instructions needed for the exercise; omit any unnecessary details as these could be distracting</a:t>
            </a:r>
          </a:p>
          <a:p>
            <a:pPr>
              <a:lnSpc>
                <a:spcPct val="110000"/>
              </a:lnSpc>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lvl="1">
              <a:lnSpc>
                <a:spcPct val="110000"/>
              </a:lnSpc>
            </a:pPr>
            <a:r>
              <a:rPr lang="en-GB" sz="1600" dirty="0">
                <a:latin typeface="Open Sans" panose="020B0606030504020204" pitchFamily="34" charset="0"/>
                <a:ea typeface="Open Sans" panose="020B0606030504020204" pitchFamily="34" charset="0"/>
                <a:cs typeface="Open Sans" panose="020B0606030504020204" pitchFamily="34" charset="0"/>
              </a:rPr>
              <a:t>All materials for students with dyslexia should have a clear layout, short sentences and an uncomplicated structure.</a:t>
            </a:r>
          </a:p>
          <a:p>
            <a:pPr>
              <a:lnSpc>
                <a:spcPct val="110000"/>
              </a:lnSpc>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r>
              <a:rPr lang="en-GB" sz="1600" b="1" dirty="0">
                <a:latin typeface="Open Sans" panose="020B0606030504020204" pitchFamily="34" charset="0"/>
                <a:ea typeface="Open Sans" panose="020B0606030504020204" pitchFamily="34" charset="0"/>
                <a:cs typeface="Open Sans" panose="020B0606030504020204" pitchFamily="34" charset="0"/>
              </a:rPr>
              <a:t>Illustrations</a:t>
            </a:r>
          </a:p>
          <a:p>
            <a:pPr lvl="1">
              <a:lnSpc>
                <a:spcPct val="110000"/>
              </a:lnSpc>
            </a:pPr>
            <a:r>
              <a:rPr lang="en-GB" sz="1600" dirty="0">
                <a:latin typeface="Open Sans" panose="020B0606030504020204" pitchFamily="34" charset="0"/>
                <a:ea typeface="Open Sans" panose="020B0606030504020204" pitchFamily="34" charset="0"/>
                <a:cs typeface="Open Sans" panose="020B0606030504020204" pitchFamily="34" charset="0"/>
              </a:rPr>
              <a:t>Use images that exemplify sentences or unfamiliar words</a:t>
            </a:r>
          </a:p>
          <a:p>
            <a:pPr>
              <a:lnSpc>
                <a:spcPct val="110000"/>
              </a:lnSpc>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lvl="1">
              <a:lnSpc>
                <a:spcPct val="110000"/>
              </a:lnSpc>
            </a:pPr>
            <a:r>
              <a:rPr lang="en-GB" sz="1600" dirty="0">
                <a:latin typeface="Open Sans" panose="020B0606030504020204" pitchFamily="34" charset="0"/>
                <a:ea typeface="Open Sans" panose="020B0606030504020204" pitchFamily="34" charset="0"/>
                <a:cs typeface="Open Sans" panose="020B0606030504020204" pitchFamily="34" charset="0"/>
              </a:rPr>
              <a:t>Space out the instructions and add a diagram, so that students can follow it without having to understand every word.</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4A629B7A-5705-4970-ACFE-4ABF36F8C608}"/>
              </a:ext>
            </a:extLst>
          </p:cNvPr>
          <p:cNvPicPr>
            <a:picLocks noChangeAspect="1"/>
          </p:cNvPicPr>
          <p:nvPr/>
        </p:nvPicPr>
        <p:blipFill rotWithShape="1">
          <a:blip r:embed="rId3"/>
          <a:srcRect r="2" b="19166"/>
          <a:stretch/>
        </p:blipFill>
        <p:spPr>
          <a:xfrm>
            <a:off x="6529065" y="10"/>
            <a:ext cx="5662937" cy="6857990"/>
          </a:xfrm>
          <a:custGeom>
            <a:avLst/>
            <a:gdLst/>
            <a:ahLst/>
            <a:cxnLst/>
            <a:rect l="l" t="t" r="r" b="b"/>
            <a:pathLst>
              <a:path w="5662937" h="6858000">
                <a:moveTo>
                  <a:pt x="598332" y="0"/>
                </a:moveTo>
                <a:lnTo>
                  <a:pt x="5662937" y="0"/>
                </a:lnTo>
                <a:lnTo>
                  <a:pt x="5662937" y="6858000"/>
                </a:lnTo>
                <a:lnTo>
                  <a:pt x="0" y="6858000"/>
                </a:lnTo>
                <a:lnTo>
                  <a:pt x="78957" y="6777438"/>
                </a:lnTo>
                <a:cubicBezTo>
                  <a:pt x="291624" y="6544265"/>
                  <a:pt x="490445" y="6275955"/>
                  <a:pt x="672224" y="5969316"/>
                </a:cubicBezTo>
                <a:cubicBezTo>
                  <a:pt x="914596" y="5515036"/>
                  <a:pt x="1066079" y="5030470"/>
                  <a:pt x="1217562" y="4515619"/>
                </a:cubicBezTo>
                <a:cubicBezTo>
                  <a:pt x="1338748" y="3970483"/>
                  <a:pt x="1399341" y="3516203"/>
                  <a:pt x="1399341" y="3061922"/>
                </a:cubicBezTo>
                <a:cubicBezTo>
                  <a:pt x="1399341" y="1948936"/>
                  <a:pt x="1190579" y="1021447"/>
                  <a:pt x="773055" y="279455"/>
                </a:cubicBezTo>
                <a:close/>
              </a:path>
            </a:pathLst>
          </a:custGeom>
        </p:spPr>
      </p:pic>
    </p:spTree>
    <p:custDataLst>
      <p:tags r:id="rId1"/>
    </p:custDataLst>
    <p:extLst>
      <p:ext uri="{BB962C8B-B14F-4D97-AF65-F5344CB8AC3E}">
        <p14:creationId xmlns:p14="http://schemas.microsoft.com/office/powerpoint/2010/main" val="2467735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D9E2D9-EE69-4775-8CE5-9EAC35AD2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D75B673-1FA7-415E-8B2E-7A0550C8B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7930D9-E42B-4AF0-B504-A3683A3BA67E}"/>
              </a:ext>
            </a:extLst>
          </p:cNvPr>
          <p:cNvSpPr>
            <a:spLocks noGrp="1"/>
          </p:cNvSpPr>
          <p:nvPr>
            <p:ph type="title"/>
          </p:nvPr>
        </p:nvSpPr>
        <p:spPr>
          <a:xfrm>
            <a:off x="6341806" y="213619"/>
            <a:ext cx="5262891" cy="1477328"/>
          </a:xfrm>
        </p:spPr>
        <p:txBody>
          <a:bodyPr wrap="square" anchor="ctr">
            <a:normAutofit fontScale="90000"/>
          </a:bodyPr>
          <a:lstStyle/>
          <a:p>
            <a:pPr algn="ctr"/>
            <a:r>
              <a:rPr lang="en-US" sz="4000" dirty="0">
                <a:latin typeface="Open Sans Extrabold" panose="020B0906030804020204" pitchFamily="34" charset="0"/>
                <a:ea typeface="Open Sans Extrabold" panose="020B0906030804020204" pitchFamily="34" charset="0"/>
                <a:cs typeface="Open Sans Extrabold" panose="020B0906030804020204" pitchFamily="34" charset="0"/>
              </a:rPr>
              <a:t>Accessibility and Learning Differences</a:t>
            </a:r>
          </a:p>
        </p:txBody>
      </p:sp>
      <p:pic>
        <p:nvPicPr>
          <p:cNvPr id="4" name="Picture 3">
            <a:extLst>
              <a:ext uri="{FF2B5EF4-FFF2-40B4-BE49-F238E27FC236}">
                <a16:creationId xmlns:a16="http://schemas.microsoft.com/office/drawing/2014/main" id="{30818B30-E8A7-4E85-B755-37B24E3C2172}"/>
              </a:ext>
            </a:extLst>
          </p:cNvPr>
          <p:cNvPicPr>
            <a:picLocks noChangeAspect="1"/>
          </p:cNvPicPr>
          <p:nvPr/>
        </p:nvPicPr>
        <p:blipFill rotWithShape="1">
          <a:blip r:embed="rId2"/>
          <a:srcRect l="26939" r="15598" b="-1"/>
          <a:stretch/>
        </p:blipFill>
        <p:spPr>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sp>
        <p:nvSpPr>
          <p:cNvPr id="3" name="Content Placeholder 2">
            <a:extLst>
              <a:ext uri="{FF2B5EF4-FFF2-40B4-BE49-F238E27FC236}">
                <a16:creationId xmlns:a16="http://schemas.microsoft.com/office/drawing/2014/main" id="{440724C9-71A4-4651-9B4E-2BE07E25BDF8}"/>
              </a:ext>
            </a:extLst>
          </p:cNvPr>
          <p:cNvSpPr>
            <a:spLocks noGrp="1"/>
          </p:cNvSpPr>
          <p:nvPr>
            <p:ph idx="1"/>
          </p:nvPr>
        </p:nvSpPr>
        <p:spPr>
          <a:xfrm>
            <a:off x="6021399" y="1845492"/>
            <a:ext cx="5903704" cy="4502819"/>
          </a:xfrm>
        </p:spPr>
        <p:txBody>
          <a:bodyPr>
            <a:normAutofit/>
          </a:bodyPr>
          <a:lstStyle/>
          <a:p>
            <a:pPr>
              <a:lnSpc>
                <a:spcPct val="110000"/>
              </a:lnSpc>
            </a:pPr>
            <a:r>
              <a:rPr lang="en-GB" sz="1800" b="1" dirty="0">
                <a:latin typeface="Open Sans" panose="020B0606030504020204" pitchFamily="34" charset="0"/>
                <a:ea typeface="Open Sans" panose="020B0606030504020204" pitchFamily="34" charset="0"/>
                <a:cs typeface="Open Sans" panose="020B0606030504020204" pitchFamily="34" charset="0"/>
              </a:rPr>
              <a:t>Fonts and background colours</a:t>
            </a:r>
          </a:p>
          <a:p>
            <a:pPr marL="0" indent="0">
              <a:lnSpc>
                <a:spcPct val="110000"/>
              </a:lnSpc>
              <a:buNone/>
            </a:pPr>
            <a:endParaRPr lang="en-GB" sz="1800" b="1" dirty="0">
              <a:latin typeface="Open Sans" panose="020B0606030504020204" pitchFamily="34" charset="0"/>
              <a:ea typeface="Open Sans" panose="020B0606030504020204" pitchFamily="34" charset="0"/>
              <a:cs typeface="Open Sans" panose="020B0606030504020204" pitchFamily="34" charset="0"/>
            </a:endParaRPr>
          </a:p>
          <a:p>
            <a:pPr lvl="1">
              <a:lnSpc>
                <a:spcPct val="110000"/>
              </a:lnSpc>
            </a:pPr>
            <a:r>
              <a:rPr lang="en-GB" sz="1800" dirty="0">
                <a:latin typeface="Open Sans" panose="020B0606030504020204" pitchFamily="34" charset="0"/>
                <a:ea typeface="Open Sans" panose="020B0606030504020204" pitchFamily="34" charset="0"/>
                <a:cs typeface="Open Sans" panose="020B0606030504020204" pitchFamily="34" charset="0"/>
              </a:rPr>
              <a:t>Use sans serif fonts, such as Arial and Comic Sans, as letters can appear less crowded. Alternatives include Verdana, Tahoma, Century Gothic, Trebuchet, Calibri, Open Sans.</a:t>
            </a:r>
          </a:p>
          <a:p>
            <a:pPr marL="457200" lvl="1" indent="0">
              <a:lnSpc>
                <a:spcPct val="110000"/>
              </a:lnSpc>
              <a:buNone/>
            </a:pPr>
            <a:endParaRPr lang="en-GB" sz="1800" dirty="0">
              <a:latin typeface="Open Sans" panose="020B0606030504020204" pitchFamily="34" charset="0"/>
              <a:ea typeface="Open Sans" panose="020B0606030504020204" pitchFamily="34" charset="0"/>
              <a:cs typeface="Open Sans" panose="020B0606030504020204" pitchFamily="34" charset="0"/>
            </a:endParaRPr>
          </a:p>
          <a:p>
            <a:pPr lvl="1">
              <a:lnSpc>
                <a:spcPct val="110000"/>
              </a:lnSpc>
            </a:pPr>
            <a:r>
              <a:rPr lang="en-GB" sz="1800" dirty="0">
                <a:latin typeface="Open Sans" panose="020B0606030504020204" pitchFamily="34" charset="0"/>
                <a:ea typeface="Open Sans" panose="020B0606030504020204" pitchFamily="34" charset="0"/>
                <a:cs typeface="Open Sans" panose="020B0606030504020204" pitchFamily="34" charset="0"/>
              </a:rPr>
              <a:t>Font size should be 12 to 14 points. Some dyslexic readers may request a larger font.</a:t>
            </a:r>
          </a:p>
          <a:p>
            <a:pPr marL="457200" lvl="1" indent="0">
              <a:lnSpc>
                <a:spcPct val="110000"/>
              </a:lnSpc>
              <a:buNone/>
            </a:pPr>
            <a:endParaRPr lang="en-GB" sz="1800" dirty="0">
              <a:latin typeface="Open Sans" panose="020B0606030504020204" pitchFamily="34" charset="0"/>
              <a:ea typeface="Open Sans" panose="020B0606030504020204" pitchFamily="34" charset="0"/>
              <a:cs typeface="Open Sans" panose="020B0606030504020204" pitchFamily="34" charset="0"/>
            </a:endParaRPr>
          </a:p>
          <a:p>
            <a:pPr lvl="1">
              <a:lnSpc>
                <a:spcPct val="110000"/>
              </a:lnSpc>
            </a:pPr>
            <a:r>
              <a:rPr lang="en-GB" sz="1800" dirty="0">
                <a:latin typeface="Open Sans" panose="020B0606030504020204" pitchFamily="34" charset="0"/>
                <a:ea typeface="Open Sans" panose="020B0606030504020204" pitchFamily="34" charset="0"/>
                <a:cs typeface="Open Sans" panose="020B0606030504020204" pitchFamily="34" charset="0"/>
              </a:rPr>
              <a:t>When you can, avoid using stark white backgrounds</a:t>
            </a:r>
            <a:r>
              <a:rPr lang="en-GB" sz="1400" dirty="0"/>
              <a:t>.</a:t>
            </a:r>
            <a:endParaRPr lang="en-US" sz="1400" dirty="0"/>
          </a:p>
        </p:txBody>
      </p:sp>
    </p:spTree>
    <p:extLst>
      <p:ext uri="{BB962C8B-B14F-4D97-AF65-F5344CB8AC3E}">
        <p14:creationId xmlns:p14="http://schemas.microsoft.com/office/powerpoint/2010/main" val="3416472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22">
            <a:extLst>
              <a:ext uri="{FF2B5EF4-FFF2-40B4-BE49-F238E27FC236}">
                <a16:creationId xmlns:a16="http://schemas.microsoft.com/office/drawing/2014/main" id="{AA32DEB2-F749-473E-8163-50609FD3F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4">
            <a:extLst>
              <a:ext uri="{FF2B5EF4-FFF2-40B4-BE49-F238E27FC236}">
                <a16:creationId xmlns:a16="http://schemas.microsoft.com/office/drawing/2014/main" id="{72217C68-2C96-4AA6-8C3B-876ACBAA04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D8CD5-7E00-4443-8895-36847AA9C3EC}"/>
              </a:ext>
            </a:extLst>
          </p:cNvPr>
          <p:cNvSpPr>
            <a:spLocks noGrp="1"/>
          </p:cNvSpPr>
          <p:nvPr>
            <p:ph type="title"/>
          </p:nvPr>
        </p:nvSpPr>
        <p:spPr>
          <a:xfrm>
            <a:off x="720000" y="619201"/>
            <a:ext cx="3095626" cy="1477328"/>
          </a:xfrm>
        </p:spPr>
        <p:txBody>
          <a:bodyPr>
            <a:normAutofit fontScale="90000"/>
          </a:bodyPr>
          <a:lstStyle/>
          <a:p>
            <a:pPr algn="ctr"/>
            <a:r>
              <a:rPr lang="en-US" sz="4000" dirty="0">
                <a:latin typeface="Open Sans Extrabold" panose="020B0906030804020204" pitchFamily="34" charset="0"/>
                <a:ea typeface="Open Sans Extrabold" panose="020B0906030804020204" pitchFamily="34" charset="0"/>
                <a:cs typeface="Open Sans Extrabold" panose="020B0906030804020204" pitchFamily="34" charset="0"/>
              </a:rPr>
              <a:t>Accessibility and Learning Differences</a:t>
            </a:r>
          </a:p>
        </p:txBody>
      </p:sp>
      <p:sp>
        <p:nvSpPr>
          <p:cNvPr id="3" name="Content Placeholder 2">
            <a:extLst>
              <a:ext uri="{FF2B5EF4-FFF2-40B4-BE49-F238E27FC236}">
                <a16:creationId xmlns:a16="http://schemas.microsoft.com/office/drawing/2014/main" id="{297DE6C1-3370-42C1-8F22-317D7796D186}"/>
              </a:ext>
            </a:extLst>
          </p:cNvPr>
          <p:cNvSpPr>
            <a:spLocks noGrp="1"/>
          </p:cNvSpPr>
          <p:nvPr>
            <p:ph idx="1"/>
          </p:nvPr>
        </p:nvSpPr>
        <p:spPr>
          <a:xfrm>
            <a:off x="4571863" y="541453"/>
            <a:ext cx="6900137" cy="1282513"/>
          </a:xfrm>
        </p:spPr>
        <p:txBody>
          <a:bodyPr>
            <a:normAutofit fontScale="92500" lnSpcReduction="10000"/>
          </a:bodyPr>
          <a:lstStyle/>
          <a:p>
            <a:pPr>
              <a:lnSpc>
                <a:spcPct val="110000"/>
              </a:lnSpc>
            </a:pPr>
            <a:r>
              <a:rPr lang="en-GB" b="1" dirty="0">
                <a:latin typeface="Open Sans" panose="020B0606030504020204" pitchFamily="34" charset="0"/>
                <a:ea typeface="Open Sans" panose="020B0606030504020204" pitchFamily="34" charset="0"/>
                <a:cs typeface="Open Sans" panose="020B0606030504020204" pitchFamily="34" charset="0"/>
              </a:rPr>
              <a:t>Microsoft tools</a:t>
            </a:r>
          </a:p>
          <a:p>
            <a:pPr lvl="1">
              <a:lnSpc>
                <a:spcPct val="110000"/>
              </a:lnSpc>
            </a:pPr>
            <a:r>
              <a:rPr lang="en-GB" sz="1400" b="1" dirty="0">
                <a:latin typeface="Open Sans" panose="020B0606030504020204" pitchFamily="34" charset="0"/>
                <a:ea typeface="Open Sans" panose="020B0606030504020204" pitchFamily="34" charset="0"/>
                <a:cs typeface="Open Sans" panose="020B0606030504020204" pitchFamily="34" charset="0"/>
              </a:rPr>
              <a:t>Show students the Immersive Reader option for Microsoft Word, which will read out the documents for them.</a:t>
            </a:r>
          </a:p>
          <a:p>
            <a:pPr lvl="1">
              <a:lnSpc>
                <a:spcPct val="110000"/>
              </a:lnSpc>
            </a:pPr>
            <a:r>
              <a:rPr lang="en-GB" sz="1400" b="1" dirty="0">
                <a:latin typeface="Open Sans" panose="020B0606030504020204" pitchFamily="34" charset="0"/>
                <a:ea typeface="Open Sans" panose="020B0606030504020204" pitchFamily="34" charset="0"/>
                <a:cs typeface="Open Sans" panose="020B0606030504020204" pitchFamily="34" charset="0"/>
              </a:rPr>
              <a:t>Make sure that you have used the “Check Accessibility” function on all Microsoft products.</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useBgFill="1">
        <p:nvSpPr>
          <p:cNvPr id="27" name="Freeform: Shape 26">
            <a:extLst>
              <a:ext uri="{FF2B5EF4-FFF2-40B4-BE49-F238E27FC236}">
                <a16:creationId xmlns:a16="http://schemas.microsoft.com/office/drawing/2014/main" id="{713C28E7-3F64-4B98-9E91-E3E78398A7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49712"/>
            <a:ext cx="12192000" cy="4308287"/>
          </a:xfrm>
          <a:custGeom>
            <a:avLst/>
            <a:gdLst>
              <a:gd name="connsiteX0" fmla="*/ 8433532 w 12192000"/>
              <a:gd name="connsiteY0" fmla="*/ 0 h 4430824"/>
              <a:gd name="connsiteX1" fmla="*/ 10752995 w 12192000"/>
              <a:gd name="connsiteY1" fmla="*/ 67992 h 4430824"/>
              <a:gd name="connsiteX2" fmla="*/ 11679766 w 12192000"/>
              <a:gd name="connsiteY2" fmla="*/ 57486 h 4430824"/>
              <a:gd name="connsiteX3" fmla="*/ 12192000 w 12192000"/>
              <a:gd name="connsiteY3" fmla="*/ 51680 h 4430824"/>
              <a:gd name="connsiteX4" fmla="*/ 12192000 w 12192000"/>
              <a:gd name="connsiteY4" fmla="*/ 4430824 h 4430824"/>
              <a:gd name="connsiteX5" fmla="*/ 0 w 12192000"/>
              <a:gd name="connsiteY5" fmla="*/ 4430824 h 4430824"/>
              <a:gd name="connsiteX6" fmla="*/ 0 w 12192000"/>
              <a:gd name="connsiteY6" fmla="*/ 95596 h 4430824"/>
              <a:gd name="connsiteX7" fmla="*/ 110687 w 12192000"/>
              <a:gd name="connsiteY7" fmla="*/ 94341 h 4430824"/>
              <a:gd name="connsiteX8" fmla="*/ 324281 w 12192000"/>
              <a:gd name="connsiteY8" fmla="*/ 91920 h 4430824"/>
              <a:gd name="connsiteX9" fmla="*/ 8433532 w 12192000"/>
              <a:gd name="connsiteY9" fmla="*/ 0 h 443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430824">
                <a:moveTo>
                  <a:pt x="8433532" y="0"/>
                </a:moveTo>
                <a:cubicBezTo>
                  <a:pt x="10752995" y="67992"/>
                  <a:pt x="10752995" y="67992"/>
                  <a:pt x="10752995" y="67992"/>
                </a:cubicBezTo>
                <a:cubicBezTo>
                  <a:pt x="11679766" y="57486"/>
                  <a:pt x="11679766" y="57486"/>
                  <a:pt x="11679766" y="57486"/>
                </a:cubicBezTo>
                <a:lnTo>
                  <a:pt x="12192000" y="51680"/>
                </a:lnTo>
                <a:lnTo>
                  <a:pt x="12192000" y="4430824"/>
                </a:lnTo>
                <a:lnTo>
                  <a:pt x="0" y="4430824"/>
                </a:lnTo>
                <a:lnTo>
                  <a:pt x="0" y="95596"/>
                </a:lnTo>
                <a:lnTo>
                  <a:pt x="110687" y="94341"/>
                </a:lnTo>
                <a:cubicBezTo>
                  <a:pt x="193952" y="93397"/>
                  <a:pt x="266357" y="92577"/>
                  <a:pt x="324281" y="91920"/>
                </a:cubicBezTo>
                <a:cubicBezTo>
                  <a:pt x="8433532" y="0"/>
                  <a:pt x="8433532" y="0"/>
                  <a:pt x="8433532"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pic>
        <p:nvPicPr>
          <p:cNvPr id="5" name="Picture 4">
            <a:extLst>
              <a:ext uri="{FF2B5EF4-FFF2-40B4-BE49-F238E27FC236}">
                <a16:creationId xmlns:a16="http://schemas.microsoft.com/office/drawing/2014/main" id="{0FE7C009-D21B-497F-A284-643911BC1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00" y="4184211"/>
            <a:ext cx="10728325" cy="1019192"/>
          </a:xfrm>
          <a:custGeom>
            <a:avLst/>
            <a:gdLst/>
            <a:ahLst/>
            <a:cxnLst/>
            <a:rect l="l" t="t" r="r" b="b"/>
            <a:pathLst>
              <a:path w="10728325" h="3501162">
                <a:moveTo>
                  <a:pt x="0" y="0"/>
                </a:moveTo>
                <a:lnTo>
                  <a:pt x="10728325" y="0"/>
                </a:lnTo>
                <a:lnTo>
                  <a:pt x="10728325" y="3501162"/>
                </a:lnTo>
                <a:lnTo>
                  <a:pt x="0" y="3501162"/>
                </a:lnTo>
                <a:close/>
              </a:path>
            </a:pathLst>
          </a:custGeom>
        </p:spPr>
      </p:pic>
    </p:spTree>
    <p:custDataLst>
      <p:tags r:id="rId1"/>
    </p:custDataLst>
    <p:extLst>
      <p:ext uri="{BB962C8B-B14F-4D97-AF65-F5344CB8AC3E}">
        <p14:creationId xmlns:p14="http://schemas.microsoft.com/office/powerpoint/2010/main" val="954972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1D3B63D-97A2-43B6-B140-7FADB9C54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9AB3E9-A7F5-451B-8FC3-9BBE53056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98589C-D20B-435D-BF6C-7CF5C321373A}"/>
              </a:ext>
            </a:extLst>
          </p:cNvPr>
          <p:cNvSpPr>
            <a:spLocks noGrp="1"/>
          </p:cNvSpPr>
          <p:nvPr>
            <p:ph type="title"/>
          </p:nvPr>
        </p:nvSpPr>
        <p:spPr>
          <a:xfrm>
            <a:off x="720000" y="619200"/>
            <a:ext cx="4991961" cy="881189"/>
          </a:xfrm>
        </p:spPr>
        <p:txBody>
          <a:bodyPr wrap="square" anchor="ctr">
            <a:normAutofit fontScale="90000"/>
          </a:bodyPr>
          <a:lstStyle/>
          <a:p>
            <a:pPr algn="ctr"/>
            <a:r>
              <a:rPr lang="en-US" sz="4800" dirty="0">
                <a:latin typeface="Open Sans Extrabold" panose="020B0906030804020204" pitchFamily="34" charset="0"/>
                <a:ea typeface="Open Sans Extrabold" panose="020B0906030804020204" pitchFamily="34" charset="0"/>
                <a:cs typeface="Open Sans Extrabold" panose="020B0906030804020204" pitchFamily="34" charset="0"/>
              </a:rPr>
              <a:t>Inclusive Language </a:t>
            </a:r>
          </a:p>
        </p:txBody>
      </p:sp>
      <p:sp>
        <p:nvSpPr>
          <p:cNvPr id="3" name="Content Placeholder 2">
            <a:extLst>
              <a:ext uri="{FF2B5EF4-FFF2-40B4-BE49-F238E27FC236}">
                <a16:creationId xmlns:a16="http://schemas.microsoft.com/office/drawing/2014/main" id="{D79ABEB7-789C-4D18-AD08-4C9C34E1793F}"/>
              </a:ext>
            </a:extLst>
          </p:cNvPr>
          <p:cNvSpPr>
            <a:spLocks noGrp="1"/>
          </p:cNvSpPr>
          <p:nvPr>
            <p:ph idx="1"/>
          </p:nvPr>
        </p:nvSpPr>
        <p:spPr>
          <a:xfrm>
            <a:off x="360607" y="1912513"/>
            <a:ext cx="6529589" cy="4572000"/>
          </a:xfrm>
        </p:spPr>
        <p:txBody>
          <a:bodyPr>
            <a:normAutofit fontScale="92500" lnSpcReduction="10000"/>
          </a:bodyPr>
          <a:lstStyle/>
          <a:p>
            <a:pPr>
              <a:lnSpc>
                <a:spcPct val="110000"/>
              </a:lnSpc>
            </a:pPr>
            <a:r>
              <a:rPr lang="en-GB" sz="1800" dirty="0">
                <a:latin typeface="Open Sans" panose="020B0606030504020204" pitchFamily="34" charset="0"/>
                <a:ea typeface="Open Sans" panose="020B0606030504020204" pitchFamily="34" charset="0"/>
                <a:cs typeface="Open Sans" panose="020B0606030504020204" pitchFamily="34" charset="0"/>
              </a:rPr>
              <a:t>Consider the diversity of your student population with inclusive language. Inclusive language further highlights our respect for the diversity of backgrounds in the classroom.</a:t>
            </a:r>
          </a:p>
          <a:p>
            <a:pPr>
              <a:lnSpc>
                <a:spcPct val="110000"/>
              </a:lnSpc>
            </a:pPr>
            <a:endParaRPr lang="en-GB" sz="1800"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r>
              <a:rPr lang="en-GB" sz="1800" dirty="0">
                <a:latin typeface="Open Sans" panose="020B0606030504020204" pitchFamily="34" charset="0"/>
                <a:ea typeface="Open Sans" panose="020B0606030504020204" pitchFamily="34" charset="0"/>
                <a:cs typeface="Open Sans" panose="020B0606030504020204" pitchFamily="34" charset="0"/>
              </a:rPr>
              <a:t>Use varied names and socio-cultural contexts in test questions, assignments and case studies.</a:t>
            </a:r>
          </a:p>
          <a:p>
            <a:pPr>
              <a:lnSpc>
                <a:spcPct val="110000"/>
              </a:lnSpc>
            </a:pPr>
            <a:endParaRPr lang="en-GB" sz="1800"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r>
              <a:rPr lang="en-GB" sz="1800" dirty="0">
                <a:latin typeface="Open Sans" panose="020B0606030504020204" pitchFamily="34" charset="0"/>
                <a:ea typeface="Open Sans" panose="020B0606030504020204" pitchFamily="34" charset="0"/>
                <a:cs typeface="Open Sans" panose="020B0606030504020204" pitchFamily="34" charset="0"/>
              </a:rPr>
              <a:t>Use language that is truly generic, </a:t>
            </a:r>
            <a:r>
              <a:rPr lang="en-GB" sz="1800" dirty="0" err="1">
                <a:latin typeface="Open Sans" panose="020B0606030504020204" pitchFamily="34" charset="0"/>
                <a:ea typeface="Open Sans" panose="020B0606030504020204" pitchFamily="34" charset="0"/>
                <a:cs typeface="Open Sans" panose="020B0606030504020204" pitchFamily="34" charset="0"/>
              </a:rPr>
              <a:t>ie</a:t>
            </a:r>
            <a:r>
              <a:rPr lang="en-GB" sz="1800" dirty="0">
                <a:latin typeface="Open Sans" panose="020B0606030504020204" pitchFamily="34" charset="0"/>
                <a:ea typeface="Open Sans" panose="020B0606030504020204" pitchFamily="34" charset="0"/>
                <a:cs typeface="Open Sans" panose="020B0606030504020204" pitchFamily="34" charset="0"/>
              </a:rPr>
              <a:t>, winter/holiday break instead of Christmas break and house of worship instead of church.</a:t>
            </a:r>
          </a:p>
          <a:p>
            <a:pPr>
              <a:lnSpc>
                <a:spcPct val="110000"/>
              </a:lnSpc>
            </a:pPr>
            <a:endParaRPr lang="en-GB" sz="1800"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r>
              <a:rPr lang="en-GB" sz="1800" dirty="0">
                <a:latin typeface="Open Sans" panose="020B0606030504020204" pitchFamily="34" charset="0"/>
                <a:ea typeface="Open Sans" panose="020B0606030504020204" pitchFamily="34" charset="0"/>
                <a:cs typeface="Open Sans" panose="020B0606030504020204" pitchFamily="34" charset="0"/>
              </a:rPr>
              <a:t>Use language to acknowledge different lived experiences: “For those of you who have </a:t>
            </a:r>
            <a:r>
              <a:rPr lang="en-GB" sz="1400" dirty="0">
                <a:latin typeface="Open Sans" panose="020B0606030504020204" pitchFamily="34" charset="0"/>
                <a:ea typeface="Open Sans" panose="020B0606030504020204" pitchFamily="34" charset="0"/>
                <a:cs typeface="Open Sans" panose="020B0606030504020204" pitchFamily="34" charset="0"/>
              </a:rPr>
              <a:t>studied abroad/seen Field of Dreams/been on a ferry…”</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98711CCD-4CC6-46FA-AFE3-579A37FF897C}"/>
              </a:ext>
            </a:extLst>
          </p:cNvPr>
          <p:cNvPicPr>
            <a:picLocks noChangeAspect="1"/>
          </p:cNvPicPr>
          <p:nvPr/>
        </p:nvPicPr>
        <p:blipFill>
          <a:blip r:embed="rId3"/>
          <a:stretch>
            <a:fillRect/>
          </a:stretch>
        </p:blipFill>
        <p:spPr>
          <a:xfrm>
            <a:off x="7146558" y="720000"/>
            <a:ext cx="3610733" cy="5409338"/>
          </a:xfrm>
          <a:custGeom>
            <a:avLst/>
            <a:gdLst/>
            <a:ahLst/>
            <a:cxnLst/>
            <a:rect l="l" t="t" r="r" b="b"/>
            <a:pathLst>
              <a:path w="5014800" h="5409338">
                <a:moveTo>
                  <a:pt x="0" y="0"/>
                </a:moveTo>
                <a:lnTo>
                  <a:pt x="5014800" y="0"/>
                </a:lnTo>
                <a:lnTo>
                  <a:pt x="5014800" y="5409338"/>
                </a:lnTo>
                <a:lnTo>
                  <a:pt x="0" y="5409338"/>
                </a:lnTo>
                <a:close/>
              </a:path>
            </a:pathLst>
          </a:custGeom>
        </p:spPr>
      </p:pic>
    </p:spTree>
    <p:custDataLst>
      <p:tags r:id="rId1"/>
    </p:custDataLst>
    <p:extLst>
      <p:ext uri="{BB962C8B-B14F-4D97-AF65-F5344CB8AC3E}">
        <p14:creationId xmlns:p14="http://schemas.microsoft.com/office/powerpoint/2010/main" val="1785877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769CF112-CE49-4CE6-991F-E4A6FCAD4E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riting on a piece of paper&#10;&#10;Description automatically generated with medium confidence">
            <a:extLst>
              <a:ext uri="{FF2B5EF4-FFF2-40B4-BE49-F238E27FC236}">
                <a16:creationId xmlns:a16="http://schemas.microsoft.com/office/drawing/2014/main" id="{39E6B405-7BC6-489A-A5A0-BF6CB70B6EF6}"/>
              </a:ext>
            </a:extLst>
          </p:cNvPr>
          <p:cNvPicPr>
            <a:picLocks noChangeAspect="1"/>
          </p:cNvPicPr>
          <p:nvPr/>
        </p:nvPicPr>
        <p:blipFill rotWithShape="1">
          <a:blip r:embed="rId3"/>
          <a:srcRect l="36284" r="23865"/>
          <a:stretch/>
        </p:blipFill>
        <p:spPr>
          <a:xfrm>
            <a:off x="7333307" y="10"/>
            <a:ext cx="4858695" cy="6857990"/>
          </a:xfrm>
          <a:custGeom>
            <a:avLst/>
            <a:gdLst/>
            <a:ahLst/>
            <a:cxnLst/>
            <a:rect l="l" t="t" r="r" b="b"/>
            <a:pathLst>
              <a:path w="4858695" h="6858000">
                <a:moveTo>
                  <a:pt x="492746" y="0"/>
                </a:moveTo>
                <a:lnTo>
                  <a:pt x="4858695" y="0"/>
                </a:lnTo>
                <a:lnTo>
                  <a:pt x="4858695" y="6858000"/>
                </a:lnTo>
                <a:lnTo>
                  <a:pt x="0" y="6858000"/>
                </a:lnTo>
                <a:lnTo>
                  <a:pt x="8292" y="6849586"/>
                </a:lnTo>
                <a:cubicBezTo>
                  <a:pt x="364724" y="6471364"/>
                  <a:pt x="1039362" y="5693031"/>
                  <a:pt x="1267733" y="4893468"/>
                </a:cubicBezTo>
                <a:cubicBezTo>
                  <a:pt x="1496104" y="4093905"/>
                  <a:pt x="1464141" y="2947616"/>
                  <a:pt x="1378520" y="2052209"/>
                </a:cubicBezTo>
                <a:cubicBezTo>
                  <a:pt x="1292899" y="1156802"/>
                  <a:pt x="980727" y="345663"/>
                  <a:pt x="492746" y="0"/>
                </a:cubicBezTo>
                <a:close/>
              </a:path>
            </a:pathLst>
          </a:custGeom>
        </p:spPr>
      </p:pic>
      <p:sp>
        <p:nvSpPr>
          <p:cNvPr id="2" name="Title 1">
            <a:extLst>
              <a:ext uri="{FF2B5EF4-FFF2-40B4-BE49-F238E27FC236}">
                <a16:creationId xmlns:a16="http://schemas.microsoft.com/office/drawing/2014/main" id="{30C39259-7DA9-4FC4-9600-A1F22DABA5C6}"/>
              </a:ext>
            </a:extLst>
          </p:cNvPr>
          <p:cNvSpPr>
            <a:spLocks noGrp="1"/>
          </p:cNvSpPr>
          <p:nvPr>
            <p:ph type="title"/>
          </p:nvPr>
        </p:nvSpPr>
        <p:spPr>
          <a:xfrm>
            <a:off x="720000" y="341290"/>
            <a:ext cx="6923812" cy="1191296"/>
          </a:xfrm>
        </p:spPr>
        <p:txBody>
          <a:bodyPr wrap="square" anchor="ctr">
            <a:normAutofit/>
          </a:bodyPr>
          <a:lstStyle/>
          <a:p>
            <a:pPr algn="ct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Accessible Assessments</a:t>
            </a:r>
          </a:p>
        </p:txBody>
      </p:sp>
      <p:sp>
        <p:nvSpPr>
          <p:cNvPr id="3" name="Content Placeholder 2">
            <a:extLst>
              <a:ext uri="{FF2B5EF4-FFF2-40B4-BE49-F238E27FC236}">
                <a16:creationId xmlns:a16="http://schemas.microsoft.com/office/drawing/2014/main" id="{95D267A4-BAA4-40BC-AB38-B580FAD0FE03}"/>
              </a:ext>
            </a:extLst>
          </p:cNvPr>
          <p:cNvSpPr>
            <a:spLocks noGrp="1"/>
          </p:cNvSpPr>
          <p:nvPr>
            <p:ph idx="1"/>
          </p:nvPr>
        </p:nvSpPr>
        <p:spPr>
          <a:xfrm>
            <a:off x="642726" y="2058642"/>
            <a:ext cx="6923813" cy="3216273"/>
          </a:xfrm>
        </p:spPr>
        <p:txBody>
          <a:bodyPr>
            <a:normAutofit/>
          </a:bodyPr>
          <a:lstStyle/>
          <a:p>
            <a:r>
              <a:rPr lang="en-GB" b="1" dirty="0">
                <a:latin typeface="Open Sans" panose="020B0606030504020204" pitchFamily="34" charset="0"/>
                <a:ea typeface="Open Sans" panose="020B0606030504020204" pitchFamily="34" charset="0"/>
                <a:cs typeface="Open Sans" panose="020B0606030504020204" pitchFamily="34" charset="0"/>
              </a:rPr>
              <a:t>Alternative formats</a:t>
            </a:r>
          </a:p>
          <a:p>
            <a:pPr lvl="1"/>
            <a:r>
              <a:rPr lang="en-GB" dirty="0">
                <a:latin typeface="Open Sans" panose="020B0606030504020204" pitchFamily="34" charset="0"/>
                <a:ea typeface="Open Sans" panose="020B0606030504020204" pitchFamily="34" charset="0"/>
                <a:cs typeface="Open Sans" panose="020B0606030504020204" pitchFamily="34" charset="0"/>
              </a:rPr>
              <a:t>Consider whether a written brief is the best way to deliver the task to your students.</a:t>
            </a:r>
          </a:p>
          <a:p>
            <a:pPr lvl="1"/>
            <a:r>
              <a:rPr lang="en-GB" dirty="0">
                <a:latin typeface="Open Sans" panose="020B0606030504020204" pitchFamily="34" charset="0"/>
                <a:ea typeface="Open Sans" panose="020B0606030504020204" pitchFamily="34" charset="0"/>
                <a:cs typeface="Open Sans" panose="020B0606030504020204" pitchFamily="34" charset="0"/>
              </a:rPr>
              <a:t>Make sure there are closed captions and transcripts available for any video or audio files you provide.</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716951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A3E2477-CB24-4FE6-B9C0-F9800FF83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965638C-2268-4A1B-96C3-95E79EF44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70698F-68A6-4A8A-95B6-37E1B7575ED6}"/>
              </a:ext>
            </a:extLst>
          </p:cNvPr>
          <p:cNvSpPr>
            <a:spLocks noGrp="1"/>
          </p:cNvSpPr>
          <p:nvPr>
            <p:ph type="title"/>
          </p:nvPr>
        </p:nvSpPr>
        <p:spPr>
          <a:xfrm>
            <a:off x="720000" y="619200"/>
            <a:ext cx="4991961" cy="964901"/>
          </a:xfrm>
        </p:spPr>
        <p:txBody>
          <a:bodyPr wrap="square" anchor="ctr">
            <a:normAutofit fontScale="90000"/>
          </a:bodyPr>
          <a:lstStyle/>
          <a:p>
            <a:pPr algn="ct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Meaningful Assessments </a:t>
            </a:r>
          </a:p>
        </p:txBody>
      </p:sp>
      <p:sp>
        <p:nvSpPr>
          <p:cNvPr id="3" name="Content Placeholder 2">
            <a:extLst>
              <a:ext uri="{FF2B5EF4-FFF2-40B4-BE49-F238E27FC236}">
                <a16:creationId xmlns:a16="http://schemas.microsoft.com/office/drawing/2014/main" id="{204A3BA7-8110-4924-B2EA-D83E8B644605}"/>
              </a:ext>
            </a:extLst>
          </p:cNvPr>
          <p:cNvSpPr>
            <a:spLocks noGrp="1"/>
          </p:cNvSpPr>
          <p:nvPr>
            <p:ph idx="1"/>
          </p:nvPr>
        </p:nvSpPr>
        <p:spPr>
          <a:xfrm>
            <a:off x="289775" y="1886756"/>
            <a:ext cx="5885645" cy="4127678"/>
          </a:xfrm>
        </p:spPr>
        <p:txBody>
          <a:bodyPr>
            <a:normAutofit/>
          </a:bodyPr>
          <a:lstStyle/>
          <a:p>
            <a:pPr>
              <a:lnSpc>
                <a:spcPct val="110000"/>
              </a:lnSpc>
            </a:pPr>
            <a:r>
              <a:rPr lang="en-GB" sz="1600" dirty="0">
                <a:latin typeface="Open Sans" panose="020B0606030504020204" pitchFamily="34" charset="0"/>
                <a:ea typeface="Open Sans" panose="020B0606030504020204" pitchFamily="34" charset="0"/>
                <a:cs typeface="Open Sans" panose="020B0606030504020204" pitchFamily="34" charset="0"/>
              </a:rPr>
              <a:t>Creating a meaningful assessment is about de-obfuscating achievement – creating a situation where the learning that students display cannot be faked by preparation or go unrecognised by the conventions of teaching.</a:t>
            </a:r>
          </a:p>
          <a:p>
            <a:pPr>
              <a:lnSpc>
                <a:spcPct val="110000"/>
              </a:lnSpc>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r>
              <a:rPr lang="en-GB" sz="1600" dirty="0">
                <a:latin typeface="Open Sans" panose="020B0606030504020204" pitchFamily="34" charset="0"/>
                <a:ea typeface="Open Sans" panose="020B0606030504020204" pitchFamily="34" charset="0"/>
                <a:cs typeface="Open Sans" panose="020B0606030504020204" pitchFamily="34" charset="0"/>
              </a:rPr>
              <a:t>These assessments also mirror what students might be asked to do in a real-world scenario. Thinking about assessments this way further supports the accessible nature of the assessments because both meaningful assessments and accessible assessments are designed with the idea of excising the arbitrary, and arbitrarily alienating, tasks that hinder student engagement with the assessments.</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useBgFill="1">
        <p:nvSpPr>
          <p:cNvPr id="13" name="Freeform: Shape 12">
            <a:extLst>
              <a:ext uri="{FF2B5EF4-FFF2-40B4-BE49-F238E27FC236}">
                <a16:creationId xmlns:a16="http://schemas.microsoft.com/office/drawing/2014/main" id="{97D0825D-5142-4F4A-A141-3CCD5E99C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5867335" y="533334"/>
            <a:ext cx="6858000" cy="5791331"/>
          </a:xfrm>
          <a:custGeom>
            <a:avLst/>
            <a:gdLst>
              <a:gd name="connsiteX0" fmla="*/ 6858000 w 6858000"/>
              <a:gd name="connsiteY0" fmla="*/ 14535 h 5791331"/>
              <a:gd name="connsiteX1" fmla="*/ 6858000 w 6858000"/>
              <a:gd name="connsiteY1" fmla="*/ 5791331 h 5791331"/>
              <a:gd name="connsiteX2" fmla="*/ 0 w 6858000"/>
              <a:gd name="connsiteY2" fmla="*/ 5791330 h 5791331"/>
              <a:gd name="connsiteX3" fmla="*/ 0 w 6858000"/>
              <a:gd name="connsiteY3" fmla="*/ 0 h 5791331"/>
              <a:gd name="connsiteX4" fmla="*/ 145832 w 6858000"/>
              <a:gd name="connsiteY4" fmla="*/ 1175 h 5791331"/>
              <a:gd name="connsiteX5" fmla="*/ 2611132 w 6858000"/>
              <a:gd name="connsiteY5" fmla="*/ 48625 h 5791331"/>
              <a:gd name="connsiteX6" fmla="*/ 6643031 w 6858000"/>
              <a:gd name="connsiteY6" fmla="*/ 15010 h 579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91331">
                <a:moveTo>
                  <a:pt x="6858000" y="14535"/>
                </a:moveTo>
                <a:lnTo>
                  <a:pt x="6858000" y="5791331"/>
                </a:lnTo>
                <a:lnTo>
                  <a:pt x="0" y="5791330"/>
                </a:lnTo>
                <a:lnTo>
                  <a:pt x="0" y="0"/>
                </a:lnTo>
                <a:lnTo>
                  <a:pt x="145832" y="1175"/>
                </a:lnTo>
                <a:cubicBezTo>
                  <a:pt x="886907" y="14750"/>
                  <a:pt x="2228596" y="125101"/>
                  <a:pt x="2611132" y="48625"/>
                </a:cubicBezTo>
                <a:cubicBezTo>
                  <a:pt x="2933352" y="-3056"/>
                  <a:pt x="5032814" y="16325"/>
                  <a:pt x="6643031" y="1501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4" name="Picture 3">
            <a:extLst>
              <a:ext uri="{FF2B5EF4-FFF2-40B4-BE49-F238E27FC236}">
                <a16:creationId xmlns:a16="http://schemas.microsoft.com/office/drawing/2014/main" id="{C007D3B1-DBD4-4F72-8E41-246CA7E7ECAC}"/>
              </a:ext>
            </a:extLst>
          </p:cNvPr>
          <p:cNvPicPr>
            <a:picLocks noChangeAspect="1"/>
          </p:cNvPicPr>
          <p:nvPr/>
        </p:nvPicPr>
        <p:blipFill>
          <a:blip r:embed="rId3"/>
          <a:stretch>
            <a:fillRect/>
          </a:stretch>
        </p:blipFill>
        <p:spPr>
          <a:xfrm>
            <a:off x="7176162" y="1222098"/>
            <a:ext cx="4284000" cy="4405141"/>
          </a:xfrm>
          <a:custGeom>
            <a:avLst/>
            <a:gdLst/>
            <a:ahLst/>
            <a:cxnLst/>
            <a:rect l="l" t="t" r="r" b="b"/>
            <a:pathLst>
              <a:path w="4284000" h="5409338">
                <a:moveTo>
                  <a:pt x="0" y="0"/>
                </a:moveTo>
                <a:lnTo>
                  <a:pt x="4284000" y="0"/>
                </a:lnTo>
                <a:lnTo>
                  <a:pt x="4284000" y="5409338"/>
                </a:lnTo>
                <a:lnTo>
                  <a:pt x="0" y="5409338"/>
                </a:lnTo>
                <a:close/>
              </a:path>
            </a:pathLst>
          </a:custGeom>
        </p:spPr>
      </p:pic>
    </p:spTree>
    <p:custDataLst>
      <p:tags r:id="rId1"/>
    </p:custDataLst>
    <p:extLst>
      <p:ext uri="{BB962C8B-B14F-4D97-AF65-F5344CB8AC3E}">
        <p14:creationId xmlns:p14="http://schemas.microsoft.com/office/powerpoint/2010/main" val="1645060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D1035C-3BF0-4FE0-B3A3-1062F8600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39D61E-C263-4F3E-9191-4B8A405ED916}"/>
              </a:ext>
            </a:extLst>
          </p:cNvPr>
          <p:cNvSpPr>
            <a:spLocks noGrp="1"/>
          </p:cNvSpPr>
          <p:nvPr>
            <p:ph type="title"/>
          </p:nvPr>
        </p:nvSpPr>
        <p:spPr>
          <a:xfrm>
            <a:off x="720000" y="619200"/>
            <a:ext cx="5809063" cy="1158085"/>
          </a:xfrm>
        </p:spPr>
        <p:txBody>
          <a:bodyPr wrap="square" anchor="ctr">
            <a:normAutofit/>
          </a:bodyPr>
          <a:lstStyle/>
          <a:p>
            <a:r>
              <a:rPr lang="en-US" sz="3600" dirty="0">
                <a:latin typeface="Open Sans Extrabold" panose="020B0906030804020204" pitchFamily="34" charset="0"/>
                <a:ea typeface="Open Sans Extrabold" panose="020B0906030804020204" pitchFamily="34" charset="0"/>
                <a:cs typeface="Open Sans Extrabold" panose="020B0906030804020204" pitchFamily="34" charset="0"/>
              </a:rPr>
              <a:t>Accessibility Through Assessment Literacy</a:t>
            </a:r>
          </a:p>
        </p:txBody>
      </p:sp>
      <p:sp>
        <p:nvSpPr>
          <p:cNvPr id="3" name="Content Placeholder 2">
            <a:extLst>
              <a:ext uri="{FF2B5EF4-FFF2-40B4-BE49-F238E27FC236}">
                <a16:creationId xmlns:a16="http://schemas.microsoft.com/office/drawing/2014/main" id="{5F387324-C43C-48D9-8DAD-3E160B237808}"/>
              </a:ext>
            </a:extLst>
          </p:cNvPr>
          <p:cNvSpPr>
            <a:spLocks noGrp="1"/>
          </p:cNvSpPr>
          <p:nvPr>
            <p:ph idx="1"/>
          </p:nvPr>
        </p:nvSpPr>
        <p:spPr>
          <a:xfrm>
            <a:off x="154546" y="1989785"/>
            <a:ext cx="7076941" cy="4404575"/>
          </a:xfrm>
        </p:spPr>
        <p:txBody>
          <a:bodyPr>
            <a:normAutofit fontScale="92500" lnSpcReduction="10000"/>
          </a:bodyPr>
          <a:lstStyle/>
          <a:p>
            <a:pPr>
              <a:lnSpc>
                <a:spcPct val="110000"/>
              </a:lnSpc>
            </a:pPr>
            <a:r>
              <a:rPr lang="en-GB" sz="1600" dirty="0">
                <a:latin typeface="Open Sans" panose="020B0606030504020204" pitchFamily="34" charset="0"/>
                <a:ea typeface="Open Sans" panose="020B0606030504020204" pitchFamily="34" charset="0"/>
                <a:cs typeface="Open Sans" panose="020B0606030504020204" pitchFamily="34" charset="0"/>
              </a:rPr>
              <a:t>The last tip is perhaps the most important. All assessments can be accessible to students if they understand what the assessment is and how they are supposed to engage with it. Assessment literacy means that students have the knowledge of how to complete an assessment regardless of the format.</a:t>
            </a:r>
          </a:p>
          <a:p>
            <a:pPr>
              <a:lnSpc>
                <a:spcPct val="110000"/>
              </a:lnSpc>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r>
              <a:rPr lang="en-GB" sz="1600" dirty="0">
                <a:latin typeface="Open Sans" panose="020B0606030504020204" pitchFamily="34" charset="0"/>
                <a:ea typeface="Open Sans" panose="020B0606030504020204" pitchFamily="34" charset="0"/>
                <a:cs typeface="Open Sans" panose="020B0606030504020204" pitchFamily="34" charset="0"/>
              </a:rPr>
              <a:t>Take the time to help your students become assessment and feedback literate.</a:t>
            </a:r>
          </a:p>
          <a:p>
            <a:pPr>
              <a:lnSpc>
                <a:spcPct val="110000"/>
              </a:lnSpc>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r>
              <a:rPr lang="en-GB" sz="1600" dirty="0">
                <a:latin typeface="Open Sans" panose="020B0606030504020204" pitchFamily="34" charset="0"/>
                <a:ea typeface="Open Sans" panose="020B0606030504020204" pitchFamily="34" charset="0"/>
                <a:cs typeface="Open Sans" panose="020B0606030504020204" pitchFamily="34" charset="0"/>
              </a:rPr>
              <a:t>Teach students to understand the purpose of assessment and be explicit about your expectations related to how they engage with and complete the assessment.</a:t>
            </a:r>
          </a:p>
          <a:p>
            <a:pPr>
              <a:lnSpc>
                <a:spcPct val="110000"/>
              </a:lnSpc>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r>
              <a:rPr lang="en-GB" sz="1600" dirty="0">
                <a:latin typeface="Open Sans" panose="020B0606030504020204" pitchFamily="34" charset="0"/>
                <a:ea typeface="Open Sans" panose="020B0606030504020204" pitchFamily="34" charset="0"/>
                <a:cs typeface="Open Sans" panose="020B0606030504020204" pitchFamily="34" charset="0"/>
              </a:rPr>
              <a:t>Explain how feedback will be provided and how it can be used to support the students in their learning.</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CC04D256-7D32-4F13-BBDA-46CD0D74799C}"/>
              </a:ext>
            </a:extLst>
          </p:cNvPr>
          <p:cNvPicPr>
            <a:picLocks noChangeAspect="1"/>
          </p:cNvPicPr>
          <p:nvPr/>
        </p:nvPicPr>
        <p:blipFill rotWithShape="1">
          <a:blip r:embed="rId3"/>
          <a:srcRect t="18025" r="1" b="8103"/>
          <a:stretch/>
        </p:blipFill>
        <p:spPr>
          <a:xfrm>
            <a:off x="6529065" y="10"/>
            <a:ext cx="5662937" cy="6857990"/>
          </a:xfrm>
          <a:custGeom>
            <a:avLst/>
            <a:gdLst/>
            <a:ahLst/>
            <a:cxnLst/>
            <a:rect l="l" t="t" r="r" b="b"/>
            <a:pathLst>
              <a:path w="5662937" h="6858000">
                <a:moveTo>
                  <a:pt x="598332" y="0"/>
                </a:moveTo>
                <a:lnTo>
                  <a:pt x="5662937" y="0"/>
                </a:lnTo>
                <a:lnTo>
                  <a:pt x="5662937" y="6858000"/>
                </a:lnTo>
                <a:lnTo>
                  <a:pt x="0" y="6858000"/>
                </a:lnTo>
                <a:lnTo>
                  <a:pt x="78957" y="6777438"/>
                </a:lnTo>
                <a:cubicBezTo>
                  <a:pt x="291624" y="6544265"/>
                  <a:pt x="490445" y="6275955"/>
                  <a:pt x="672224" y="5969316"/>
                </a:cubicBezTo>
                <a:cubicBezTo>
                  <a:pt x="914596" y="5515036"/>
                  <a:pt x="1066079" y="5030470"/>
                  <a:pt x="1217562" y="4515619"/>
                </a:cubicBezTo>
                <a:cubicBezTo>
                  <a:pt x="1338748" y="3970483"/>
                  <a:pt x="1399341" y="3516203"/>
                  <a:pt x="1399341" y="3061922"/>
                </a:cubicBezTo>
                <a:cubicBezTo>
                  <a:pt x="1399341" y="1948936"/>
                  <a:pt x="1190579" y="1021447"/>
                  <a:pt x="773055" y="279455"/>
                </a:cubicBezTo>
                <a:close/>
              </a:path>
            </a:pathLst>
          </a:custGeom>
        </p:spPr>
      </p:pic>
    </p:spTree>
    <p:custDataLst>
      <p:tags r:id="rId1"/>
    </p:custDataLst>
    <p:extLst>
      <p:ext uri="{BB962C8B-B14F-4D97-AF65-F5344CB8AC3E}">
        <p14:creationId xmlns:p14="http://schemas.microsoft.com/office/powerpoint/2010/main" val="1096068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A3E2477-CB24-4FE6-B9C0-F9800FF83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965638C-2268-4A1B-96C3-95E79EF44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93554A-3978-4323-B72F-3B03AF0AC74D}"/>
              </a:ext>
            </a:extLst>
          </p:cNvPr>
          <p:cNvSpPr>
            <a:spLocks noGrp="1"/>
          </p:cNvSpPr>
          <p:nvPr>
            <p:ph type="title"/>
          </p:nvPr>
        </p:nvSpPr>
        <p:spPr>
          <a:xfrm>
            <a:off x="720000" y="619200"/>
            <a:ext cx="5210721" cy="1477328"/>
          </a:xfrm>
        </p:spPr>
        <p:txBody>
          <a:bodyPr wrap="square" anchor="ctr">
            <a:normAutofit fontScale="90000"/>
          </a:bodyPr>
          <a:lstStyle/>
          <a:p>
            <a:pPr algn="ct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What is an Accessible Assessment?</a:t>
            </a:r>
            <a:r>
              <a:rPr lang="en-US" dirty="0"/>
              <a:t> </a:t>
            </a:r>
          </a:p>
        </p:txBody>
      </p:sp>
      <p:sp>
        <p:nvSpPr>
          <p:cNvPr id="3" name="Content Placeholder 2">
            <a:extLst>
              <a:ext uri="{FF2B5EF4-FFF2-40B4-BE49-F238E27FC236}">
                <a16:creationId xmlns:a16="http://schemas.microsoft.com/office/drawing/2014/main" id="{C53FBD8C-1E59-4010-B84B-566E81EAD5A9}"/>
              </a:ext>
            </a:extLst>
          </p:cNvPr>
          <p:cNvSpPr>
            <a:spLocks noGrp="1"/>
          </p:cNvSpPr>
          <p:nvPr>
            <p:ph idx="1"/>
          </p:nvPr>
        </p:nvSpPr>
        <p:spPr>
          <a:xfrm>
            <a:off x="218941" y="2541600"/>
            <a:ext cx="5962917" cy="3459955"/>
          </a:xfrm>
        </p:spPr>
        <p:txBody>
          <a:bodyPr>
            <a:normAutofit/>
          </a:bodyPr>
          <a:lstStyle/>
          <a:p>
            <a:pPr>
              <a:lnSpc>
                <a:spcPct val="110000"/>
              </a:lnSpc>
            </a:pPr>
            <a:r>
              <a:rPr lang="en-GB" dirty="0">
                <a:latin typeface="Open Sans" panose="020B0606030504020204" pitchFamily="34" charset="0"/>
                <a:ea typeface="Open Sans" panose="020B0606030504020204" pitchFamily="34" charset="0"/>
                <a:cs typeface="Open Sans" panose="020B0606030504020204" pitchFamily="34" charset="0"/>
              </a:rPr>
              <a:t>The word “accessible” means different things to different people. Accessibility in higher education is no longer just about removing the physical barriers that can hinder a student, but the potential social, environmental and cognitive barriers that can make it harder for students to succeed.</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useBgFill="1">
        <p:nvSpPr>
          <p:cNvPr id="13" name="Freeform: Shape 12">
            <a:extLst>
              <a:ext uri="{FF2B5EF4-FFF2-40B4-BE49-F238E27FC236}">
                <a16:creationId xmlns:a16="http://schemas.microsoft.com/office/drawing/2014/main" id="{97D0825D-5142-4F4A-A141-3CCD5E99C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5867335" y="533334"/>
            <a:ext cx="6858000" cy="5791331"/>
          </a:xfrm>
          <a:custGeom>
            <a:avLst/>
            <a:gdLst>
              <a:gd name="connsiteX0" fmla="*/ 6858000 w 6858000"/>
              <a:gd name="connsiteY0" fmla="*/ 14535 h 5791331"/>
              <a:gd name="connsiteX1" fmla="*/ 6858000 w 6858000"/>
              <a:gd name="connsiteY1" fmla="*/ 5791331 h 5791331"/>
              <a:gd name="connsiteX2" fmla="*/ 0 w 6858000"/>
              <a:gd name="connsiteY2" fmla="*/ 5791330 h 5791331"/>
              <a:gd name="connsiteX3" fmla="*/ 0 w 6858000"/>
              <a:gd name="connsiteY3" fmla="*/ 0 h 5791331"/>
              <a:gd name="connsiteX4" fmla="*/ 145832 w 6858000"/>
              <a:gd name="connsiteY4" fmla="*/ 1175 h 5791331"/>
              <a:gd name="connsiteX5" fmla="*/ 2611132 w 6858000"/>
              <a:gd name="connsiteY5" fmla="*/ 48625 h 5791331"/>
              <a:gd name="connsiteX6" fmla="*/ 6643031 w 6858000"/>
              <a:gd name="connsiteY6" fmla="*/ 15010 h 579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91331">
                <a:moveTo>
                  <a:pt x="6858000" y="14535"/>
                </a:moveTo>
                <a:lnTo>
                  <a:pt x="6858000" y="5791331"/>
                </a:lnTo>
                <a:lnTo>
                  <a:pt x="0" y="5791330"/>
                </a:lnTo>
                <a:lnTo>
                  <a:pt x="0" y="0"/>
                </a:lnTo>
                <a:lnTo>
                  <a:pt x="145832" y="1175"/>
                </a:lnTo>
                <a:cubicBezTo>
                  <a:pt x="886907" y="14750"/>
                  <a:pt x="2228596" y="125101"/>
                  <a:pt x="2611132" y="48625"/>
                </a:cubicBezTo>
                <a:cubicBezTo>
                  <a:pt x="2933352" y="-3056"/>
                  <a:pt x="5032814" y="16325"/>
                  <a:pt x="6643031" y="1501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4" name="Picture 3">
            <a:extLst>
              <a:ext uri="{FF2B5EF4-FFF2-40B4-BE49-F238E27FC236}">
                <a16:creationId xmlns:a16="http://schemas.microsoft.com/office/drawing/2014/main" id="{AB988595-1A8D-401D-A015-81AA1494A4DA}"/>
              </a:ext>
            </a:extLst>
          </p:cNvPr>
          <p:cNvPicPr>
            <a:picLocks noChangeAspect="1"/>
          </p:cNvPicPr>
          <p:nvPr/>
        </p:nvPicPr>
        <p:blipFill>
          <a:blip r:embed="rId3"/>
          <a:stretch>
            <a:fillRect/>
          </a:stretch>
        </p:blipFill>
        <p:spPr>
          <a:xfrm>
            <a:off x="6431961" y="0"/>
            <a:ext cx="5760039" cy="6858000"/>
          </a:xfrm>
          <a:custGeom>
            <a:avLst/>
            <a:gdLst/>
            <a:ahLst/>
            <a:cxnLst/>
            <a:rect l="l" t="t" r="r" b="b"/>
            <a:pathLst>
              <a:path w="4284000" h="5409338">
                <a:moveTo>
                  <a:pt x="0" y="0"/>
                </a:moveTo>
                <a:lnTo>
                  <a:pt x="4284000" y="0"/>
                </a:lnTo>
                <a:lnTo>
                  <a:pt x="4284000" y="5409338"/>
                </a:lnTo>
                <a:lnTo>
                  <a:pt x="0" y="5409338"/>
                </a:lnTo>
                <a:close/>
              </a:path>
            </a:pathLst>
          </a:custGeom>
        </p:spPr>
      </p:pic>
    </p:spTree>
    <p:custDataLst>
      <p:tags r:id="rId1"/>
    </p:custDataLst>
    <p:extLst>
      <p:ext uri="{BB962C8B-B14F-4D97-AF65-F5344CB8AC3E}">
        <p14:creationId xmlns:p14="http://schemas.microsoft.com/office/powerpoint/2010/main" val="1292345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D9E2D9-EE69-4775-8CE5-9EAC35AD2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D75B673-1FA7-415E-8B2E-7A0550C8B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8DA9A1-300A-4041-9004-C6734184B95D}"/>
              </a:ext>
            </a:extLst>
          </p:cNvPr>
          <p:cNvSpPr>
            <a:spLocks noGrp="1"/>
          </p:cNvSpPr>
          <p:nvPr>
            <p:ph type="title"/>
          </p:nvPr>
        </p:nvSpPr>
        <p:spPr>
          <a:xfrm>
            <a:off x="6480000" y="619200"/>
            <a:ext cx="4991961" cy="1477328"/>
          </a:xfrm>
        </p:spPr>
        <p:txBody>
          <a:bodyPr wrap="square" anchor="ctr">
            <a:normAutofit/>
          </a:bodyPr>
          <a:lstStyle/>
          <a:p>
            <a:pPr algn="ctr"/>
            <a:r>
              <a:rPr lang="en-US" sz="4800" dirty="0"/>
              <a:t>The Perfect Assessment </a:t>
            </a:r>
          </a:p>
        </p:txBody>
      </p:sp>
      <p:pic>
        <p:nvPicPr>
          <p:cNvPr id="4" name="Picture 3" descr="Scissors and paper on a table&#10;&#10;Description automatically generated with low confidence">
            <a:extLst>
              <a:ext uri="{FF2B5EF4-FFF2-40B4-BE49-F238E27FC236}">
                <a16:creationId xmlns:a16="http://schemas.microsoft.com/office/drawing/2014/main" id="{01E110BF-CB0D-4FF3-8FAA-266C14D32F1E}"/>
              </a:ext>
            </a:extLst>
          </p:cNvPr>
          <p:cNvPicPr>
            <a:picLocks noChangeAspect="1"/>
          </p:cNvPicPr>
          <p:nvPr/>
        </p:nvPicPr>
        <p:blipFill rotWithShape="1">
          <a:blip r:embed="rId3"/>
          <a:srcRect l="109" r="42428" b="-1"/>
          <a:stretch/>
        </p:blipFill>
        <p:spPr>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sp>
        <p:nvSpPr>
          <p:cNvPr id="3" name="Content Placeholder 2">
            <a:extLst>
              <a:ext uri="{FF2B5EF4-FFF2-40B4-BE49-F238E27FC236}">
                <a16:creationId xmlns:a16="http://schemas.microsoft.com/office/drawing/2014/main" id="{A946E4D1-1DE5-4CED-9829-13ED7DAEA6B2}"/>
              </a:ext>
            </a:extLst>
          </p:cNvPr>
          <p:cNvSpPr>
            <a:spLocks noGrp="1"/>
          </p:cNvSpPr>
          <p:nvPr>
            <p:ph idx="1"/>
          </p:nvPr>
        </p:nvSpPr>
        <p:spPr>
          <a:xfrm>
            <a:off x="6193765" y="2541600"/>
            <a:ext cx="5903703" cy="3216273"/>
          </a:xfrm>
        </p:spPr>
        <p:txBody>
          <a:bodyPr>
            <a:normAutofit/>
          </a:bodyPr>
          <a:lstStyle/>
          <a:p>
            <a:pPr>
              <a:lnSpc>
                <a:spcPct val="110000"/>
              </a:lnSpc>
            </a:pPr>
            <a:r>
              <a:rPr lang="en-US" dirty="0">
                <a:solidFill>
                  <a:schemeClr val="tx1">
                    <a:lumMod val="95000"/>
                    <a:alpha val="58000"/>
                  </a:schemeClr>
                </a:solidFill>
              </a:rPr>
              <a:t>What does the perfect assessment look like for your course?</a:t>
            </a:r>
          </a:p>
          <a:p>
            <a:pPr lvl="1">
              <a:lnSpc>
                <a:spcPct val="110000"/>
              </a:lnSpc>
            </a:pPr>
            <a:r>
              <a:rPr lang="en-US" dirty="0">
                <a:solidFill>
                  <a:schemeClr val="tx1">
                    <a:lumMod val="95000"/>
                    <a:alpha val="58000"/>
                  </a:schemeClr>
                </a:solidFill>
              </a:rPr>
              <a:t>If time, the number of students, the number of students, the number of people who can mark, and the resources available were no object, what type of assessment would you present to your students?</a:t>
            </a:r>
          </a:p>
        </p:txBody>
      </p:sp>
    </p:spTree>
    <p:custDataLst>
      <p:tags r:id="rId1"/>
    </p:custDataLst>
    <p:extLst>
      <p:ext uri="{BB962C8B-B14F-4D97-AF65-F5344CB8AC3E}">
        <p14:creationId xmlns:p14="http://schemas.microsoft.com/office/powerpoint/2010/main" val="421399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5D68853-79BA-453B-8234-49868B37C6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83" r="15699" b="-1"/>
          <a:stretch/>
        </p:blipFill>
        <p:spPr bwMode="auto">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E1799DFF-76C2-4CF5-971B-434803385002}"/>
              </a:ext>
            </a:extLst>
          </p:cNvPr>
          <p:cNvSpPr>
            <a:spLocks noGrp="1"/>
          </p:cNvSpPr>
          <p:nvPr>
            <p:ph idx="1"/>
          </p:nvPr>
        </p:nvSpPr>
        <p:spPr>
          <a:xfrm>
            <a:off x="6023429" y="1415143"/>
            <a:ext cx="5525443" cy="4239795"/>
          </a:xfrm>
        </p:spPr>
        <p:txBody>
          <a:bodyPr anchor="t">
            <a:normAutofit fontScale="85000" lnSpcReduction="10000"/>
          </a:bodyPr>
          <a:lstStyle/>
          <a:p>
            <a:pPr marL="0" indent="0">
              <a:buNone/>
            </a:pPr>
            <a:r>
              <a:rPr lang="en-GB" sz="2400" dirty="0"/>
              <a:t>Inclusive learning and teaching in higher education refers to the ways in which pedagogy, curricula and assessment are designed and delivered </a:t>
            </a:r>
            <a:r>
              <a:rPr lang="en-GB" sz="2400" i="1" dirty="0"/>
              <a:t>to engage students in learning that is meaningful, relevant and accessible to all</a:t>
            </a:r>
            <a:r>
              <a:rPr lang="en-GB" sz="2400" dirty="0"/>
              <a:t>. It embraces a view of the individual and individual difference as the source of diversity that can enrich the lives and learning of others.</a:t>
            </a:r>
          </a:p>
          <a:p>
            <a:pPr marL="0" indent="0">
              <a:buNone/>
            </a:pPr>
            <a:endParaRPr lang="en-GB" sz="2400" dirty="0"/>
          </a:p>
          <a:p>
            <a:pPr marL="0" indent="0">
              <a:buNone/>
            </a:pPr>
            <a:r>
              <a:rPr lang="en-GB" sz="2400" dirty="0"/>
              <a:t>(Hockings, 2010, my emphasis)</a:t>
            </a:r>
          </a:p>
          <a:p>
            <a:endParaRPr lang="en-GB" sz="1800" dirty="0"/>
          </a:p>
        </p:txBody>
      </p:sp>
    </p:spTree>
    <p:custDataLst>
      <p:tags r:id="rId1"/>
    </p:custDataLst>
    <p:extLst>
      <p:ext uri="{BB962C8B-B14F-4D97-AF65-F5344CB8AC3E}">
        <p14:creationId xmlns:p14="http://schemas.microsoft.com/office/powerpoint/2010/main" val="2376399591"/>
      </p:ext>
    </p:extLst>
  </p:cSld>
  <p:clrMapOvr>
    <a:masterClrMapping/>
  </p:clrMapOvr>
  <mc:AlternateContent xmlns:mc="http://schemas.openxmlformats.org/markup-compatibility/2006" xmlns:p14="http://schemas.microsoft.com/office/powerpoint/2010/main">
    <mc:Choice Requires="p14">
      <p:transition spd="slow" p14:dur="2000" advTm="38541"/>
    </mc:Choice>
    <mc:Fallback xmlns="">
      <p:transition spd="slow" advTm="3854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57576-FD78-47F8-BF78-81373A47A6FB}"/>
              </a:ext>
            </a:extLst>
          </p:cNvPr>
          <p:cNvSpPr>
            <a:spLocks noGrp="1"/>
          </p:cNvSpPr>
          <p:nvPr>
            <p:ph type="title"/>
          </p:nvPr>
        </p:nvSpPr>
        <p:spPr>
          <a:xfrm>
            <a:off x="838200" y="4669978"/>
            <a:ext cx="4391024" cy="1173700"/>
          </a:xfrm>
        </p:spPr>
        <p:txBody>
          <a:bodyPr anchor="t">
            <a:normAutofit/>
          </a:bodyPr>
          <a:lstStyle/>
          <a:p>
            <a:r>
              <a:rPr lang="en-US" sz="4000" dirty="0"/>
              <a:t>What is Diversity? </a:t>
            </a:r>
          </a:p>
        </p:txBody>
      </p:sp>
      <p:pic>
        <p:nvPicPr>
          <p:cNvPr id="5" name="Picture 4" descr="A group of multi coloured wooden stick figures">
            <a:extLst>
              <a:ext uri="{FF2B5EF4-FFF2-40B4-BE49-F238E27FC236}">
                <a16:creationId xmlns:a16="http://schemas.microsoft.com/office/drawing/2014/main" id="{4777FD40-CCDF-4592-90B9-4EEB3CC216F9}"/>
              </a:ext>
            </a:extLst>
          </p:cNvPr>
          <p:cNvPicPr>
            <a:picLocks noChangeAspect="1"/>
          </p:cNvPicPr>
          <p:nvPr/>
        </p:nvPicPr>
        <p:blipFill rotWithShape="1">
          <a:blip r:embed="rId3"/>
          <a:srcRect t="5312" r="1" b="554"/>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4" name="Picture 3">
            <a:extLst>
              <a:ext uri="{FF2B5EF4-FFF2-40B4-BE49-F238E27FC236}">
                <a16:creationId xmlns:a16="http://schemas.microsoft.com/office/drawing/2014/main" id="{64221033-2FF8-4900-805F-71D3B2E72940}"/>
              </a:ext>
            </a:extLst>
          </p:cNvPr>
          <p:cNvPicPr>
            <a:picLocks noChangeAspect="1"/>
          </p:cNvPicPr>
          <p:nvPr/>
        </p:nvPicPr>
        <p:blipFill rotWithShape="1">
          <a:blip r:embed="rId4"/>
          <a:srcRect t="4218" r="1" b="5973"/>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sp>
        <p:nvSpPr>
          <p:cNvPr id="3" name="Content Placeholder 2">
            <a:extLst>
              <a:ext uri="{FF2B5EF4-FFF2-40B4-BE49-F238E27FC236}">
                <a16:creationId xmlns:a16="http://schemas.microsoft.com/office/drawing/2014/main" id="{062802FA-A9AB-4AA8-B7B9-C9F5BABF8626}"/>
              </a:ext>
            </a:extLst>
          </p:cNvPr>
          <p:cNvSpPr>
            <a:spLocks noGrp="1"/>
          </p:cNvSpPr>
          <p:nvPr>
            <p:ph idx="1"/>
          </p:nvPr>
        </p:nvSpPr>
        <p:spPr>
          <a:xfrm>
            <a:off x="5664201" y="4766267"/>
            <a:ext cx="5692774" cy="1077411"/>
          </a:xfrm>
        </p:spPr>
        <p:txBody>
          <a:bodyPr>
            <a:normAutofit fontScale="92500" lnSpcReduction="10000"/>
          </a:bodyPr>
          <a:lstStyle/>
          <a:p>
            <a:r>
              <a:rPr lang="en-US" sz="2200" dirty="0">
                <a:solidFill>
                  <a:schemeClr val="tx1">
                    <a:alpha val="80000"/>
                  </a:schemeClr>
                </a:solidFill>
                <a:latin typeface="Open Sans" panose="020B0606030504020204" pitchFamily="34" charset="0"/>
                <a:ea typeface="Open Sans" panose="020B0606030504020204" pitchFamily="34" charset="0"/>
                <a:cs typeface="Open Sans" panose="020B0606030504020204" pitchFamily="34" charset="0"/>
              </a:rPr>
              <a:t> the fact of many different types of things or people being included in something; a range of different things or people</a:t>
            </a:r>
          </a:p>
          <a:p>
            <a:pPr marL="0" indent="0">
              <a:buNone/>
            </a:pPr>
            <a:endParaRPr lang="en-US" sz="2200" dirty="0">
              <a:solidFill>
                <a:schemeClr val="bg1">
                  <a:alpha val="80000"/>
                </a:schemeClr>
              </a:solidFill>
            </a:endParaRPr>
          </a:p>
        </p:txBody>
      </p:sp>
    </p:spTree>
    <p:custDataLst>
      <p:tags r:id="rId1"/>
    </p:custDataLst>
    <p:extLst>
      <p:ext uri="{BB962C8B-B14F-4D97-AF65-F5344CB8AC3E}">
        <p14:creationId xmlns:p14="http://schemas.microsoft.com/office/powerpoint/2010/main" val="2887379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C18CE9-8632-42A6-A177-E94A53DBD4AA}"/>
              </a:ext>
            </a:extLst>
          </p:cNvPr>
          <p:cNvPicPr>
            <a:picLocks noChangeAspect="1"/>
          </p:cNvPicPr>
          <p:nvPr/>
        </p:nvPicPr>
        <p:blipFill rotWithShape="1">
          <a:blip r:embed="rId4"/>
          <a:srcRect l="9113" r="6821"/>
          <a:stretch/>
        </p:blipFill>
        <p:spPr>
          <a:xfrm>
            <a:off x="6096000" y="10"/>
            <a:ext cx="6096000" cy="6857990"/>
          </a:xfrm>
          <a:prstGeom prst="rect">
            <a:avLst/>
          </a:prstGeom>
        </p:spPr>
      </p:pic>
      <p:sp>
        <p:nvSpPr>
          <p:cNvPr id="2" name="Title 1">
            <a:extLst>
              <a:ext uri="{FF2B5EF4-FFF2-40B4-BE49-F238E27FC236}">
                <a16:creationId xmlns:a16="http://schemas.microsoft.com/office/drawing/2014/main" id="{AB5DCF29-85A2-48C9-874F-DB7E4D5CE541}"/>
              </a:ext>
            </a:extLst>
          </p:cNvPr>
          <p:cNvSpPr>
            <a:spLocks noGrp="1"/>
          </p:cNvSpPr>
          <p:nvPr>
            <p:ph type="title"/>
          </p:nvPr>
        </p:nvSpPr>
        <p:spPr>
          <a:xfrm>
            <a:off x="371093" y="207856"/>
            <a:ext cx="4763178" cy="1167420"/>
          </a:xfrm>
        </p:spPr>
        <p:txBody>
          <a:bodyPr vert="horz" lIns="91440" tIns="45720" rIns="91440" bIns="45720" rtlCol="0" anchor="b">
            <a:normAutofit fontScale="90000"/>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How do we use this conceptualization to make decisions towards more inclusive learning design?</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Part 1: Reflection</a:t>
            </a:r>
          </a:p>
        </p:txBody>
      </p:sp>
      <p:sp>
        <p:nvSpPr>
          <p:cNvPr id="4" name="TextBox 3">
            <a:extLst>
              <a:ext uri="{FF2B5EF4-FFF2-40B4-BE49-F238E27FC236}">
                <a16:creationId xmlns:a16="http://schemas.microsoft.com/office/drawing/2014/main" id="{61974DC1-1A4F-4B24-87B2-B59D0FB56409}"/>
              </a:ext>
            </a:extLst>
          </p:cNvPr>
          <p:cNvSpPr txBox="1"/>
          <p:nvPr/>
        </p:nvSpPr>
        <p:spPr>
          <a:xfrm>
            <a:off x="46008" y="1834551"/>
            <a:ext cx="5950857" cy="4894053"/>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Making decisions about more inclusive instructional design is an exercise in pedagogy, which can be seen here as an intersection of disciplinary mastery, rigor of psycho-social concepts, and empathy. Making these decisions requires data relevant to all parts of that intersection. This data can be functionally obtained through critical self reflection that asks the following types of questions in the following order:</a:t>
            </a:r>
          </a:p>
          <a:p>
            <a:pPr indent="-228600">
              <a:lnSpc>
                <a:spcPct val="90000"/>
              </a:lnSpc>
              <a:spcAft>
                <a:spcPts val="600"/>
              </a:spcAft>
              <a:buFont typeface="Arial" panose="020B0604020202020204" pitchFamily="34" charset="0"/>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285750" indent="-228600">
              <a:lnSpc>
                <a:spcPct val="90000"/>
              </a:lnSpc>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Academic/content questions: What is the material? What are the complex ideas? What are the fundamental concepts?</a:t>
            </a:r>
          </a:p>
          <a:p>
            <a:pPr marL="285750" indent="-228600">
              <a:lnSpc>
                <a:spcPct val="90000"/>
              </a:lnSpc>
              <a:spcAft>
                <a:spcPts val="600"/>
              </a:spcAft>
              <a:buFont typeface="Arial" panose="020B0604020202020204" pitchFamily="34" charset="0"/>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285750" indent="-228600">
              <a:lnSpc>
                <a:spcPct val="90000"/>
              </a:lnSpc>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Logistical: Think of this as stats for you session - # of students, how much time you have, place in the learning journey of the semester/programme? What is the lesson plan? What has to be in the lesson? How is the material assessed? What technology do you use? Is there an important “why” to any of these answers?</a:t>
            </a:r>
          </a:p>
        </p:txBody>
      </p:sp>
    </p:spTree>
    <p:custDataLst>
      <p:tags r:id="rId1"/>
    </p:custDataLst>
    <p:extLst>
      <p:ext uri="{BB962C8B-B14F-4D97-AF65-F5344CB8AC3E}">
        <p14:creationId xmlns:p14="http://schemas.microsoft.com/office/powerpoint/2010/main" val="146380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xEl>
                                              <p:pRg st="0" end="0"/>
                                            </p:txEl>
                                          </p:spTgt>
                                        </p:tgtEl>
                                      </p:cBhvr>
                                    </p:animEffect>
                                    <p:animScale>
                                      <p:cBhvr>
                                        <p:cTn id="7" dur="250" autoRev="1" fill="hold"/>
                                        <p:tgtEl>
                                          <p:spTgt spid="4">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4">
                                            <p:txEl>
                                              <p:pRg st="2" end="2"/>
                                            </p:txEl>
                                          </p:spTgt>
                                        </p:tgtEl>
                                      </p:cBhvr>
                                    </p:animEffect>
                                    <p:animScale>
                                      <p:cBhvr>
                                        <p:cTn id="10" dur="250" autoRev="1" fill="hold"/>
                                        <p:tgtEl>
                                          <p:spTgt spid="4">
                                            <p:txEl>
                                              <p:pRg st="2" end="2"/>
                                            </p:txEl>
                                          </p:spTgt>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4">
                                            <p:txEl>
                                              <p:pRg st="4" end="4"/>
                                            </p:txEl>
                                          </p:spTgt>
                                        </p:tgtEl>
                                      </p:cBhvr>
                                    </p:animEffect>
                                    <p:animScale>
                                      <p:cBhvr>
                                        <p:cTn id="13" dur="250" autoRev="1" fill="hold"/>
                                        <p:tgtEl>
                                          <p:spTgt spid="4">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DCF29-85A2-48C9-874F-DB7E4D5CE541}"/>
              </a:ext>
            </a:extLst>
          </p:cNvPr>
          <p:cNvSpPr>
            <a:spLocks noGrp="1"/>
          </p:cNvSpPr>
          <p:nvPr>
            <p:ph type="title"/>
          </p:nvPr>
        </p:nvSpPr>
        <p:spPr>
          <a:xfrm>
            <a:off x="497114" y="428537"/>
            <a:ext cx="4391024" cy="669894"/>
          </a:xfrm>
        </p:spPr>
        <p:txBody>
          <a:bodyPr vert="horz" lIns="91440" tIns="45720" rIns="91440" bIns="45720" rtlCol="0" anchor="t">
            <a:normAutofit/>
          </a:bodyPr>
          <a:lstStyle/>
          <a:p>
            <a:r>
              <a:rPr lang="en-US" sz="4000" dirty="0"/>
              <a:t>Continued</a:t>
            </a:r>
          </a:p>
        </p:txBody>
      </p:sp>
      <p:sp>
        <p:nvSpPr>
          <p:cNvPr id="4" name="TextBox 3">
            <a:extLst>
              <a:ext uri="{FF2B5EF4-FFF2-40B4-BE49-F238E27FC236}">
                <a16:creationId xmlns:a16="http://schemas.microsoft.com/office/drawing/2014/main" id="{61974DC1-1A4F-4B24-87B2-B59D0FB56409}"/>
              </a:ext>
            </a:extLst>
          </p:cNvPr>
          <p:cNvSpPr txBox="1"/>
          <p:nvPr/>
        </p:nvSpPr>
        <p:spPr>
          <a:xfrm>
            <a:off x="138022" y="1385977"/>
            <a:ext cx="5957977" cy="5152845"/>
          </a:xfrm>
          <a:prstGeom prst="rect">
            <a:avLst/>
          </a:prstGeom>
        </p:spPr>
        <p:txBody>
          <a:bodyPr vert="horz" lIns="91440" tIns="45720" rIns="91440" bIns="45720" rtlCol="0">
            <a:normAutofit fontScale="92500" lnSpcReduction="10000"/>
          </a:bodyPr>
          <a:lstStyle/>
          <a:p>
            <a:pPr indent="-228600">
              <a:lnSpc>
                <a:spcPct val="90000"/>
              </a:lnSpc>
              <a:spcAft>
                <a:spcPts val="600"/>
              </a:spcAft>
              <a:buFont typeface="Arial" panose="020B0604020202020204" pitchFamily="34" charset="0"/>
              <a:buChar char="•"/>
            </a:pPr>
            <a:r>
              <a:rPr lang="en-US" sz="1600" dirty="0">
                <a:solidFill>
                  <a:schemeClr val="tx1">
                    <a:alpha val="80000"/>
                  </a:schemeClr>
                </a:solidFill>
                <a:latin typeface="Open Sans" panose="020B0606030504020204" pitchFamily="34" charset="0"/>
                <a:ea typeface="Open Sans" panose="020B0606030504020204" pitchFamily="34" charset="0"/>
                <a:cs typeface="Open Sans" panose="020B0606030504020204" pitchFamily="34" charset="0"/>
              </a:rPr>
              <a:t>Think about the academic/content and logistical reflections together, and ask yourself:</a:t>
            </a:r>
          </a:p>
          <a:p>
            <a:pPr marL="285750" indent="-228600">
              <a:lnSpc>
                <a:spcPct val="90000"/>
              </a:lnSpc>
              <a:spcAft>
                <a:spcPts val="600"/>
              </a:spcAft>
              <a:buFont typeface="Arial" panose="020B0604020202020204" pitchFamily="34" charset="0"/>
              <a:buChar char="•"/>
            </a:pPr>
            <a:endParaRPr lang="en-US" sz="1600" dirty="0">
              <a:solidFill>
                <a:schemeClr val="tx1">
                  <a:alpha val="80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28600">
              <a:lnSpc>
                <a:spcPct val="90000"/>
              </a:lnSpc>
              <a:spcAft>
                <a:spcPts val="600"/>
              </a:spcAft>
              <a:buFont typeface="Arial" panose="020B0604020202020204" pitchFamily="34" charset="0"/>
              <a:buChar char="•"/>
            </a:pPr>
            <a:r>
              <a:rPr lang="en-US" sz="1600" dirty="0">
                <a:solidFill>
                  <a:schemeClr val="tx1">
                    <a:alpha val="80000"/>
                  </a:schemeClr>
                </a:solidFill>
                <a:latin typeface="Open Sans" panose="020B0606030504020204" pitchFamily="34" charset="0"/>
                <a:ea typeface="Open Sans" panose="020B0606030504020204" pitchFamily="34" charset="0"/>
                <a:cs typeface="Open Sans" panose="020B0606030504020204" pitchFamily="34" charset="0"/>
              </a:rPr>
              <a:t>Necessarily Empathetic questions: How does everything you’ve reflected upon make learning hard for students in that lesson? What kind of background would make it difficult for a student to learn from your lesson? – from an emotional point of view i.e. Have students identified with it too much? Or to little? How challenging is the material? From a practical point of view, i.e. How complex are the ideas? Do experienced practitioners ever find it easy? Are students pressed for time? Is discussion difficult because of class size? Does a student need a lot of spare time outside class?</a:t>
            </a:r>
          </a:p>
          <a:p>
            <a:pPr marL="285750" indent="-228600">
              <a:lnSpc>
                <a:spcPct val="90000"/>
              </a:lnSpc>
              <a:spcAft>
                <a:spcPts val="600"/>
              </a:spcAft>
              <a:buFont typeface="Arial" panose="020B0604020202020204" pitchFamily="34" charset="0"/>
              <a:buChar char="•"/>
            </a:pPr>
            <a:endParaRPr lang="en-US" sz="1600" dirty="0">
              <a:solidFill>
                <a:schemeClr val="tx1">
                  <a:alpha val="80000"/>
                </a:schemeClr>
              </a:solidFill>
              <a:latin typeface="Open Sans" panose="020B0606030504020204" pitchFamily="34" charset="0"/>
              <a:ea typeface="Open Sans" panose="020B0606030504020204" pitchFamily="34" charset="0"/>
              <a:cs typeface="Open Sans" panose="020B0606030504020204" pitchFamily="34" charset="0"/>
            </a:endParaRPr>
          </a:p>
          <a:p>
            <a:pPr indent="-228600">
              <a:lnSpc>
                <a:spcPct val="90000"/>
              </a:lnSpc>
              <a:spcAft>
                <a:spcPts val="600"/>
              </a:spcAft>
              <a:buFont typeface="Arial" panose="020B0604020202020204" pitchFamily="34" charset="0"/>
              <a:buChar char="•"/>
            </a:pPr>
            <a:r>
              <a:rPr lang="en-US" sz="1600" dirty="0">
                <a:solidFill>
                  <a:schemeClr val="tx1">
                    <a:alpha val="80000"/>
                  </a:schemeClr>
                </a:solidFill>
                <a:latin typeface="Open Sans" panose="020B0606030504020204" pitchFamily="34" charset="0"/>
                <a:ea typeface="Open Sans" panose="020B0606030504020204" pitchFamily="34" charset="0"/>
                <a:cs typeface="Open Sans" panose="020B0606030504020204" pitchFamily="34" charset="0"/>
              </a:rPr>
              <a:t>Your answers to these empathetic questions need to be a synthesis of:</a:t>
            </a:r>
          </a:p>
          <a:p>
            <a:pPr marL="285750" indent="-228600">
              <a:lnSpc>
                <a:spcPct val="90000"/>
              </a:lnSpc>
              <a:spcAft>
                <a:spcPts val="600"/>
              </a:spcAft>
              <a:buFont typeface="Arial" panose="020B0604020202020204" pitchFamily="34" charset="0"/>
              <a:buChar char="•"/>
            </a:pPr>
            <a:r>
              <a:rPr lang="en-US" sz="1600" dirty="0">
                <a:solidFill>
                  <a:schemeClr val="tx1">
                    <a:alpha val="80000"/>
                  </a:schemeClr>
                </a:solidFill>
                <a:latin typeface="Open Sans" panose="020B0606030504020204" pitchFamily="34" charset="0"/>
                <a:ea typeface="Open Sans" panose="020B0606030504020204" pitchFamily="34" charset="0"/>
                <a:cs typeface="Open Sans" panose="020B0606030504020204" pitchFamily="34" charset="0"/>
              </a:rPr>
              <a:t>your academic/content reflections, and </a:t>
            </a:r>
          </a:p>
          <a:p>
            <a:pPr marL="285750" indent="-228600">
              <a:lnSpc>
                <a:spcPct val="90000"/>
              </a:lnSpc>
              <a:spcAft>
                <a:spcPts val="600"/>
              </a:spcAft>
              <a:buFont typeface="Arial" panose="020B0604020202020204" pitchFamily="34" charset="0"/>
              <a:buChar char="•"/>
            </a:pPr>
            <a:r>
              <a:rPr lang="en-US" sz="1600" dirty="0">
                <a:solidFill>
                  <a:schemeClr val="tx1">
                    <a:alpha val="80000"/>
                  </a:schemeClr>
                </a:solidFill>
                <a:latin typeface="Open Sans" panose="020B0606030504020204" pitchFamily="34" charset="0"/>
                <a:ea typeface="Open Sans" panose="020B0606030504020204" pitchFamily="34" charset="0"/>
                <a:cs typeface="Open Sans" panose="020B0606030504020204" pitchFamily="34" charset="0"/>
              </a:rPr>
              <a:t>your logistical reflections, you can begin</a:t>
            </a:r>
          </a:p>
          <a:p>
            <a:pPr marL="285750" indent="-228600">
              <a:lnSpc>
                <a:spcPct val="90000"/>
              </a:lnSpc>
              <a:spcAft>
                <a:spcPts val="600"/>
              </a:spcAft>
              <a:buFont typeface="Arial" panose="020B0604020202020204" pitchFamily="34" charset="0"/>
              <a:buChar char="•"/>
            </a:pPr>
            <a:r>
              <a:rPr lang="en-US" sz="1600" dirty="0">
                <a:solidFill>
                  <a:schemeClr val="tx1">
                    <a:alpha val="80000"/>
                  </a:schemeClr>
                </a:solidFill>
                <a:latin typeface="Open Sans" panose="020B0606030504020204" pitchFamily="34" charset="0"/>
                <a:ea typeface="Open Sans" panose="020B0606030504020204" pitchFamily="34" charset="0"/>
                <a:cs typeface="Open Sans" panose="020B0606030504020204" pitchFamily="34" charset="0"/>
              </a:rPr>
              <a:t>your experience with students</a:t>
            </a:r>
          </a:p>
          <a:p>
            <a:pPr indent="-228600">
              <a:lnSpc>
                <a:spcPct val="90000"/>
              </a:lnSpc>
              <a:spcAft>
                <a:spcPts val="600"/>
              </a:spcAft>
              <a:buFont typeface="Arial" panose="020B0604020202020204" pitchFamily="34" charset="0"/>
              <a:buChar char="•"/>
            </a:pPr>
            <a:endParaRPr lang="en-US" sz="1600" dirty="0">
              <a:solidFill>
                <a:schemeClr val="tx1">
                  <a:alpha val="80000"/>
                </a:schemeClr>
              </a:solidFill>
              <a:latin typeface="Open Sans" panose="020B0606030504020204" pitchFamily="34" charset="0"/>
              <a:ea typeface="Open Sans" panose="020B0606030504020204" pitchFamily="34" charset="0"/>
              <a:cs typeface="Open Sans" panose="020B0606030504020204" pitchFamily="34" charset="0"/>
            </a:endParaRPr>
          </a:p>
          <a:p>
            <a:pPr indent="-228600">
              <a:lnSpc>
                <a:spcPct val="90000"/>
              </a:lnSpc>
              <a:spcAft>
                <a:spcPts val="600"/>
              </a:spcAft>
              <a:buFont typeface="Arial" panose="020B0604020202020204" pitchFamily="34" charset="0"/>
              <a:buChar char="•"/>
            </a:pPr>
            <a:r>
              <a:rPr lang="en-US" sz="1600" dirty="0">
                <a:solidFill>
                  <a:schemeClr val="tx1">
                    <a:alpha val="80000"/>
                  </a:schemeClr>
                </a:solidFill>
                <a:latin typeface="Open Sans" panose="020B0606030504020204" pitchFamily="34" charset="0"/>
                <a:ea typeface="Open Sans" panose="020B0606030504020204" pitchFamily="34" charset="0"/>
                <a:cs typeface="Open Sans" panose="020B0606030504020204" pitchFamily="34" charset="0"/>
              </a:rPr>
              <a:t>This is because your empathetic reflections will serve as the basis of your inclusion fail-points.</a:t>
            </a:r>
          </a:p>
          <a:p>
            <a:pPr marL="285750" indent="-228600">
              <a:lnSpc>
                <a:spcPct val="90000"/>
              </a:lnSpc>
              <a:spcAft>
                <a:spcPts val="600"/>
              </a:spcAft>
              <a:buFont typeface="Arial" panose="020B0604020202020204" pitchFamily="34" charset="0"/>
              <a:buChar char="•"/>
            </a:pPr>
            <a:endParaRPr lang="en-US" sz="800" dirty="0">
              <a:solidFill>
                <a:schemeClr val="bg1">
                  <a:alpha val="80000"/>
                </a:schemeClr>
              </a:solidFill>
            </a:endParaRPr>
          </a:p>
        </p:txBody>
      </p:sp>
      <p:pic>
        <p:nvPicPr>
          <p:cNvPr id="3" name="Picture 2">
            <a:extLst>
              <a:ext uri="{FF2B5EF4-FFF2-40B4-BE49-F238E27FC236}">
                <a16:creationId xmlns:a16="http://schemas.microsoft.com/office/drawing/2014/main" id="{29840C04-6633-45B3-A8CE-E08D52721A23}"/>
              </a:ext>
            </a:extLst>
          </p:cNvPr>
          <p:cNvPicPr>
            <a:picLocks noChangeAspect="1"/>
          </p:cNvPicPr>
          <p:nvPr/>
        </p:nvPicPr>
        <p:blipFill rotWithShape="1">
          <a:blip r:embed="rId3"/>
          <a:srcRect l="24344" r="-1" b="-1"/>
          <a:stretch/>
        </p:blipFill>
        <p:spPr>
          <a:xfrm>
            <a:off x="6619336" y="1266945"/>
            <a:ext cx="5260975" cy="464502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Tree>
    <p:custDataLst>
      <p:tags r:id="rId1"/>
    </p:custDataLst>
    <p:extLst>
      <p:ext uri="{BB962C8B-B14F-4D97-AF65-F5344CB8AC3E}">
        <p14:creationId xmlns:p14="http://schemas.microsoft.com/office/powerpoint/2010/main" val="4189835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A3C260-560E-4DD0-AB2F-2ED8B28F94E5}"/>
              </a:ext>
            </a:extLst>
          </p:cNvPr>
          <p:cNvPicPr>
            <a:picLocks noChangeAspect="1"/>
          </p:cNvPicPr>
          <p:nvPr/>
        </p:nvPicPr>
        <p:blipFill rotWithShape="1">
          <a:blip r:embed="rId6"/>
          <a:srcRect l="29312" r="19181" b="1"/>
          <a:stretch/>
        </p:blipFill>
        <p:spPr>
          <a:xfrm>
            <a:off x="20" y="10"/>
            <a:ext cx="7235351" cy="6857990"/>
          </a:xfrm>
          <a:prstGeom prst="rect">
            <a:avLst/>
          </a:prstGeom>
        </p:spPr>
      </p:pic>
      <p:sp>
        <p:nvSpPr>
          <p:cNvPr id="4" name="Title 1">
            <a:extLst>
              <a:ext uri="{FF2B5EF4-FFF2-40B4-BE49-F238E27FC236}">
                <a16:creationId xmlns:a16="http://schemas.microsoft.com/office/drawing/2014/main" id="{6BCAF90E-9F95-4CA3-B3D5-EB82D5063049}"/>
              </a:ext>
            </a:extLst>
          </p:cNvPr>
          <p:cNvSpPr>
            <a:spLocks noGrp="1"/>
          </p:cNvSpPr>
          <p:nvPr>
            <p:ph type="title"/>
          </p:nvPr>
        </p:nvSpPr>
        <p:spPr>
          <a:xfrm>
            <a:off x="8073815" y="322142"/>
            <a:ext cx="3438144" cy="847199"/>
          </a:xfrm>
        </p:spPr>
        <p:txBody>
          <a:bodyPr vert="horz" lIns="91440" tIns="45720" rIns="91440" bIns="45720" rtlCol="0" anchor="b">
            <a:normAutofit/>
          </a:bodyPr>
          <a:lstStyle/>
          <a:p>
            <a:pPr algn="ctr"/>
            <a:r>
              <a:rPr lang="en-US" sz="2800" dirty="0">
                <a:latin typeface="Open Sans" panose="020B0606030504020204" pitchFamily="34" charset="0"/>
                <a:ea typeface="Open Sans" panose="020B0606030504020204" pitchFamily="34" charset="0"/>
                <a:cs typeface="Open Sans" panose="020B0606030504020204" pitchFamily="34" charset="0"/>
              </a:rPr>
              <a:t>Part 2: Alignment</a:t>
            </a:r>
          </a:p>
        </p:txBody>
      </p:sp>
      <p:sp>
        <p:nvSpPr>
          <p:cNvPr id="3" name="TextBox 2">
            <a:extLst>
              <a:ext uri="{FF2B5EF4-FFF2-40B4-BE49-F238E27FC236}">
                <a16:creationId xmlns:a16="http://schemas.microsoft.com/office/drawing/2014/main" id="{35E5720A-0D12-43ED-ABA2-D03640833F71}"/>
              </a:ext>
            </a:extLst>
          </p:cNvPr>
          <p:cNvSpPr txBox="1"/>
          <p:nvPr/>
        </p:nvSpPr>
        <p:spPr>
          <a:xfrm>
            <a:off x="7470475" y="1429843"/>
            <a:ext cx="4589253" cy="46949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Separately, the lesson being delivered will need to have its learning outcomes re-written/ expanded to include all three domains of learning. Once these are complete, each fail-points can then be aligned to the verb/domain of learning that it most compromises.</a:t>
            </a:r>
          </a:p>
          <a:p>
            <a:pPr indent="-228600">
              <a:lnSpc>
                <a:spcPct val="90000"/>
              </a:lnSpc>
              <a:spcAft>
                <a:spcPts val="600"/>
              </a:spcAft>
              <a:buFont typeface="Arial" panose="020B0604020202020204" pitchFamily="34" charset="0"/>
              <a:buChar char="•"/>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indent="-228600">
              <a:lnSpc>
                <a:spcPct val="90000"/>
              </a:lnSpc>
              <a:spcAft>
                <a:spcPts val="600"/>
              </a:spcAft>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Once inclusion fail-points and domains are aligned, the lecturer can begin using the verb in the intended learning outcome to “cancel” out the fail-point’s impact. </a:t>
            </a:r>
          </a:p>
          <a:p>
            <a:pPr indent="-228600">
              <a:lnSpc>
                <a:spcPct val="90000"/>
              </a:lnSpc>
              <a:spcAft>
                <a:spcPts val="600"/>
              </a:spcAft>
              <a:buFont typeface="Arial" panose="020B0604020202020204" pitchFamily="34" charset="0"/>
              <a:buChar char="•"/>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600"/>
              </a:spcAft>
            </a:pPr>
            <a:r>
              <a:rPr lang="en-US" sz="1400" dirty="0">
                <a:latin typeface="Open Sans" panose="020B0606030504020204" pitchFamily="34" charset="0"/>
                <a:ea typeface="Open Sans" panose="020B0606030504020204" pitchFamily="34" charset="0"/>
                <a:cs typeface="Open Sans" panose="020B0606030504020204" pitchFamily="34" charset="0"/>
              </a:rPr>
              <a:t>Ex: </a:t>
            </a:r>
          </a:p>
          <a:p>
            <a:pPr indent="-228600">
              <a:lnSpc>
                <a:spcPct val="90000"/>
              </a:lnSpc>
              <a:spcAft>
                <a:spcPts val="600"/>
              </a:spcAft>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If the cognitive verb of the intended learning outcome is “explain” but aligned fail-point is “dense material in limited class time”, the lesson can be redesigned so that students have to explain the material in a situation where its density is less of a factor, such as breaking the material up between individual students or groups of students.  </a:t>
            </a:r>
          </a:p>
        </p:txBody>
      </p:sp>
      <p:pic>
        <p:nvPicPr>
          <p:cNvPr id="5" name="Recorded Sound">
            <a:hlinkClick r:id="" action="ppaction://media"/>
            <a:extLst>
              <a:ext uri="{FF2B5EF4-FFF2-40B4-BE49-F238E27FC236}">
                <a16:creationId xmlns:a16="http://schemas.microsoft.com/office/drawing/2014/main" id="{92EB0FF0-9027-4C9A-B1CA-A6E876564A9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943600" y="3276600"/>
            <a:ext cx="304800" cy="304800"/>
          </a:xfrm>
          <a:prstGeom prst="rect">
            <a:avLst/>
          </a:prstGeom>
        </p:spPr>
      </p:pic>
    </p:spTree>
    <p:custDataLst>
      <p:tags r:id="rId1"/>
    </p:custDataLst>
    <p:extLst>
      <p:ext uri="{BB962C8B-B14F-4D97-AF65-F5344CB8AC3E}">
        <p14:creationId xmlns:p14="http://schemas.microsoft.com/office/powerpoint/2010/main" val="351852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8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DC34BFD-5930-4150-B493-C61018206865}"/>
              </a:ext>
            </a:extLst>
          </p:cNvPr>
          <p:cNvPicPr>
            <a:picLocks noGrp="1" noChangeAspect="1"/>
          </p:cNvPicPr>
          <p:nvPr>
            <p:ph idx="1"/>
          </p:nvPr>
        </p:nvPicPr>
        <p:blipFill>
          <a:blip r:embed="rId5"/>
          <a:stretch>
            <a:fillRect/>
          </a:stretch>
        </p:blipFill>
        <p:spPr>
          <a:xfrm>
            <a:off x="477012" y="480060"/>
            <a:ext cx="11237976" cy="5819140"/>
          </a:xfrm>
          <a:prstGeom prst="rect">
            <a:avLst/>
          </a:prstGeom>
        </p:spPr>
      </p:pic>
      <p:pic>
        <p:nvPicPr>
          <p:cNvPr id="5" name="Recorded Sound">
            <a:hlinkClick r:id="" action="ppaction://media"/>
            <a:extLst>
              <a:ext uri="{FF2B5EF4-FFF2-40B4-BE49-F238E27FC236}">
                <a16:creationId xmlns:a16="http://schemas.microsoft.com/office/drawing/2014/main" id="{BB624010-8193-4C36-A9C6-B21B112B8B9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658710" y="4564811"/>
            <a:ext cx="304800" cy="304800"/>
          </a:xfrm>
          <a:prstGeom prst="rect">
            <a:avLst/>
          </a:prstGeom>
        </p:spPr>
      </p:pic>
    </p:spTree>
    <p:custDataLst>
      <p:tags r:id="rId1"/>
    </p:custDataLst>
    <p:extLst>
      <p:ext uri="{BB962C8B-B14F-4D97-AF65-F5344CB8AC3E}">
        <p14:creationId xmlns:p14="http://schemas.microsoft.com/office/powerpoint/2010/main" val="385294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8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5607EFA-3E17-468D-9EAB-3C438024CEDB}"/>
              </a:ext>
            </a:extLst>
          </p:cNvPr>
          <p:cNvGraphicFramePr>
            <a:graphicFrameLocks noGrp="1"/>
          </p:cNvGraphicFramePr>
          <p:nvPr>
            <p:extLst>
              <p:ext uri="{D42A27DB-BD31-4B8C-83A1-F6EECF244321}">
                <p14:modId xmlns:p14="http://schemas.microsoft.com/office/powerpoint/2010/main" val="1585205277"/>
              </p:ext>
            </p:extLst>
          </p:nvPr>
        </p:nvGraphicFramePr>
        <p:xfrm>
          <a:off x="0" y="953875"/>
          <a:ext cx="12192000" cy="6140259"/>
        </p:xfrm>
        <a:graphic>
          <a:graphicData uri="http://schemas.openxmlformats.org/drawingml/2006/table">
            <a:tbl>
              <a:tblPr firstRow="1" firstCol="1" bandRow="1">
                <a:tableStyleId>{9DCAF9ED-07DC-4A11-8D7F-57B35C25682E}</a:tableStyleId>
              </a:tblPr>
              <a:tblGrid>
                <a:gridCol w="1672040">
                  <a:extLst>
                    <a:ext uri="{9D8B030D-6E8A-4147-A177-3AD203B41FA5}">
                      <a16:colId xmlns:a16="http://schemas.microsoft.com/office/drawing/2014/main" val="3972927909"/>
                    </a:ext>
                  </a:extLst>
                </a:gridCol>
                <a:gridCol w="2212847">
                  <a:extLst>
                    <a:ext uri="{9D8B030D-6E8A-4147-A177-3AD203B41FA5}">
                      <a16:colId xmlns:a16="http://schemas.microsoft.com/office/drawing/2014/main" val="1023526230"/>
                    </a:ext>
                  </a:extLst>
                </a:gridCol>
                <a:gridCol w="1818383">
                  <a:extLst>
                    <a:ext uri="{9D8B030D-6E8A-4147-A177-3AD203B41FA5}">
                      <a16:colId xmlns:a16="http://schemas.microsoft.com/office/drawing/2014/main" val="661681906"/>
                    </a:ext>
                  </a:extLst>
                </a:gridCol>
                <a:gridCol w="2495983">
                  <a:extLst>
                    <a:ext uri="{9D8B030D-6E8A-4147-A177-3AD203B41FA5}">
                      <a16:colId xmlns:a16="http://schemas.microsoft.com/office/drawing/2014/main" val="3011749972"/>
                    </a:ext>
                  </a:extLst>
                </a:gridCol>
                <a:gridCol w="1801890">
                  <a:extLst>
                    <a:ext uri="{9D8B030D-6E8A-4147-A177-3AD203B41FA5}">
                      <a16:colId xmlns:a16="http://schemas.microsoft.com/office/drawing/2014/main" val="2967584324"/>
                    </a:ext>
                  </a:extLst>
                </a:gridCol>
                <a:gridCol w="2190857">
                  <a:extLst>
                    <a:ext uri="{9D8B030D-6E8A-4147-A177-3AD203B41FA5}">
                      <a16:colId xmlns:a16="http://schemas.microsoft.com/office/drawing/2014/main" val="566654410"/>
                    </a:ext>
                  </a:extLst>
                </a:gridCol>
              </a:tblGrid>
              <a:tr h="469344">
                <a:tc gridSpan="6">
                  <a:txBody>
                    <a:bodyPr/>
                    <a:lstStyle/>
                    <a:p>
                      <a:pPr algn="ctr">
                        <a:lnSpc>
                          <a:spcPct val="107000"/>
                        </a:lnSpc>
                        <a:spcAft>
                          <a:spcPts val="800"/>
                        </a:spcAft>
                      </a:pPr>
                      <a:r>
                        <a:rPr lang="en-GB" sz="1050">
                          <a:effectLst/>
                        </a:rPr>
                        <a:t>Cognitive Domain Levels</a:t>
                      </a: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lumOff val="1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218822928"/>
                  </a:ext>
                </a:extLst>
              </a:tr>
              <a:tr h="103527">
                <a:tc gridSpan="6">
                  <a:txBody>
                    <a:bodyPr/>
                    <a:lstStyle/>
                    <a:p>
                      <a:pPr algn="ctr">
                        <a:lnSpc>
                          <a:spcPct val="107000"/>
                        </a:lnSpc>
                        <a:spcAft>
                          <a:spcPts val="800"/>
                        </a:spcAft>
                      </a:pPr>
                      <a:r>
                        <a:rPr lang="en-GB" sz="1050">
                          <a:effectLst/>
                        </a:rPr>
                        <a:t>-------------------Increasing Complexity-------------------&gt;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lumOff val="1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43781342"/>
                  </a:ext>
                </a:extLst>
              </a:tr>
              <a:tr h="194318">
                <a:tc>
                  <a:txBody>
                    <a:bodyPr/>
                    <a:lstStyle/>
                    <a:p>
                      <a:pPr algn="ctr">
                        <a:lnSpc>
                          <a:spcPct val="107000"/>
                        </a:lnSpc>
                        <a:spcAft>
                          <a:spcPts val="800"/>
                        </a:spcAft>
                      </a:pPr>
                      <a:r>
                        <a:rPr lang="en-GB" sz="1000" b="1">
                          <a:solidFill>
                            <a:schemeClr val="tx1"/>
                          </a:solidFill>
                          <a:effectLst/>
                        </a:rPr>
                        <a:t>Remember</a:t>
                      </a:r>
                      <a:endParaRPr lang="en-GB" sz="105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lumOff val="10000"/>
                      </a:schemeClr>
                    </a:solidFill>
                  </a:tcPr>
                </a:tc>
                <a:tc>
                  <a:txBody>
                    <a:bodyPr/>
                    <a:lstStyle/>
                    <a:p>
                      <a:pPr algn="ctr">
                        <a:lnSpc>
                          <a:spcPct val="107000"/>
                        </a:lnSpc>
                        <a:spcAft>
                          <a:spcPts val="800"/>
                        </a:spcAft>
                      </a:pPr>
                      <a:r>
                        <a:rPr lang="en-GB" sz="1050" b="1">
                          <a:solidFill>
                            <a:schemeClr val="tx1"/>
                          </a:solidFill>
                          <a:effectLst/>
                        </a:rPr>
                        <a:t>Understand</a:t>
                      </a:r>
                      <a:endParaRPr lang="en-GB"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lumOff val="10000"/>
                      </a:schemeClr>
                    </a:solidFill>
                  </a:tcPr>
                </a:tc>
                <a:tc>
                  <a:txBody>
                    <a:bodyPr/>
                    <a:lstStyle/>
                    <a:p>
                      <a:pPr algn="ctr">
                        <a:lnSpc>
                          <a:spcPct val="107000"/>
                        </a:lnSpc>
                        <a:spcAft>
                          <a:spcPts val="800"/>
                        </a:spcAft>
                      </a:pPr>
                      <a:r>
                        <a:rPr lang="en-GB" sz="1050" b="1">
                          <a:solidFill>
                            <a:schemeClr val="tx1"/>
                          </a:solidFill>
                          <a:effectLst/>
                        </a:rPr>
                        <a:t>Apply</a:t>
                      </a:r>
                      <a:endParaRPr lang="en-GB"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lumOff val="10000"/>
                      </a:schemeClr>
                    </a:solidFill>
                  </a:tcPr>
                </a:tc>
                <a:tc>
                  <a:txBody>
                    <a:bodyPr/>
                    <a:lstStyle/>
                    <a:p>
                      <a:pPr algn="ctr">
                        <a:lnSpc>
                          <a:spcPct val="107000"/>
                        </a:lnSpc>
                        <a:spcAft>
                          <a:spcPts val="800"/>
                        </a:spcAft>
                      </a:pPr>
                      <a:r>
                        <a:rPr lang="en-GB" sz="1050" b="1">
                          <a:solidFill>
                            <a:schemeClr val="tx1"/>
                          </a:solidFill>
                          <a:effectLst/>
                        </a:rPr>
                        <a:t>Analyze</a:t>
                      </a:r>
                      <a:endParaRPr lang="en-GB"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lumOff val="10000"/>
                      </a:schemeClr>
                    </a:solidFill>
                  </a:tcPr>
                </a:tc>
                <a:tc>
                  <a:txBody>
                    <a:bodyPr/>
                    <a:lstStyle/>
                    <a:p>
                      <a:pPr algn="ctr">
                        <a:lnSpc>
                          <a:spcPct val="107000"/>
                        </a:lnSpc>
                        <a:spcAft>
                          <a:spcPts val="800"/>
                        </a:spcAft>
                      </a:pPr>
                      <a:r>
                        <a:rPr lang="en-GB" sz="1050" b="1">
                          <a:solidFill>
                            <a:schemeClr val="tx1"/>
                          </a:solidFill>
                          <a:effectLst/>
                        </a:rPr>
                        <a:t>Evaluate</a:t>
                      </a:r>
                      <a:endParaRPr lang="en-GB"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lumOff val="10000"/>
                      </a:schemeClr>
                    </a:solidFill>
                  </a:tcPr>
                </a:tc>
                <a:tc>
                  <a:txBody>
                    <a:bodyPr/>
                    <a:lstStyle/>
                    <a:p>
                      <a:pPr algn="ctr">
                        <a:lnSpc>
                          <a:spcPct val="107000"/>
                        </a:lnSpc>
                        <a:spcAft>
                          <a:spcPts val="800"/>
                        </a:spcAft>
                      </a:pPr>
                      <a:r>
                        <a:rPr lang="en-GB" sz="1050" b="1" dirty="0">
                          <a:solidFill>
                            <a:schemeClr val="tx1"/>
                          </a:solidFill>
                          <a:effectLst/>
                        </a:rPr>
                        <a:t>Create</a:t>
                      </a:r>
                      <a:endParaRPr lang="en-GB"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lumOff val="10000"/>
                      </a:schemeClr>
                    </a:solidFill>
                  </a:tcPr>
                </a:tc>
                <a:extLst>
                  <a:ext uri="{0D108BD9-81ED-4DB2-BD59-A6C34878D82A}">
                    <a16:rowId xmlns:a16="http://schemas.microsoft.com/office/drawing/2014/main" val="1138945323"/>
                  </a:ext>
                </a:extLst>
              </a:tr>
              <a:tr h="855257">
                <a:tc>
                  <a:txBody>
                    <a:bodyPr/>
                    <a:lstStyle/>
                    <a:p>
                      <a:pPr algn="ctr">
                        <a:lnSpc>
                          <a:spcPct val="107000"/>
                        </a:lnSpc>
                        <a:spcAft>
                          <a:spcPts val="800"/>
                        </a:spcAft>
                      </a:pPr>
                      <a:r>
                        <a:rPr lang="en-GB" sz="1000" b="0" dirty="0">
                          <a:solidFill>
                            <a:schemeClr val="tx1"/>
                          </a:solidFill>
                          <a:effectLst/>
                        </a:rPr>
                        <a:t>Retrieve relevant knowledge from long-term memory</a:t>
                      </a:r>
                      <a:endParaRPr lang="en-GB" sz="105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lumOff val="25000"/>
                      </a:schemeClr>
                    </a:solidFill>
                  </a:tcPr>
                </a:tc>
                <a:tc>
                  <a:txBody>
                    <a:bodyPr/>
                    <a:lstStyle/>
                    <a:p>
                      <a:pPr algn="ctr">
                        <a:lnSpc>
                          <a:spcPct val="107000"/>
                        </a:lnSpc>
                        <a:spcAft>
                          <a:spcPts val="800"/>
                        </a:spcAft>
                      </a:pPr>
                      <a:r>
                        <a:rPr lang="en-GB" sz="1050" b="0" dirty="0">
                          <a:solidFill>
                            <a:schemeClr val="tx1"/>
                          </a:solidFill>
                          <a:effectLst/>
                        </a:rPr>
                        <a:t>Construct meaning from instructional messages, including oral, written, and graphic communication</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lumOff val="25000"/>
                      </a:schemeClr>
                    </a:solidFill>
                  </a:tcPr>
                </a:tc>
                <a:tc>
                  <a:txBody>
                    <a:bodyPr/>
                    <a:lstStyle/>
                    <a:p>
                      <a:pPr algn="ctr">
                        <a:lnSpc>
                          <a:spcPct val="107000"/>
                        </a:lnSpc>
                        <a:spcAft>
                          <a:spcPts val="800"/>
                        </a:spcAft>
                      </a:pPr>
                      <a:r>
                        <a:rPr lang="en-GB" sz="1050" b="0" dirty="0">
                          <a:solidFill>
                            <a:schemeClr val="tx1"/>
                          </a:solidFill>
                          <a:effectLst/>
                        </a:rPr>
                        <a:t>Carry out or use a procedure in a given situation</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lumOff val="25000"/>
                      </a:schemeClr>
                    </a:solidFill>
                  </a:tcPr>
                </a:tc>
                <a:tc>
                  <a:txBody>
                    <a:bodyPr/>
                    <a:lstStyle/>
                    <a:p>
                      <a:pPr algn="ctr">
                        <a:lnSpc>
                          <a:spcPct val="107000"/>
                        </a:lnSpc>
                        <a:spcAft>
                          <a:spcPts val="800"/>
                        </a:spcAft>
                      </a:pPr>
                      <a:r>
                        <a:rPr lang="en-GB" sz="1050" b="0" dirty="0">
                          <a:solidFill>
                            <a:schemeClr val="tx1"/>
                          </a:solidFill>
                          <a:effectLst/>
                        </a:rPr>
                        <a:t>Break material into its constituent parts and determine how the parts relate to one another and to an overall structure or purpose</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lumOff val="25000"/>
                      </a:schemeClr>
                    </a:solidFill>
                  </a:tcPr>
                </a:tc>
                <a:tc>
                  <a:txBody>
                    <a:bodyPr/>
                    <a:lstStyle/>
                    <a:p>
                      <a:pPr algn="ctr">
                        <a:lnSpc>
                          <a:spcPct val="107000"/>
                        </a:lnSpc>
                        <a:spcAft>
                          <a:spcPts val="800"/>
                        </a:spcAft>
                      </a:pPr>
                      <a:r>
                        <a:rPr lang="en-GB" sz="1050" b="0" dirty="0">
                          <a:solidFill>
                            <a:schemeClr val="tx1"/>
                          </a:solidFill>
                          <a:effectLst/>
                        </a:rPr>
                        <a:t>Make judgments based on criteria and standards</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lumOff val="25000"/>
                      </a:schemeClr>
                    </a:solidFill>
                  </a:tcPr>
                </a:tc>
                <a:tc>
                  <a:txBody>
                    <a:bodyPr/>
                    <a:lstStyle/>
                    <a:p>
                      <a:pPr algn="ctr">
                        <a:lnSpc>
                          <a:spcPct val="107000"/>
                        </a:lnSpc>
                        <a:spcAft>
                          <a:spcPts val="800"/>
                        </a:spcAft>
                      </a:pPr>
                      <a:r>
                        <a:rPr lang="en-GB" sz="1050" b="0" dirty="0">
                          <a:solidFill>
                            <a:schemeClr val="tx1"/>
                          </a:solidFill>
                          <a:effectLst/>
                        </a:rPr>
                        <a:t>Put elements together to form a coherent or functional whole; reorganize elements into a new pattern or structure</a:t>
                      </a:r>
                      <a:endPar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lumOff val="25000"/>
                      </a:schemeClr>
                    </a:solidFill>
                  </a:tcPr>
                </a:tc>
                <a:extLst>
                  <a:ext uri="{0D108BD9-81ED-4DB2-BD59-A6C34878D82A}">
                    <a16:rowId xmlns:a16="http://schemas.microsoft.com/office/drawing/2014/main" val="3413520674"/>
                  </a:ext>
                </a:extLst>
              </a:tr>
              <a:tr h="4432940">
                <a:tc>
                  <a:txBody>
                    <a:bodyPr/>
                    <a:lstStyle/>
                    <a:p>
                      <a:pPr algn="ctr">
                        <a:lnSpc>
                          <a:spcPct val="100000"/>
                        </a:lnSpc>
                        <a:spcAft>
                          <a:spcPts val="0"/>
                        </a:spcAft>
                      </a:pPr>
                      <a:r>
                        <a:rPr lang="en-GB" sz="1200" b="0" dirty="0">
                          <a:solidFill>
                            <a:schemeClr val="tx1"/>
                          </a:solidFill>
                          <a:effectLst/>
                        </a:rPr>
                        <a:t>Arrange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Cite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Choose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Count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Define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Describe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Duplicate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Identify</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Label</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List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Locate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Match</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Name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Outline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Recall</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Recite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Recognize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Record</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Repeat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Restate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Review</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Select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State</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lumOff val="10000"/>
                      </a:schemeClr>
                    </a:solidFill>
                  </a:tcPr>
                </a:tc>
                <a:tc>
                  <a:txBody>
                    <a:bodyPr/>
                    <a:lstStyle/>
                    <a:p>
                      <a:pPr algn="ctr">
                        <a:lnSpc>
                          <a:spcPct val="100000"/>
                        </a:lnSpc>
                        <a:spcAft>
                          <a:spcPts val="0"/>
                        </a:spcAft>
                      </a:pPr>
                      <a:r>
                        <a:rPr lang="en-GB" sz="1200" b="0" dirty="0">
                          <a:solidFill>
                            <a:schemeClr val="tx1"/>
                          </a:solidFill>
                          <a:effectLst/>
                        </a:rPr>
                        <a:t>Abstract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Associate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Categorize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Clarify</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Classify</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Compare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Conclude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Contrast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Exemplify</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Explain</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Extrapolate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Generalize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Illustrate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Infer</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Interpret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Map</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Match</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Paraphrase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Predict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Represent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Summarize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Translate</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lumOff val="10000"/>
                      </a:schemeClr>
                    </a:solidFill>
                  </a:tcPr>
                </a:tc>
                <a:tc>
                  <a:txBody>
                    <a:bodyPr/>
                    <a:lstStyle/>
                    <a:p>
                      <a:pPr algn="ctr">
                        <a:lnSpc>
                          <a:spcPct val="100000"/>
                        </a:lnSpc>
                        <a:spcAft>
                          <a:spcPts val="0"/>
                        </a:spcAft>
                      </a:pPr>
                      <a:r>
                        <a:rPr lang="en-GB" sz="1200" b="0" dirty="0">
                          <a:solidFill>
                            <a:schemeClr val="tx1"/>
                          </a:solidFill>
                          <a:effectLst/>
                        </a:rPr>
                        <a:t>Apply</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Carry out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Demonstrate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Determine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Develop</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Employ</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Execute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Implement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Operate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Show</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Sketch</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Solve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Use</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lumOff val="10000"/>
                      </a:schemeClr>
                    </a:solidFill>
                  </a:tcPr>
                </a:tc>
                <a:tc>
                  <a:txBody>
                    <a:bodyPr/>
                    <a:lstStyle/>
                    <a:p>
                      <a:pPr algn="ctr">
                        <a:lnSpc>
                          <a:spcPct val="100000"/>
                        </a:lnSpc>
                        <a:spcAft>
                          <a:spcPts val="0"/>
                        </a:spcAft>
                      </a:pPr>
                      <a:r>
                        <a:rPr lang="en-GB" sz="1200" b="0" dirty="0" err="1">
                          <a:solidFill>
                            <a:schemeClr val="tx1"/>
                          </a:solidFill>
                          <a:effectLst/>
                        </a:rPr>
                        <a:t>Analyze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Attribute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Deconstruct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Differentiate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Discriminate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Distinguish</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Focus</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Organize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Outline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Parse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Select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Structure</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lumOff val="10000"/>
                      </a:schemeClr>
                    </a:solidFill>
                  </a:tcPr>
                </a:tc>
                <a:tc>
                  <a:txBody>
                    <a:bodyPr/>
                    <a:lstStyle/>
                    <a:p>
                      <a:pPr algn="ctr">
                        <a:lnSpc>
                          <a:spcPct val="100000"/>
                        </a:lnSpc>
                        <a:spcAft>
                          <a:spcPts val="0"/>
                        </a:spcAft>
                      </a:pPr>
                      <a:r>
                        <a:rPr lang="en-GB" sz="1200" b="0" dirty="0">
                          <a:solidFill>
                            <a:schemeClr val="tx1"/>
                          </a:solidFill>
                          <a:effectLst/>
                        </a:rPr>
                        <a:t>Argue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Assess</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Check</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Conclude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Coordinate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Criticize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Critique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Detect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Evaluate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Judge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Justify</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Monitor</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Prioritize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Rank</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Rate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Recommend</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Test</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lumOff val="10000"/>
                      </a:schemeClr>
                    </a:solidFill>
                  </a:tcPr>
                </a:tc>
                <a:tc>
                  <a:txBody>
                    <a:bodyPr/>
                    <a:lstStyle/>
                    <a:p>
                      <a:pPr algn="ctr">
                        <a:lnSpc>
                          <a:spcPct val="100000"/>
                        </a:lnSpc>
                        <a:spcAft>
                          <a:spcPts val="0"/>
                        </a:spcAft>
                      </a:pPr>
                      <a:r>
                        <a:rPr lang="en-GB" sz="1200" b="0" dirty="0">
                          <a:solidFill>
                            <a:schemeClr val="tx1"/>
                          </a:solidFill>
                          <a:effectLst/>
                        </a:rPr>
                        <a:t>Assemble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Build</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Combine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Compose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Construct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Create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Design</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Draft</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Formulate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Generate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Hypothesize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Integrate</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Plan</a:t>
                      </a:r>
                      <a:endParaRPr lang="en-GB" sz="1400" b="0" dirty="0">
                        <a:solidFill>
                          <a:schemeClr val="tx1"/>
                        </a:solidFill>
                        <a:effectLst/>
                      </a:endParaRPr>
                    </a:p>
                    <a:p>
                      <a:pPr algn="ctr">
                        <a:lnSpc>
                          <a:spcPct val="100000"/>
                        </a:lnSpc>
                        <a:spcAft>
                          <a:spcPts val="0"/>
                        </a:spcAft>
                      </a:pPr>
                      <a:r>
                        <a:rPr lang="en-GB" sz="1200" b="0" dirty="0">
                          <a:solidFill>
                            <a:schemeClr val="tx1"/>
                          </a:solidFill>
                          <a:effectLst/>
                        </a:rPr>
                        <a:t>Produce</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90" marR="19190" marT="12793" marB="127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lumOff val="10000"/>
                      </a:schemeClr>
                    </a:solidFill>
                  </a:tcPr>
                </a:tc>
                <a:extLst>
                  <a:ext uri="{0D108BD9-81ED-4DB2-BD59-A6C34878D82A}">
                    <a16:rowId xmlns:a16="http://schemas.microsoft.com/office/drawing/2014/main" val="789230614"/>
                  </a:ext>
                </a:extLst>
              </a:tr>
            </a:tbl>
          </a:graphicData>
        </a:graphic>
      </p:graphicFrame>
      <p:sp>
        <p:nvSpPr>
          <p:cNvPr id="5" name="Rectangle 1">
            <a:extLst>
              <a:ext uri="{FF2B5EF4-FFF2-40B4-BE49-F238E27FC236}">
                <a16:creationId xmlns:a16="http://schemas.microsoft.com/office/drawing/2014/main" id="{591D11B4-71BA-4CE5-9A52-E8B071126416}"/>
              </a:ext>
            </a:extLst>
          </p:cNvPr>
          <p:cNvSpPr>
            <a:spLocks noChangeArrowheads="1"/>
          </p:cNvSpPr>
          <p:nvPr/>
        </p:nvSpPr>
        <p:spPr bwMode="auto">
          <a:xfrm>
            <a:off x="0" y="0"/>
            <a:ext cx="11303541" cy="738664"/>
          </a:xfrm>
          <a:prstGeom prst="rect">
            <a:avLst/>
          </a:prstGeom>
          <a:solidFill>
            <a:schemeClr val="accent4">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rgbClr val="333333"/>
                </a:solidFill>
                <a:effectLst/>
                <a:latin typeface="Helvetica Neue"/>
                <a:ea typeface="Times New Roman" panose="02020603050405020304" pitchFamily="18" charset="0"/>
                <a:cs typeface="Calibri" panose="020F0502020204030204" pitchFamily="34" charset="0"/>
              </a:rPr>
              <a:t>The COGNITIVE Domain</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333333"/>
                </a:solidFill>
                <a:effectLst/>
                <a:latin typeface="Helvetica Neue"/>
                <a:ea typeface="Times New Roman" panose="02020603050405020304" pitchFamily="18" charset="0"/>
                <a:cs typeface="Calibri" panose="020F0502020204030204" pitchFamily="34" charset="0"/>
              </a:rPr>
              <a:t>The cognitive domain deals with how we acquire, process, and use knowledge. It is the "thinking" domain. The table below outlines the six levels in this domain and verbs that can be used to write learning objectives.</a:t>
            </a: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31169754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obVTI">
  <a:themeElements>
    <a:clrScheme name="AnalogousFromLightSeedRightStep">
      <a:dk1>
        <a:srgbClr val="000000"/>
      </a:dk1>
      <a:lt1>
        <a:srgbClr val="FFFFFF"/>
      </a:lt1>
      <a:dk2>
        <a:srgbClr val="412439"/>
      </a:dk2>
      <a:lt2>
        <a:srgbClr val="E2E8E4"/>
      </a:lt2>
      <a:accent1>
        <a:srgbClr val="EE6ECD"/>
      </a:accent1>
      <a:accent2>
        <a:srgbClr val="EB4E81"/>
      </a:accent2>
      <a:accent3>
        <a:srgbClr val="EE7A6E"/>
      </a:accent3>
      <a:accent4>
        <a:srgbClr val="E88F33"/>
      </a:accent4>
      <a:accent5>
        <a:srgbClr val="ACA54F"/>
      </a:accent5>
      <a:accent6>
        <a:srgbClr val="87AE3A"/>
      </a:accent6>
      <a:hlink>
        <a:srgbClr val="568E64"/>
      </a:hlink>
      <a:folHlink>
        <a:srgbClr val="7F7F7F"/>
      </a:folHlink>
    </a:clrScheme>
    <a:fontScheme name="Blob">
      <a:majorFont>
        <a:latin typeface="The Hand Extrablack"/>
        <a:ea typeface=""/>
        <a:cs typeface=""/>
      </a:majorFont>
      <a:minorFont>
        <a:latin typeface="Sagona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TotalTime>
  <Words>2348</Words>
  <Application>Microsoft Office PowerPoint</Application>
  <PresentationFormat>Widescreen</PresentationFormat>
  <Paragraphs>496</Paragraphs>
  <Slides>20</Slides>
  <Notes>6</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Arial</vt:lpstr>
      <vt:lpstr>Calibri</vt:lpstr>
      <vt:lpstr>Century Gothic</vt:lpstr>
      <vt:lpstr>Helvetica Neue</vt:lpstr>
      <vt:lpstr>Open Sans</vt:lpstr>
      <vt:lpstr>Open Sans Extrabold</vt:lpstr>
      <vt:lpstr>Sagona Book</vt:lpstr>
      <vt:lpstr>The Hand Extrablack</vt:lpstr>
      <vt:lpstr>BlobVTI</vt:lpstr>
      <vt:lpstr>Vapor Trail</vt:lpstr>
      <vt:lpstr>ASSESSING YOUR ASSESSMENT: CREATING INCLUSIVE ASSESSMENT TASKS</vt:lpstr>
      <vt:lpstr>What is an Accessible Assessment? </vt:lpstr>
      <vt:lpstr>PowerPoint Presentation</vt:lpstr>
      <vt:lpstr>What is Diversity? </vt:lpstr>
      <vt:lpstr>How do we use this conceptualization to make decisions towards more inclusive learning design? Part 1: Reflection</vt:lpstr>
      <vt:lpstr>Continued</vt:lpstr>
      <vt:lpstr>Part 2: Alignment</vt:lpstr>
      <vt:lpstr>PowerPoint Presentation</vt:lpstr>
      <vt:lpstr>PowerPoint Presentation</vt:lpstr>
      <vt:lpstr>PowerPoint Presentation</vt:lpstr>
      <vt:lpstr>PowerPoint Presentation</vt:lpstr>
      <vt:lpstr>PowerPoint Presentation</vt:lpstr>
      <vt:lpstr>Accessibility and Learning Differences</vt:lpstr>
      <vt:lpstr>Accessibility and Learning Differences</vt:lpstr>
      <vt:lpstr>Accessibility and Learning Differences</vt:lpstr>
      <vt:lpstr>Inclusive Language </vt:lpstr>
      <vt:lpstr>Accessible Assessments</vt:lpstr>
      <vt:lpstr>Meaningful Assessments </vt:lpstr>
      <vt:lpstr>Accessibility Through Assessment Literacy</vt:lpstr>
      <vt:lpstr>The Perfect Assessment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YOUR ASSESSMENT: CREATING INCLUSIVE ASSESSMENT TASKS</dc:title>
  <dc:creator>K Wilder</dc:creator>
  <cp:lastModifiedBy>K Wilder</cp:lastModifiedBy>
  <cp:revision>16</cp:revision>
  <dcterms:created xsi:type="dcterms:W3CDTF">2021-04-20T09:05:57Z</dcterms:created>
  <dcterms:modified xsi:type="dcterms:W3CDTF">2022-02-21T17:11:09Z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5E91766B-1D20-4544-905F-E3A7990DCE6B</vt:lpwstr>
  </property>
  <property fmtid="{D5CDD505-2E9C-101B-9397-08002B2CF9AE}" pid="3" name="ArticulatePath">
    <vt:lpwstr>Presentation1</vt:lpwstr>
  </property>
</Properties>
</file>