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64" r:id="rId6"/>
    <p:sldId id="259" r:id="rId7"/>
    <p:sldId id="265" r:id="rId8"/>
    <p:sldId id="270" r:id="rId9"/>
    <p:sldId id="272" r:id="rId10"/>
    <p:sldId id="269" r:id="rId11"/>
    <p:sldId id="262" r:id="rId12"/>
    <p:sldId id="258" r:id="rId13"/>
    <p:sldId id="266" r:id="rId14"/>
    <p:sldId id="26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0AF65-5DC6-9841-9365-7B60D09E3443}" v="1" dt="2022-02-23T11:33:20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84"/>
  </p:normalViewPr>
  <p:slideViewPr>
    <p:cSldViewPr snapToGrid="0" snapToObjects="1">
      <p:cViewPr varScale="1">
        <p:scale>
          <a:sx n="106" d="100"/>
          <a:sy n="106" d="100"/>
        </p:scale>
        <p:origin x="13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DE66-060D-3242-8035-FFCEC5B9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D4BB1-6762-B549-B92C-859CF5326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21878-ED07-F840-92C3-64360C81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CBFDC-39B0-AF43-A3E1-A8182620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02C4-E01B-E141-B0B3-08B4F71D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2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B08D-A85E-9E49-9994-C6601D36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20C5F-CE33-0841-A212-CAD7D181C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3A54-72B3-884C-950B-EC037312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66C2B-14CD-5649-AA6F-40F4BB30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EAEB0-4531-BC43-BD43-CBCFC7A3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84C9C-F44E-7A43-8BE5-99B194AC0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500ED-29EE-664C-97CC-00E07B931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31BA-7019-AC4B-BBAF-EB0017E4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5B6EF-07AA-A240-85D2-14102F11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2CEC2-F265-EF48-B08B-CE0998CC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84D7-9219-414D-ACB4-9D6D1706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64689-C034-CD4C-A0B6-0329EF2B8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3A2C-84F6-4440-9168-709F694B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3A4FD-5D73-784D-B9B6-EE912A4F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FDD0C-ED4C-B547-9085-FD1B0EDC6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7046-D25F-3A46-A4DD-DCC8F691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0219-CE01-954E-81AF-824DC46E4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D943C-0CC1-AD42-B258-EC32C81D1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B5A23-0492-DD40-AE0B-FA42124A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680D3-9B71-BC47-BEFF-AD32B94C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6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20F4-D4D8-694E-B153-1EDAB99F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A16AA-0ED7-C54C-8774-7A26C746A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5F1EC-01B2-AA49-9CD4-CD0CE842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F206B-F577-A942-A8CA-329AF3C3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F4330-B2A6-734C-8F8E-170F8A64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596D0-8478-C443-AB7C-1CBE788F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6C73-E7B2-3648-A2D4-873BC7B6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8599F-8BF4-584E-9994-BD5490A6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DC285-5454-1749-A70B-C4863D04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FE4FB-688F-DA40-9033-D8089C593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B9610-78AA-054F-B2F4-82DBA8A0E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A21E8-4092-A24A-A573-8E68B63F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A807-3D08-FA4C-A5B8-105F45C5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45F8E-D382-7349-BD47-43A7DAB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7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67C9-C86C-8844-8855-73550214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92DCA-A794-DB4D-8E03-C591BE44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C2CF3-42F7-564E-A9C4-4BF76AB9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6FBBD-E8D3-A945-99C0-9A268D68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F0FD2-49A2-C742-8657-D755B5E78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A4EF0-39F5-D540-903A-130C588D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C1A8F-5793-384A-9BD6-13AC3B95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1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DEA5-4247-D742-B35F-5475F79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A3C9-F7F3-E449-A0AB-10DFC946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A3CEF-CFF6-A344-BB7B-EDB91B616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C71D3-CDD9-884F-86E5-F85593E9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BFD18-B187-C447-9C72-E6F4CB00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6C08F-5E73-554C-A2C6-752CC545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9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0011-6454-2147-9BD8-46D349CF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8A1836-DD90-E140-9C28-A79962F2C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6821E-BA2D-8C45-AC93-7207E4921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CC6E9-F174-A045-B9C3-2F1B7F3F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D9579-C3FC-324B-987D-0A9CEC15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C55F1-7D18-3F4F-BE0F-D9AD66A8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4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15B85-F01D-434B-976C-5F88FD18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9474C-41E1-4E48-912A-C79800D37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7300A-B190-AB42-9105-66E8FBC92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0454-E767-1242-8C50-36A7F1FF066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65FB2-E2EC-6342-9FEE-6B90259C2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4B7B-B3C9-C144-8660-E69D2554F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EC532-3B60-4945-AED5-890489805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obe.com/expres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mix.com/newdo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11C3-1D9B-F34E-BD5A-1894D8C970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Collage to Connect with your Writing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FE534-8CA2-034E-9F22-59F44A51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Alison </a:t>
            </a:r>
            <a:r>
              <a:rPr lang="en-US" dirty="0" err="1"/>
              <a:t>McCandlish</a:t>
            </a:r>
            <a:endParaRPr lang="en-US" dirty="0"/>
          </a:p>
          <a:p>
            <a:r>
              <a:rPr lang="en-US" dirty="0"/>
              <a:t>Lecturer in City Planning</a:t>
            </a:r>
          </a:p>
        </p:txBody>
      </p:sp>
      <p:pic>
        <p:nvPicPr>
          <p:cNvPr id="6" name="Picture 5" descr="flyer for session: 2021-22 Academic and Digital Development CPD Series Connect with your writing goals through collage">
            <a:extLst>
              <a:ext uri="{FF2B5EF4-FFF2-40B4-BE49-F238E27FC236}">
                <a16:creationId xmlns:a16="http://schemas.microsoft.com/office/drawing/2014/main" id="{9D3A6C45-336C-CC4F-8686-1A1B7DDB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6CF9323-9CE8-CC48-AF93-C2A7BC8E2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2" t="5005" r="34743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F1E70-D2C7-164A-9ECA-41C878C7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4" y="317754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Digital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6FC0-E096-4B4E-81DE-46381C0CA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4" y="1617716"/>
            <a:ext cx="4669536" cy="4732781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Make in </a:t>
            </a:r>
            <a:r>
              <a:rPr lang="en-GB" sz="1800" b="1" dirty="0" err="1"/>
              <a:t>Powerpoint</a:t>
            </a:r>
            <a:r>
              <a:rPr lang="en-GB" sz="1800" dirty="0"/>
              <a:t>- make by hand by moving images around, or use the </a:t>
            </a:r>
            <a:r>
              <a:rPr lang="en-GB" sz="1800" b="1" dirty="0"/>
              <a:t>"design ideas" wizard</a:t>
            </a:r>
            <a:r>
              <a:rPr lang="en-GB" sz="1800" dirty="0"/>
              <a:t> for a quick collage</a:t>
            </a:r>
          </a:p>
          <a:p>
            <a:pPr fontAlgn="base"/>
            <a:r>
              <a:rPr lang="en-GB" sz="1800" b="1" dirty="0"/>
              <a:t>Microsoft Whiteboard</a:t>
            </a:r>
            <a:r>
              <a:rPr lang="en-GB" sz="1800" dirty="0"/>
              <a:t> (manually create mind maps and collage with the insert graphics tools)</a:t>
            </a:r>
          </a:p>
          <a:p>
            <a:pPr fontAlgn="base"/>
            <a:r>
              <a:rPr lang="en-GB" sz="1800" b="1" dirty="0"/>
              <a:t>Gimp</a:t>
            </a:r>
            <a:r>
              <a:rPr lang="en-GB" sz="1800" dirty="0"/>
              <a:t> (free graphics editing software from IT here) </a:t>
            </a:r>
          </a:p>
          <a:p>
            <a:pPr fontAlgn="base"/>
            <a:r>
              <a:rPr lang="en-GB" sz="1800" b="1" dirty="0"/>
              <a:t>Creative Cloud Express </a:t>
            </a:r>
            <a:r>
              <a:rPr lang="en-GB" sz="1800" dirty="0">
                <a:hlinkClick r:id="rId3"/>
              </a:rPr>
              <a:t>https://www.adobe.com/express/</a:t>
            </a:r>
            <a:r>
              <a:rPr lang="en-GB" sz="1800" dirty="0"/>
              <a:t>     (free trial, excellent for graphics, but costs after trial)</a:t>
            </a:r>
          </a:p>
          <a:p>
            <a:pPr fontAlgn="base"/>
            <a:r>
              <a:rPr lang="en-GB" sz="1800" b="1" dirty="0" err="1"/>
              <a:t>Freemix</a:t>
            </a:r>
            <a:r>
              <a:rPr lang="en-GB" sz="1800" dirty="0"/>
              <a:t> </a:t>
            </a:r>
            <a:r>
              <a:rPr lang="en-GB" sz="1800" dirty="0">
                <a:hlinkClick r:id="rId4"/>
              </a:rPr>
              <a:t>https://www.freemix.com/newdoc</a:t>
            </a:r>
            <a:endParaRPr lang="en-GB" sz="1800" dirty="0"/>
          </a:p>
          <a:p>
            <a:pPr fontAlgn="base"/>
            <a:r>
              <a:rPr lang="en-GB" sz="1800" b="1" dirty="0"/>
              <a:t>Instagram stories </a:t>
            </a:r>
            <a:r>
              <a:rPr lang="en-GB" sz="1800" dirty="0"/>
              <a:t>(save, not necessarily share)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96F1AC-4DE2-CB43-BBA5-C4FF5C70CA24}"/>
              </a:ext>
            </a:extLst>
          </p:cNvPr>
          <p:cNvCxnSpPr/>
          <p:nvPr/>
        </p:nvCxnSpPr>
        <p:spPr>
          <a:xfrm>
            <a:off x="121920" y="685800"/>
            <a:ext cx="1341120" cy="0"/>
          </a:xfrm>
          <a:prstGeom prst="line">
            <a:avLst/>
          </a:prstGeom>
          <a:ln w="666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75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F8CF83F-E483-8B46-B489-751486D0D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3E2D5C0C-DDDB-9341-83D1-D2D4E25E1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1" r="-1" b="33867"/>
          <a:stretch/>
        </p:blipFill>
        <p:spPr>
          <a:xfrm>
            <a:off x="6052812" y="10"/>
            <a:ext cx="6096000" cy="6857990"/>
          </a:xfrm>
          <a:prstGeom prst="rect">
            <a:avLst/>
          </a:prstGeom>
        </p:spPr>
      </p:pic>
      <p:sp>
        <p:nvSpPr>
          <p:cNvPr id="30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E1A20-DE44-474F-A2D1-5ABD06E98039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Consider our influences</a:t>
            </a:r>
          </a:p>
        </p:txBody>
      </p:sp>
      <p:sp>
        <p:nvSpPr>
          <p:cNvPr id="31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EB0C5-5074-0B42-8EFA-23BFD377D232}"/>
              </a:ext>
            </a:extLst>
          </p:cNvPr>
          <p:cNvSpPr txBox="1"/>
          <p:nvPr/>
        </p:nvSpPr>
        <p:spPr>
          <a:xfrm>
            <a:off x="7698449" y="272687"/>
            <a:ext cx="433189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Who or what inspires you?</a:t>
            </a:r>
          </a:p>
          <a:p>
            <a:r>
              <a:rPr lang="en-US" dirty="0"/>
              <a:t>What do they say/do?</a:t>
            </a:r>
          </a:p>
          <a:p>
            <a:r>
              <a:rPr lang="en-US" dirty="0"/>
              <a:t>Key authors?</a:t>
            </a:r>
          </a:p>
          <a:p>
            <a:r>
              <a:rPr lang="en-US" dirty="0"/>
              <a:t>What do you already know about this topic?</a:t>
            </a:r>
          </a:p>
        </p:txBody>
      </p:sp>
    </p:spTree>
    <p:extLst>
      <p:ext uri="{BB962C8B-B14F-4D97-AF65-F5344CB8AC3E}">
        <p14:creationId xmlns:p14="http://schemas.microsoft.com/office/powerpoint/2010/main" val="41688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tems, several&#10;&#10;Description automatically generated">
            <a:extLst>
              <a:ext uri="{FF2B5EF4-FFF2-40B4-BE49-F238E27FC236}">
                <a16:creationId xmlns:a16="http://schemas.microsoft.com/office/drawing/2014/main" id="{DD2B1CBA-3C44-F243-95C5-1E5701B77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9063C-A88E-5642-8A62-4514D8275583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Solidify our writing intentions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Collage can be a way to make new connections and ideas</a:t>
            </a:r>
            <a:r>
              <a:rPr lang="en-GB" i="1" dirty="0"/>
              <a:t> </a:t>
            </a:r>
            <a:r>
              <a:rPr lang="en-GB" dirty="0"/>
              <a:t>(</a:t>
            </a:r>
            <a:r>
              <a:rPr lang="en-GB" dirty="0" err="1"/>
              <a:t>Gauntlett</a:t>
            </a:r>
            <a:r>
              <a:rPr lang="en-GB" dirty="0"/>
              <a:t> and </a:t>
            </a:r>
            <a:r>
              <a:rPr lang="en-GB" dirty="0" err="1"/>
              <a:t>Holzwarth</a:t>
            </a:r>
            <a:r>
              <a:rPr lang="en-GB" dirty="0"/>
              <a:t>, 2006)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Explore your own teaching and learning practice (Childs, </a:t>
            </a:r>
            <a:r>
              <a:rPr lang="en-GB" dirty="0" err="1"/>
              <a:t>Mapasa</a:t>
            </a:r>
            <a:r>
              <a:rPr lang="en-GB" dirty="0"/>
              <a:t> and Ward, 2020)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Overcome </a:t>
            </a:r>
            <a:r>
              <a:rPr lang="en-GB" dirty="0" err="1"/>
              <a:t>SoTL</a:t>
            </a:r>
            <a:r>
              <a:rPr lang="en-GB" dirty="0"/>
              <a:t> related issues which you may struggling with (Culshaw, 2019).    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8824B-7660-834D-9B36-72FCE53C4763}"/>
              </a:ext>
            </a:extLst>
          </p:cNvPr>
          <p:cNvSpPr txBox="1"/>
          <p:nvPr/>
        </p:nvSpPr>
        <p:spPr>
          <a:xfrm>
            <a:off x="8309783" y="496676"/>
            <a:ext cx="3611283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would a little you tell you? (after </a:t>
            </a:r>
            <a:r>
              <a:rPr lang="en-US" dirty="0" err="1"/>
              <a:t>Gauntlett</a:t>
            </a:r>
            <a:r>
              <a:rPr lang="en-US" dirty="0"/>
              <a:t> and </a:t>
            </a:r>
            <a:r>
              <a:rPr lang="en-US" dirty="0" err="1"/>
              <a:t>Holzwarth</a:t>
            </a:r>
            <a:r>
              <a:rPr lang="en-US" dirty="0"/>
              <a:t>, 2006)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I do in my role (after Childs, </a:t>
            </a:r>
            <a:r>
              <a:rPr lang="en-US" dirty="0" err="1"/>
              <a:t>Mapasa</a:t>
            </a:r>
            <a:r>
              <a:rPr lang="en-US" dirty="0"/>
              <a:t>, Ward,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“struggling is..” (after Culshaw,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24B6C-02BA-8A40-BC71-642E90006BAC}"/>
              </a:ext>
            </a:extLst>
          </p:cNvPr>
          <p:cNvSpPr txBox="1"/>
          <p:nvPr/>
        </p:nvSpPr>
        <p:spPr>
          <a:xfrm>
            <a:off x="648930" y="2438400"/>
            <a:ext cx="38163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Make goals which work for us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61E8FCE-4ABE-0346-B48B-8049B4AB9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2" r="250"/>
          <a:stretch/>
        </p:blipFill>
        <p:spPr>
          <a:xfrm>
            <a:off x="5405862" y="1050775"/>
            <a:ext cx="6019331" cy="4753203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B26C3-6397-FC49-AC62-3F28A81A8B89}"/>
              </a:ext>
            </a:extLst>
          </p:cNvPr>
          <p:cNvSpPr txBox="1"/>
          <p:nvPr/>
        </p:nvSpPr>
        <p:spPr>
          <a:xfrm>
            <a:off x="789204" y="3730944"/>
            <a:ext cx="271971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Imagine the future?</a:t>
            </a:r>
          </a:p>
          <a:p>
            <a:r>
              <a:rPr lang="en-US" dirty="0"/>
              <a:t>Inspire your future self!</a:t>
            </a:r>
          </a:p>
          <a:p>
            <a:r>
              <a:rPr lang="en-US" dirty="0"/>
              <a:t>Act “as if..”</a:t>
            </a:r>
          </a:p>
          <a:p>
            <a:r>
              <a:rPr lang="en-US" dirty="0" err="1"/>
              <a:t>Freewrite</a:t>
            </a:r>
            <a:r>
              <a:rPr lang="en-US" dirty="0"/>
              <a:t> or collect images</a:t>
            </a:r>
          </a:p>
        </p:txBody>
      </p:sp>
    </p:spTree>
    <p:extLst>
      <p:ext uri="{BB962C8B-B14F-4D97-AF65-F5344CB8AC3E}">
        <p14:creationId xmlns:p14="http://schemas.microsoft.com/office/powerpoint/2010/main" val="24673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06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87C081-0D71-F742-ACE8-4CB0FB6EE90D}"/>
              </a:ext>
            </a:extLst>
          </p:cNvPr>
          <p:cNvSpPr/>
          <p:nvPr/>
        </p:nvSpPr>
        <p:spPr>
          <a:xfrm>
            <a:off x="1189503" y="2120949"/>
            <a:ext cx="9151929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/>
              <a:t>Permission to play!</a:t>
            </a:r>
          </a:p>
          <a:p>
            <a:r>
              <a:rPr lang="en-GB" sz="2400" dirty="0"/>
              <a:t>“Collages can be tin-openers for talk (</a:t>
            </a:r>
            <a:r>
              <a:rPr lang="en-GB" sz="2400" dirty="0" err="1"/>
              <a:t>MacBeath</a:t>
            </a:r>
            <a:r>
              <a:rPr lang="en-GB" sz="2400" dirty="0"/>
              <a:t>, 2002)..</a:t>
            </a:r>
          </a:p>
          <a:p>
            <a:r>
              <a:rPr lang="en-GB" sz="2400" dirty="0"/>
              <a:t> or conveyors of meaning in their own right (Roberts and Woods, 2018)”</a:t>
            </a:r>
          </a:p>
          <a:p>
            <a:r>
              <a:rPr lang="en-GB" sz="2400" dirty="0"/>
              <a:t> (Culshaw, 2019:271)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80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1C6A-31ED-1F4A-A62C-3DB0DC29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5E5E-1332-5242-868C-E805867F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Childs, M., </a:t>
            </a:r>
            <a:r>
              <a:rPr lang="en-GB" dirty="0" err="1"/>
              <a:t>Mapasa</a:t>
            </a:r>
            <a:r>
              <a:rPr lang="en-GB" dirty="0"/>
              <a:t>, T. and Ward, M. (2020) “Considering craft-and arts-based practitioner inquiry activities as a prompt for transforming practice” </a:t>
            </a:r>
            <a:r>
              <a:rPr lang="en-GB" i="1" dirty="0"/>
              <a:t>Educational Research for Social Change</a:t>
            </a:r>
            <a:r>
              <a:rPr lang="en-GB" dirty="0"/>
              <a:t>, 9(2). doi:10.17159/2221-4070/2020/v9i2a6. </a:t>
            </a:r>
          </a:p>
          <a:p>
            <a:r>
              <a:rPr lang="en-GB" dirty="0"/>
              <a:t>Culshaw, S. (2019) “The unspoken power of collage? Using an innovative arts-based research method to explore the experience of struggling as a teacher,” </a:t>
            </a:r>
            <a:r>
              <a:rPr lang="en-GB" i="1" dirty="0"/>
              <a:t>London Review of Education</a:t>
            </a:r>
            <a:r>
              <a:rPr lang="en-GB" dirty="0"/>
              <a:t>, 17(3). doi:10.18546/LRE.17.3.03. </a:t>
            </a:r>
          </a:p>
          <a:p>
            <a:r>
              <a:rPr lang="en-GB" dirty="0" err="1"/>
              <a:t>Gauntlett</a:t>
            </a:r>
            <a:r>
              <a:rPr lang="en-GB" dirty="0"/>
              <a:t>, D. and </a:t>
            </a:r>
            <a:r>
              <a:rPr lang="en-GB" dirty="0" err="1"/>
              <a:t>Holzwarth</a:t>
            </a:r>
            <a:r>
              <a:rPr lang="en-GB" dirty="0"/>
              <a:t>, P. (2006) “Creative and visual methods for exploring identities,” </a:t>
            </a:r>
            <a:r>
              <a:rPr lang="en-GB" i="1" dirty="0"/>
              <a:t>Visual Studies</a:t>
            </a:r>
            <a:r>
              <a:rPr lang="en-GB" dirty="0"/>
              <a:t>, 21(1), pp. 82–91. doi:10.1080/14725860600613261.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 mind map&#10;consider our influences&#10;solidify our writing intentions&#10;make writing goals which work for us&#10;permission to play">
            <a:extLst>
              <a:ext uri="{FF2B5EF4-FFF2-40B4-BE49-F238E27FC236}">
                <a16:creationId xmlns:a16="http://schemas.microsoft.com/office/drawing/2014/main" id="{C3A03E2A-5407-4640-B43D-695641A06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83" b="10215"/>
          <a:stretch/>
        </p:blipFill>
        <p:spPr>
          <a:xfrm>
            <a:off x="0" y="0"/>
            <a:ext cx="12290116" cy="6911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FC477C-FE9E-2440-818F-325CA3C37B3E}"/>
              </a:ext>
            </a:extLst>
          </p:cNvPr>
          <p:cNvSpPr/>
          <p:nvPr/>
        </p:nvSpPr>
        <p:spPr>
          <a:xfrm>
            <a:off x="2474851" y="1092030"/>
            <a:ext cx="215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Consider our influences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566CD2-F206-954A-9776-ADF5C02002B0}"/>
              </a:ext>
            </a:extLst>
          </p:cNvPr>
          <p:cNvSpPr/>
          <p:nvPr/>
        </p:nvSpPr>
        <p:spPr>
          <a:xfrm>
            <a:off x="7885946" y="1045862"/>
            <a:ext cx="1986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olidify our writing intentions 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9D1E5-C81A-9E4D-9BE4-6C5FFD80C1FA}"/>
              </a:ext>
            </a:extLst>
          </p:cNvPr>
          <p:cNvSpPr/>
          <p:nvPr/>
        </p:nvSpPr>
        <p:spPr>
          <a:xfrm>
            <a:off x="2474851" y="4934974"/>
            <a:ext cx="1782824" cy="951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ake writing goals which work for us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A19AD-759A-AF48-A6EF-C2B7BBAFD711}"/>
              </a:ext>
            </a:extLst>
          </p:cNvPr>
          <p:cNvSpPr txBox="1"/>
          <p:nvPr/>
        </p:nvSpPr>
        <p:spPr>
          <a:xfrm>
            <a:off x="7934327" y="5066527"/>
            <a:ext cx="189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Permission to play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8D0FA-5417-8C43-A57C-53AB7C1DBB08}"/>
              </a:ext>
            </a:extLst>
          </p:cNvPr>
          <p:cNvSpPr txBox="1"/>
          <p:nvPr/>
        </p:nvSpPr>
        <p:spPr>
          <a:xfrm>
            <a:off x="4794394" y="2855789"/>
            <a:ext cx="252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Connect with our writing goals through collage</a:t>
            </a:r>
          </a:p>
        </p:txBody>
      </p:sp>
    </p:spTree>
    <p:extLst>
      <p:ext uri="{BB962C8B-B14F-4D97-AF65-F5344CB8AC3E}">
        <p14:creationId xmlns:p14="http://schemas.microsoft.com/office/powerpoint/2010/main" val="377217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11646DF-A518-304C-B113-36ED0C42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tems&#10;&#10;Description automatically generated">
            <a:extLst>
              <a:ext uri="{FF2B5EF4-FFF2-40B4-BE49-F238E27FC236}">
                <a16:creationId xmlns:a16="http://schemas.microsoft.com/office/drawing/2014/main" id="{B6148C94-5AF0-2F4D-8C83-499F698C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5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AF86CD-C998-E94F-84C1-861B15ED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305EBF5-7AE7-D946-9455-053BD010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BE11034B-1A6E-8441-A5EC-6E58DF9D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22" y="643467"/>
            <a:ext cx="3941529" cy="5571066"/>
          </a:xfrm>
          <a:prstGeom prst="rect">
            <a:avLst/>
          </a:prstGeom>
        </p:spPr>
      </p:pic>
      <p:pic>
        <p:nvPicPr>
          <p:cNvPr id="3" name="Picture 2" descr="A white 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B138CC14-F34D-9A46-B82A-BFE7CE252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37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40460E-DD47-6740-8177-BD4B59FC3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8" b="-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E84E8-7EB3-E240-A515-0AAF0182303D}"/>
              </a:ext>
            </a:extLst>
          </p:cNvPr>
          <p:cNvSpPr/>
          <p:nvPr/>
        </p:nvSpPr>
        <p:spPr>
          <a:xfrm>
            <a:off x="135468" y="2610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UNESCO IESALC </a:t>
            </a:r>
          </a:p>
          <a:p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Learning Design </a:t>
            </a:r>
          </a:p>
          <a:p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and ESD </a:t>
            </a:r>
          </a:p>
          <a:p>
            <a:r>
              <a:rPr lang="en-GB" dirty="0">
                <a:solidFill>
                  <a:srgbClr val="252525"/>
                </a:solidFill>
                <a:latin typeface="Arial" panose="020B0604020202020204" pitchFamily="34" charset="0"/>
              </a:rPr>
              <a:t>bootcamp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8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1E70-D2C7-164A-9ECA-41C878C7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69" y="489792"/>
            <a:ext cx="4802249" cy="1671570"/>
          </a:xfrm>
        </p:spPr>
        <p:txBody>
          <a:bodyPr>
            <a:normAutofit/>
          </a:bodyPr>
          <a:lstStyle/>
          <a:p>
            <a:r>
              <a:rPr lang="en-US" sz="4000" b="1" dirty="0"/>
              <a:t>Analogue tools</a:t>
            </a:r>
          </a:p>
        </p:txBody>
      </p:sp>
      <p:pic>
        <p:nvPicPr>
          <p:cNvPr id="8" name="Picture 7" descr="A hand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6E42E2A-6C32-1A49-946C-8D3E4895C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7" r="5" b="5"/>
          <a:stretch/>
        </p:blipFill>
        <p:spPr>
          <a:xfrm>
            <a:off x="9147699" y="-121920"/>
            <a:ext cx="3175469" cy="234065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0F79039-DF19-FD40-8D80-90CC62C62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020"/>
          <a:stretch/>
        </p:blipFill>
        <p:spPr>
          <a:xfrm>
            <a:off x="5892513" y="4923246"/>
            <a:ext cx="3003123" cy="16794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6FC0-E096-4B4E-81DE-46381C0CA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0201"/>
            <a:ext cx="4802249" cy="5002544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sz="2200" dirty="0"/>
              <a:t>magazines, brochures, prospectuses, newspapers, flyers or even (eek!) books which you do not mind cutting up</a:t>
            </a:r>
          </a:p>
          <a:p>
            <a:pPr fontAlgn="base"/>
            <a:r>
              <a:rPr lang="en-US" sz="2200" dirty="0"/>
              <a:t>quotations from literature which are relevant to your research</a:t>
            </a:r>
          </a:p>
          <a:p>
            <a:pPr fontAlgn="base"/>
            <a:r>
              <a:rPr lang="en-US" sz="2200" dirty="0"/>
              <a:t>ephemera you have lying around which is not yet recycled (travel tickets, receipts, paper scraps, wallpaper, tissue paper, wrapping paper, tags..</a:t>
            </a:r>
          </a:p>
          <a:p>
            <a:pPr fontAlgn="base"/>
            <a:r>
              <a:rPr lang="en-US" sz="2200" dirty="0"/>
              <a:t>glue</a:t>
            </a:r>
          </a:p>
          <a:p>
            <a:pPr fontAlgn="base"/>
            <a:r>
              <a:rPr lang="en-US" sz="2200" dirty="0"/>
              <a:t>scissors</a:t>
            </a:r>
          </a:p>
          <a:p>
            <a:pPr fontAlgn="base"/>
            <a:r>
              <a:rPr lang="en-US" sz="2200" dirty="0"/>
              <a:t>pens or any other craft or stationery supplies you have access to (e.g. poster paint, </a:t>
            </a:r>
            <a:r>
              <a:rPr lang="en-US" sz="2200" dirty="0" err="1"/>
              <a:t>watercolours</a:t>
            </a:r>
            <a:r>
              <a:rPr lang="en-US" sz="2200" dirty="0"/>
              <a:t>, Sharpies, Tippex, washi tape, Sellotape, crayons, chalks). No need to buy anything specially unless you want to</a:t>
            </a:r>
          </a:p>
          <a:p>
            <a:pPr fontAlgn="base"/>
            <a:r>
              <a:rPr lang="en-US" sz="2200" dirty="0"/>
              <a:t>Blank paper, card or wallpaper/ lining paper</a:t>
            </a:r>
          </a:p>
          <a:p>
            <a:pPr fontAlgn="base"/>
            <a:r>
              <a:rPr lang="en-US" sz="2200" dirty="0"/>
              <a:t>Optional: hairspray, if you have it</a:t>
            </a:r>
          </a:p>
          <a:p>
            <a:pPr fontAlgn="base"/>
            <a:r>
              <a:rPr lang="en-US" sz="2200" dirty="0"/>
              <a:t>Optional: hair dryer if you have one</a:t>
            </a:r>
          </a:p>
          <a:p>
            <a:pPr fontAlgn="base"/>
            <a:endParaRPr lang="en-GB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BC0391-16B3-CC47-A627-7A01446C7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96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20" name="Picture 19" descr="Graphical user interface, map&#10;&#10;Description automatically generated">
            <a:extLst>
              <a:ext uri="{FF2B5EF4-FFF2-40B4-BE49-F238E27FC236}">
                <a16:creationId xmlns:a16="http://schemas.microsoft.com/office/drawing/2014/main" id="{56BE42FA-A83F-9A4C-8B38-018491E3F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31" r="-3" b="30963"/>
          <a:stretch/>
        </p:blipFill>
        <p:spPr>
          <a:xfrm>
            <a:off x="9147699" y="4788414"/>
            <a:ext cx="3003123" cy="2064985"/>
          </a:xfrm>
          <a:prstGeom prst="rect">
            <a:avLst/>
          </a:prstGeom>
        </p:spPr>
      </p:pic>
      <p:pic>
        <p:nvPicPr>
          <p:cNvPr id="15" name="Picture 14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9D5AC058-E279-B44B-9820-2EF058D36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15" r="4" b="4"/>
          <a:stretch/>
        </p:blipFill>
        <p:spPr>
          <a:xfrm>
            <a:off x="9134515" y="2502517"/>
            <a:ext cx="3016307" cy="2067887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210B233-7029-1341-87C4-718AE57927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34" r="-4" b="-4"/>
          <a:stretch/>
        </p:blipFill>
        <p:spPr>
          <a:xfrm>
            <a:off x="5995436" y="-549248"/>
            <a:ext cx="3003123" cy="277801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92A488-E39D-014C-8FCB-6B862FDF8A3C}"/>
              </a:ext>
            </a:extLst>
          </p:cNvPr>
          <p:cNvCxnSpPr/>
          <p:nvPr/>
        </p:nvCxnSpPr>
        <p:spPr>
          <a:xfrm>
            <a:off x="121920" y="685800"/>
            <a:ext cx="1341120" cy="0"/>
          </a:xfrm>
          <a:prstGeom prst="line">
            <a:avLst/>
          </a:prstGeom>
          <a:ln w="666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976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583</Words>
  <Application>Microsoft Office PowerPoint</Application>
  <PresentationFormat>Widescreen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Using Collage to Connect with your Writing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Analogue tools</vt:lpstr>
      <vt:lpstr>Digital Tools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Collage to Connect with your Writing Goals</dc:title>
  <dc:creator>alison mccandlish</dc:creator>
  <cp:lastModifiedBy>Sarah Honeychurch</cp:lastModifiedBy>
  <cp:revision>5</cp:revision>
  <dcterms:created xsi:type="dcterms:W3CDTF">2022-01-17T09:59:03Z</dcterms:created>
  <dcterms:modified xsi:type="dcterms:W3CDTF">2022-02-24T10:35:27Z</dcterms:modified>
</cp:coreProperties>
</file>