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71" r:id="rId6"/>
    <p:sldId id="260" r:id="rId7"/>
    <p:sldId id="272" r:id="rId8"/>
    <p:sldId id="273" r:id="rId9"/>
    <p:sldId id="258" r:id="rId10"/>
    <p:sldId id="269" r:id="rId11"/>
    <p:sldId id="268" r:id="rId12"/>
    <p:sldId id="262" r:id="rId13"/>
    <p:sldId id="263" r:id="rId14"/>
    <p:sldId id="270" r:id="rId15"/>
    <p:sldId id="266"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66"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D7CF-CDAB-45BE-AF46-3214317E2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AFC167-3A5C-424D-A873-7A7BB9339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8347C1-F9E0-45F0-B307-165059FF62CF}"/>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3A771568-8E2B-4F2F-875B-5710167D1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7485A-D546-4550-B517-9ADF1C46F16D}"/>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206545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6DC3-1241-40C5-8112-D7EDA1F26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FE5279-0BEB-44CC-8349-41C344F24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16E19-D932-4F1B-9943-D966233177A3}"/>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C61D45C1-843B-4EEB-AF04-452FE27FD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BAFD3-8E76-4D52-AAE6-AE10ECFA5EB7}"/>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42067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5CE8E-30C7-4433-B36F-71D660E98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22F80-7258-4878-9CE5-7D208F33D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A78C9-D9D0-431F-B594-DA4DF61CC3A6}"/>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4BE30746-06EE-43B6-BC1D-1822E1666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C6A02-D2B0-4FAA-99CF-512D8B207313}"/>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35305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B739-DC9B-4B00-8B0D-B5D4D8A73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F46B1-C61C-4DF0-9BCA-DDC6EFF2C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30143-4D42-4A7A-BEA3-9B9EB17CBF0A}"/>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E7027DC9-7D0C-449E-BD79-716870404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4C1A5-DD28-4232-9C04-238AD09E0E5C}"/>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40269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DCF9-A844-41A0-AEF2-AB07E4D28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6CA66-48AE-497D-91A9-831757D64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D9B1D-90E1-4A43-87E0-BF5EFE371EDD}"/>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B9F7DFA9-77EB-4F32-B7CD-6126B794E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54882-FA01-4BB5-B986-98098E8E352A}"/>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5502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3A5F-C317-47BC-82E5-777632A42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29472-7670-417A-BCA8-23E053C4A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B8C64-AC49-41E1-8FF9-DB92CA064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CE253-3D6D-4223-9A34-8DED84DB2A2B}"/>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6" name="Footer Placeholder 5">
            <a:extLst>
              <a:ext uri="{FF2B5EF4-FFF2-40B4-BE49-F238E27FC236}">
                <a16:creationId xmlns:a16="http://schemas.microsoft.com/office/drawing/2014/main" id="{504D7819-6638-4A1C-90D3-C2C74D784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119E7-96FC-41F6-AAF9-7C254C72E742}"/>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10482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D514-ADFE-4BCE-B751-CDDD1443C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4DBC4-BC87-4E62-9414-667CD2BC9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3302A-3FFD-4441-9D62-77868A1CEA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80D87-2943-42B0-A01D-D648A3918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69891-AE46-48A2-89F9-829399042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066CA-83A9-4DCC-8E87-ACCA4998D35B}"/>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8" name="Footer Placeholder 7">
            <a:extLst>
              <a:ext uri="{FF2B5EF4-FFF2-40B4-BE49-F238E27FC236}">
                <a16:creationId xmlns:a16="http://schemas.microsoft.com/office/drawing/2014/main" id="{00E98CA2-7520-43BB-A944-C60FA68E8F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6449B-2C35-4D70-8EE2-F6B32DCBBB10}"/>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41815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4AA7-6012-4A1D-ADBB-4C45D5C930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7FAE37-67D4-46B5-95B1-2E18A2AF7C03}"/>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4" name="Footer Placeholder 3">
            <a:extLst>
              <a:ext uri="{FF2B5EF4-FFF2-40B4-BE49-F238E27FC236}">
                <a16:creationId xmlns:a16="http://schemas.microsoft.com/office/drawing/2014/main" id="{612492D4-3EE6-40EC-99B1-24D9B1815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B126D-6811-4D62-A85F-141A5E300711}"/>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46715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60D1F-97F4-45E3-BF98-F2BC8F7CF41D}"/>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3" name="Footer Placeholder 2">
            <a:extLst>
              <a:ext uri="{FF2B5EF4-FFF2-40B4-BE49-F238E27FC236}">
                <a16:creationId xmlns:a16="http://schemas.microsoft.com/office/drawing/2014/main" id="{348FA981-A736-493A-B1EC-6D2637CAC2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55929B-4AEC-4ABA-B237-93A7BA71B4E9}"/>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110957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E62A-A162-4530-A9FB-988170C54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A16A1D-B882-4626-8FA9-15B6E6C1F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8404B-F55F-43B9-8960-41259AB4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59666-A641-4208-8C76-75AF170653B0}"/>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6" name="Footer Placeholder 5">
            <a:extLst>
              <a:ext uri="{FF2B5EF4-FFF2-40B4-BE49-F238E27FC236}">
                <a16:creationId xmlns:a16="http://schemas.microsoft.com/office/drawing/2014/main" id="{94461136-3454-4B38-9538-23E9F63B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73100-807E-4827-B9CF-2606A9DF2B5E}"/>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518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075F-1C10-4990-AF65-3924D4DD3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23A45-58DE-4708-BA10-ADBBF6B4B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C1515F-9FE2-4432-BCCF-0D3EDB223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4CC68-2C9F-4D86-8BC9-D6A56AB4AF5C}"/>
              </a:ext>
            </a:extLst>
          </p:cNvPr>
          <p:cNvSpPr>
            <a:spLocks noGrp="1"/>
          </p:cNvSpPr>
          <p:nvPr>
            <p:ph type="dt" sz="half" idx="10"/>
          </p:nvPr>
        </p:nvSpPr>
        <p:spPr/>
        <p:txBody>
          <a:bodyPr/>
          <a:lstStyle/>
          <a:p>
            <a:fld id="{98F39519-929C-410A-B703-25E75500CE40}" type="datetimeFigureOut">
              <a:rPr lang="en-US" smtClean="0"/>
              <a:t>3/17/2022</a:t>
            </a:fld>
            <a:endParaRPr lang="en-US"/>
          </a:p>
        </p:txBody>
      </p:sp>
      <p:sp>
        <p:nvSpPr>
          <p:cNvPr id="6" name="Footer Placeholder 5">
            <a:extLst>
              <a:ext uri="{FF2B5EF4-FFF2-40B4-BE49-F238E27FC236}">
                <a16:creationId xmlns:a16="http://schemas.microsoft.com/office/drawing/2014/main" id="{698984C3-E236-43C2-B677-9D91ACEF0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092C9-D1D4-418C-A456-C7823DDD42E0}"/>
              </a:ext>
            </a:extLst>
          </p:cNvPr>
          <p:cNvSpPr>
            <a:spLocks noGrp="1"/>
          </p:cNvSpPr>
          <p:nvPr>
            <p:ph type="sldNum" sz="quarter" idx="12"/>
          </p:nvPr>
        </p:nvSpPr>
        <p:spPr/>
        <p:txBody>
          <a:bodyPr/>
          <a:lstStyle/>
          <a:p>
            <a:fld id="{15C37590-3EFC-4D4B-A26F-B30CD350E330}" type="slidenum">
              <a:rPr lang="en-US" smtClean="0"/>
              <a:t>‹#›</a:t>
            </a:fld>
            <a:endParaRPr lang="en-US"/>
          </a:p>
        </p:txBody>
      </p:sp>
    </p:spTree>
    <p:extLst>
      <p:ext uri="{BB962C8B-B14F-4D97-AF65-F5344CB8AC3E}">
        <p14:creationId xmlns:p14="http://schemas.microsoft.com/office/powerpoint/2010/main" val="104196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9D4B9-03BD-4E2B-81B6-596642590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7E3D7-212F-4418-8FBF-4C294A092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DE55-733B-4470-BDB8-41AE85BB5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39519-929C-410A-B703-25E75500CE40}" type="datetimeFigureOut">
              <a:rPr lang="en-US" smtClean="0"/>
              <a:t>3/17/2022</a:t>
            </a:fld>
            <a:endParaRPr lang="en-US"/>
          </a:p>
        </p:txBody>
      </p:sp>
      <p:sp>
        <p:nvSpPr>
          <p:cNvPr id="5" name="Footer Placeholder 4">
            <a:extLst>
              <a:ext uri="{FF2B5EF4-FFF2-40B4-BE49-F238E27FC236}">
                <a16:creationId xmlns:a16="http://schemas.microsoft.com/office/drawing/2014/main" id="{B01E4916-307A-452D-9FB9-39DA22AAD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1252F-EDE3-4B79-9B4F-07035644B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37590-3EFC-4D4B-A26F-B30CD350E330}" type="slidenum">
              <a:rPr lang="en-US" smtClean="0"/>
              <a:t>‹#›</a:t>
            </a:fld>
            <a:endParaRPr lang="en-US"/>
          </a:p>
        </p:txBody>
      </p:sp>
    </p:spTree>
    <p:extLst>
      <p:ext uri="{BB962C8B-B14F-4D97-AF65-F5344CB8AC3E}">
        <p14:creationId xmlns:p14="http://schemas.microsoft.com/office/powerpoint/2010/main" val="320612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thunder1.cudenver.edu/cfd/" TargetMode="External"/><Relationship Id="rId4" Type="http://schemas.openxmlformats.org/officeDocument/2006/relationships/hyperlink" Target="http://www.cu.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A3C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765953-02DF-4C3D-8262-06DFD45AFCC7}"/>
              </a:ext>
            </a:extLst>
          </p:cNvPr>
          <p:cNvSpPr>
            <a:spLocks noGrp="1"/>
          </p:cNvSpPr>
          <p:nvPr>
            <p:ph type="ctrTitle"/>
          </p:nvPr>
        </p:nvSpPr>
        <p:spPr>
          <a:xfrm>
            <a:off x="5141495" y="1179095"/>
            <a:ext cx="5956353" cy="3404488"/>
          </a:xfrm>
        </p:spPr>
        <p:txBody>
          <a:bodyPr>
            <a:normAutofit/>
          </a:bodyPr>
          <a:lstStyle/>
          <a:p>
            <a:r>
              <a:rPr lang="en-US" sz="4800" dirty="0">
                <a:solidFill>
                  <a:srgbClr val="FFFFFF"/>
                </a:solidFill>
              </a:rPr>
              <a:t>Rubrics to the Rescue? How the Use of Rubrics Can Enhance Assessing Student Learning and Providing Feedback</a:t>
            </a:r>
          </a:p>
        </p:txBody>
      </p:sp>
      <p:sp>
        <p:nvSpPr>
          <p:cNvPr id="3" name="Subtitle 2">
            <a:extLst>
              <a:ext uri="{FF2B5EF4-FFF2-40B4-BE49-F238E27FC236}">
                <a16:creationId xmlns:a16="http://schemas.microsoft.com/office/drawing/2014/main" id="{51F18FDE-183F-4810-B77D-E9D79165A3E9}"/>
              </a:ext>
            </a:extLst>
          </p:cNvPr>
          <p:cNvSpPr>
            <a:spLocks noGrp="1"/>
          </p:cNvSpPr>
          <p:nvPr>
            <p:ph type="subTitle" idx="1"/>
          </p:nvPr>
        </p:nvSpPr>
        <p:spPr>
          <a:xfrm>
            <a:off x="5141495" y="4866870"/>
            <a:ext cx="5956353" cy="1247274"/>
          </a:xfrm>
        </p:spPr>
        <p:txBody>
          <a:bodyPr>
            <a:normAutofit/>
          </a:bodyPr>
          <a:lstStyle/>
          <a:p>
            <a:r>
              <a:rPr lang="en-US" dirty="0">
                <a:solidFill>
                  <a:srgbClr val="FFFFFF"/>
                </a:solidFill>
              </a:rPr>
              <a:t>Dr Kimberly Wilder-Davis</a:t>
            </a:r>
          </a:p>
          <a:p>
            <a:r>
              <a:rPr lang="en-US" dirty="0">
                <a:solidFill>
                  <a:srgbClr val="FFFFFF"/>
                </a:solidFill>
              </a:rPr>
              <a:t>Kimberly.wilder@Glasgow.ac.uk</a:t>
            </a:r>
          </a:p>
        </p:txBody>
      </p:sp>
      <p:cxnSp>
        <p:nvCxnSpPr>
          <p:cNvPr id="139" name="Straight Connector 138">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8" name="Picture 4" descr="multicolored polka-dot art">
            <a:extLst>
              <a:ext uri="{FF2B5EF4-FFF2-40B4-BE49-F238E27FC236}">
                <a16:creationId xmlns:a16="http://schemas.microsoft.com/office/drawing/2014/main" id="{44F9661A-0FC1-4513-BD7D-9112000B4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7" r="10489" b="2"/>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048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A8E06B-928C-4CD2-9F71-F8BD398D1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49" y="121920"/>
            <a:ext cx="10275501" cy="6858000"/>
          </a:xfrm>
          <a:prstGeom prst="rect">
            <a:avLst/>
          </a:prstGeom>
        </p:spPr>
      </p:pic>
    </p:spTree>
    <p:custDataLst>
      <p:tags r:id="rId1"/>
    </p:custDataLst>
    <p:extLst>
      <p:ext uri="{BB962C8B-B14F-4D97-AF65-F5344CB8AC3E}">
        <p14:creationId xmlns:p14="http://schemas.microsoft.com/office/powerpoint/2010/main" val="5234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F355D4-2A8F-448C-90B2-2C775525807F}"/>
              </a:ext>
            </a:extLst>
          </p:cNvPr>
          <p:cNvPicPr>
            <a:picLocks noChangeAspect="1"/>
          </p:cNvPicPr>
          <p:nvPr/>
        </p:nvPicPr>
        <p:blipFill>
          <a:blip r:embed="rId3"/>
          <a:stretch>
            <a:fillRect/>
          </a:stretch>
        </p:blipFill>
        <p:spPr>
          <a:xfrm>
            <a:off x="3055875" y="643467"/>
            <a:ext cx="6080249" cy="5571066"/>
          </a:xfrm>
          <a:prstGeom prst="rect">
            <a:avLst/>
          </a:prstGeom>
        </p:spPr>
      </p:pic>
    </p:spTree>
    <p:custDataLst>
      <p:tags r:id="rId1"/>
    </p:custDataLst>
    <p:extLst>
      <p:ext uri="{BB962C8B-B14F-4D97-AF65-F5344CB8AC3E}">
        <p14:creationId xmlns:p14="http://schemas.microsoft.com/office/powerpoint/2010/main" val="328632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34A0-89A3-47B9-A222-69606ABF8FA3}"/>
              </a:ext>
            </a:extLst>
          </p:cNvPr>
          <p:cNvSpPr>
            <a:spLocks noGrp="1"/>
          </p:cNvSpPr>
          <p:nvPr>
            <p:ph type="title"/>
          </p:nvPr>
        </p:nvSpPr>
        <p:spPr>
          <a:xfrm>
            <a:off x="544832" y="180232"/>
            <a:ext cx="5006336" cy="809583"/>
          </a:xfrm>
        </p:spPr>
        <p:txBody>
          <a:bodyPr>
            <a:normAutofit fontScale="90000"/>
          </a:bodyPr>
          <a:lstStyle/>
          <a:p>
            <a:pPr algn="ctr"/>
            <a:r>
              <a:rPr lang="en-GB" sz="3700" dirty="0">
                <a:latin typeface="Open Sans" panose="020B0606030504020204" pitchFamily="34" charset="0"/>
                <a:ea typeface="Open Sans" panose="020B0606030504020204" pitchFamily="34" charset="0"/>
                <a:cs typeface="Open Sans" panose="020B0606030504020204" pitchFamily="34" charset="0"/>
              </a:rPr>
              <a:t>Rubrics=Support for Meaningful Assessment </a:t>
            </a:r>
          </a:p>
        </p:txBody>
      </p:sp>
      <p:sp>
        <p:nvSpPr>
          <p:cNvPr id="3" name="Content Placeholder 2">
            <a:extLst>
              <a:ext uri="{FF2B5EF4-FFF2-40B4-BE49-F238E27FC236}">
                <a16:creationId xmlns:a16="http://schemas.microsoft.com/office/drawing/2014/main" id="{D4F53817-3615-4962-996F-8CBD18704091}"/>
              </a:ext>
            </a:extLst>
          </p:cNvPr>
          <p:cNvSpPr>
            <a:spLocks noGrp="1"/>
          </p:cNvSpPr>
          <p:nvPr>
            <p:ph idx="1"/>
          </p:nvPr>
        </p:nvSpPr>
        <p:spPr>
          <a:xfrm>
            <a:off x="339784" y="1478611"/>
            <a:ext cx="5679434" cy="4721892"/>
          </a:xfrm>
        </p:spPr>
        <p:txBody>
          <a:bodyPr anchor="t">
            <a:normAutofit fontScale="92500" lnSpcReduction="10000"/>
          </a:bodyPr>
          <a:lstStyle/>
          <a:p>
            <a:r>
              <a:rPr lang="en-GB" sz="2200" dirty="0">
                <a:latin typeface="Open Sans" panose="020B0606030504020204" pitchFamily="34" charset="0"/>
                <a:ea typeface="Open Sans" panose="020B0606030504020204" pitchFamily="34" charset="0"/>
                <a:cs typeface="Open Sans" panose="020B0606030504020204" pitchFamily="34" charset="0"/>
              </a:rPr>
              <a:t>Rubrics are a great tool for teaching and learning. They:</a:t>
            </a:r>
          </a:p>
          <a:p>
            <a:pPr marL="0" indent="0">
              <a:buNone/>
            </a:pP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lvl="2" indent="0"/>
            <a:r>
              <a:rPr lang="en-GB" sz="1800" b="1" dirty="0">
                <a:latin typeface="Open Sans" panose="020B0606030504020204" pitchFamily="34" charset="0"/>
                <a:ea typeface="Open Sans" panose="020B0606030504020204" pitchFamily="34" charset="0"/>
                <a:cs typeface="Open Sans" panose="020B0606030504020204" pitchFamily="34" charset="0"/>
              </a:rPr>
              <a:t>support authentic assessment</a:t>
            </a:r>
            <a:r>
              <a:rPr lang="en-GB" sz="1800" dirty="0">
                <a:latin typeface="Open Sans" panose="020B0606030504020204" pitchFamily="34" charset="0"/>
                <a:ea typeface="Open Sans" panose="020B0606030504020204" pitchFamily="34" charset="0"/>
                <a:cs typeface="Open Sans" panose="020B0606030504020204" pitchFamily="34" charset="0"/>
              </a:rPr>
              <a:t>: While traditional tests measure how well students recall content, rubrics measure how well students can apply knowledge to authentic contexts or real-world tasks.</a:t>
            </a:r>
          </a:p>
          <a:p>
            <a:pPr marL="0" lvl="2"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lvl="2" indent="0"/>
            <a:r>
              <a:rPr lang="en-GB" sz="1800" b="1" dirty="0">
                <a:latin typeface="Open Sans" panose="020B0606030504020204" pitchFamily="34" charset="0"/>
                <a:ea typeface="Open Sans" panose="020B0606030504020204" pitchFamily="34" charset="0"/>
                <a:cs typeface="Open Sans" panose="020B0606030504020204" pitchFamily="34" charset="0"/>
              </a:rPr>
              <a:t>communicate expectations: </a:t>
            </a:r>
            <a:r>
              <a:rPr lang="en-GB" sz="1800" dirty="0">
                <a:latin typeface="Open Sans" panose="020B0606030504020204" pitchFamily="34" charset="0"/>
                <a:ea typeface="Open Sans" panose="020B0606030504020204" pitchFamily="34" charset="0"/>
                <a:cs typeface="Open Sans" panose="020B0606030504020204" pitchFamily="34" charset="0"/>
              </a:rPr>
              <a:t>rubrics define student "quality" in terms of objective criteria and standards, they clearly communicate how instructors will evaluate student performance.</a:t>
            </a:r>
          </a:p>
          <a:p>
            <a:pPr marL="0" lvl="2" indent="0">
              <a:buNone/>
            </a:pP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0" lvl="2" indent="0"/>
            <a:r>
              <a:rPr lang="en-GB" sz="1800" b="1" dirty="0">
                <a:latin typeface="Open Sans" panose="020B0606030504020204" pitchFamily="34" charset="0"/>
                <a:ea typeface="Open Sans" panose="020B0606030504020204" pitchFamily="34" charset="0"/>
                <a:cs typeface="Open Sans" panose="020B0606030504020204" pitchFamily="34" charset="0"/>
              </a:rPr>
              <a:t>improve performance: </a:t>
            </a:r>
            <a:r>
              <a:rPr lang="en-GB" sz="1800" dirty="0">
                <a:latin typeface="Open Sans" panose="020B0606030504020204" pitchFamily="34" charset="0"/>
                <a:ea typeface="Open Sans" panose="020B0606030504020204" pitchFamily="34" charset="0"/>
                <a:cs typeface="Open Sans" panose="020B0606030504020204" pitchFamily="34" charset="0"/>
              </a:rPr>
              <a:t>When students understand assignments and expectations </a:t>
            </a:r>
            <a:r>
              <a:rPr lang="en-GB" sz="1800" i="1" dirty="0">
                <a:latin typeface="Open Sans" panose="020B0606030504020204" pitchFamily="34" charset="0"/>
                <a:ea typeface="Open Sans" panose="020B0606030504020204" pitchFamily="34" charset="0"/>
                <a:cs typeface="Open Sans" panose="020B0606030504020204" pitchFamily="34" charset="0"/>
              </a:rPr>
              <a:t>before</a:t>
            </a:r>
            <a:r>
              <a:rPr lang="en-GB" sz="1800" dirty="0">
                <a:latin typeface="Open Sans" panose="020B0606030504020204" pitchFamily="34" charset="0"/>
                <a:ea typeface="Open Sans" panose="020B0606030504020204" pitchFamily="34" charset="0"/>
                <a:cs typeface="Open Sans" panose="020B0606030504020204" pitchFamily="34" charset="0"/>
              </a:rPr>
              <a:t> they begin, they are more likely to fulfil them. They know what specific criteria and standards of excellence will be used to rate their performance.</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en-GB" sz="1100" dirty="0"/>
            </a:br>
            <a:endParaRPr lang="en-GB" sz="1100" dirty="0"/>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person using black typewriter">
            <a:extLst>
              <a:ext uri="{FF2B5EF4-FFF2-40B4-BE49-F238E27FC236}">
                <a16:creationId xmlns:a16="http://schemas.microsoft.com/office/drawing/2014/main" id="{E896C44D-80B9-4EFB-BC0D-0F2309BBA2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51" r="2" b="11092"/>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1C138D5-EDB4-40F6-94DA-6415BAC28757}"/>
              </a:ext>
            </a:extLst>
          </p:cNvPr>
          <p:cNvSpPr/>
          <p:nvPr/>
        </p:nvSpPr>
        <p:spPr>
          <a:xfrm>
            <a:off x="0" y="6492875"/>
            <a:ext cx="6096000" cy="276999"/>
          </a:xfrm>
          <a:prstGeom prst="rect">
            <a:avLst/>
          </a:prstGeom>
        </p:spPr>
        <p:txBody>
          <a:bodyPr>
            <a:spAutoFit/>
          </a:bodyPr>
          <a:lstStyle/>
          <a:p>
            <a:pPr>
              <a:spcAft>
                <a:spcPts val="600"/>
              </a:spcAft>
            </a:pPr>
            <a:r>
              <a:rPr lang="en-GB" sz="1200" dirty="0"/>
              <a:t>2006 </a:t>
            </a:r>
            <a:r>
              <a:rPr lang="en-GB" sz="1200" dirty="0">
                <a:hlinkClick r:id="rId4">
                  <a:extLst>
                    <a:ext uri="{A12FA001-AC4F-418D-AE19-62706E023703}">
                      <ahyp:hlinkClr xmlns:ahyp="http://schemas.microsoft.com/office/drawing/2018/hyperlinkcolor" val="tx"/>
                    </a:ext>
                  </a:extLst>
                </a:hlinkClick>
              </a:rPr>
              <a:t>University of Colorado</a:t>
            </a:r>
            <a:r>
              <a:rPr lang="en-GB" sz="1200" dirty="0"/>
              <a:t> | </a:t>
            </a:r>
            <a:r>
              <a:rPr lang="en-GB" sz="1200" dirty="0">
                <a:hlinkClick r:id="rId4">
                  <a:extLst>
                    <a:ext uri="{A12FA001-AC4F-418D-AE19-62706E023703}">
                      <ahyp:hlinkClr xmlns:ahyp="http://schemas.microsoft.com/office/drawing/2018/hyperlinkcolor" val="tx"/>
                    </a:ext>
                  </a:extLst>
                </a:hlinkClick>
              </a:rPr>
              <a:t>The </a:t>
            </a:r>
            <a:r>
              <a:rPr lang="en-GB" sz="1200" dirty="0" err="1">
                <a:hlinkClick r:id="rId4">
                  <a:extLst>
                    <a:ext uri="{A12FA001-AC4F-418D-AE19-62706E023703}">
                      <ahyp:hlinkClr xmlns:ahyp="http://schemas.microsoft.com/office/drawing/2018/hyperlinkcolor" val="tx"/>
                    </a:ext>
                  </a:extLst>
                </a:hlinkClick>
              </a:rPr>
              <a:t>Center</a:t>
            </a:r>
            <a:r>
              <a:rPr lang="en-GB" sz="1200" dirty="0">
                <a:hlinkClick r:id="rId4">
                  <a:extLst>
                    <a:ext uri="{A12FA001-AC4F-418D-AE19-62706E023703}">
                      <ahyp:hlinkClr xmlns:ahyp="http://schemas.microsoft.com/office/drawing/2018/hyperlinkcolor" val="tx"/>
                    </a:ext>
                  </a:extLst>
                </a:hlinkClick>
              </a:rPr>
              <a:t> for Faculty Development</a:t>
            </a:r>
            <a:r>
              <a:rPr lang="en-GB" sz="1200" dirty="0"/>
              <a:t> |</a:t>
            </a:r>
            <a:endParaRPr lang="en-GB" sz="1200"/>
          </a:p>
        </p:txBody>
      </p:sp>
    </p:spTree>
    <p:custDataLst>
      <p:tags r:id="rId1"/>
    </p:custDataLst>
    <p:extLst>
      <p:ext uri="{BB962C8B-B14F-4D97-AF65-F5344CB8AC3E}">
        <p14:creationId xmlns:p14="http://schemas.microsoft.com/office/powerpoint/2010/main" val="20369103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F302-5DD5-458E-B3F2-FA64B8875AC5}"/>
              </a:ext>
            </a:extLst>
          </p:cNvPr>
          <p:cNvSpPr>
            <a:spLocks noGrp="1"/>
          </p:cNvSpPr>
          <p:nvPr>
            <p:ph type="title"/>
          </p:nvPr>
        </p:nvSpPr>
        <p:spPr>
          <a:xfrm>
            <a:off x="659697" y="321633"/>
            <a:ext cx="5006336" cy="734168"/>
          </a:xfrm>
        </p:spPr>
        <p:txBody>
          <a:bodyPr>
            <a:normAutofit fontScale="90000"/>
          </a:bodyPr>
          <a:lstStyle/>
          <a:p>
            <a:pPr algn="ctr"/>
            <a:r>
              <a:rPr lang="en-GB" sz="3700" dirty="0">
                <a:latin typeface="Open Sans" panose="020B0606030504020204" pitchFamily="34" charset="0"/>
                <a:ea typeface="Open Sans" panose="020B0606030504020204" pitchFamily="34" charset="0"/>
                <a:cs typeface="Open Sans" panose="020B0606030504020204" pitchFamily="34" charset="0"/>
              </a:rPr>
              <a:t>Rubrics=Support for Meaningful Assessment </a:t>
            </a:r>
          </a:p>
        </p:txBody>
      </p:sp>
      <p:sp>
        <p:nvSpPr>
          <p:cNvPr id="3" name="Content Placeholder 2">
            <a:extLst>
              <a:ext uri="{FF2B5EF4-FFF2-40B4-BE49-F238E27FC236}">
                <a16:creationId xmlns:a16="http://schemas.microsoft.com/office/drawing/2014/main" id="{B00B8D78-BC4A-425B-9510-909618284DB3}"/>
              </a:ext>
            </a:extLst>
          </p:cNvPr>
          <p:cNvSpPr>
            <a:spLocks noGrp="1"/>
          </p:cNvSpPr>
          <p:nvPr>
            <p:ph idx="1"/>
          </p:nvPr>
        </p:nvSpPr>
        <p:spPr>
          <a:xfrm>
            <a:off x="193964" y="1476814"/>
            <a:ext cx="5825254" cy="4499779"/>
          </a:xfrm>
        </p:spPr>
        <p:txBody>
          <a:bodyPr anchor="t">
            <a:normAutofit/>
          </a:bodyPr>
          <a:lstStyle/>
          <a:p>
            <a:pPr marL="0" lvl="2" indent="0"/>
            <a:r>
              <a:rPr lang="en-GB" sz="1600" b="1" dirty="0">
                <a:latin typeface="Open Sans" panose="020B0606030504020204" pitchFamily="34" charset="0"/>
                <a:ea typeface="Open Sans" panose="020B0606030504020204" pitchFamily="34" charset="0"/>
                <a:cs typeface="Open Sans" panose="020B0606030504020204" pitchFamily="34" charset="0"/>
              </a:rPr>
              <a:t>provide informative feedback: </a:t>
            </a:r>
            <a:r>
              <a:rPr lang="en-GB" sz="1600" dirty="0">
                <a:latin typeface="Open Sans" panose="020B0606030504020204" pitchFamily="34" charset="0"/>
                <a:ea typeface="Open Sans" panose="020B0606030504020204" pitchFamily="34" charset="0"/>
                <a:cs typeface="Open Sans" panose="020B0606030504020204" pitchFamily="34" charset="0"/>
              </a:rPr>
              <a:t>rubrics define specific elements of a learning task and describe levels of quality, instructors can provide informative feedback to students about where they perform well and where they need improvement.</a:t>
            </a:r>
          </a:p>
          <a:p>
            <a:pPr marL="0" lvl="2" indent="0">
              <a:buNone/>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0" lvl="2" indent="0"/>
            <a:r>
              <a:rPr lang="en-GB" sz="1600" b="1" dirty="0">
                <a:latin typeface="Open Sans" panose="020B0606030504020204" pitchFamily="34" charset="0"/>
                <a:ea typeface="Open Sans" panose="020B0606030504020204" pitchFamily="34" charset="0"/>
                <a:cs typeface="Open Sans" panose="020B0606030504020204" pitchFamily="34" charset="0"/>
              </a:rPr>
              <a:t>promote thinking and learning: </a:t>
            </a:r>
            <a:r>
              <a:rPr lang="en-GB" sz="1600" dirty="0">
                <a:latin typeface="Open Sans" panose="020B0606030504020204" pitchFamily="34" charset="0"/>
                <a:ea typeface="Open Sans" panose="020B0606030504020204" pitchFamily="34" charset="0"/>
                <a:cs typeface="Open Sans" panose="020B0606030504020204" pitchFamily="34" charset="0"/>
              </a:rPr>
              <a:t>Rubrics promote thinking and higher levels of learning. Used to provide formative feedback, rubrics enable students to systematically review and revise their learning assignments, promoting reflective learning.</a:t>
            </a:r>
          </a:p>
          <a:p>
            <a:pPr marL="0" lvl="2" indent="0">
              <a:buNone/>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0" lvl="2" indent="0"/>
            <a:r>
              <a:rPr lang="en-GB" sz="1600" b="1" dirty="0">
                <a:latin typeface="Open Sans" panose="020B0606030504020204" pitchFamily="34" charset="0"/>
                <a:ea typeface="Open Sans" panose="020B0606030504020204" pitchFamily="34" charset="0"/>
                <a:cs typeface="Open Sans" panose="020B0606030504020204" pitchFamily="34" charset="0"/>
              </a:rPr>
              <a:t>inspire fairness: </a:t>
            </a:r>
            <a:r>
              <a:rPr lang="en-GB" sz="1600" dirty="0">
                <a:latin typeface="Open Sans" panose="020B0606030504020204" pitchFamily="34" charset="0"/>
                <a:ea typeface="Open Sans" panose="020B0606030504020204" pitchFamily="34" charset="0"/>
                <a:cs typeface="Open Sans" panose="020B0606030504020204" pitchFamily="34" charset="0"/>
              </a:rPr>
              <a:t>Because rubrics have detailed assessment information, students don't feel that grades are assigned subjectively or arbitrarily. Also, when you have more than one grader, a rubric allows all graders to apply the same criteria in the same way.</a:t>
            </a: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sz="1300" b="1" dirty="0"/>
          </a:p>
          <a:p>
            <a:endParaRPr lang="en-GB" sz="1300" dirty="0"/>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person using black typewriter">
            <a:extLst>
              <a:ext uri="{FF2B5EF4-FFF2-40B4-BE49-F238E27FC236}">
                <a16:creationId xmlns:a16="http://schemas.microsoft.com/office/drawing/2014/main" id="{5D314E99-6BDE-4F77-9BCA-31B0C3C66C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51" r="2" b="11092"/>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DA5D37-A876-485E-B113-724D7A6E057A}"/>
              </a:ext>
            </a:extLst>
          </p:cNvPr>
          <p:cNvSpPr/>
          <p:nvPr/>
        </p:nvSpPr>
        <p:spPr>
          <a:xfrm>
            <a:off x="0" y="6568573"/>
            <a:ext cx="6096000" cy="276999"/>
          </a:xfrm>
          <a:prstGeom prst="rect">
            <a:avLst/>
          </a:prstGeom>
        </p:spPr>
        <p:txBody>
          <a:bodyPr>
            <a:spAutoFit/>
          </a:bodyPr>
          <a:lstStyle/>
          <a:p>
            <a:pPr>
              <a:spcAft>
                <a:spcPts val="600"/>
              </a:spcAft>
            </a:pPr>
            <a:r>
              <a:rPr lang="en-GB" sz="1200" dirty="0"/>
              <a:t>2006 </a:t>
            </a:r>
            <a:r>
              <a:rPr lang="en-GB" sz="1200" dirty="0">
                <a:hlinkClick r:id="rId4">
                  <a:extLst>
                    <a:ext uri="{A12FA001-AC4F-418D-AE19-62706E023703}">
                      <ahyp:hlinkClr xmlns:ahyp="http://schemas.microsoft.com/office/drawing/2018/hyperlinkcolor" val="tx"/>
                    </a:ext>
                  </a:extLst>
                </a:hlinkClick>
              </a:rPr>
              <a:t>University of Colorado</a:t>
            </a:r>
            <a:r>
              <a:rPr lang="en-GB" sz="1200" dirty="0"/>
              <a:t> | </a:t>
            </a:r>
            <a:r>
              <a:rPr lang="en-GB" sz="1200" dirty="0">
                <a:hlinkClick r:id="rId5">
                  <a:extLst>
                    <a:ext uri="{A12FA001-AC4F-418D-AE19-62706E023703}">
                      <ahyp:hlinkClr xmlns:ahyp="http://schemas.microsoft.com/office/drawing/2018/hyperlinkcolor" val="tx"/>
                    </a:ext>
                  </a:extLst>
                </a:hlinkClick>
              </a:rPr>
              <a:t>The </a:t>
            </a:r>
            <a:r>
              <a:rPr lang="en-GB" sz="1200" dirty="0" err="1">
                <a:hlinkClick r:id="rId5">
                  <a:extLst>
                    <a:ext uri="{A12FA001-AC4F-418D-AE19-62706E023703}">
                      <ahyp:hlinkClr xmlns:ahyp="http://schemas.microsoft.com/office/drawing/2018/hyperlinkcolor" val="tx"/>
                    </a:ext>
                  </a:extLst>
                </a:hlinkClick>
              </a:rPr>
              <a:t>Center</a:t>
            </a:r>
            <a:r>
              <a:rPr lang="en-GB" sz="1200" dirty="0">
                <a:hlinkClick r:id="rId5">
                  <a:extLst>
                    <a:ext uri="{A12FA001-AC4F-418D-AE19-62706E023703}">
                      <ahyp:hlinkClr xmlns:ahyp="http://schemas.microsoft.com/office/drawing/2018/hyperlinkcolor" val="tx"/>
                    </a:ext>
                  </a:extLst>
                </a:hlinkClick>
              </a:rPr>
              <a:t> for Faculty Development</a:t>
            </a:r>
            <a:r>
              <a:rPr lang="en-GB" sz="1200" dirty="0"/>
              <a:t> |</a:t>
            </a:r>
            <a:endParaRPr lang="en-GB" sz="1200"/>
          </a:p>
        </p:txBody>
      </p:sp>
    </p:spTree>
    <p:custDataLst>
      <p:tags r:id="rId1"/>
    </p:custDataLst>
    <p:extLst>
      <p:ext uri="{BB962C8B-B14F-4D97-AF65-F5344CB8AC3E}">
        <p14:creationId xmlns:p14="http://schemas.microsoft.com/office/powerpoint/2010/main" val="83559240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35F46-092B-4D11-8A2D-8D9F82F53660}"/>
              </a:ext>
            </a:extLst>
          </p:cNvPr>
          <p:cNvSpPr>
            <a:spLocks noGrp="1"/>
          </p:cNvSpPr>
          <p:nvPr>
            <p:ph type="title"/>
          </p:nvPr>
        </p:nvSpPr>
        <p:spPr>
          <a:xfrm>
            <a:off x="6421700" y="208135"/>
            <a:ext cx="5154168" cy="914400"/>
          </a:xfrm>
        </p:spPr>
        <p:txBody>
          <a:bodyPr>
            <a:normAutofit fontScale="90000"/>
          </a:bodyPr>
          <a:lstStyle/>
          <a:p>
            <a:pPr algn="ctr"/>
            <a:r>
              <a:rPr lang="en-US" sz="3700" dirty="0">
                <a:latin typeface="Open Sans" panose="020B0606030504020204" pitchFamily="34" charset="0"/>
                <a:ea typeface="Open Sans" panose="020B0606030504020204" pitchFamily="34" charset="0"/>
                <a:cs typeface="Open Sans" panose="020B0606030504020204" pitchFamily="34" charset="0"/>
              </a:rPr>
              <a:t>Creating Rubrics Made Easy</a:t>
            </a:r>
          </a:p>
        </p:txBody>
      </p:sp>
      <p:pic>
        <p:nvPicPr>
          <p:cNvPr id="4098" name="Picture 2" descr="brown pencil">
            <a:extLst>
              <a:ext uri="{FF2B5EF4-FFF2-40B4-BE49-F238E27FC236}">
                <a16:creationId xmlns:a16="http://schemas.microsoft.com/office/drawing/2014/main" id="{55B7D187-57D5-414C-9456-43B0DA587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905"/>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FA658-39B6-4823-8998-8033B768E63C}"/>
              </a:ext>
            </a:extLst>
          </p:cNvPr>
          <p:cNvSpPr>
            <a:spLocks noGrp="1"/>
          </p:cNvSpPr>
          <p:nvPr>
            <p:ph idx="1"/>
          </p:nvPr>
        </p:nvSpPr>
        <p:spPr>
          <a:xfrm>
            <a:off x="6421700" y="1428206"/>
            <a:ext cx="5154168" cy="5329645"/>
          </a:xfrm>
        </p:spPr>
        <p:txBody>
          <a:bodyPr anchor="t">
            <a:normAutofit fontScale="92500" lnSpcReduction="10000"/>
          </a:bodyPr>
          <a:lstStyle/>
          <a:p>
            <a:r>
              <a:rPr lang="en-US" sz="2200" dirty="0">
                <a:latin typeface="Open Sans" panose="020B0606030504020204" pitchFamily="34" charset="0"/>
                <a:ea typeface="Open Sans" panose="020B0606030504020204" pitchFamily="34" charset="0"/>
                <a:cs typeface="Open Sans" panose="020B0606030504020204" pitchFamily="34" charset="0"/>
              </a:rPr>
              <a:t>What do you want your students to be able to demonstrate through your assessment or assignment?</a:t>
            </a:r>
          </a:p>
          <a:p>
            <a:r>
              <a:rPr lang="en-US" sz="2200" dirty="0">
                <a:latin typeface="Open Sans" panose="020B0606030504020204" pitchFamily="34" charset="0"/>
                <a:ea typeface="Open Sans" panose="020B0606030504020204" pitchFamily="34" charset="0"/>
                <a:cs typeface="Open Sans" panose="020B0606030504020204" pitchFamily="34" charset="0"/>
              </a:rPr>
              <a:t>Start with your assessment criteria, your ILOs and the 22 point scale</a:t>
            </a:r>
          </a:p>
          <a:p>
            <a:pPr marL="0" indent="0">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r>
              <a:rPr lang="en-US" sz="2200" dirty="0">
                <a:latin typeface="Open Sans" panose="020B0606030504020204" pitchFamily="34" charset="0"/>
                <a:ea typeface="Open Sans" panose="020B0606030504020204" pitchFamily="34" charset="0"/>
                <a:cs typeface="Open Sans" panose="020B0606030504020204" pitchFamily="34" charset="0"/>
              </a:rPr>
              <a:t>Keep it simple!</a:t>
            </a:r>
          </a:p>
          <a:p>
            <a:pPr lvl="1"/>
            <a:r>
              <a:rPr lang="en-US" sz="1800" dirty="0">
                <a:latin typeface="Open Sans" panose="020B0606030504020204" pitchFamily="34" charset="0"/>
                <a:ea typeface="Open Sans" panose="020B0606030504020204" pitchFamily="34" charset="0"/>
                <a:cs typeface="Open Sans" panose="020B0606030504020204" pitchFamily="34" charset="0"/>
              </a:rPr>
              <a:t>You want your students to be able to understand the rubric so they understand how they are being assessed.</a:t>
            </a:r>
          </a:p>
          <a:p>
            <a:pPr lvl="1"/>
            <a:r>
              <a:rPr lang="en-US" sz="1800" dirty="0">
                <a:latin typeface="Open Sans" panose="020B0606030504020204" pitchFamily="34" charset="0"/>
                <a:ea typeface="Open Sans" panose="020B0606030504020204" pitchFamily="34" charset="0"/>
                <a:cs typeface="Open Sans" panose="020B0606030504020204" pitchFamily="34" charset="0"/>
              </a:rPr>
              <a:t>Students should also see how the ILOs fit with the assessment and how they will be marked. </a:t>
            </a:r>
          </a:p>
          <a:p>
            <a:pPr marL="457200" lvl="1"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228600" lvl="1"/>
            <a:r>
              <a:rPr lang="en-US" dirty="0">
                <a:latin typeface="Open Sans" panose="020B0606030504020204" pitchFamily="34" charset="0"/>
                <a:ea typeface="Open Sans" panose="020B0606030504020204" pitchFamily="34" charset="0"/>
                <a:cs typeface="Open Sans" panose="020B0606030504020204" pitchFamily="34" charset="0"/>
              </a:rPr>
              <a:t>If possible, get student input or elicit their help in creating the rubric </a:t>
            </a:r>
          </a:p>
          <a:p>
            <a:pPr marL="685800" lvl="2"/>
            <a:r>
              <a:rPr lang="en-US" dirty="0">
                <a:latin typeface="Open Sans" panose="020B0606030504020204" pitchFamily="34" charset="0"/>
                <a:ea typeface="Open Sans" panose="020B0606030504020204" pitchFamily="34" charset="0"/>
                <a:cs typeface="Open Sans" panose="020B0606030504020204" pitchFamily="34" charset="0"/>
              </a:rPr>
              <a:t>Their perspective can be invaluable in the process as they are also the ones that will use the rubrics </a:t>
            </a:r>
          </a:p>
        </p:txBody>
      </p:sp>
    </p:spTree>
    <p:custDataLst>
      <p:tags r:id="rId1"/>
    </p:custDataLst>
    <p:extLst>
      <p:ext uri="{BB962C8B-B14F-4D97-AF65-F5344CB8AC3E}">
        <p14:creationId xmlns:p14="http://schemas.microsoft.com/office/powerpoint/2010/main" val="2937753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hite markee light">
            <a:extLst>
              <a:ext uri="{FF2B5EF4-FFF2-40B4-BE49-F238E27FC236}">
                <a16:creationId xmlns:a16="http://schemas.microsoft.com/office/drawing/2014/main" id="{8F622830-C57A-4179-9BDE-1ABDC5E4B084}"/>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7042" b="1670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469D74-3DAB-4FD0-BC8B-87E2F941664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a:t>
            </a:r>
          </a:p>
        </p:txBody>
      </p:sp>
    </p:spTree>
    <p:custDataLst>
      <p:tags r:id="rId1"/>
    </p:custDataLst>
    <p:extLst>
      <p:ext uri="{BB962C8B-B14F-4D97-AF65-F5344CB8AC3E}">
        <p14:creationId xmlns:p14="http://schemas.microsoft.com/office/powerpoint/2010/main" val="29141430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8D80-C83D-42D5-9875-80A3480DCA5C}"/>
              </a:ext>
            </a:extLst>
          </p:cNvPr>
          <p:cNvSpPr>
            <a:spLocks noGrp="1"/>
          </p:cNvSpPr>
          <p:nvPr>
            <p:ph type="title"/>
          </p:nvPr>
        </p:nvSpPr>
        <p:spPr>
          <a:xfrm>
            <a:off x="6382464" y="271480"/>
            <a:ext cx="5259707" cy="1325563"/>
          </a:xfrm>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Why Should You Consider a Rubric? </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assorted title book lot">
            <a:extLst>
              <a:ext uri="{FF2B5EF4-FFF2-40B4-BE49-F238E27FC236}">
                <a16:creationId xmlns:a16="http://schemas.microsoft.com/office/drawing/2014/main" id="{9D5E7354-9164-4FA6-B3C3-3981D7F38B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6" r="12266" b="-1"/>
          <a:stretch/>
        </p:blipFill>
        <p:spPr bwMode="auto">
          <a:xfrm>
            <a:off x="1" y="2"/>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5F1015-BD85-40BD-B59C-B6C95C90399E}"/>
              </a:ext>
            </a:extLst>
          </p:cNvPr>
          <p:cNvSpPr>
            <a:spLocks noGrp="1"/>
          </p:cNvSpPr>
          <p:nvPr>
            <p:ph idx="1"/>
          </p:nvPr>
        </p:nvSpPr>
        <p:spPr>
          <a:xfrm>
            <a:off x="6074221" y="2193880"/>
            <a:ext cx="5567950" cy="4160268"/>
          </a:xfrm>
        </p:spPr>
        <p:txBody>
          <a:bodyPr anchor="t">
            <a:normAutofit/>
          </a:bodyPr>
          <a:lstStyle/>
          <a:p>
            <a:pPr marL="457200" lvl="1" indent="0">
              <a:buNone/>
            </a:pPr>
            <a:endParaRPr lang="en-US" dirty="0"/>
          </a:p>
          <a:p>
            <a:r>
              <a:rPr lang="en-US" sz="2400" dirty="0">
                <a:latin typeface="Open Sans" panose="020B0606030504020204" pitchFamily="34" charset="0"/>
                <a:ea typeface="Open Sans" panose="020B0606030504020204" pitchFamily="34" charset="0"/>
                <a:cs typeface="Open Sans" panose="020B0606030504020204" pitchFamily="34" charset="0"/>
              </a:rPr>
              <a:t>What is your current view of rubrics? </a:t>
            </a:r>
          </a:p>
          <a:p>
            <a:pPr lvl="1"/>
            <a:r>
              <a:rPr lang="en-US" dirty="0">
                <a:latin typeface="Open Sans" panose="020B0606030504020204" pitchFamily="34" charset="0"/>
                <a:ea typeface="Open Sans" panose="020B0606030504020204" pitchFamily="34" charset="0"/>
                <a:cs typeface="Open Sans" panose="020B0606030504020204" pitchFamily="34" charset="0"/>
              </a:rPr>
              <a:t>Share your thoughts on the pros and cons of rubrics</a:t>
            </a:r>
          </a:p>
          <a:p>
            <a:pPr marL="457200" lvl="1" indent="0">
              <a:buNone/>
            </a:pPr>
            <a:endParaRPr lang="en-US" sz="1800" dirty="0"/>
          </a:p>
          <a:p>
            <a:pPr lvl="1"/>
            <a:endParaRPr lang="en-US" sz="1800" dirty="0"/>
          </a:p>
        </p:txBody>
      </p:sp>
    </p:spTree>
    <p:custDataLst>
      <p:tags r:id="rId1"/>
    </p:custDataLst>
    <p:extLst>
      <p:ext uri="{BB962C8B-B14F-4D97-AF65-F5344CB8AC3E}">
        <p14:creationId xmlns:p14="http://schemas.microsoft.com/office/powerpoint/2010/main" val="29635671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8D80-C83D-42D5-9875-80A3480DCA5C}"/>
              </a:ext>
            </a:extLst>
          </p:cNvPr>
          <p:cNvSpPr>
            <a:spLocks noGrp="1"/>
          </p:cNvSpPr>
          <p:nvPr>
            <p:ph type="title"/>
          </p:nvPr>
        </p:nvSpPr>
        <p:spPr>
          <a:xfrm>
            <a:off x="6382464" y="271480"/>
            <a:ext cx="5259707" cy="1325563"/>
          </a:xfrm>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Why Should You Consider a Rubric? </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assorted title book lot">
            <a:extLst>
              <a:ext uri="{FF2B5EF4-FFF2-40B4-BE49-F238E27FC236}">
                <a16:creationId xmlns:a16="http://schemas.microsoft.com/office/drawing/2014/main" id="{9D5E7354-9164-4FA6-B3C3-3981D7F38B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6" r="12266" b="-1"/>
          <a:stretch/>
        </p:blipFill>
        <p:spPr bwMode="auto">
          <a:xfrm>
            <a:off x="1" y="2"/>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5F1015-BD85-40BD-B59C-B6C95C90399E}"/>
              </a:ext>
            </a:extLst>
          </p:cNvPr>
          <p:cNvSpPr>
            <a:spLocks noGrp="1"/>
          </p:cNvSpPr>
          <p:nvPr>
            <p:ph idx="1"/>
          </p:nvPr>
        </p:nvSpPr>
        <p:spPr>
          <a:xfrm>
            <a:off x="6074221" y="2193880"/>
            <a:ext cx="5567950" cy="4160268"/>
          </a:xfrm>
        </p:spPr>
        <p:txBody>
          <a:bodyPr anchor="t">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What is the purpose of a rubric?</a:t>
            </a:r>
          </a:p>
          <a:p>
            <a:r>
              <a:rPr lang="en-US" sz="2400" dirty="0">
                <a:latin typeface="Open Sans" panose="020B0606030504020204" pitchFamily="34" charset="0"/>
                <a:ea typeface="Open Sans" panose="020B0606030504020204" pitchFamily="34" charset="0"/>
                <a:cs typeface="Open Sans" panose="020B0606030504020204" pitchFamily="34" charset="0"/>
              </a:rPr>
              <a:t>Consider this definition:</a:t>
            </a:r>
          </a:p>
          <a:p>
            <a:pPr lvl="1"/>
            <a:r>
              <a:rPr lang="en-US" i="1" dirty="0">
                <a:latin typeface="Open Sans" panose="020B0606030504020204" pitchFamily="34" charset="0"/>
                <a:ea typeface="Open Sans" panose="020B0606030504020204" pitchFamily="34" charset="0"/>
                <a:cs typeface="Open Sans" panose="020B0606030504020204" pitchFamily="34" charset="0"/>
              </a:rPr>
              <a:t>A rubric is a coherent set of criteria for students' work that includes descriptions of levels of performance quality on the criteria</a:t>
            </a:r>
            <a:r>
              <a:rPr lang="en-US" dirty="0">
                <a:latin typeface="Open Sans" panose="020B0606030504020204" pitchFamily="34" charset="0"/>
                <a:ea typeface="Open Sans" panose="020B0606030504020204" pitchFamily="34" charset="0"/>
                <a:cs typeface="Open Sans" panose="020B0606030504020204" pitchFamily="34" charset="0"/>
              </a:rPr>
              <a:t>.</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does a rubric help our students with their learning?</a:t>
            </a:r>
          </a:p>
          <a:p>
            <a:pPr marL="457200" lvl="1" indent="0">
              <a:buNone/>
            </a:pPr>
            <a:endParaRPr lang="en-US" sz="1800" dirty="0"/>
          </a:p>
          <a:p>
            <a:pPr lvl="1"/>
            <a:endParaRPr lang="en-US" sz="1800" dirty="0"/>
          </a:p>
        </p:txBody>
      </p:sp>
    </p:spTree>
    <p:custDataLst>
      <p:tags r:id="rId1"/>
    </p:custDataLst>
    <p:extLst>
      <p:ext uri="{BB962C8B-B14F-4D97-AF65-F5344CB8AC3E}">
        <p14:creationId xmlns:p14="http://schemas.microsoft.com/office/powerpoint/2010/main" val="13900271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C403C6F-3DCB-4C24-884F-179CD41BCC4B}"/>
              </a:ext>
            </a:extLst>
          </p:cNvPr>
          <p:cNvSpPr>
            <a:spLocks noGrp="1"/>
          </p:cNvSpPr>
          <p:nvPr>
            <p:ph type="title"/>
          </p:nvPr>
        </p:nvSpPr>
        <p:spPr>
          <a:xfrm>
            <a:off x="6684264" y="932688"/>
            <a:ext cx="5169684" cy="1638716"/>
          </a:xfrm>
        </p:spPr>
        <p:txBody>
          <a:bodyPr vert="horz" lIns="91440" tIns="45720" rIns="91440" bIns="45720" rtlCol="0" anchor="b">
            <a:normAutofit fontScale="90000"/>
          </a:bodyPr>
          <a:lstStyle/>
          <a:p>
            <a:pPr algn="ctr"/>
            <a:r>
              <a:rPr lang="en-US" sz="4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Types of Performances That Can Be Assessed With Rubrics  </a:t>
            </a:r>
          </a:p>
        </p:txBody>
      </p:sp>
      <p:cxnSp>
        <p:nvCxnSpPr>
          <p:cNvPr id="21" name="Straight Connector 2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B4BF976-AFA0-48B1-9BB7-DC355537F32A}"/>
              </a:ext>
            </a:extLst>
          </p:cNvPr>
          <p:cNvSpPr/>
          <p:nvPr/>
        </p:nvSpPr>
        <p:spPr>
          <a:xfrm>
            <a:off x="6684264" y="2898648"/>
            <a:ext cx="4892040" cy="320954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How to Create and Use Rubrics for Formative Assessment and Grading</a:t>
            </a:r>
          </a:p>
          <a:p>
            <a:pPr indent="-228600" fontAlgn="base">
              <a:lnSpc>
                <a:spcPct val="90000"/>
              </a:lnSpc>
              <a:spcAft>
                <a:spcPts val="600"/>
              </a:spcAft>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by Susan M. Brookhart</a:t>
            </a:r>
            <a:endParaRPr lang="en-US" sz="2000" b="0" i="1" dirty="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ontent Placeholder 3">
            <a:extLst>
              <a:ext uri="{FF2B5EF4-FFF2-40B4-BE49-F238E27FC236}">
                <a16:creationId xmlns:a16="http://schemas.microsoft.com/office/drawing/2014/main" id="{757792B7-231D-41E1-9993-FDB6BBF61487}"/>
              </a:ext>
            </a:extLst>
          </p:cNvPr>
          <p:cNvGraphicFramePr>
            <a:graphicFrameLocks noGrp="1"/>
          </p:cNvGraphicFramePr>
          <p:nvPr>
            <p:ph idx="1"/>
            <p:extLst>
              <p:ext uri="{D42A27DB-BD31-4B8C-83A1-F6EECF244321}">
                <p14:modId xmlns:p14="http://schemas.microsoft.com/office/powerpoint/2010/main" val="3160742154"/>
              </p:ext>
            </p:extLst>
          </p:nvPr>
        </p:nvGraphicFramePr>
        <p:xfrm>
          <a:off x="338052" y="1136519"/>
          <a:ext cx="5608315" cy="5380659"/>
        </p:xfrm>
        <a:graphic>
          <a:graphicData uri="http://schemas.openxmlformats.org/drawingml/2006/table">
            <a:tbl>
              <a:tblPr firstRow="1" bandRow="1">
                <a:noFill/>
              </a:tblPr>
              <a:tblGrid>
                <a:gridCol w="2736931">
                  <a:extLst>
                    <a:ext uri="{9D8B030D-6E8A-4147-A177-3AD203B41FA5}">
                      <a16:colId xmlns:a16="http://schemas.microsoft.com/office/drawing/2014/main" val="1584808803"/>
                    </a:ext>
                  </a:extLst>
                </a:gridCol>
                <a:gridCol w="2871384">
                  <a:extLst>
                    <a:ext uri="{9D8B030D-6E8A-4147-A177-3AD203B41FA5}">
                      <a16:colId xmlns:a16="http://schemas.microsoft.com/office/drawing/2014/main" val="4154719829"/>
                    </a:ext>
                  </a:extLst>
                </a:gridCol>
              </a:tblGrid>
              <a:tr h="493093">
                <a:tc>
                  <a:txBody>
                    <a:bodyPr/>
                    <a:lstStyle/>
                    <a:p>
                      <a:pPr algn="ctr" fontAlgn="base"/>
                      <a:r>
                        <a:rPr lang="en-US" sz="1200" b="1" i="0">
                          <a:solidFill>
                            <a:srgbClr val="FFFFFF"/>
                          </a:solidFill>
                          <a:effectLst/>
                        </a:rPr>
                        <a:t>Type of Performance</a:t>
                      </a:r>
                    </a:p>
                  </a:txBody>
                  <a:tcPr marL="173493" marR="104096" marT="104096" marB="1040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ase"/>
                      <a:r>
                        <a:rPr lang="en-US" sz="1200" b="1" i="0">
                          <a:solidFill>
                            <a:srgbClr val="FFFFFF"/>
                          </a:solidFill>
                          <a:effectLst/>
                        </a:rPr>
                        <a:t>Examples</a:t>
                      </a:r>
                    </a:p>
                  </a:txBody>
                  <a:tcPr marL="173493" marR="104096" marT="104096" marB="1040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984622201"/>
                  </a:ext>
                </a:extLst>
              </a:tr>
              <a:tr h="2443783">
                <a:tc>
                  <a:txBody>
                    <a:bodyPr/>
                    <a:lstStyle/>
                    <a:p>
                      <a:pPr algn="l" fontAlgn="base"/>
                      <a:r>
                        <a:rPr lang="en-US" sz="1400" b="1" dirty="0">
                          <a:solidFill>
                            <a:schemeClr val="tx1">
                              <a:lumMod val="85000"/>
                              <a:lumOff val="15000"/>
                            </a:schemeClr>
                          </a:solidFill>
                          <a:effectLst/>
                        </a:rPr>
                        <a:t>Processes</a:t>
                      </a:r>
                      <a:endParaRPr lang="en-US" sz="1400" dirty="0">
                        <a:solidFill>
                          <a:schemeClr val="tx1">
                            <a:lumMod val="85000"/>
                            <a:lumOff val="15000"/>
                          </a:schemeClr>
                        </a:solidFill>
                        <a:effectLst/>
                      </a:endParaRPr>
                    </a:p>
                    <a:p>
                      <a:pPr algn="l" fontAlgn="base">
                        <a:buFont typeface="Arial" panose="020B0604020202020204" pitchFamily="34" charset="0"/>
                        <a:buChar char="•"/>
                      </a:pPr>
                      <a:r>
                        <a:rPr lang="en-US" sz="1400" b="0" i="0" dirty="0">
                          <a:solidFill>
                            <a:schemeClr val="tx1">
                              <a:lumMod val="85000"/>
                              <a:lumOff val="15000"/>
                            </a:schemeClr>
                          </a:solidFill>
                          <a:effectLst/>
                        </a:rPr>
                        <a:t>Physical skills</a:t>
                      </a:r>
                    </a:p>
                    <a:p>
                      <a:pPr algn="l" fontAlgn="base">
                        <a:buFont typeface="Arial" panose="020B0604020202020204" pitchFamily="34" charset="0"/>
                        <a:buChar char="•"/>
                      </a:pPr>
                      <a:r>
                        <a:rPr lang="en-US" sz="1400" b="0" i="0" dirty="0">
                          <a:solidFill>
                            <a:schemeClr val="tx1">
                              <a:lumMod val="85000"/>
                              <a:lumOff val="15000"/>
                            </a:schemeClr>
                          </a:solidFill>
                          <a:effectLst/>
                        </a:rPr>
                        <a:t>Use of equipment</a:t>
                      </a:r>
                    </a:p>
                    <a:p>
                      <a:pPr algn="l" fontAlgn="base">
                        <a:buFont typeface="Arial" panose="020B0604020202020204" pitchFamily="34" charset="0"/>
                        <a:buChar char="•"/>
                      </a:pPr>
                      <a:r>
                        <a:rPr lang="en-US" sz="1400" b="0" i="0" dirty="0">
                          <a:solidFill>
                            <a:schemeClr val="tx1">
                              <a:lumMod val="85000"/>
                              <a:lumOff val="15000"/>
                            </a:schemeClr>
                          </a:solidFill>
                          <a:effectLst/>
                        </a:rPr>
                        <a:t>Oral communication</a:t>
                      </a:r>
                    </a:p>
                    <a:p>
                      <a:pPr algn="l" fontAlgn="base">
                        <a:buFont typeface="Arial" panose="020B0604020202020204" pitchFamily="34" charset="0"/>
                        <a:buChar char="•"/>
                      </a:pPr>
                      <a:r>
                        <a:rPr lang="en-US" sz="1400" b="0" i="0" dirty="0">
                          <a:solidFill>
                            <a:schemeClr val="tx1">
                              <a:lumMod val="85000"/>
                              <a:lumOff val="15000"/>
                            </a:schemeClr>
                          </a:solidFill>
                          <a:effectLst/>
                        </a:rPr>
                        <a:t>Work habits</a:t>
                      </a:r>
                    </a:p>
                  </a:txBody>
                  <a:tcPr marL="173493" marR="104096" marT="104096" marB="1040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ase"/>
                      <a:endParaRPr lang="en-US" sz="1200" dirty="0">
                        <a:solidFill>
                          <a:schemeClr val="tx1">
                            <a:lumMod val="85000"/>
                            <a:lumOff val="15000"/>
                          </a:schemeClr>
                        </a:solidFill>
                        <a:effectLst/>
                      </a:endParaRPr>
                    </a:p>
                    <a:p>
                      <a:pPr algn="l" fontAlgn="base">
                        <a:buFont typeface="Arial" panose="020B0604020202020204" pitchFamily="34" charset="0"/>
                        <a:buChar char="•"/>
                      </a:pPr>
                      <a:r>
                        <a:rPr lang="en-US" sz="1400" b="0" i="0" dirty="0">
                          <a:solidFill>
                            <a:schemeClr val="tx1">
                              <a:lumMod val="85000"/>
                              <a:lumOff val="15000"/>
                            </a:schemeClr>
                          </a:solidFill>
                          <a:effectLst/>
                        </a:rPr>
                        <a:t>Playing a musical instrument</a:t>
                      </a:r>
                    </a:p>
                    <a:p>
                      <a:pPr algn="l" fontAlgn="base">
                        <a:buFont typeface="Arial" panose="020B0604020202020204" pitchFamily="34" charset="0"/>
                        <a:buChar char="•"/>
                      </a:pPr>
                      <a:r>
                        <a:rPr lang="en-US" sz="1400" b="0" i="0" dirty="0">
                          <a:solidFill>
                            <a:schemeClr val="tx1">
                              <a:lumMod val="85000"/>
                              <a:lumOff val="15000"/>
                            </a:schemeClr>
                          </a:solidFill>
                          <a:effectLst/>
                        </a:rPr>
                        <a:t>Doing a forward roll</a:t>
                      </a:r>
                    </a:p>
                    <a:p>
                      <a:pPr algn="l" fontAlgn="base">
                        <a:buFont typeface="Arial" panose="020B0604020202020204" pitchFamily="34" charset="0"/>
                        <a:buChar char="•"/>
                      </a:pPr>
                      <a:r>
                        <a:rPr lang="en-US" sz="1400" b="0" i="0" dirty="0">
                          <a:solidFill>
                            <a:schemeClr val="tx1">
                              <a:lumMod val="85000"/>
                              <a:lumOff val="15000"/>
                            </a:schemeClr>
                          </a:solidFill>
                          <a:effectLst/>
                        </a:rPr>
                        <a:t>Preparing a slide for the microscope</a:t>
                      </a:r>
                    </a:p>
                    <a:p>
                      <a:pPr algn="l" fontAlgn="base">
                        <a:buFont typeface="Arial" panose="020B0604020202020204" pitchFamily="34" charset="0"/>
                        <a:buChar char="•"/>
                      </a:pPr>
                      <a:r>
                        <a:rPr lang="en-US" sz="1400" b="0" i="0" dirty="0">
                          <a:solidFill>
                            <a:schemeClr val="tx1">
                              <a:lumMod val="85000"/>
                              <a:lumOff val="15000"/>
                            </a:schemeClr>
                          </a:solidFill>
                          <a:effectLst/>
                        </a:rPr>
                        <a:t>Making a speech to the class</a:t>
                      </a:r>
                    </a:p>
                    <a:p>
                      <a:pPr algn="l" fontAlgn="base">
                        <a:buFont typeface="Arial" panose="020B0604020202020204" pitchFamily="34" charset="0"/>
                        <a:buChar char="•"/>
                      </a:pPr>
                      <a:r>
                        <a:rPr lang="en-US" sz="1400" b="0" i="0" dirty="0">
                          <a:solidFill>
                            <a:schemeClr val="tx1">
                              <a:lumMod val="85000"/>
                              <a:lumOff val="15000"/>
                            </a:schemeClr>
                          </a:solidFill>
                          <a:effectLst/>
                        </a:rPr>
                        <a:t>Reading aloud</a:t>
                      </a:r>
                    </a:p>
                    <a:p>
                      <a:pPr algn="l" fontAlgn="base">
                        <a:buFont typeface="Arial" panose="020B0604020202020204" pitchFamily="34" charset="0"/>
                        <a:buChar char="•"/>
                      </a:pPr>
                      <a:r>
                        <a:rPr lang="en-US" sz="1400" b="0" i="0" dirty="0">
                          <a:solidFill>
                            <a:schemeClr val="tx1">
                              <a:lumMod val="85000"/>
                              <a:lumOff val="15000"/>
                            </a:schemeClr>
                          </a:solidFill>
                          <a:effectLst/>
                        </a:rPr>
                        <a:t>Conversing in a foreign language</a:t>
                      </a:r>
                    </a:p>
                    <a:p>
                      <a:pPr algn="l" fontAlgn="base">
                        <a:buFont typeface="Arial" panose="020B0604020202020204" pitchFamily="34" charset="0"/>
                        <a:buChar char="•"/>
                      </a:pPr>
                      <a:r>
                        <a:rPr lang="en-US" sz="1400" b="0" i="0" dirty="0">
                          <a:solidFill>
                            <a:schemeClr val="tx1">
                              <a:lumMod val="85000"/>
                              <a:lumOff val="15000"/>
                            </a:schemeClr>
                          </a:solidFill>
                          <a:effectLst/>
                        </a:rPr>
                        <a:t>Working independently</a:t>
                      </a:r>
                    </a:p>
                  </a:txBody>
                  <a:tcPr marL="173493" marR="104096" marT="104096" marB="1040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000589101"/>
                  </a:ext>
                </a:extLst>
              </a:tr>
              <a:tr h="2443783">
                <a:tc>
                  <a:txBody>
                    <a:bodyPr/>
                    <a:lstStyle/>
                    <a:p>
                      <a:pPr algn="l" fontAlgn="base"/>
                      <a:r>
                        <a:rPr lang="en-US" sz="1400" b="1" dirty="0">
                          <a:solidFill>
                            <a:schemeClr val="tx1">
                              <a:lumMod val="85000"/>
                              <a:lumOff val="15000"/>
                            </a:schemeClr>
                          </a:solidFill>
                          <a:effectLst/>
                        </a:rPr>
                        <a:t>Products</a:t>
                      </a:r>
                      <a:endParaRPr lang="en-US" sz="1400" dirty="0">
                        <a:solidFill>
                          <a:schemeClr val="tx1">
                            <a:lumMod val="85000"/>
                            <a:lumOff val="15000"/>
                          </a:schemeClr>
                        </a:solidFill>
                        <a:effectLst/>
                      </a:endParaRPr>
                    </a:p>
                    <a:p>
                      <a:pPr algn="l" fontAlgn="base">
                        <a:buFont typeface="Arial" panose="020B0604020202020204" pitchFamily="34" charset="0"/>
                        <a:buChar char="•"/>
                      </a:pPr>
                      <a:r>
                        <a:rPr lang="en-US" sz="1400" b="0" i="0" dirty="0">
                          <a:solidFill>
                            <a:schemeClr val="tx1">
                              <a:lumMod val="85000"/>
                              <a:lumOff val="15000"/>
                            </a:schemeClr>
                          </a:solidFill>
                          <a:effectLst/>
                        </a:rPr>
                        <a:t>Constructed objects</a:t>
                      </a:r>
                    </a:p>
                    <a:p>
                      <a:pPr algn="l" fontAlgn="base">
                        <a:buFont typeface="Arial" panose="020B0604020202020204" pitchFamily="34" charset="0"/>
                        <a:buChar char="•"/>
                      </a:pPr>
                      <a:r>
                        <a:rPr lang="en-US" sz="1400" b="0" i="0" dirty="0">
                          <a:solidFill>
                            <a:schemeClr val="tx1">
                              <a:lumMod val="85000"/>
                              <a:lumOff val="15000"/>
                            </a:schemeClr>
                          </a:solidFill>
                          <a:effectLst/>
                        </a:rPr>
                        <a:t>Written essays, themes, reports, term papers</a:t>
                      </a:r>
                    </a:p>
                    <a:p>
                      <a:pPr algn="l" fontAlgn="base">
                        <a:buFont typeface="Arial" panose="020B0604020202020204" pitchFamily="34" charset="0"/>
                        <a:buChar char="•"/>
                      </a:pPr>
                      <a:r>
                        <a:rPr lang="en-US" sz="1400" b="0" i="0" dirty="0">
                          <a:solidFill>
                            <a:schemeClr val="tx1">
                              <a:lumMod val="85000"/>
                              <a:lumOff val="15000"/>
                            </a:schemeClr>
                          </a:solidFill>
                          <a:effectLst/>
                        </a:rPr>
                        <a:t>Other academic products that demonstrate understanding of concepts</a:t>
                      </a:r>
                    </a:p>
                  </a:txBody>
                  <a:tcPr marL="173493" marR="104096" marT="104096" marB="104096">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base"/>
                      <a:endParaRPr lang="en-US" sz="1200" dirty="0">
                        <a:solidFill>
                          <a:schemeClr val="tx1">
                            <a:lumMod val="85000"/>
                            <a:lumOff val="15000"/>
                          </a:schemeClr>
                        </a:solidFill>
                        <a:effectLst/>
                      </a:endParaRPr>
                    </a:p>
                    <a:p>
                      <a:pPr algn="l" fontAlgn="base">
                        <a:buFont typeface="Arial" panose="020B0604020202020204" pitchFamily="34" charset="0"/>
                        <a:buChar char="•"/>
                      </a:pPr>
                      <a:r>
                        <a:rPr lang="en-US" sz="1400" b="0" i="0" dirty="0">
                          <a:solidFill>
                            <a:schemeClr val="tx1">
                              <a:lumMod val="85000"/>
                              <a:lumOff val="15000"/>
                            </a:schemeClr>
                          </a:solidFill>
                          <a:effectLst/>
                        </a:rPr>
                        <a:t>Term paper on theatrical conventions in Shakespeare's day</a:t>
                      </a:r>
                    </a:p>
                    <a:p>
                      <a:pPr algn="l" fontAlgn="base">
                        <a:buFont typeface="Arial" panose="020B0604020202020204" pitchFamily="34" charset="0"/>
                        <a:buChar char="•"/>
                      </a:pPr>
                      <a:r>
                        <a:rPr lang="en-US" sz="1400" b="0" i="0" dirty="0">
                          <a:solidFill>
                            <a:schemeClr val="tx1">
                              <a:lumMod val="85000"/>
                              <a:lumOff val="15000"/>
                            </a:schemeClr>
                          </a:solidFill>
                          <a:effectLst/>
                        </a:rPr>
                        <a:t>Written analysis of the effects of the Marshall Plan</a:t>
                      </a:r>
                    </a:p>
                    <a:p>
                      <a:pPr algn="l" fontAlgn="base">
                        <a:buFont typeface="Arial" panose="020B0604020202020204" pitchFamily="34" charset="0"/>
                        <a:buChar char="•"/>
                      </a:pPr>
                      <a:r>
                        <a:rPr lang="en-US" sz="1400" b="0" i="0" dirty="0">
                          <a:solidFill>
                            <a:schemeClr val="tx1">
                              <a:lumMod val="85000"/>
                              <a:lumOff val="15000"/>
                            </a:schemeClr>
                          </a:solidFill>
                          <a:effectLst/>
                        </a:rPr>
                        <a:t>Model or diagram of a structure (atom, flower, planetary system, etc.)</a:t>
                      </a:r>
                    </a:p>
                    <a:p>
                      <a:pPr algn="l" fontAlgn="base">
                        <a:buFont typeface="Arial" panose="020B0604020202020204" pitchFamily="34" charset="0"/>
                        <a:buChar char="•"/>
                      </a:pPr>
                      <a:r>
                        <a:rPr lang="en-US" sz="1400" b="0" i="0" dirty="0">
                          <a:solidFill>
                            <a:schemeClr val="tx1">
                              <a:lumMod val="85000"/>
                              <a:lumOff val="15000"/>
                            </a:schemeClr>
                          </a:solidFill>
                          <a:effectLst/>
                        </a:rPr>
                        <a:t>Concept map</a:t>
                      </a:r>
                    </a:p>
                  </a:txBody>
                  <a:tcPr marL="173493" marR="104096" marT="104096" marB="104096">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686345627"/>
                  </a:ext>
                </a:extLst>
              </a:tr>
            </a:tbl>
          </a:graphicData>
        </a:graphic>
      </p:graphicFrame>
    </p:spTree>
    <p:custDataLst>
      <p:tags r:id="rId1"/>
    </p:custDataLst>
    <p:extLst>
      <p:ext uri="{BB962C8B-B14F-4D97-AF65-F5344CB8AC3E}">
        <p14:creationId xmlns:p14="http://schemas.microsoft.com/office/powerpoint/2010/main" val="5555261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BE35F46-092B-4D11-8A2D-8D9F82F53660}"/>
              </a:ext>
            </a:extLst>
          </p:cNvPr>
          <p:cNvSpPr>
            <a:spLocks noGrp="1"/>
          </p:cNvSpPr>
          <p:nvPr>
            <p:ph type="title"/>
          </p:nvPr>
        </p:nvSpPr>
        <p:spPr>
          <a:xfrm>
            <a:off x="6557654" y="401731"/>
            <a:ext cx="4892040" cy="811927"/>
          </a:xfrm>
        </p:spPr>
        <p:txBody>
          <a:bodyPr anchor="b">
            <a:normAutofit fontScale="90000"/>
          </a:bodyPr>
          <a:lstStyle/>
          <a:p>
            <a:pPr algn="ctr"/>
            <a:r>
              <a:rPr lang="en-GB" sz="4000" b="0" i="0" dirty="0">
                <a:effectLst/>
                <a:latin typeface="Open Sans" panose="020B0606030504020204" pitchFamily="34" charset="0"/>
                <a:ea typeface="Open Sans" panose="020B0606030504020204" pitchFamily="34" charset="0"/>
                <a:cs typeface="Open Sans" panose="020B0606030504020204" pitchFamily="34" charset="0"/>
              </a:rPr>
              <a:t>What Type of Rubric Do You Need?</a:t>
            </a:r>
          </a:p>
        </p:txBody>
      </p:sp>
      <p:pic>
        <p:nvPicPr>
          <p:cNvPr id="4" name="Picture 3">
            <a:extLst>
              <a:ext uri="{FF2B5EF4-FFF2-40B4-BE49-F238E27FC236}">
                <a16:creationId xmlns:a16="http://schemas.microsoft.com/office/drawing/2014/main" id="{659700BA-B98B-40BC-BE79-3B2BC3D2A27E}"/>
              </a:ext>
            </a:extLst>
          </p:cNvPr>
          <p:cNvPicPr>
            <a:picLocks noChangeAspect="1"/>
          </p:cNvPicPr>
          <p:nvPr/>
        </p:nvPicPr>
        <p:blipFill>
          <a:blip r:embed="rId3"/>
          <a:stretch>
            <a:fillRect/>
          </a:stretch>
        </p:blipFill>
        <p:spPr>
          <a:xfrm>
            <a:off x="470018" y="1036321"/>
            <a:ext cx="5025525" cy="5020802"/>
          </a:xfrm>
          <a:prstGeom prst="rect">
            <a:avLst/>
          </a:prstGeom>
        </p:spPr>
      </p:pic>
      <p:cxnSp>
        <p:nvCxnSpPr>
          <p:cNvPr id="85" name="Straight Connector 84">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FA658-39B6-4823-8998-8033B768E63C}"/>
              </a:ext>
            </a:extLst>
          </p:cNvPr>
          <p:cNvSpPr>
            <a:spLocks noGrp="1"/>
          </p:cNvSpPr>
          <p:nvPr>
            <p:ph idx="1"/>
          </p:nvPr>
        </p:nvSpPr>
        <p:spPr>
          <a:xfrm>
            <a:off x="6096000" y="1417320"/>
            <a:ext cx="5962995" cy="4928062"/>
          </a:xfrm>
        </p:spPr>
        <p:txBody>
          <a:bodyPr anchor="t">
            <a:normAutofit lnSpcReduction="10000"/>
          </a:bodyPr>
          <a:lstStyle/>
          <a:p>
            <a:r>
              <a:rPr lang="en-GB" sz="1500" b="1" i="0" dirty="0">
                <a:effectLst/>
                <a:latin typeface="Open Sans" panose="020B0606030504020204" pitchFamily="34" charset="0"/>
                <a:ea typeface="Open Sans" panose="020B0606030504020204" pitchFamily="34" charset="0"/>
                <a:cs typeface="Open Sans" panose="020B0606030504020204" pitchFamily="34" charset="0"/>
              </a:rPr>
              <a:t>Holistic rubric</a:t>
            </a:r>
            <a:endParaRPr lang="en-GB" sz="1500" b="0" i="0" dirty="0">
              <a:effectLst/>
              <a:latin typeface="Open Sans" panose="020B0606030504020204" pitchFamily="34" charset="0"/>
              <a:ea typeface="Open Sans" panose="020B0606030504020204" pitchFamily="34" charset="0"/>
              <a:cs typeface="Open Sans" panose="020B0606030504020204" pitchFamily="34" charset="0"/>
            </a:endParaRPr>
          </a:p>
          <a:p>
            <a:pPr lvl="1"/>
            <a:r>
              <a:rPr lang="en-GB" sz="1500" b="0" i="0" dirty="0">
                <a:effectLst/>
                <a:latin typeface="Open Sans" panose="020B0606030504020204" pitchFamily="34" charset="0"/>
                <a:ea typeface="Open Sans" panose="020B0606030504020204" pitchFamily="34" charset="0"/>
                <a:cs typeface="Open Sans" panose="020B0606030504020204" pitchFamily="34" charset="0"/>
              </a:rPr>
              <a:t>A holistic rubric uses rating scales that include the criteria. For example</a:t>
            </a:r>
            <a:r>
              <a:rPr lang="en-GB" sz="1500" dirty="0">
                <a:latin typeface="Open Sans" panose="020B0606030504020204" pitchFamily="34" charset="0"/>
                <a:ea typeface="Open Sans" panose="020B0606030504020204" pitchFamily="34" charset="0"/>
                <a:cs typeface="Open Sans" panose="020B0606030504020204" pitchFamily="34" charset="0"/>
              </a:rPr>
              <a:t>:</a:t>
            </a:r>
          </a:p>
          <a:p>
            <a:pPr lvl="1"/>
            <a:r>
              <a:rPr lang="en-GB" sz="1500" b="1" i="0" dirty="0">
                <a:effectLst/>
                <a:latin typeface="Open Sans" panose="020B0606030504020204" pitchFamily="34" charset="0"/>
                <a:ea typeface="Open Sans" panose="020B0606030504020204" pitchFamily="34" charset="0"/>
                <a:cs typeface="Open Sans" panose="020B0606030504020204" pitchFamily="34" charset="0"/>
              </a:rPr>
              <a:t>Weak</a:t>
            </a:r>
            <a:br>
              <a:rPr lang="en-GB" sz="1500" b="0" i="0" dirty="0">
                <a:effectLst/>
                <a:latin typeface="Open Sans" panose="020B0606030504020204" pitchFamily="34" charset="0"/>
                <a:ea typeface="Open Sans" panose="020B0606030504020204" pitchFamily="34" charset="0"/>
                <a:cs typeface="Open Sans" panose="020B0606030504020204" pitchFamily="34" charset="0"/>
              </a:rPr>
            </a:br>
            <a:r>
              <a:rPr lang="en-GB" sz="1500" b="1" i="0" dirty="0">
                <a:effectLst/>
                <a:latin typeface="Open Sans" panose="020B0606030504020204" pitchFamily="34" charset="0"/>
                <a:ea typeface="Open Sans" panose="020B0606030504020204" pitchFamily="34" charset="0"/>
                <a:cs typeface="Open Sans" panose="020B0606030504020204" pitchFamily="34" charset="0"/>
              </a:rPr>
              <a:t>Satisfactory</a:t>
            </a:r>
            <a:br>
              <a:rPr lang="en-GB" sz="1500" b="0" i="0" dirty="0">
                <a:effectLst/>
                <a:latin typeface="Open Sans" panose="020B0606030504020204" pitchFamily="34" charset="0"/>
                <a:ea typeface="Open Sans" panose="020B0606030504020204" pitchFamily="34" charset="0"/>
                <a:cs typeface="Open Sans" panose="020B0606030504020204" pitchFamily="34" charset="0"/>
              </a:rPr>
            </a:br>
            <a:r>
              <a:rPr lang="en-GB" sz="1500" b="1" i="0" dirty="0">
                <a:effectLst/>
                <a:latin typeface="Open Sans" panose="020B0606030504020204" pitchFamily="34" charset="0"/>
                <a:ea typeface="Open Sans" panose="020B0606030504020204" pitchFamily="34" charset="0"/>
                <a:cs typeface="Open Sans" panose="020B0606030504020204" pitchFamily="34" charset="0"/>
              </a:rPr>
              <a:t>Strong</a:t>
            </a:r>
          </a:p>
          <a:p>
            <a:r>
              <a:rPr lang="en-GB" sz="1500" b="1" i="0" dirty="0">
                <a:effectLst/>
                <a:latin typeface="Open Sans" panose="020B0606030504020204" pitchFamily="34" charset="0"/>
                <a:ea typeface="Open Sans" panose="020B0606030504020204" pitchFamily="34" charset="0"/>
                <a:cs typeface="Open Sans" panose="020B0606030504020204" pitchFamily="34" charset="0"/>
              </a:rPr>
              <a:t>Analytic rubric</a:t>
            </a:r>
            <a:endParaRPr lang="en-GB" sz="1500" b="0" i="0" dirty="0">
              <a:effectLst/>
              <a:latin typeface="Open Sans" panose="020B0606030504020204" pitchFamily="34" charset="0"/>
              <a:ea typeface="Open Sans" panose="020B0606030504020204" pitchFamily="34" charset="0"/>
              <a:cs typeface="Open Sans" panose="020B0606030504020204" pitchFamily="34" charset="0"/>
            </a:endParaRPr>
          </a:p>
          <a:p>
            <a:pPr lvl="1"/>
            <a:r>
              <a:rPr lang="en-GB" sz="1500" b="0" i="0" dirty="0">
                <a:effectLst/>
                <a:latin typeface="Open Sans" panose="020B0606030504020204" pitchFamily="34" charset="0"/>
                <a:ea typeface="Open Sans" panose="020B0606030504020204" pitchFamily="34" charset="0"/>
                <a:cs typeface="Open Sans" panose="020B0606030504020204" pitchFamily="34" charset="0"/>
              </a:rPr>
              <a:t>An analytic rubric uses a rating scale to evaluate each criterion separately, forming a grid or table in which the rating scale is presented in the top row and each criterium is listed down the leftmost column. </a:t>
            </a:r>
          </a:p>
          <a:p>
            <a:r>
              <a:rPr lang="en-GB" sz="1500" b="1" i="0" dirty="0">
                <a:effectLst/>
                <a:latin typeface="Open Sans" panose="020B0606030504020204" pitchFamily="34" charset="0"/>
                <a:ea typeface="Open Sans" panose="020B0606030504020204" pitchFamily="34" charset="0"/>
                <a:cs typeface="Open Sans" panose="020B0606030504020204" pitchFamily="34" charset="0"/>
              </a:rPr>
              <a:t>Define the criteria</a:t>
            </a:r>
            <a:br>
              <a:rPr lang="en-GB" sz="1500" b="1" i="0" dirty="0">
                <a:effectLst/>
                <a:latin typeface="Open Sans" panose="020B0606030504020204" pitchFamily="34" charset="0"/>
                <a:ea typeface="Open Sans" panose="020B0606030504020204" pitchFamily="34" charset="0"/>
                <a:cs typeface="Open Sans" panose="020B0606030504020204" pitchFamily="34" charset="0"/>
              </a:rPr>
            </a:br>
            <a:r>
              <a:rPr lang="en-GB" sz="1500" b="0" i="0" dirty="0">
                <a:effectLst/>
                <a:latin typeface="Open Sans" panose="020B0606030504020204" pitchFamily="34" charset="0"/>
                <a:ea typeface="Open Sans" panose="020B0606030504020204" pitchFamily="34" charset="0"/>
                <a:cs typeface="Open Sans" panose="020B0606030504020204" pitchFamily="34" charset="0"/>
              </a:rPr>
              <a:t>Ask yourself: what knowledge and skills are required for the assignment/assessment? Make a list of these, group and label them, and eliminate any that are not critical. The list should contain no more than 6-7 criteria, but need not include that many.</a:t>
            </a:r>
          </a:p>
          <a:p>
            <a:pPr lvl="1"/>
            <a:r>
              <a:rPr lang="en-GB" sz="1500" b="0" i="0" dirty="0">
                <a:effectLst/>
                <a:latin typeface="Open Sans" panose="020B0606030504020204" pitchFamily="34" charset="0"/>
                <a:ea typeface="Open Sans" panose="020B0606030504020204" pitchFamily="34" charset="0"/>
                <a:cs typeface="Open Sans" panose="020B0606030504020204" pitchFamily="34" charset="0"/>
              </a:rPr>
              <a:t>Helpful strategies for defining grading criteria:</a:t>
            </a:r>
          </a:p>
          <a:p>
            <a:pPr lvl="1"/>
            <a:r>
              <a:rPr lang="en-GB" sz="1500" b="0" i="0" dirty="0">
                <a:effectLst/>
                <a:latin typeface="Open Sans" panose="020B0606030504020204" pitchFamily="34" charset="0"/>
                <a:ea typeface="Open Sans" panose="020B0606030504020204" pitchFamily="34" charset="0"/>
                <a:cs typeface="Open Sans" panose="020B0606030504020204" pitchFamily="34" charset="0"/>
              </a:rPr>
              <a:t>Review the learning objectives for the course; use the assignment prompt, existing grading checklists, peer response sheets, comments on previous work, past examples of student work, etc.</a:t>
            </a:r>
          </a:p>
          <a:p>
            <a:pPr>
              <a:buFont typeface="Arial" panose="020B0604020202020204" pitchFamily="34" charset="0"/>
              <a:buChar char="•"/>
            </a:pPr>
            <a:endParaRPr lang="en-GB" sz="800" b="0" i="0" dirty="0">
              <a:effectLst/>
              <a:latin typeface="minion-pro"/>
            </a:endParaRPr>
          </a:p>
        </p:txBody>
      </p:sp>
      <p:sp>
        <p:nvSpPr>
          <p:cNvPr id="8" name="TextBox 7">
            <a:extLst>
              <a:ext uri="{FF2B5EF4-FFF2-40B4-BE49-F238E27FC236}">
                <a16:creationId xmlns:a16="http://schemas.microsoft.com/office/drawing/2014/main" id="{242DDE8D-2A81-4ABB-8B42-EDE696EF6E7E}"/>
              </a:ext>
            </a:extLst>
          </p:cNvPr>
          <p:cNvSpPr txBox="1"/>
          <p:nvPr/>
        </p:nvSpPr>
        <p:spPr>
          <a:xfrm>
            <a:off x="4636006" y="6427103"/>
            <a:ext cx="7555989" cy="430887"/>
          </a:xfrm>
          <a:prstGeom prst="rect">
            <a:avLst/>
          </a:prstGeom>
          <a:solidFill>
            <a:schemeClr val="bg1">
              <a:lumMod val="75000"/>
              <a:lumOff val="25000"/>
            </a:schemeClr>
          </a:solidFill>
        </p:spPr>
        <p:txBody>
          <a:bodyPr wrap="square">
            <a:spAutoFit/>
          </a:bodyPr>
          <a:lstStyle/>
          <a:p>
            <a:pPr>
              <a:spcAft>
                <a:spcPts val="600"/>
              </a:spcAft>
            </a:pPr>
            <a:r>
              <a:rPr lang="en-US" sz="1100" dirty="0"/>
              <a:t>https://www.brown.edu/sheridan/teaching-learning-resources/teaching-resources/course-design/classroom-assessment/grading-criteria/designing-rubrics</a:t>
            </a:r>
          </a:p>
        </p:txBody>
      </p:sp>
    </p:spTree>
    <p:custDataLst>
      <p:tags r:id="rId1"/>
    </p:custDataLst>
    <p:extLst>
      <p:ext uri="{BB962C8B-B14F-4D97-AF65-F5344CB8AC3E}">
        <p14:creationId xmlns:p14="http://schemas.microsoft.com/office/powerpoint/2010/main" val="41867545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35F46-092B-4D11-8A2D-8D9F82F53660}"/>
              </a:ext>
            </a:extLst>
          </p:cNvPr>
          <p:cNvSpPr>
            <a:spLocks noGrp="1"/>
          </p:cNvSpPr>
          <p:nvPr>
            <p:ph type="title"/>
          </p:nvPr>
        </p:nvSpPr>
        <p:spPr>
          <a:xfrm>
            <a:off x="6548072" y="350401"/>
            <a:ext cx="4887685" cy="991704"/>
          </a:xfrm>
        </p:spPr>
        <p:txBody>
          <a:bodyPr anchor="b">
            <a:normAutofit fontScale="90000"/>
          </a:bodyPr>
          <a:lstStyle/>
          <a:p>
            <a:pPr algn="ctr"/>
            <a:r>
              <a:rPr lang="en-US" sz="4000" dirty="0">
                <a:latin typeface="Open Sans" panose="020B0606030504020204" pitchFamily="34" charset="0"/>
                <a:ea typeface="Open Sans" panose="020B0606030504020204" pitchFamily="34" charset="0"/>
                <a:cs typeface="Open Sans" panose="020B0606030504020204" pitchFamily="34" charset="0"/>
              </a:rPr>
              <a:t>Creating Rubrics Made Easy</a:t>
            </a:r>
          </a:p>
        </p:txBody>
      </p:sp>
      <p:pic>
        <p:nvPicPr>
          <p:cNvPr id="5" name="Picture 4">
            <a:extLst>
              <a:ext uri="{FF2B5EF4-FFF2-40B4-BE49-F238E27FC236}">
                <a16:creationId xmlns:a16="http://schemas.microsoft.com/office/drawing/2014/main" id="{2B678679-D30E-47DF-8859-5DEDAECA20EB}"/>
              </a:ext>
            </a:extLst>
          </p:cNvPr>
          <p:cNvPicPr>
            <a:picLocks noChangeAspect="1"/>
          </p:cNvPicPr>
          <p:nvPr/>
        </p:nvPicPr>
        <p:blipFill rotWithShape="1">
          <a:blip r:embed="rId3"/>
          <a:srcRect l="20953" r="19173" b="-2"/>
          <a:stretch/>
        </p:blipFill>
        <p:spPr>
          <a:xfrm>
            <a:off x="391903" y="573678"/>
            <a:ext cx="5103206" cy="5710645"/>
          </a:xfrm>
          <a:prstGeom prst="rect">
            <a:avLst/>
          </a:prstGeom>
        </p:spPr>
      </p:pic>
      <p:sp>
        <p:nvSpPr>
          <p:cNvPr id="76"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7FA658-39B6-4823-8998-8033B768E63C}"/>
              </a:ext>
            </a:extLst>
          </p:cNvPr>
          <p:cNvSpPr>
            <a:spLocks noGrp="1"/>
          </p:cNvSpPr>
          <p:nvPr>
            <p:ph idx="1"/>
          </p:nvPr>
        </p:nvSpPr>
        <p:spPr>
          <a:xfrm>
            <a:off x="6172200" y="1484885"/>
            <a:ext cx="6007608" cy="4799438"/>
          </a:xfrm>
        </p:spPr>
        <p:txBody>
          <a:bodyPr anchor="t">
            <a:normAutofit/>
          </a:bodyPr>
          <a:lstStyle/>
          <a:p>
            <a:pPr>
              <a:buFont typeface="Arial" panose="020B0604020202020204" pitchFamily="34" charset="0"/>
              <a:buChar char="•"/>
            </a:pPr>
            <a:r>
              <a:rPr lang="en-GB" sz="1600" b="1" i="0" dirty="0">
                <a:effectLst/>
                <a:latin typeface="Open Sans" panose="020B0606030504020204" pitchFamily="34" charset="0"/>
                <a:ea typeface="Open Sans" panose="020B0606030504020204" pitchFamily="34" charset="0"/>
                <a:cs typeface="Open Sans" panose="020B0606030504020204" pitchFamily="34" charset="0"/>
              </a:rPr>
              <a:t>Before you create your rubric, consider the following questions from The Harriet W. Sheridan </a:t>
            </a:r>
            <a:r>
              <a:rPr lang="en-GB" sz="1600" b="1" i="0" dirty="0" err="1">
                <a:effectLst/>
                <a:latin typeface="Open Sans" panose="020B0606030504020204" pitchFamily="34" charset="0"/>
                <a:ea typeface="Open Sans" panose="020B0606030504020204" pitchFamily="34" charset="0"/>
                <a:cs typeface="Open Sans" panose="020B0606030504020204" pitchFamily="34" charset="0"/>
              </a:rPr>
              <a:t>Center</a:t>
            </a:r>
            <a:r>
              <a:rPr lang="en-GB" sz="1600" b="1" i="0" dirty="0">
                <a:effectLst/>
                <a:latin typeface="Open Sans" panose="020B0606030504020204" pitchFamily="34" charset="0"/>
                <a:ea typeface="Open Sans" panose="020B0606030504020204" pitchFamily="34" charset="0"/>
                <a:cs typeface="Open Sans" panose="020B0606030504020204" pitchFamily="34" charset="0"/>
              </a:rPr>
              <a:t> for Teaching and Learning:</a:t>
            </a:r>
          </a:p>
          <a:p>
            <a:pPr>
              <a:buFont typeface="Arial" panose="020B0604020202020204" pitchFamily="34" charset="0"/>
              <a:buChar char="•"/>
            </a:pPr>
            <a:r>
              <a:rPr lang="en-GB" sz="1600" b="1" i="0" dirty="0">
                <a:effectLst/>
                <a:latin typeface="Open Sans" panose="020B0606030504020204" pitchFamily="34" charset="0"/>
                <a:ea typeface="Open Sans" panose="020B0606030504020204" pitchFamily="34" charset="0"/>
                <a:cs typeface="Open Sans" panose="020B0606030504020204" pitchFamily="34" charset="0"/>
              </a:rPr>
              <a:t>What exactly is the assigned task?</a:t>
            </a:r>
            <a:r>
              <a:rPr lang="en-GB" sz="1600" b="0" i="0" dirty="0">
                <a:effectLst/>
                <a:latin typeface="Open Sans" panose="020B0606030504020204" pitchFamily="34" charset="0"/>
                <a:ea typeface="Open Sans" panose="020B0606030504020204" pitchFamily="34" charset="0"/>
                <a:cs typeface="Open Sans" panose="020B0606030504020204" pitchFamily="34" charset="0"/>
              </a:rPr>
              <a:t> Does it break down into a variety of different tasks? Are these tasks equally important? What are the learning objectives for this assignment/task? What do you want students to demonstrate in their completed assignments/performances?</a:t>
            </a:r>
          </a:p>
          <a:p>
            <a:pPr>
              <a:buFont typeface="Arial" panose="020B0604020202020204" pitchFamily="34" charset="0"/>
              <a:buChar char="•"/>
            </a:pPr>
            <a:r>
              <a:rPr lang="en-GB" sz="1600" b="1" i="0" dirty="0">
                <a:effectLst/>
                <a:latin typeface="Open Sans" panose="020B0606030504020204" pitchFamily="34" charset="0"/>
                <a:ea typeface="Open Sans" panose="020B0606030504020204" pitchFamily="34" charset="0"/>
                <a:cs typeface="Open Sans" panose="020B0606030504020204" pitchFamily="34" charset="0"/>
              </a:rPr>
              <a:t>What might an exemplary student product/performance look like?</a:t>
            </a:r>
            <a:r>
              <a:rPr lang="en-GB" sz="1600" b="0" i="0" dirty="0">
                <a:effectLst/>
                <a:latin typeface="Open Sans" panose="020B0606030504020204" pitchFamily="34" charset="0"/>
                <a:ea typeface="Open Sans" panose="020B0606030504020204" pitchFamily="34" charset="0"/>
                <a:cs typeface="Open Sans" panose="020B0606030504020204" pitchFamily="34" charset="0"/>
              </a:rPr>
              <a:t> How might you describe an acceptable student product/performance? How might you describe work that falls below expectations?</a:t>
            </a:r>
          </a:p>
          <a:p>
            <a:pPr>
              <a:buFont typeface="Arial" panose="020B0604020202020204" pitchFamily="34" charset="0"/>
              <a:buChar char="•"/>
            </a:pPr>
            <a:r>
              <a:rPr lang="en-GB" sz="1600" b="1" i="0" dirty="0">
                <a:effectLst/>
                <a:latin typeface="Open Sans" panose="020B0606030504020204" pitchFamily="34" charset="0"/>
                <a:ea typeface="Open Sans" panose="020B0606030504020204" pitchFamily="34" charset="0"/>
                <a:cs typeface="Open Sans" panose="020B0606030504020204" pitchFamily="34" charset="0"/>
              </a:rPr>
              <a:t>What kind of feedback do you want to give students on their work/performance?</a:t>
            </a:r>
            <a:r>
              <a:rPr lang="en-GB" sz="1600" b="0" i="0" dirty="0">
                <a:effectLst/>
                <a:latin typeface="Open Sans" panose="020B0606030504020204" pitchFamily="34" charset="0"/>
                <a:ea typeface="Open Sans" panose="020B0606030504020204" pitchFamily="34" charset="0"/>
                <a:cs typeface="Open Sans" panose="020B0606030504020204" pitchFamily="34" charset="0"/>
              </a:rPr>
              <a:t> Do you want/need to give them a grade? Do you want to give them a single overall grade? Do you want to give them detailed feedback on a variety of criteria? Do you want to give them specific feedback that will help them improve their future work?</a:t>
            </a:r>
          </a:p>
        </p:txBody>
      </p:sp>
      <p:sp>
        <p:nvSpPr>
          <p:cNvPr id="8" name="TextBox 7">
            <a:extLst>
              <a:ext uri="{FF2B5EF4-FFF2-40B4-BE49-F238E27FC236}">
                <a16:creationId xmlns:a16="http://schemas.microsoft.com/office/drawing/2014/main" id="{242DDE8D-2A81-4ABB-8B42-EDE696EF6E7E}"/>
              </a:ext>
            </a:extLst>
          </p:cNvPr>
          <p:cNvSpPr txBox="1"/>
          <p:nvPr/>
        </p:nvSpPr>
        <p:spPr>
          <a:xfrm>
            <a:off x="5495109" y="6427103"/>
            <a:ext cx="6107075" cy="430887"/>
          </a:xfrm>
          <a:prstGeom prst="rect">
            <a:avLst/>
          </a:prstGeom>
          <a:noFill/>
        </p:spPr>
        <p:txBody>
          <a:bodyPr wrap="square">
            <a:spAutoFit/>
          </a:bodyPr>
          <a:lstStyle/>
          <a:p>
            <a:pPr>
              <a:spcAft>
                <a:spcPts val="600"/>
              </a:spcAft>
            </a:pPr>
            <a:r>
              <a:rPr lang="en-US" sz="1100" dirty="0"/>
              <a:t>https://www.brown.edu/sheridan/teaching-learning-resources/teaching-resources/course-design/classroom-assessment/grading-criteria/designing-rubrics</a:t>
            </a:r>
            <a:endParaRPr lang="en-US" sz="1100"/>
          </a:p>
        </p:txBody>
      </p:sp>
    </p:spTree>
    <p:custDataLst>
      <p:tags r:id="rId1"/>
    </p:custDataLst>
    <p:extLst>
      <p:ext uri="{BB962C8B-B14F-4D97-AF65-F5344CB8AC3E}">
        <p14:creationId xmlns:p14="http://schemas.microsoft.com/office/powerpoint/2010/main" val="3995324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35F46-092B-4D11-8A2D-8D9F82F53660}"/>
              </a:ext>
            </a:extLst>
          </p:cNvPr>
          <p:cNvSpPr>
            <a:spLocks noGrp="1"/>
          </p:cNvSpPr>
          <p:nvPr>
            <p:ph type="title"/>
          </p:nvPr>
        </p:nvSpPr>
        <p:spPr>
          <a:xfrm>
            <a:off x="6421700" y="208135"/>
            <a:ext cx="5154168" cy="914400"/>
          </a:xfrm>
        </p:spPr>
        <p:txBody>
          <a:bodyPr>
            <a:normAutofit fontScale="90000"/>
          </a:bodyPr>
          <a:lstStyle/>
          <a:p>
            <a:pPr algn="ctr"/>
            <a:r>
              <a:rPr lang="en-US" sz="3700" dirty="0"/>
              <a:t>Creating Rubrics Made Easy</a:t>
            </a:r>
          </a:p>
        </p:txBody>
      </p:sp>
      <p:pic>
        <p:nvPicPr>
          <p:cNvPr id="4098" name="Picture 2" descr="brown pencil">
            <a:extLst>
              <a:ext uri="{FF2B5EF4-FFF2-40B4-BE49-F238E27FC236}">
                <a16:creationId xmlns:a16="http://schemas.microsoft.com/office/drawing/2014/main" id="{55B7D187-57D5-414C-9456-43B0DA587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905"/>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FA658-39B6-4823-8998-8033B768E63C}"/>
              </a:ext>
            </a:extLst>
          </p:cNvPr>
          <p:cNvSpPr>
            <a:spLocks noGrp="1"/>
          </p:cNvSpPr>
          <p:nvPr>
            <p:ph idx="1"/>
          </p:nvPr>
        </p:nvSpPr>
        <p:spPr>
          <a:xfrm>
            <a:off x="5867980" y="1200037"/>
            <a:ext cx="6261608" cy="5767754"/>
          </a:xfrm>
        </p:spPr>
        <p:txBody>
          <a:bodyPr anchor="t">
            <a:normAutofit fontScale="92500" lnSpcReduction="10000"/>
          </a:bodyPr>
          <a:lstStyle/>
          <a:p>
            <a:pPr algn="l">
              <a:buFont typeface="Arial" panose="020B0604020202020204" pitchFamily="34" charset="0"/>
              <a:buChar char="•"/>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Analytic Rubric </a:t>
            </a:r>
          </a:p>
          <a:p>
            <a:pPr algn="l">
              <a:buFont typeface="Arial" panose="020B0604020202020204" pitchFamily="34" charset="0"/>
              <a:buChar char="•"/>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Determine the various skills and abilities that students should demonstrate to show achievement of the learning outcome(s). These skills and abilities are the various criteria. Each criterion should focus on a different skill identified by a phrase or brief statement, and each criterion should be </a:t>
            </a:r>
            <a:r>
              <a:rPr lang="en-GB" sz="1800" b="0" i="0" dirty="0" err="1">
                <a:effectLst/>
                <a:latin typeface="Open Sans" panose="020B0606030504020204" pitchFamily="34" charset="0"/>
                <a:ea typeface="Open Sans" panose="020B0606030504020204" pitchFamily="34" charset="0"/>
                <a:cs typeface="Open Sans" panose="020B0606030504020204" pitchFamily="34" charset="0"/>
              </a:rPr>
              <a:t>measureable</a:t>
            </a:r>
            <a:r>
              <a:rPr lang="en-GB" sz="1800" b="0" i="0" dirty="0">
                <a:effectLst/>
                <a:latin typeface="Open Sans" panose="020B0606030504020204" pitchFamily="34" charset="0"/>
                <a:ea typeface="Open Sans" panose="020B0606030504020204" pitchFamily="34" charset="0"/>
                <a:cs typeface="Open Sans" panose="020B0606030504020204" pitchFamily="34" charset="0"/>
              </a:rPr>
              <a:t> through the examination of student work. The criteria become the leftmost column of the grid.</a:t>
            </a:r>
          </a:p>
          <a:p>
            <a:pPr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The next step is to determine the levels of achievement possible given the expectations of what students are to be able to demonstrate. The levels can be numerical categories but more frequently are descriptions. Common examples of achievement levels include:</a:t>
            </a:r>
          </a:p>
          <a:p>
            <a:pPr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Short Descriptions:</a:t>
            </a:r>
          </a:p>
          <a:p>
            <a:pPr marL="742950" lvl="1" indent="-285750"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Unacceptable...Marginal...Proficient...Distinguished</a:t>
            </a:r>
          </a:p>
          <a:p>
            <a:pPr marL="742950" lvl="1" indent="-285750"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Beginning...Developing...Competent...Exemplary</a:t>
            </a:r>
          </a:p>
          <a:p>
            <a:pPr marL="742950" lvl="1" indent="-285750"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Improvement...Satisfactory...Good...Accomplished</a:t>
            </a:r>
          </a:p>
          <a:p>
            <a:pPr marL="742950" lvl="1" indent="-285750" algn="l">
              <a:buFont typeface="Courier New" panose="02070309020205020404" pitchFamily="49" charset="0"/>
              <a:buChar char="o"/>
            </a:pPr>
            <a:r>
              <a:rPr lang="en-GB" sz="1800" b="0" i="0" dirty="0">
                <a:effectLst/>
                <a:latin typeface="Open Sans" panose="020B0606030504020204" pitchFamily="34" charset="0"/>
                <a:ea typeface="Open Sans" panose="020B0606030504020204" pitchFamily="34" charset="0"/>
                <a:cs typeface="Open Sans" panose="020B0606030504020204" pitchFamily="34" charset="0"/>
              </a:rPr>
              <a:t>Poor...Minimal...Sufficient...Above Average...Excellent</a:t>
            </a:r>
          </a:p>
          <a:p>
            <a:pPr marL="0" indent="0">
              <a:buNone/>
            </a:pPr>
            <a:br>
              <a:rPr lang="en-GB" dirty="0"/>
            </a:br>
            <a:endParaRPr lang="en-GB" sz="1800" b="0" i="0" dirty="0">
              <a:effectLst/>
              <a:latin typeface="minion-pro"/>
            </a:endParaRPr>
          </a:p>
        </p:txBody>
      </p:sp>
      <p:sp>
        <p:nvSpPr>
          <p:cNvPr id="8" name="TextBox 7">
            <a:extLst>
              <a:ext uri="{FF2B5EF4-FFF2-40B4-BE49-F238E27FC236}">
                <a16:creationId xmlns:a16="http://schemas.microsoft.com/office/drawing/2014/main" id="{242DDE8D-2A81-4ABB-8B42-EDE696EF6E7E}"/>
              </a:ext>
            </a:extLst>
          </p:cNvPr>
          <p:cNvSpPr txBox="1"/>
          <p:nvPr/>
        </p:nvSpPr>
        <p:spPr>
          <a:xfrm>
            <a:off x="5495109" y="6427103"/>
            <a:ext cx="6107075" cy="430887"/>
          </a:xfrm>
          <a:prstGeom prst="rect">
            <a:avLst/>
          </a:prstGeom>
          <a:noFill/>
        </p:spPr>
        <p:txBody>
          <a:bodyPr wrap="square">
            <a:spAutoFit/>
          </a:bodyPr>
          <a:lstStyle/>
          <a:p>
            <a:r>
              <a:rPr lang="en-US" sz="1100" dirty="0"/>
              <a:t>https://resources.depaul.edu/teaching-commons/teaching-guides/feedback-grading/rubrics/Pages/creating-rubrics.aspx</a:t>
            </a:r>
          </a:p>
        </p:txBody>
      </p:sp>
    </p:spTree>
    <p:custDataLst>
      <p:tags r:id="rId1"/>
    </p:custDataLst>
    <p:extLst>
      <p:ext uri="{BB962C8B-B14F-4D97-AF65-F5344CB8AC3E}">
        <p14:creationId xmlns:p14="http://schemas.microsoft.com/office/powerpoint/2010/main" val="5277759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35F46-092B-4D11-8A2D-8D9F82F53660}"/>
              </a:ext>
            </a:extLst>
          </p:cNvPr>
          <p:cNvSpPr>
            <a:spLocks noGrp="1"/>
          </p:cNvSpPr>
          <p:nvPr>
            <p:ph type="title"/>
          </p:nvPr>
        </p:nvSpPr>
        <p:spPr>
          <a:xfrm>
            <a:off x="6421700" y="208135"/>
            <a:ext cx="5154168" cy="776605"/>
          </a:xfrm>
        </p:spPr>
        <p:txBody>
          <a:bodyPr>
            <a:normAutofit fontScale="90000"/>
          </a:bodyPr>
          <a:lstStyle/>
          <a:p>
            <a:pPr algn="ctr"/>
            <a:r>
              <a:rPr lang="en-US" sz="3700" dirty="0">
                <a:latin typeface="Open Sans" panose="020B0606030504020204" pitchFamily="34" charset="0"/>
                <a:ea typeface="Open Sans" panose="020B0606030504020204" pitchFamily="34" charset="0"/>
                <a:cs typeface="Open Sans" panose="020B0606030504020204" pitchFamily="34" charset="0"/>
              </a:rPr>
              <a:t>Creating Rubrics Made Easy</a:t>
            </a:r>
          </a:p>
        </p:txBody>
      </p:sp>
      <p:pic>
        <p:nvPicPr>
          <p:cNvPr id="4098" name="Picture 2" descr="brown pencil">
            <a:extLst>
              <a:ext uri="{FF2B5EF4-FFF2-40B4-BE49-F238E27FC236}">
                <a16:creationId xmlns:a16="http://schemas.microsoft.com/office/drawing/2014/main" id="{55B7D187-57D5-414C-9456-43B0DA587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905"/>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FA658-39B6-4823-8998-8033B768E63C}"/>
              </a:ext>
            </a:extLst>
          </p:cNvPr>
          <p:cNvSpPr>
            <a:spLocks noGrp="1"/>
          </p:cNvSpPr>
          <p:nvPr>
            <p:ph idx="1"/>
          </p:nvPr>
        </p:nvSpPr>
        <p:spPr>
          <a:xfrm>
            <a:off x="6055940" y="1139472"/>
            <a:ext cx="5957872" cy="5718518"/>
          </a:xfrm>
        </p:spPr>
        <p:txBody>
          <a:bodyPr anchor="t">
            <a:normAutofit fontScale="62500" lnSpcReduction="20000"/>
          </a:bodyPr>
          <a:lstStyle/>
          <a:p>
            <a:pPr marL="0" indent="0">
              <a:buNone/>
            </a:pPr>
            <a:r>
              <a:rPr lang="en-GB" sz="2900" dirty="0">
                <a:latin typeface="Open Sans" panose="020B0606030504020204" pitchFamily="34" charset="0"/>
                <a:ea typeface="Open Sans" panose="020B0606030504020204" pitchFamily="34" charset="0"/>
                <a:cs typeface="Open Sans" panose="020B0606030504020204" pitchFamily="34" charset="0"/>
              </a:rPr>
              <a:t>Holistic Rubrics</a:t>
            </a:r>
          </a:p>
          <a:p>
            <a:pPr marL="0" indent="0">
              <a:buNone/>
            </a:pPr>
            <a:r>
              <a:rPr lang="en-GB" sz="2900" dirty="0">
                <a:latin typeface="Open Sans" panose="020B0606030504020204" pitchFamily="34" charset="0"/>
                <a:ea typeface="Open Sans" panose="020B0606030504020204" pitchFamily="34" charset="0"/>
                <a:cs typeface="Open Sans" panose="020B0606030504020204" pitchFamily="34" charset="0"/>
              </a:rPr>
              <a:t>When using a holistic rubric the assessor judges the level of performance across. In general holistic rubrics are considered faster to create and implement, however, they do not facilitate analysis and feedback in the same way as analytical rubrics.</a:t>
            </a:r>
          </a:p>
          <a:p>
            <a:pPr marL="0" indent="0">
              <a:buNone/>
            </a:pPr>
            <a:endParaRPr lang="en-GB" sz="2900" dirty="0">
              <a:latin typeface="Open Sans" panose="020B0606030504020204" pitchFamily="34" charset="0"/>
              <a:ea typeface="Open Sans" panose="020B0606030504020204" pitchFamily="34" charset="0"/>
              <a:cs typeface="Open Sans" panose="020B0606030504020204" pitchFamily="34" charset="0"/>
            </a:endParaRPr>
          </a:p>
          <a:p>
            <a:r>
              <a:rPr lang="en-GB" sz="2900" dirty="0">
                <a:latin typeface="Open Sans" panose="020B0606030504020204" pitchFamily="34" charset="0"/>
                <a:ea typeface="Open Sans" panose="020B0606030504020204" pitchFamily="34" charset="0"/>
                <a:cs typeface="Open Sans" panose="020B0606030504020204" pitchFamily="34" charset="0"/>
              </a:rPr>
              <a:t>Determine all the skills and abilities students need to demonstrate in order to achieve the learning outcome.</a:t>
            </a:r>
          </a:p>
          <a:p>
            <a:pPr lvl="1"/>
            <a:r>
              <a:rPr lang="en-GB" sz="2900" dirty="0">
                <a:latin typeface="Open Sans" panose="020B0606030504020204" pitchFamily="34" charset="0"/>
                <a:ea typeface="Open Sans" panose="020B0606030504020204" pitchFamily="34" charset="0"/>
                <a:cs typeface="Open Sans" panose="020B0606030504020204" pitchFamily="34" charset="0"/>
              </a:rPr>
              <a:t>Clarity, organization, and grammar.</a:t>
            </a:r>
          </a:p>
          <a:p>
            <a:endParaRPr lang="en-GB" sz="2900" dirty="0">
              <a:latin typeface="Open Sans" panose="020B0606030504020204" pitchFamily="34" charset="0"/>
              <a:ea typeface="Open Sans" panose="020B0606030504020204" pitchFamily="34" charset="0"/>
              <a:cs typeface="Open Sans" panose="020B0606030504020204" pitchFamily="34" charset="0"/>
            </a:endParaRPr>
          </a:p>
          <a:p>
            <a:r>
              <a:rPr lang="en-GB" sz="2900" dirty="0">
                <a:latin typeface="Open Sans" panose="020B0606030504020204" pitchFamily="34" charset="0"/>
                <a:ea typeface="Open Sans" panose="020B0606030504020204" pitchFamily="34" charset="0"/>
                <a:cs typeface="Open Sans" panose="020B0606030504020204" pitchFamily="34" charset="0"/>
              </a:rPr>
              <a:t>Determine the appropriate levels of accomplishment.</a:t>
            </a:r>
          </a:p>
          <a:p>
            <a:pPr lvl="1"/>
            <a:r>
              <a:rPr lang="en-GB" sz="2900" dirty="0">
                <a:latin typeface="Open Sans" panose="020B0606030504020204" pitchFamily="34" charset="0"/>
                <a:ea typeface="Open Sans" panose="020B0606030504020204" pitchFamily="34" charset="0"/>
                <a:cs typeface="Open Sans" panose="020B0606030504020204" pitchFamily="34" charset="0"/>
              </a:rPr>
              <a:t>Needs improvement, developing, sufficient, and above average.</a:t>
            </a:r>
          </a:p>
          <a:p>
            <a:endParaRPr lang="en-GB" sz="2900" dirty="0">
              <a:latin typeface="Open Sans" panose="020B0606030504020204" pitchFamily="34" charset="0"/>
              <a:ea typeface="Open Sans" panose="020B0606030504020204" pitchFamily="34" charset="0"/>
              <a:cs typeface="Open Sans" panose="020B0606030504020204" pitchFamily="34" charset="0"/>
            </a:endParaRPr>
          </a:p>
          <a:p>
            <a:r>
              <a:rPr lang="en-GB" sz="2900" dirty="0">
                <a:latin typeface="Open Sans" panose="020B0606030504020204" pitchFamily="34" charset="0"/>
                <a:ea typeface="Open Sans" panose="020B0606030504020204" pitchFamily="34" charset="0"/>
                <a:cs typeface="Open Sans" panose="020B0606030504020204" pitchFamily="34" charset="0"/>
              </a:rPr>
              <a:t>Write an overall description of how a student would demonstrate the learning outcome for each level of accomplishment. When creating a holistic rubric this step cannot be skipped.</a:t>
            </a:r>
          </a:p>
          <a:p>
            <a:pPr marL="0" indent="0">
              <a:buNone/>
            </a:pPr>
            <a:br>
              <a:rPr lang="en-GB" dirty="0"/>
            </a:br>
            <a:endParaRPr lang="en-GB" sz="1800" b="0" i="0" dirty="0">
              <a:effectLst/>
              <a:latin typeface="minion-pro"/>
            </a:endParaRPr>
          </a:p>
        </p:txBody>
      </p:sp>
      <p:sp>
        <p:nvSpPr>
          <p:cNvPr id="8" name="TextBox 7">
            <a:extLst>
              <a:ext uri="{FF2B5EF4-FFF2-40B4-BE49-F238E27FC236}">
                <a16:creationId xmlns:a16="http://schemas.microsoft.com/office/drawing/2014/main" id="{242DDE8D-2A81-4ABB-8B42-EDE696EF6E7E}"/>
              </a:ext>
            </a:extLst>
          </p:cNvPr>
          <p:cNvSpPr txBox="1"/>
          <p:nvPr/>
        </p:nvSpPr>
        <p:spPr>
          <a:xfrm>
            <a:off x="5495109" y="6427103"/>
            <a:ext cx="6107075" cy="430887"/>
          </a:xfrm>
          <a:prstGeom prst="rect">
            <a:avLst/>
          </a:prstGeom>
          <a:noFill/>
        </p:spPr>
        <p:txBody>
          <a:bodyPr wrap="square">
            <a:spAutoFit/>
          </a:bodyPr>
          <a:lstStyle/>
          <a:p>
            <a:r>
              <a:rPr lang="en-US" sz="1100" dirty="0"/>
              <a:t>https://resources.depaul.edu/teaching-commons/teaching-guides/feedback-grading/rubrics/Pages/creating-rubrics.aspx</a:t>
            </a:r>
          </a:p>
        </p:txBody>
      </p:sp>
    </p:spTree>
    <p:custDataLst>
      <p:tags r:id="rId1"/>
    </p:custDataLst>
    <p:extLst>
      <p:ext uri="{BB962C8B-B14F-4D97-AF65-F5344CB8AC3E}">
        <p14:creationId xmlns:p14="http://schemas.microsoft.com/office/powerpoint/2010/main" val="11558023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118BB8-69B6-4E88-A5A2-9B320BBD4541}"/>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The 22 Point Scale</a:t>
            </a:r>
          </a:p>
        </p:txBody>
      </p:sp>
      <p:pic>
        <p:nvPicPr>
          <p:cNvPr id="3074" name="Picture 2" descr="round white Berkel analog scale">
            <a:extLst>
              <a:ext uri="{FF2B5EF4-FFF2-40B4-BE49-F238E27FC236}">
                <a16:creationId xmlns:a16="http://schemas.microsoft.com/office/drawing/2014/main" id="{DC08A243-7BE1-4CDF-897E-AA8862658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24" r="1" b="379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36FAC-D992-4628-AD98-556C2859B37F}"/>
              </a:ext>
            </a:extLst>
          </p:cNvPr>
          <p:cNvSpPr>
            <a:spLocks noGrp="1"/>
          </p:cNvSpPr>
          <p:nvPr>
            <p:ph idx="1"/>
          </p:nvPr>
        </p:nvSpPr>
        <p:spPr>
          <a:xfrm>
            <a:off x="8029319" y="429208"/>
            <a:ext cx="3424739" cy="5850294"/>
          </a:xfrm>
        </p:spPr>
        <p:txBody>
          <a:bodyPr anchor="ctr">
            <a:normAutofit/>
          </a:bodyPr>
          <a:lstStyle/>
          <a:p>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Assessment is governed by the University’s Code of Assessment, which is part of the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University Calendar </a:t>
            </a:r>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(the formal regulations). A full explanation is provided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here</a:t>
            </a:r>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 This specifies a set of grades from A1 (highest) to H (lowest)</a:t>
            </a:r>
          </a:p>
          <a:p>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The 22 point scale should be the basis for consideration when creating your rubric </a:t>
            </a:r>
          </a:p>
        </p:txBody>
      </p:sp>
    </p:spTree>
    <p:custDataLst>
      <p:tags r:id="rId1"/>
    </p:custDataLst>
    <p:extLst>
      <p:ext uri="{BB962C8B-B14F-4D97-AF65-F5344CB8AC3E}">
        <p14:creationId xmlns:p14="http://schemas.microsoft.com/office/powerpoint/2010/main" val="3493950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1365</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minion-pro</vt:lpstr>
      <vt:lpstr>Open Sans</vt:lpstr>
      <vt:lpstr>Tw Cen MT</vt:lpstr>
      <vt:lpstr>Office Theme</vt:lpstr>
      <vt:lpstr>Rubrics to the Rescue? How the Use of Rubrics Can Enhance Assessing Student Learning and Providing Feedback</vt:lpstr>
      <vt:lpstr>Why Should You Consider a Rubric? </vt:lpstr>
      <vt:lpstr>Why Should You Consider a Rubric? </vt:lpstr>
      <vt:lpstr>Types of Performances That Can Be Assessed With Rubrics  </vt:lpstr>
      <vt:lpstr>What Type of Rubric Do You Need?</vt:lpstr>
      <vt:lpstr>Creating Rubrics Made Easy</vt:lpstr>
      <vt:lpstr>Creating Rubrics Made Easy</vt:lpstr>
      <vt:lpstr>Creating Rubrics Made Easy</vt:lpstr>
      <vt:lpstr>The 22 Point Scale</vt:lpstr>
      <vt:lpstr>PowerPoint Presentation</vt:lpstr>
      <vt:lpstr>PowerPoint Presentation</vt:lpstr>
      <vt:lpstr>Rubrics=Support for Meaningful Assessment </vt:lpstr>
      <vt:lpstr>Rubrics=Support for Meaningful Assessment </vt:lpstr>
      <vt:lpstr>Creating Rubrics Made Easy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Rubrics to the Rescue? How the Use of Rubrics Can Enhance Assessing Student Learning and Providing Feedback</dc:title>
  <dc:creator>Kimberly Wilder</dc:creator>
  <cp:lastModifiedBy>K Wilder</cp:lastModifiedBy>
  <cp:revision>11</cp:revision>
  <dcterms:created xsi:type="dcterms:W3CDTF">2020-01-14T09:58:27Z</dcterms:created>
  <dcterms:modified xsi:type="dcterms:W3CDTF">2022-03-17T13:55:48Z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E14EC099-96D5-4FA1-8964-B470F787471E</vt:lpwstr>
  </property>
  <property fmtid="{D5CDD505-2E9C-101B-9397-08002B2CF9AE}" pid="3" name="ArticulatePath">
    <vt:lpwstr>Rubrics to the Rescue</vt:lpwstr>
  </property>
</Properties>
</file>