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7" r:id="rId2"/>
    <p:sldId id="514" r:id="rId3"/>
    <p:sldId id="447" r:id="rId4"/>
    <p:sldId id="505" r:id="rId5"/>
    <p:sldId id="392" r:id="rId6"/>
    <p:sldId id="507" r:id="rId7"/>
    <p:sldId id="517" r:id="rId8"/>
    <p:sldId id="509" r:id="rId9"/>
    <p:sldId id="297" r:id="rId10"/>
    <p:sldId id="298" r:id="rId11"/>
    <p:sldId id="299" r:id="rId12"/>
    <p:sldId id="300" r:id="rId13"/>
    <p:sldId id="301" r:id="rId14"/>
    <p:sldId id="302" r:id="rId15"/>
    <p:sldId id="303" r:id="rId16"/>
    <p:sldId id="491" r:id="rId17"/>
    <p:sldId id="290" r:id="rId18"/>
    <p:sldId id="512" r:id="rId19"/>
    <p:sldId id="5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4" d="100"/>
          <a:sy n="84" d="100"/>
        </p:scale>
        <p:origin x="63"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2C078-62BF-4B70-9F30-82610F91C361}"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8946A-2D2B-42C6-9163-FB613B2023B9}" type="slidenum">
              <a:rPr lang="en-US" smtClean="0"/>
              <a:t>‹#›</a:t>
            </a:fld>
            <a:endParaRPr lang="en-US"/>
          </a:p>
        </p:txBody>
      </p:sp>
    </p:spTree>
    <p:extLst>
      <p:ext uri="{BB962C8B-B14F-4D97-AF65-F5344CB8AC3E}">
        <p14:creationId xmlns:p14="http://schemas.microsoft.com/office/powerpoint/2010/main" val="76155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a:t>
            </a:fld>
            <a:endParaRPr lang="en-US"/>
          </a:p>
        </p:txBody>
      </p:sp>
    </p:spTree>
    <p:extLst>
      <p:ext uri="{BB962C8B-B14F-4D97-AF65-F5344CB8AC3E}">
        <p14:creationId xmlns:p14="http://schemas.microsoft.com/office/powerpoint/2010/main" val="246713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19</a:t>
            </a:fld>
            <a:endParaRPr lang="en-US"/>
          </a:p>
        </p:txBody>
      </p:sp>
    </p:spTree>
    <p:extLst>
      <p:ext uri="{BB962C8B-B14F-4D97-AF65-F5344CB8AC3E}">
        <p14:creationId xmlns:p14="http://schemas.microsoft.com/office/powerpoint/2010/main" val="365184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304828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341464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 new provision on reducing high-stakes assessments means that all courses will have more than one assessment. If a course or module (check the language on that) has two assessments and 4 ILOs, it might mean that one ILO is assessed in one assessment and three are assessed in the other, or it is split two and two. As long as by the end of the semester all ILOs have been assessed. </a:t>
            </a:r>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47052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Think about assessment falling into three categories, </a:t>
            </a:r>
          </a:p>
          <a:p>
            <a:r>
              <a:rPr lang="en-US" dirty="0"/>
              <a:t>assessment of learning, </a:t>
            </a:r>
            <a:r>
              <a:rPr lang="en-GB" b="0" i="0" dirty="0">
                <a:solidFill>
                  <a:srgbClr val="313537"/>
                </a:solidFill>
                <a:effectLst/>
                <a:latin typeface="Lato" panose="020F0502020204030203" pitchFamily="34" charset="0"/>
              </a:rPr>
              <a:t>This is a summative assignment. It typically comes at the end of a course and takes the form of a test or exam. Formats include multiple-choice exams, short answer, and formal exam structures. </a:t>
            </a:r>
          </a:p>
          <a:p>
            <a:endParaRPr lang="en-US" dirty="0"/>
          </a:p>
          <a:p>
            <a:r>
              <a:rPr lang="en-US" dirty="0"/>
              <a:t>assessment for learning: </a:t>
            </a:r>
            <a:r>
              <a:rPr lang="en-GB" b="0" i="0" dirty="0">
                <a:solidFill>
                  <a:srgbClr val="313537"/>
                </a:solidFill>
                <a:effectLst/>
                <a:latin typeface="Lato" panose="020F0502020204030203" pitchFamily="34" charset="0"/>
              </a:rPr>
              <a:t>This includes formative assessment, where students have a chance to practice their assessment and receive feedback that will help toward an improved summative assignment. Assessment </a:t>
            </a:r>
            <a:r>
              <a:rPr lang="en-GB" b="0" i="1" dirty="0">
                <a:solidFill>
                  <a:srgbClr val="313537"/>
                </a:solidFill>
                <a:effectLst/>
                <a:latin typeface="Lato" panose="020F0502020204030203" pitchFamily="34" charset="0"/>
              </a:rPr>
              <a:t>for</a:t>
            </a:r>
            <a:r>
              <a:rPr lang="en-GB" b="0" i="0" dirty="0">
                <a:solidFill>
                  <a:srgbClr val="313537"/>
                </a:solidFill>
                <a:effectLst/>
                <a:latin typeface="Lato" panose="020F0502020204030203" pitchFamily="34" charset="0"/>
              </a:rPr>
              <a:t> learning is embedded throughout the teaching process and allows students to continually build on their skills. </a:t>
            </a:r>
            <a:endParaRPr lang="en-US" dirty="0"/>
          </a:p>
          <a:p>
            <a:endParaRPr lang="en-US" dirty="0"/>
          </a:p>
          <a:p>
            <a:pPr algn="l" fontAlgn="base"/>
            <a:r>
              <a:rPr lang="en-US" dirty="0"/>
              <a:t>and assessment as learning. </a:t>
            </a:r>
            <a:r>
              <a:rPr lang="en-GB" b="0" i="0" dirty="0">
                <a:solidFill>
                  <a:srgbClr val="313537"/>
                </a:solidFill>
                <a:effectLst/>
                <a:latin typeface="Lato" panose="020F0502020204030203" pitchFamily="34" charset="0"/>
              </a:rPr>
              <a:t>Assessment as learning is the ongoing self assessment process where students have the chance for continual feedback and offers a deeper reflection on their learning. Students are involved in the assessment process from start to finish. The PhD is a good example of assessment </a:t>
            </a:r>
            <a:r>
              <a:rPr lang="en-GB" b="1" i="1" dirty="0">
                <a:solidFill>
                  <a:srgbClr val="313537"/>
                </a:solidFill>
                <a:effectLst/>
                <a:latin typeface="Lato" panose="020F0502020204030203" pitchFamily="34" charset="0"/>
              </a:rPr>
              <a:t>as </a:t>
            </a:r>
            <a:r>
              <a:rPr lang="en-GB" b="0" i="0" dirty="0">
                <a:solidFill>
                  <a:srgbClr val="313537"/>
                </a:solidFill>
                <a:effectLst/>
                <a:latin typeface="Lato" panose="020F0502020204030203" pitchFamily="34" charset="0"/>
              </a:rPr>
              <a:t>learning. </a:t>
            </a:r>
          </a:p>
          <a:p>
            <a:br>
              <a:rPr lang="en-GB" dirty="0"/>
            </a:br>
            <a:r>
              <a:rPr lang="en-GB" dirty="0"/>
              <a:t>The category of assessment will determine the most meaningful way to assess students.</a:t>
            </a:r>
            <a:endParaRPr lang="en-US" dirty="0"/>
          </a:p>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188694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216741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125157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CA, assessment is tied to ILOs and so be considerate of that and the impact/feasibility/numbers of assessment that will be needed.</a:t>
            </a:r>
          </a:p>
        </p:txBody>
      </p:sp>
      <p:sp>
        <p:nvSpPr>
          <p:cNvPr id="4" name="Slide Number Placeholder 3"/>
          <p:cNvSpPr>
            <a:spLocks noGrp="1"/>
          </p:cNvSpPr>
          <p:nvPr>
            <p:ph type="sldNum" sz="quarter" idx="5"/>
          </p:nvPr>
        </p:nvSpPr>
        <p:spPr/>
        <p:txBody>
          <a:bodyPr/>
          <a:lstStyle/>
          <a:p>
            <a:fld id="{0F24E5BB-E6B0-B84A-ABCD-9A3E9C2D78CB}" type="slidenum">
              <a:rPr lang="en-US" smtClean="0"/>
              <a:t>16</a:t>
            </a:fld>
            <a:endParaRPr lang="en-US"/>
          </a:p>
        </p:txBody>
      </p:sp>
    </p:spTree>
    <p:extLst>
      <p:ext uri="{BB962C8B-B14F-4D97-AF65-F5344CB8AC3E}">
        <p14:creationId xmlns:p14="http://schemas.microsoft.com/office/powerpoint/2010/main" val="4167366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about meaningful assessment are not meant to make you feel like you are assessing your students incorrectly if you are utilizing more traditional types of assessment. In fact, exams and more traditional types of assessment may be the most meaningful for your students when you consider the size of the cohort, the skills that students need to be assessed on, and the resources available. </a:t>
            </a:r>
          </a:p>
          <a:p>
            <a:endParaRPr lang="en-US" dirty="0"/>
          </a:p>
          <a:p>
            <a:r>
              <a:rPr lang="en-US" dirty="0"/>
              <a:t>If you have a  cohort of 250+ students, you do not have the time to mark that many induvial projects or pieces of assessment. An exam is going to be the best way to allow the students to demonstrate their skills and be assessed by you. </a:t>
            </a:r>
          </a:p>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18</a:t>
            </a:fld>
            <a:endParaRPr lang="en-US"/>
          </a:p>
        </p:txBody>
      </p:sp>
    </p:spTree>
    <p:extLst>
      <p:ext uri="{BB962C8B-B14F-4D97-AF65-F5344CB8AC3E}">
        <p14:creationId xmlns:p14="http://schemas.microsoft.com/office/powerpoint/2010/main" val="253518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E6CA-8C0E-4D4C-9CC0-A5F0B5888E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31CC63-9CCE-4F06-A71F-E2D2B1F8C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7B88D9-2D06-44E2-81D0-AD746B488A38}"/>
              </a:ext>
            </a:extLst>
          </p:cNvPr>
          <p:cNvSpPr>
            <a:spLocks noGrp="1"/>
          </p:cNvSpPr>
          <p:nvPr>
            <p:ph type="dt" sz="half" idx="10"/>
          </p:nvPr>
        </p:nvSpPr>
        <p:spPr/>
        <p:txBody>
          <a:bodyPr/>
          <a:lstStyle/>
          <a:p>
            <a:fld id="{07A870B8-928B-44D3-B3DB-AC35E44E0BBB}" type="datetimeFigureOut">
              <a:rPr lang="en-US" smtClean="0"/>
              <a:t>3/22/2022</a:t>
            </a:fld>
            <a:endParaRPr lang="en-US"/>
          </a:p>
        </p:txBody>
      </p:sp>
      <p:sp>
        <p:nvSpPr>
          <p:cNvPr id="5" name="Footer Placeholder 4">
            <a:extLst>
              <a:ext uri="{FF2B5EF4-FFF2-40B4-BE49-F238E27FC236}">
                <a16:creationId xmlns:a16="http://schemas.microsoft.com/office/drawing/2014/main" id="{3D7E9725-9A4D-48B9-8641-58A6E7A8C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63494-60C1-42AC-81EA-87D2CEA62601}"/>
              </a:ext>
            </a:extLst>
          </p:cNvPr>
          <p:cNvSpPr>
            <a:spLocks noGrp="1"/>
          </p:cNvSpPr>
          <p:nvPr>
            <p:ph type="sldNum" sz="quarter" idx="12"/>
          </p:nvPr>
        </p:nvSpPr>
        <p:spPr/>
        <p:txBody>
          <a:bodyPr/>
          <a:lstStyle/>
          <a:p>
            <a:fld id="{BAFE99A8-E7E9-4A63-A566-E9EC58329A4B}" type="slidenum">
              <a:rPr lang="en-US" smtClean="0"/>
              <a:t>‹#›</a:t>
            </a:fld>
            <a:endParaRPr lang="en-US"/>
          </a:p>
        </p:txBody>
      </p:sp>
    </p:spTree>
    <p:extLst>
      <p:ext uri="{BB962C8B-B14F-4D97-AF65-F5344CB8AC3E}">
        <p14:creationId xmlns:p14="http://schemas.microsoft.com/office/powerpoint/2010/main" val="291045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CB49-0366-4D99-B776-02A8F5228C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B29FB7-AF47-4473-B9BB-11456C7486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31D70-880B-4588-881A-9C6067110EFE}"/>
              </a:ext>
            </a:extLst>
          </p:cNvPr>
          <p:cNvSpPr>
            <a:spLocks noGrp="1"/>
          </p:cNvSpPr>
          <p:nvPr>
            <p:ph type="dt" sz="half" idx="10"/>
          </p:nvPr>
        </p:nvSpPr>
        <p:spPr/>
        <p:txBody>
          <a:bodyPr/>
          <a:lstStyle/>
          <a:p>
            <a:fld id="{07A870B8-928B-44D3-B3DB-AC35E44E0BBB}" type="datetimeFigureOut">
              <a:rPr lang="en-US" smtClean="0"/>
              <a:t>3/22/2022</a:t>
            </a:fld>
            <a:endParaRPr lang="en-US"/>
          </a:p>
        </p:txBody>
      </p:sp>
      <p:sp>
        <p:nvSpPr>
          <p:cNvPr id="5" name="Footer Placeholder 4">
            <a:extLst>
              <a:ext uri="{FF2B5EF4-FFF2-40B4-BE49-F238E27FC236}">
                <a16:creationId xmlns:a16="http://schemas.microsoft.com/office/drawing/2014/main" id="{F3BFCA27-1315-4506-B53D-1E0F566FB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96E80-1806-464F-A7C4-029DEE712628}"/>
              </a:ext>
            </a:extLst>
          </p:cNvPr>
          <p:cNvSpPr>
            <a:spLocks noGrp="1"/>
          </p:cNvSpPr>
          <p:nvPr>
            <p:ph type="sldNum" sz="quarter" idx="12"/>
          </p:nvPr>
        </p:nvSpPr>
        <p:spPr/>
        <p:txBody>
          <a:bodyPr/>
          <a:lstStyle/>
          <a:p>
            <a:fld id="{BAFE99A8-E7E9-4A63-A566-E9EC58329A4B}" type="slidenum">
              <a:rPr lang="en-US" smtClean="0"/>
              <a:t>‹#›</a:t>
            </a:fld>
            <a:endParaRPr lang="en-US"/>
          </a:p>
        </p:txBody>
      </p:sp>
    </p:spTree>
    <p:extLst>
      <p:ext uri="{BB962C8B-B14F-4D97-AF65-F5344CB8AC3E}">
        <p14:creationId xmlns:p14="http://schemas.microsoft.com/office/powerpoint/2010/main" val="415131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23A98-C1D9-4454-8AD4-1890DB63EF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BC00F9-73AE-44B8-92E9-B81DC53D57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5819B-B6A7-4D55-A06F-E2A393AA580C}"/>
              </a:ext>
            </a:extLst>
          </p:cNvPr>
          <p:cNvSpPr>
            <a:spLocks noGrp="1"/>
          </p:cNvSpPr>
          <p:nvPr>
            <p:ph type="dt" sz="half" idx="10"/>
          </p:nvPr>
        </p:nvSpPr>
        <p:spPr/>
        <p:txBody>
          <a:bodyPr/>
          <a:lstStyle/>
          <a:p>
            <a:fld id="{07A870B8-928B-44D3-B3DB-AC35E44E0BBB}" type="datetimeFigureOut">
              <a:rPr lang="en-US" smtClean="0"/>
              <a:t>3/22/2022</a:t>
            </a:fld>
            <a:endParaRPr lang="en-US"/>
          </a:p>
        </p:txBody>
      </p:sp>
      <p:sp>
        <p:nvSpPr>
          <p:cNvPr id="5" name="Footer Placeholder 4">
            <a:extLst>
              <a:ext uri="{FF2B5EF4-FFF2-40B4-BE49-F238E27FC236}">
                <a16:creationId xmlns:a16="http://schemas.microsoft.com/office/drawing/2014/main" id="{B67478FB-2153-4B62-A0D4-2FBCBA946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FD3FB-D998-458F-B943-2E3ABEF1E2B8}"/>
              </a:ext>
            </a:extLst>
          </p:cNvPr>
          <p:cNvSpPr>
            <a:spLocks noGrp="1"/>
          </p:cNvSpPr>
          <p:nvPr>
            <p:ph type="sldNum" sz="quarter" idx="12"/>
          </p:nvPr>
        </p:nvSpPr>
        <p:spPr/>
        <p:txBody>
          <a:bodyPr/>
          <a:lstStyle/>
          <a:p>
            <a:fld id="{BAFE99A8-E7E9-4A63-A566-E9EC58329A4B}" type="slidenum">
              <a:rPr lang="en-US" smtClean="0"/>
              <a:t>‹#›</a:t>
            </a:fld>
            <a:endParaRPr lang="en-US"/>
          </a:p>
        </p:txBody>
      </p:sp>
    </p:spTree>
    <p:extLst>
      <p:ext uri="{BB962C8B-B14F-4D97-AF65-F5344CB8AC3E}">
        <p14:creationId xmlns:p14="http://schemas.microsoft.com/office/powerpoint/2010/main" val="4087344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276716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302163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FE-0FCD-4944-BA66-4371705A7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01539-C68A-44EB-884C-367CF9933D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2B68D-ABF9-4738-A453-8A339D14FE9F}"/>
              </a:ext>
            </a:extLst>
          </p:cNvPr>
          <p:cNvSpPr>
            <a:spLocks noGrp="1"/>
          </p:cNvSpPr>
          <p:nvPr>
            <p:ph type="dt" sz="half" idx="10"/>
          </p:nvPr>
        </p:nvSpPr>
        <p:spPr/>
        <p:txBody>
          <a:bodyPr/>
          <a:lstStyle/>
          <a:p>
            <a:fld id="{07A870B8-928B-44D3-B3DB-AC35E44E0BBB}" type="datetimeFigureOut">
              <a:rPr lang="en-US" smtClean="0"/>
              <a:t>3/22/2022</a:t>
            </a:fld>
            <a:endParaRPr lang="en-US"/>
          </a:p>
        </p:txBody>
      </p:sp>
      <p:sp>
        <p:nvSpPr>
          <p:cNvPr id="5" name="Footer Placeholder 4">
            <a:extLst>
              <a:ext uri="{FF2B5EF4-FFF2-40B4-BE49-F238E27FC236}">
                <a16:creationId xmlns:a16="http://schemas.microsoft.com/office/drawing/2014/main" id="{00C25769-05B5-4BB2-9774-70ECBF6AF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452D0-47D6-49AF-8F58-4AC403AA5DFE}"/>
              </a:ext>
            </a:extLst>
          </p:cNvPr>
          <p:cNvSpPr>
            <a:spLocks noGrp="1"/>
          </p:cNvSpPr>
          <p:nvPr>
            <p:ph type="sldNum" sz="quarter" idx="12"/>
          </p:nvPr>
        </p:nvSpPr>
        <p:spPr/>
        <p:txBody>
          <a:bodyPr/>
          <a:lstStyle/>
          <a:p>
            <a:fld id="{BAFE99A8-E7E9-4A63-A566-E9EC58329A4B}" type="slidenum">
              <a:rPr lang="en-US" smtClean="0"/>
              <a:t>‹#›</a:t>
            </a:fld>
            <a:endParaRPr lang="en-US"/>
          </a:p>
        </p:txBody>
      </p:sp>
    </p:spTree>
    <p:extLst>
      <p:ext uri="{BB962C8B-B14F-4D97-AF65-F5344CB8AC3E}">
        <p14:creationId xmlns:p14="http://schemas.microsoft.com/office/powerpoint/2010/main" val="58922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4705-666F-415C-8DE6-E1E87B0D64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9CEB14-8F08-4748-A430-16F5400610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9BF94-9DA3-46F3-944C-79F13224B945}"/>
              </a:ext>
            </a:extLst>
          </p:cNvPr>
          <p:cNvSpPr>
            <a:spLocks noGrp="1"/>
          </p:cNvSpPr>
          <p:nvPr>
            <p:ph type="dt" sz="half" idx="10"/>
          </p:nvPr>
        </p:nvSpPr>
        <p:spPr/>
        <p:txBody>
          <a:bodyPr/>
          <a:lstStyle/>
          <a:p>
            <a:fld id="{07A870B8-928B-44D3-B3DB-AC35E44E0BBB}" type="datetimeFigureOut">
              <a:rPr lang="en-US" smtClean="0"/>
              <a:t>3/22/2022</a:t>
            </a:fld>
            <a:endParaRPr lang="en-US"/>
          </a:p>
        </p:txBody>
      </p:sp>
      <p:sp>
        <p:nvSpPr>
          <p:cNvPr id="5" name="Footer Placeholder 4">
            <a:extLst>
              <a:ext uri="{FF2B5EF4-FFF2-40B4-BE49-F238E27FC236}">
                <a16:creationId xmlns:a16="http://schemas.microsoft.com/office/drawing/2014/main" id="{0E7EC1C0-BCD0-4E6D-BBDC-517F39BB9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2CBCA-3CF2-433D-B736-24568374402F}"/>
              </a:ext>
            </a:extLst>
          </p:cNvPr>
          <p:cNvSpPr>
            <a:spLocks noGrp="1"/>
          </p:cNvSpPr>
          <p:nvPr>
            <p:ph type="sldNum" sz="quarter" idx="12"/>
          </p:nvPr>
        </p:nvSpPr>
        <p:spPr/>
        <p:txBody>
          <a:bodyPr/>
          <a:lstStyle/>
          <a:p>
            <a:fld id="{BAFE99A8-E7E9-4A63-A566-E9EC58329A4B}" type="slidenum">
              <a:rPr lang="en-US" smtClean="0"/>
              <a:t>‹#›</a:t>
            </a:fld>
            <a:endParaRPr lang="en-US"/>
          </a:p>
        </p:txBody>
      </p:sp>
    </p:spTree>
    <p:extLst>
      <p:ext uri="{BB962C8B-B14F-4D97-AF65-F5344CB8AC3E}">
        <p14:creationId xmlns:p14="http://schemas.microsoft.com/office/powerpoint/2010/main" val="207783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9DCC-D777-4770-9FB7-4534AC33D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2963-5A52-4312-A4AA-23467D7CB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378D11-D2F5-4D7E-BFF1-0B7C6756F4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427F5F-F4EB-42B4-B8A0-E1CCB670A4A5}"/>
              </a:ext>
            </a:extLst>
          </p:cNvPr>
          <p:cNvSpPr>
            <a:spLocks noGrp="1"/>
          </p:cNvSpPr>
          <p:nvPr>
            <p:ph type="dt" sz="half" idx="10"/>
          </p:nvPr>
        </p:nvSpPr>
        <p:spPr/>
        <p:txBody>
          <a:bodyPr/>
          <a:lstStyle/>
          <a:p>
            <a:fld id="{07A870B8-928B-44D3-B3DB-AC35E44E0BBB}" type="datetimeFigureOut">
              <a:rPr lang="en-US" smtClean="0"/>
              <a:t>3/22/2022</a:t>
            </a:fld>
            <a:endParaRPr lang="en-US"/>
          </a:p>
        </p:txBody>
      </p:sp>
      <p:sp>
        <p:nvSpPr>
          <p:cNvPr id="6" name="Footer Placeholder 5">
            <a:extLst>
              <a:ext uri="{FF2B5EF4-FFF2-40B4-BE49-F238E27FC236}">
                <a16:creationId xmlns:a16="http://schemas.microsoft.com/office/drawing/2014/main" id="{81F02405-5113-4E7E-856B-FCD7B9EBE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C75DC-0DDF-44EA-99CC-BFD0017799F1}"/>
              </a:ext>
            </a:extLst>
          </p:cNvPr>
          <p:cNvSpPr>
            <a:spLocks noGrp="1"/>
          </p:cNvSpPr>
          <p:nvPr>
            <p:ph type="sldNum" sz="quarter" idx="12"/>
          </p:nvPr>
        </p:nvSpPr>
        <p:spPr/>
        <p:txBody>
          <a:bodyPr/>
          <a:lstStyle/>
          <a:p>
            <a:fld id="{BAFE99A8-E7E9-4A63-A566-E9EC58329A4B}" type="slidenum">
              <a:rPr lang="en-US" smtClean="0"/>
              <a:t>‹#›</a:t>
            </a:fld>
            <a:endParaRPr lang="en-US"/>
          </a:p>
        </p:txBody>
      </p:sp>
    </p:spTree>
    <p:extLst>
      <p:ext uri="{BB962C8B-B14F-4D97-AF65-F5344CB8AC3E}">
        <p14:creationId xmlns:p14="http://schemas.microsoft.com/office/powerpoint/2010/main" val="394915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8307-761B-4093-9601-47968B541C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A69B26-EDB5-45BB-9D9D-7AA3DBFA9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DD9888-E703-456F-BBBA-B55BC8C40F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C65987-CC4D-48B9-BA02-63935174F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58D876-29B2-49C0-A776-D90D1C36F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A394AC-E545-4039-B99F-B1BB62DA22EE}"/>
              </a:ext>
            </a:extLst>
          </p:cNvPr>
          <p:cNvSpPr>
            <a:spLocks noGrp="1"/>
          </p:cNvSpPr>
          <p:nvPr>
            <p:ph type="dt" sz="half" idx="10"/>
          </p:nvPr>
        </p:nvSpPr>
        <p:spPr/>
        <p:txBody>
          <a:bodyPr/>
          <a:lstStyle/>
          <a:p>
            <a:fld id="{07A870B8-928B-44D3-B3DB-AC35E44E0BBB}" type="datetimeFigureOut">
              <a:rPr lang="en-US" smtClean="0"/>
              <a:t>3/22/2022</a:t>
            </a:fld>
            <a:endParaRPr lang="en-US"/>
          </a:p>
        </p:txBody>
      </p:sp>
      <p:sp>
        <p:nvSpPr>
          <p:cNvPr id="8" name="Footer Placeholder 7">
            <a:extLst>
              <a:ext uri="{FF2B5EF4-FFF2-40B4-BE49-F238E27FC236}">
                <a16:creationId xmlns:a16="http://schemas.microsoft.com/office/drawing/2014/main" id="{05397429-6917-49C1-A027-49EF6C2684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CB220A-738B-4240-9CA1-19C8AA600CE0}"/>
              </a:ext>
            </a:extLst>
          </p:cNvPr>
          <p:cNvSpPr>
            <a:spLocks noGrp="1"/>
          </p:cNvSpPr>
          <p:nvPr>
            <p:ph type="sldNum" sz="quarter" idx="12"/>
          </p:nvPr>
        </p:nvSpPr>
        <p:spPr/>
        <p:txBody>
          <a:bodyPr/>
          <a:lstStyle/>
          <a:p>
            <a:fld id="{BAFE99A8-E7E9-4A63-A566-E9EC58329A4B}" type="slidenum">
              <a:rPr lang="en-US" smtClean="0"/>
              <a:t>‹#›</a:t>
            </a:fld>
            <a:endParaRPr lang="en-US"/>
          </a:p>
        </p:txBody>
      </p:sp>
    </p:spTree>
    <p:extLst>
      <p:ext uri="{BB962C8B-B14F-4D97-AF65-F5344CB8AC3E}">
        <p14:creationId xmlns:p14="http://schemas.microsoft.com/office/powerpoint/2010/main" val="279997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6705-4F92-43BC-9D15-3D76E28F8A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C145D5-162C-4B59-BD7B-8E1B8C1D6A01}"/>
              </a:ext>
            </a:extLst>
          </p:cNvPr>
          <p:cNvSpPr>
            <a:spLocks noGrp="1"/>
          </p:cNvSpPr>
          <p:nvPr>
            <p:ph type="dt" sz="half" idx="10"/>
          </p:nvPr>
        </p:nvSpPr>
        <p:spPr/>
        <p:txBody>
          <a:bodyPr/>
          <a:lstStyle/>
          <a:p>
            <a:fld id="{07A870B8-928B-44D3-B3DB-AC35E44E0BBB}" type="datetimeFigureOut">
              <a:rPr lang="en-US" smtClean="0"/>
              <a:t>3/22/2022</a:t>
            </a:fld>
            <a:endParaRPr lang="en-US"/>
          </a:p>
        </p:txBody>
      </p:sp>
      <p:sp>
        <p:nvSpPr>
          <p:cNvPr id="4" name="Footer Placeholder 3">
            <a:extLst>
              <a:ext uri="{FF2B5EF4-FFF2-40B4-BE49-F238E27FC236}">
                <a16:creationId xmlns:a16="http://schemas.microsoft.com/office/drawing/2014/main" id="{DAF788FC-3091-4AF0-8639-AD501A090D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D81353-6B7B-4A3E-AAAB-7F657EB3EBD7}"/>
              </a:ext>
            </a:extLst>
          </p:cNvPr>
          <p:cNvSpPr>
            <a:spLocks noGrp="1"/>
          </p:cNvSpPr>
          <p:nvPr>
            <p:ph type="sldNum" sz="quarter" idx="12"/>
          </p:nvPr>
        </p:nvSpPr>
        <p:spPr/>
        <p:txBody>
          <a:bodyPr/>
          <a:lstStyle/>
          <a:p>
            <a:fld id="{BAFE99A8-E7E9-4A63-A566-E9EC58329A4B}" type="slidenum">
              <a:rPr lang="en-US" smtClean="0"/>
              <a:t>‹#›</a:t>
            </a:fld>
            <a:endParaRPr lang="en-US"/>
          </a:p>
        </p:txBody>
      </p:sp>
    </p:spTree>
    <p:extLst>
      <p:ext uri="{BB962C8B-B14F-4D97-AF65-F5344CB8AC3E}">
        <p14:creationId xmlns:p14="http://schemas.microsoft.com/office/powerpoint/2010/main" val="325316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8D316-FF40-419E-B779-0F264EECAB17}"/>
              </a:ext>
            </a:extLst>
          </p:cNvPr>
          <p:cNvSpPr>
            <a:spLocks noGrp="1"/>
          </p:cNvSpPr>
          <p:nvPr>
            <p:ph type="dt" sz="half" idx="10"/>
          </p:nvPr>
        </p:nvSpPr>
        <p:spPr/>
        <p:txBody>
          <a:bodyPr/>
          <a:lstStyle/>
          <a:p>
            <a:fld id="{07A870B8-928B-44D3-B3DB-AC35E44E0BBB}" type="datetimeFigureOut">
              <a:rPr lang="en-US" smtClean="0"/>
              <a:t>3/22/2022</a:t>
            </a:fld>
            <a:endParaRPr lang="en-US"/>
          </a:p>
        </p:txBody>
      </p:sp>
      <p:sp>
        <p:nvSpPr>
          <p:cNvPr id="3" name="Footer Placeholder 2">
            <a:extLst>
              <a:ext uri="{FF2B5EF4-FFF2-40B4-BE49-F238E27FC236}">
                <a16:creationId xmlns:a16="http://schemas.microsoft.com/office/drawing/2014/main" id="{AA3355CB-6027-41A5-9A48-E32D171BCA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D4D6F3-7563-481D-BD13-317D3E33C4CF}"/>
              </a:ext>
            </a:extLst>
          </p:cNvPr>
          <p:cNvSpPr>
            <a:spLocks noGrp="1"/>
          </p:cNvSpPr>
          <p:nvPr>
            <p:ph type="sldNum" sz="quarter" idx="12"/>
          </p:nvPr>
        </p:nvSpPr>
        <p:spPr/>
        <p:txBody>
          <a:bodyPr/>
          <a:lstStyle/>
          <a:p>
            <a:fld id="{BAFE99A8-E7E9-4A63-A566-E9EC58329A4B}" type="slidenum">
              <a:rPr lang="en-US" smtClean="0"/>
              <a:t>‹#›</a:t>
            </a:fld>
            <a:endParaRPr lang="en-US"/>
          </a:p>
        </p:txBody>
      </p:sp>
    </p:spTree>
    <p:extLst>
      <p:ext uri="{BB962C8B-B14F-4D97-AF65-F5344CB8AC3E}">
        <p14:creationId xmlns:p14="http://schemas.microsoft.com/office/powerpoint/2010/main" val="2712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B5A9-8F33-46D1-AC1C-BC2190ACA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8CC575-7F35-42DF-9F5E-F2BCF3AD78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ECF2D8-492B-467A-8EF6-D43BC01A3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98E677-2199-4E26-940C-0EC6A81CEC80}"/>
              </a:ext>
            </a:extLst>
          </p:cNvPr>
          <p:cNvSpPr>
            <a:spLocks noGrp="1"/>
          </p:cNvSpPr>
          <p:nvPr>
            <p:ph type="dt" sz="half" idx="10"/>
          </p:nvPr>
        </p:nvSpPr>
        <p:spPr/>
        <p:txBody>
          <a:bodyPr/>
          <a:lstStyle/>
          <a:p>
            <a:fld id="{07A870B8-928B-44D3-B3DB-AC35E44E0BBB}" type="datetimeFigureOut">
              <a:rPr lang="en-US" smtClean="0"/>
              <a:t>3/22/2022</a:t>
            </a:fld>
            <a:endParaRPr lang="en-US"/>
          </a:p>
        </p:txBody>
      </p:sp>
      <p:sp>
        <p:nvSpPr>
          <p:cNvPr id="6" name="Footer Placeholder 5">
            <a:extLst>
              <a:ext uri="{FF2B5EF4-FFF2-40B4-BE49-F238E27FC236}">
                <a16:creationId xmlns:a16="http://schemas.microsoft.com/office/drawing/2014/main" id="{045FC43C-6205-43C5-A7CA-3CD2EF8C2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119F7-6035-4711-9727-C8A1DE3370D3}"/>
              </a:ext>
            </a:extLst>
          </p:cNvPr>
          <p:cNvSpPr>
            <a:spLocks noGrp="1"/>
          </p:cNvSpPr>
          <p:nvPr>
            <p:ph type="sldNum" sz="quarter" idx="12"/>
          </p:nvPr>
        </p:nvSpPr>
        <p:spPr/>
        <p:txBody>
          <a:bodyPr/>
          <a:lstStyle/>
          <a:p>
            <a:fld id="{BAFE99A8-E7E9-4A63-A566-E9EC58329A4B}" type="slidenum">
              <a:rPr lang="en-US" smtClean="0"/>
              <a:t>‹#›</a:t>
            </a:fld>
            <a:endParaRPr lang="en-US"/>
          </a:p>
        </p:txBody>
      </p:sp>
    </p:spTree>
    <p:extLst>
      <p:ext uri="{BB962C8B-B14F-4D97-AF65-F5344CB8AC3E}">
        <p14:creationId xmlns:p14="http://schemas.microsoft.com/office/powerpoint/2010/main" val="235719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ED4B-2021-42A1-B43A-13D67F1A7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1AE3CA-91AE-41BC-8CA8-52AF51D07F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AF5749-AC51-4B9F-91BA-2928E69C0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06D9C-6C36-495A-AC84-A089F773B659}"/>
              </a:ext>
            </a:extLst>
          </p:cNvPr>
          <p:cNvSpPr>
            <a:spLocks noGrp="1"/>
          </p:cNvSpPr>
          <p:nvPr>
            <p:ph type="dt" sz="half" idx="10"/>
          </p:nvPr>
        </p:nvSpPr>
        <p:spPr/>
        <p:txBody>
          <a:bodyPr/>
          <a:lstStyle/>
          <a:p>
            <a:fld id="{07A870B8-928B-44D3-B3DB-AC35E44E0BBB}" type="datetimeFigureOut">
              <a:rPr lang="en-US" smtClean="0"/>
              <a:t>3/22/2022</a:t>
            </a:fld>
            <a:endParaRPr lang="en-US"/>
          </a:p>
        </p:txBody>
      </p:sp>
      <p:sp>
        <p:nvSpPr>
          <p:cNvPr id="6" name="Footer Placeholder 5">
            <a:extLst>
              <a:ext uri="{FF2B5EF4-FFF2-40B4-BE49-F238E27FC236}">
                <a16:creationId xmlns:a16="http://schemas.microsoft.com/office/drawing/2014/main" id="{011B917B-4F6A-4D20-AB28-EEAB81FAD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DF908-0FAB-49EE-9FEF-5FA9C467761F}"/>
              </a:ext>
            </a:extLst>
          </p:cNvPr>
          <p:cNvSpPr>
            <a:spLocks noGrp="1"/>
          </p:cNvSpPr>
          <p:nvPr>
            <p:ph type="sldNum" sz="quarter" idx="12"/>
          </p:nvPr>
        </p:nvSpPr>
        <p:spPr/>
        <p:txBody>
          <a:bodyPr/>
          <a:lstStyle/>
          <a:p>
            <a:fld id="{BAFE99A8-E7E9-4A63-A566-E9EC58329A4B}" type="slidenum">
              <a:rPr lang="en-US" smtClean="0"/>
              <a:t>‹#›</a:t>
            </a:fld>
            <a:endParaRPr lang="en-US"/>
          </a:p>
        </p:txBody>
      </p:sp>
    </p:spTree>
    <p:extLst>
      <p:ext uri="{BB962C8B-B14F-4D97-AF65-F5344CB8AC3E}">
        <p14:creationId xmlns:p14="http://schemas.microsoft.com/office/powerpoint/2010/main" val="214542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5BD1B3-EF21-4388-86A5-EBBDD35C3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F75913-EE77-4A38-A282-EE147BF19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50BF7-D00F-42EF-9723-C85263100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870B8-928B-44D3-B3DB-AC35E44E0BBB}" type="datetimeFigureOut">
              <a:rPr lang="en-US" smtClean="0"/>
              <a:t>3/22/2022</a:t>
            </a:fld>
            <a:endParaRPr lang="en-US"/>
          </a:p>
        </p:txBody>
      </p:sp>
      <p:sp>
        <p:nvSpPr>
          <p:cNvPr id="5" name="Footer Placeholder 4">
            <a:extLst>
              <a:ext uri="{FF2B5EF4-FFF2-40B4-BE49-F238E27FC236}">
                <a16:creationId xmlns:a16="http://schemas.microsoft.com/office/drawing/2014/main" id="{64F84980-02D5-4786-ABA2-9C4FD1DB6B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4D8DAC-5323-4C71-A411-BB73C5599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E99A8-E7E9-4A63-A566-E9EC58329A4B}" type="slidenum">
              <a:rPr lang="en-US" smtClean="0"/>
              <a:t>‹#›</a:t>
            </a:fld>
            <a:endParaRPr lang="en-US"/>
          </a:p>
        </p:txBody>
      </p:sp>
    </p:spTree>
    <p:extLst>
      <p:ext uri="{BB962C8B-B14F-4D97-AF65-F5344CB8AC3E}">
        <p14:creationId xmlns:p14="http://schemas.microsoft.com/office/powerpoint/2010/main" val="607958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id="{B96D2D9B-E0B9-499F-9404-108DB59E4502}"/>
              </a:ext>
              <a:ext uri="{C183D7F6-B498-43B3-948B-1728B52AA6E4}">
                <adec:decorative xmlns:adec="http://schemas.microsoft.com/office/drawing/2017/decorative" val="1"/>
              </a:ext>
            </a:extLst>
          </p:cNvPr>
          <p:cNvGrpSpPr/>
          <p:nvPr/>
        </p:nvGrpSpPr>
        <p:grpSpPr>
          <a:xfrm>
            <a:off x="0" y="0"/>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id="{9284195F-D106-45D8-ABAA-959FA68948B0}"/>
              </a:ext>
            </a:extLst>
          </p:cNvPr>
          <p:cNvSpPr>
            <a:spLocks noGrp="1"/>
          </p:cNvSpPr>
          <p:nvPr>
            <p:ph type="ctrTitle"/>
          </p:nvPr>
        </p:nvSpPr>
        <p:spPr/>
        <p:txBody>
          <a:bodyPr/>
          <a:lstStyle/>
          <a:p>
            <a:r>
              <a:rPr lang="en-GB" sz="4000" dirty="0"/>
              <a:t>DESIGNING MEANINGFUL ASSESSMENT TO PROMOTE ACADEMIC INTEGRITY AND PREVENT PLAGIARISM</a:t>
            </a:r>
            <a:endParaRPr lang="en-US" sz="4000" dirty="0"/>
          </a:p>
        </p:txBody>
      </p:sp>
      <p:sp>
        <p:nvSpPr>
          <p:cNvPr id="12" name="Subtitle 11" descr="subtitle">
            <a:extLst>
              <a:ext uri="{FF2B5EF4-FFF2-40B4-BE49-F238E27FC236}">
                <a16:creationId xmlns:a16="http://schemas.microsoft.com/office/drawing/2014/main" id="{A6AB5563-AD44-4883-8D3E-93E27EEDAA40}"/>
              </a:ext>
            </a:extLst>
          </p:cNvPr>
          <p:cNvSpPr>
            <a:spLocks noGrp="1"/>
          </p:cNvSpPr>
          <p:nvPr>
            <p:ph type="subTitle" idx="1"/>
          </p:nvPr>
        </p:nvSpPr>
        <p:spPr/>
        <p:txBody>
          <a:bodyPr/>
          <a:lstStyle/>
          <a:p>
            <a:r>
              <a:rPr lang="en-US" dirty="0"/>
              <a:t>Dr Kimberly Wilder-Davis</a:t>
            </a:r>
          </a:p>
          <a:p>
            <a:r>
              <a:rPr lang="en-US" dirty="0"/>
              <a:t>Academic and Digital Development</a:t>
            </a:r>
          </a:p>
        </p:txBody>
      </p:sp>
    </p:spTree>
    <p:custDataLst>
      <p:tags r:id="rId1"/>
    </p:custDataLst>
    <p:extLst>
      <p:ext uri="{BB962C8B-B14F-4D97-AF65-F5344CB8AC3E}">
        <p14:creationId xmlns:p14="http://schemas.microsoft.com/office/powerpoint/2010/main" val="236657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C66C3F8-82AC-4A96-BBA7-4CA205286AF1}"/>
              </a:ext>
            </a:extLst>
          </p:cNvPr>
          <p:cNvGraphicFramePr>
            <a:graphicFrameLocks noGrp="1"/>
          </p:cNvGraphicFramePr>
          <p:nvPr/>
        </p:nvGraphicFramePr>
        <p:xfrm>
          <a:off x="464695" y="1424065"/>
          <a:ext cx="11385030" cy="4580522"/>
        </p:xfrm>
        <a:graphic>
          <a:graphicData uri="http://schemas.openxmlformats.org/drawingml/2006/table">
            <a:tbl>
              <a:tblPr firstRow="1" firstCol="1" bandRow="1">
                <a:tableStyleId>{E8B1032C-EA38-4F05-BA0D-38AFFFC7BED3}</a:tableStyleId>
              </a:tblPr>
              <a:tblGrid>
                <a:gridCol w="1841815">
                  <a:extLst>
                    <a:ext uri="{9D8B030D-6E8A-4147-A177-3AD203B41FA5}">
                      <a16:colId xmlns:a16="http://schemas.microsoft.com/office/drawing/2014/main" val="3263834895"/>
                    </a:ext>
                  </a:extLst>
                </a:gridCol>
                <a:gridCol w="4735416">
                  <a:extLst>
                    <a:ext uri="{9D8B030D-6E8A-4147-A177-3AD203B41FA5}">
                      <a16:colId xmlns:a16="http://schemas.microsoft.com/office/drawing/2014/main" val="3197577125"/>
                    </a:ext>
                  </a:extLst>
                </a:gridCol>
                <a:gridCol w="4807799">
                  <a:extLst>
                    <a:ext uri="{9D8B030D-6E8A-4147-A177-3AD203B41FA5}">
                      <a16:colId xmlns:a16="http://schemas.microsoft.com/office/drawing/2014/main" val="4061489530"/>
                    </a:ext>
                  </a:extLst>
                </a:gridCol>
              </a:tblGrid>
              <a:tr h="561051">
                <a:tc>
                  <a:txBody>
                    <a:bodyPr/>
                    <a:lstStyle/>
                    <a:p>
                      <a:pPr marL="0" marR="0">
                        <a:lnSpc>
                          <a:spcPct val="107000"/>
                        </a:lnSpc>
                        <a:spcBef>
                          <a:spcPts val="0"/>
                        </a:spcBef>
                        <a:spcAft>
                          <a:spcPts val="0"/>
                        </a:spcAft>
                      </a:pPr>
                      <a:r>
                        <a:rPr lang="en-GB" sz="1000">
                          <a:effectLst/>
                        </a:rPr>
                        <a:t>Chart, graph, visual aid</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Students produce a visual representation of data.</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Tests a number of skills: understanding of data, understanding useful/correct visual representation of data, understanding of audience who the visual representation is for.</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extLst>
                  <a:ext uri="{0D108BD9-81ED-4DB2-BD59-A6C34878D82A}">
                    <a16:rowId xmlns:a16="http://schemas.microsoft.com/office/drawing/2014/main" val="2349934598"/>
                  </a:ext>
                </a:extLst>
              </a:tr>
              <a:tr h="384269">
                <a:tc>
                  <a:txBody>
                    <a:bodyPr/>
                    <a:lstStyle/>
                    <a:p>
                      <a:pPr marL="0" marR="0">
                        <a:lnSpc>
                          <a:spcPct val="107000"/>
                        </a:lnSpc>
                        <a:spcBef>
                          <a:spcPts val="0"/>
                        </a:spcBef>
                        <a:spcAft>
                          <a:spcPts val="0"/>
                        </a:spcAft>
                      </a:pPr>
                      <a:r>
                        <a:rPr lang="en-GB" sz="1000">
                          <a:effectLst/>
                        </a:rPr>
                        <a:t>Client report for an agency</a:t>
                      </a:r>
                      <a:endParaRPr lang="en-US" sz="1000">
                        <a:effectLst/>
                      </a:endParaRPr>
                    </a:p>
                    <a:p>
                      <a:pPr marL="0" marR="0">
                        <a:lnSpc>
                          <a:spcPct val="107000"/>
                        </a:lnSpc>
                        <a:spcBef>
                          <a:spcPts val="0"/>
                        </a:spcBef>
                        <a:spcAft>
                          <a:spcPts val="0"/>
                        </a:spcAft>
                      </a:pPr>
                      <a:r>
                        <a:rPr lang="en-GB" sz="1000">
                          <a:effectLst/>
                          <a:highlight>
                            <a:srgbClr val="00FFFF"/>
                          </a:highlight>
                        </a:rPr>
                        <a:t> </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Students produce a report on a topic/subject/project/etc for an outside agency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Students demonstrate their ability to communicate the ‘important’ information to a fictitious client. </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extLst>
                  <a:ext uri="{0D108BD9-81ED-4DB2-BD59-A6C34878D82A}">
                    <a16:rowId xmlns:a16="http://schemas.microsoft.com/office/drawing/2014/main" val="4082075300"/>
                  </a:ext>
                </a:extLst>
              </a:tr>
              <a:tr h="561051">
                <a:tc>
                  <a:txBody>
                    <a:bodyPr/>
                    <a:lstStyle/>
                    <a:p>
                      <a:pPr marL="0" marR="0">
                        <a:lnSpc>
                          <a:spcPct val="107000"/>
                        </a:lnSpc>
                        <a:spcBef>
                          <a:spcPts val="0"/>
                        </a:spcBef>
                        <a:spcAft>
                          <a:spcPts val="0"/>
                        </a:spcAft>
                      </a:pPr>
                      <a:r>
                        <a:rPr lang="en-GB" sz="1000">
                          <a:effectLst/>
                        </a:rPr>
                        <a:t>Concept maps/cognitive map/web/diagram</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Students map out their understanding of (or research about) a particular concept. This can be used as a precursor to a larger piece of work (e.g. as formative work for summative work later)</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This is a useful to provide feedback to students on their work and to staff on students’ understanding of the topic.</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extLst>
                  <a:ext uri="{0D108BD9-81ED-4DB2-BD59-A6C34878D82A}">
                    <a16:rowId xmlns:a16="http://schemas.microsoft.com/office/drawing/2014/main" val="2130899228"/>
                  </a:ext>
                </a:extLst>
              </a:tr>
              <a:tr h="384269">
                <a:tc>
                  <a:txBody>
                    <a:bodyPr/>
                    <a:lstStyle/>
                    <a:p>
                      <a:pPr marL="0" marR="0">
                        <a:lnSpc>
                          <a:spcPct val="107000"/>
                        </a:lnSpc>
                        <a:spcBef>
                          <a:spcPts val="0"/>
                        </a:spcBef>
                        <a:spcAft>
                          <a:spcPts val="0"/>
                        </a:spcAft>
                      </a:pPr>
                      <a:r>
                        <a:rPr lang="en-GB" sz="1000">
                          <a:effectLst/>
                        </a:rPr>
                        <a:t>Create something</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Students make or design something, e.g. podcast, prototype, video clip, webpage etc.</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Tests students’ design/creativity skills and understanding of a brief, of any technical aspects of a ‘build’ etc</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extLst>
                  <a:ext uri="{0D108BD9-81ED-4DB2-BD59-A6C34878D82A}">
                    <a16:rowId xmlns:a16="http://schemas.microsoft.com/office/drawing/2014/main" val="3431819027"/>
                  </a:ext>
                </a:extLst>
              </a:tr>
              <a:tr h="384269">
                <a:tc>
                  <a:txBody>
                    <a:bodyPr/>
                    <a:lstStyle/>
                    <a:p>
                      <a:pPr marL="0" marR="0">
                        <a:lnSpc>
                          <a:spcPct val="107000"/>
                        </a:lnSpc>
                        <a:spcBef>
                          <a:spcPts val="0"/>
                        </a:spcBef>
                        <a:spcAft>
                          <a:spcPts val="0"/>
                        </a:spcAft>
                      </a:pPr>
                      <a:r>
                        <a:rPr lang="en-GB" sz="1000">
                          <a:effectLst/>
                        </a:rPr>
                        <a:t>Debate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Students argue different sides in a debate on a specified topic.</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Demonstrates research into a topic, ability to argue a case/point, ability to listen to others and counter an argument</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extLst>
                  <a:ext uri="{0D108BD9-81ED-4DB2-BD59-A6C34878D82A}">
                    <a16:rowId xmlns:a16="http://schemas.microsoft.com/office/drawing/2014/main" val="2655170710"/>
                  </a:ext>
                </a:extLst>
              </a:tr>
              <a:tr h="384269">
                <a:tc>
                  <a:txBody>
                    <a:bodyPr/>
                    <a:lstStyle/>
                    <a:p>
                      <a:pPr marL="0" marR="0">
                        <a:lnSpc>
                          <a:spcPct val="107000"/>
                        </a:lnSpc>
                        <a:spcBef>
                          <a:spcPts val="0"/>
                        </a:spcBef>
                        <a:spcAft>
                          <a:spcPts val="0"/>
                        </a:spcAft>
                      </a:pPr>
                      <a:r>
                        <a:rPr lang="en-GB" sz="1000">
                          <a:effectLst/>
                        </a:rPr>
                        <a:t>Definition</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Students create definitions of words/concepts.</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Demonstrates understanding. Can also be used as part of group work where a shared glossary is created, and students edit each other’s work</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extLst>
                  <a:ext uri="{0D108BD9-81ED-4DB2-BD59-A6C34878D82A}">
                    <a16:rowId xmlns:a16="http://schemas.microsoft.com/office/drawing/2014/main" val="3336483782"/>
                  </a:ext>
                </a:extLst>
              </a:tr>
              <a:tr h="207486">
                <a:tc>
                  <a:txBody>
                    <a:bodyPr/>
                    <a:lstStyle/>
                    <a:p>
                      <a:pPr marL="0" marR="0">
                        <a:lnSpc>
                          <a:spcPct val="107000"/>
                        </a:lnSpc>
                        <a:spcBef>
                          <a:spcPts val="0"/>
                        </a:spcBef>
                        <a:spcAft>
                          <a:spcPts val="0"/>
                        </a:spcAft>
                      </a:pPr>
                      <a:r>
                        <a:rPr lang="en-GB" sz="1000">
                          <a:effectLst/>
                        </a:rPr>
                        <a:t>Description of a process</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Students describe how something works.</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Allows students to show that they understand the process</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extLst>
                  <a:ext uri="{0D108BD9-81ED-4DB2-BD59-A6C34878D82A}">
                    <a16:rowId xmlns:a16="http://schemas.microsoft.com/office/drawing/2014/main" val="3943553537"/>
                  </a:ext>
                </a:extLst>
              </a:tr>
              <a:tr h="561051">
                <a:tc>
                  <a:txBody>
                    <a:bodyPr/>
                    <a:lstStyle/>
                    <a:p>
                      <a:pPr marL="0" marR="0">
                        <a:lnSpc>
                          <a:spcPct val="107000"/>
                        </a:lnSpc>
                        <a:spcBef>
                          <a:spcPts val="0"/>
                        </a:spcBef>
                        <a:spcAft>
                          <a:spcPts val="0"/>
                        </a:spcAft>
                      </a:pPr>
                      <a:r>
                        <a:rPr lang="en-GB" sz="1000">
                          <a:effectLst/>
                        </a:rPr>
                        <a:t>Diagram, table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Students produce a visual representation of data.</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Tests a number of skills: understanding of data, understanding useful/correct visual representation of data, understanding of audience who the visual representation is for.</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extLst>
                  <a:ext uri="{0D108BD9-81ED-4DB2-BD59-A6C34878D82A}">
                    <a16:rowId xmlns:a16="http://schemas.microsoft.com/office/drawing/2014/main" val="889616721"/>
                  </a:ext>
                </a:extLst>
              </a:tr>
              <a:tr h="384269">
                <a:tc>
                  <a:txBody>
                    <a:bodyPr/>
                    <a:lstStyle/>
                    <a:p>
                      <a:pPr marL="0" marR="0">
                        <a:lnSpc>
                          <a:spcPct val="107000"/>
                        </a:lnSpc>
                        <a:spcBef>
                          <a:spcPts val="0"/>
                        </a:spcBef>
                        <a:spcAft>
                          <a:spcPts val="0"/>
                        </a:spcAft>
                      </a:pPr>
                      <a:r>
                        <a:rPr lang="en-GB" sz="1000">
                          <a:effectLst/>
                        </a:rPr>
                        <a:t>Dialogue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Creating or engaging in dialogue </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Allows students to show their understanding and, if the dialogue is aimed a specific audience, their ability to translate their knowledge for that audience</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extLst>
                  <a:ext uri="{0D108BD9-81ED-4DB2-BD59-A6C34878D82A}">
                    <a16:rowId xmlns:a16="http://schemas.microsoft.com/office/drawing/2014/main" val="1278688504"/>
                  </a:ext>
                </a:extLst>
              </a:tr>
              <a:tr h="384269">
                <a:tc>
                  <a:txBody>
                    <a:bodyPr/>
                    <a:lstStyle/>
                    <a:p>
                      <a:pPr marL="0" marR="0">
                        <a:lnSpc>
                          <a:spcPct val="107000"/>
                        </a:lnSpc>
                        <a:spcBef>
                          <a:spcPts val="0"/>
                        </a:spcBef>
                        <a:spcAft>
                          <a:spcPts val="0"/>
                        </a:spcAft>
                      </a:pPr>
                      <a:r>
                        <a:rPr lang="en-GB" sz="1000">
                          <a:effectLst/>
                        </a:rPr>
                        <a:t>Draft</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Students write a draft of a piece of work</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This is a great way to support students and check their understanding of both the topic ad the criteria for a piece of assessed work.</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extLst>
                  <a:ext uri="{0D108BD9-81ED-4DB2-BD59-A6C34878D82A}">
                    <a16:rowId xmlns:a16="http://schemas.microsoft.com/office/drawing/2014/main" val="2217632137"/>
                  </a:ext>
                </a:extLst>
              </a:tr>
              <a:tr h="384269">
                <a:tc>
                  <a:txBody>
                    <a:bodyPr/>
                    <a:lstStyle/>
                    <a:p>
                      <a:pPr marL="0" marR="0">
                        <a:lnSpc>
                          <a:spcPct val="107000"/>
                        </a:lnSpc>
                        <a:spcBef>
                          <a:spcPts val="0"/>
                        </a:spcBef>
                        <a:spcAft>
                          <a:spcPts val="0"/>
                        </a:spcAft>
                      </a:pPr>
                      <a:r>
                        <a:rPr lang="en-GB" sz="1000">
                          <a:effectLst/>
                        </a:rPr>
                        <a:t>Executive summary</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a:effectLst/>
                        </a:rPr>
                        <a:t>Students write a summary of a report, either as a draft of the report, or of an actual report</a:t>
                      </a:r>
                      <a:endParaRPr lang="en-US" sz="100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tc>
                  <a:txBody>
                    <a:bodyPr/>
                    <a:lstStyle/>
                    <a:p>
                      <a:pPr marL="0" marR="0">
                        <a:lnSpc>
                          <a:spcPct val="107000"/>
                        </a:lnSpc>
                        <a:spcBef>
                          <a:spcPts val="0"/>
                        </a:spcBef>
                        <a:spcAft>
                          <a:spcPts val="0"/>
                        </a:spcAft>
                      </a:pPr>
                      <a:r>
                        <a:rPr lang="en-GB" sz="1000" dirty="0">
                          <a:effectLst/>
                        </a:rPr>
                        <a:t>Students demonstrate ability to summarise the most important points, or ‘message’ for a specified audience</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txBody>
                  <a:tcPr marL="54364" marR="54364" marT="0" marB="0"/>
                </a:tc>
                <a:extLst>
                  <a:ext uri="{0D108BD9-81ED-4DB2-BD59-A6C34878D82A}">
                    <a16:rowId xmlns:a16="http://schemas.microsoft.com/office/drawing/2014/main" val="1521075934"/>
                  </a:ext>
                </a:extLst>
              </a:tr>
            </a:tbl>
          </a:graphicData>
        </a:graphic>
      </p:graphicFrame>
    </p:spTree>
    <p:custDataLst>
      <p:tags r:id="rId1"/>
    </p:custDataLst>
    <p:extLst>
      <p:ext uri="{BB962C8B-B14F-4D97-AF65-F5344CB8AC3E}">
        <p14:creationId xmlns:p14="http://schemas.microsoft.com/office/powerpoint/2010/main" val="174283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4350321-3B76-41CF-9476-999D58AE2CBD}"/>
              </a:ext>
            </a:extLst>
          </p:cNvPr>
          <p:cNvGraphicFramePr>
            <a:graphicFrameLocks noGrp="1"/>
          </p:cNvGraphicFramePr>
          <p:nvPr/>
        </p:nvGraphicFramePr>
        <p:xfrm>
          <a:off x="224852" y="1229193"/>
          <a:ext cx="11617378" cy="4691925"/>
        </p:xfrm>
        <a:graphic>
          <a:graphicData uri="http://schemas.openxmlformats.org/drawingml/2006/table">
            <a:tbl>
              <a:tblPr firstRow="1" firstCol="1" bandRow="1">
                <a:solidFill>
                  <a:schemeClr val="bg1">
                    <a:lumMod val="95000"/>
                  </a:schemeClr>
                </a:solidFill>
                <a:tableStyleId>{E8B1032C-EA38-4F05-BA0D-38AFFFC7BED3}</a:tableStyleId>
              </a:tblPr>
              <a:tblGrid>
                <a:gridCol w="2978175">
                  <a:extLst>
                    <a:ext uri="{9D8B030D-6E8A-4147-A177-3AD203B41FA5}">
                      <a16:colId xmlns:a16="http://schemas.microsoft.com/office/drawing/2014/main" val="1458386461"/>
                    </a:ext>
                  </a:extLst>
                </a:gridCol>
                <a:gridCol w="4371573">
                  <a:extLst>
                    <a:ext uri="{9D8B030D-6E8A-4147-A177-3AD203B41FA5}">
                      <a16:colId xmlns:a16="http://schemas.microsoft.com/office/drawing/2014/main" val="3783517592"/>
                    </a:ext>
                  </a:extLst>
                </a:gridCol>
                <a:gridCol w="4267630">
                  <a:extLst>
                    <a:ext uri="{9D8B030D-6E8A-4147-A177-3AD203B41FA5}">
                      <a16:colId xmlns:a16="http://schemas.microsoft.com/office/drawing/2014/main" val="1226606098"/>
                    </a:ext>
                  </a:extLst>
                </a:gridCol>
              </a:tblGrid>
              <a:tr h="594772">
                <a:tc>
                  <a:txBody>
                    <a:bodyPr/>
                    <a:lstStyle/>
                    <a:p>
                      <a:pPr marL="0" marR="0">
                        <a:lnSpc>
                          <a:spcPct val="107000"/>
                        </a:lnSpc>
                        <a:spcBef>
                          <a:spcPts val="0"/>
                        </a:spcBef>
                        <a:spcAft>
                          <a:spcPts val="0"/>
                        </a:spcAft>
                      </a:pPr>
                      <a:r>
                        <a:rPr lang="en-GB" sz="1200" b="0" cap="none" spc="0">
                          <a:solidFill>
                            <a:schemeClr val="bg1"/>
                          </a:solidFill>
                          <a:effectLst/>
                        </a:rPr>
                        <a:t>Fill in the blank test</a:t>
                      </a:r>
                      <a:endParaRPr lang="en-US" sz="1200" b="0" cap="none" spc="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nSpc>
                          <a:spcPct val="107000"/>
                        </a:lnSpc>
                        <a:spcBef>
                          <a:spcPts val="0"/>
                        </a:spcBef>
                        <a:spcAft>
                          <a:spcPts val="0"/>
                        </a:spcAft>
                      </a:pPr>
                      <a:r>
                        <a:rPr lang="en-GB" sz="1200" b="0" cap="none" spc="0">
                          <a:solidFill>
                            <a:schemeClr val="bg1"/>
                          </a:solidFill>
                          <a:effectLst/>
                        </a:rPr>
                        <a:t>Students fill in blanks in statements</a:t>
                      </a:r>
                      <a:endParaRPr lang="en-US" sz="1200" b="0" cap="none" spc="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nSpc>
                          <a:spcPct val="107000"/>
                        </a:lnSpc>
                        <a:spcBef>
                          <a:spcPts val="0"/>
                        </a:spcBef>
                        <a:spcAft>
                          <a:spcPts val="0"/>
                        </a:spcAft>
                      </a:pPr>
                      <a:r>
                        <a:rPr lang="en-GB" sz="1200" b="0" cap="none" spc="0">
                          <a:solidFill>
                            <a:schemeClr val="bg1"/>
                          </a:solidFill>
                          <a:effectLst/>
                        </a:rPr>
                        <a:t>Demonstrates knowledge of key words/concepts/definitions</a:t>
                      </a:r>
                      <a:endParaRPr lang="en-US" sz="1200" b="0" cap="none" spc="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3169437156"/>
                  </a:ext>
                </a:extLst>
              </a:tr>
              <a:tr h="366560">
                <a:tc>
                  <a:txBody>
                    <a:bodyPr/>
                    <a:lstStyle/>
                    <a:p>
                      <a:pPr marL="0" marR="0">
                        <a:lnSpc>
                          <a:spcPct val="107000"/>
                        </a:lnSpc>
                        <a:spcBef>
                          <a:spcPts val="0"/>
                        </a:spcBef>
                        <a:spcAft>
                          <a:spcPts val="0"/>
                        </a:spcAft>
                      </a:pPr>
                      <a:r>
                        <a:rPr lang="en-GB" sz="800" b="1" cap="none" spc="0">
                          <a:solidFill>
                            <a:schemeClr val="tx1"/>
                          </a:solidFill>
                          <a:effectLst/>
                        </a:rPr>
                        <a:t>Flowchart</a:t>
                      </a:r>
                      <a:endParaRPr lang="en-US" sz="8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Students create flowcharts of processes relevant to the subject/discipline</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Demonstrates understanding of how the processes to achieve a proscribed outcome might be achieved</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719403736"/>
                  </a:ext>
                </a:extLst>
              </a:tr>
              <a:tr h="366560">
                <a:tc>
                  <a:txBody>
                    <a:bodyPr/>
                    <a:lstStyle/>
                    <a:p>
                      <a:pPr marL="0" marR="0">
                        <a:lnSpc>
                          <a:spcPct val="107000"/>
                        </a:lnSpc>
                        <a:spcBef>
                          <a:spcPts val="0"/>
                        </a:spcBef>
                        <a:spcAft>
                          <a:spcPts val="0"/>
                        </a:spcAft>
                      </a:pPr>
                      <a:r>
                        <a:rPr lang="en-GB" sz="800" b="1" cap="none" spc="0">
                          <a:solidFill>
                            <a:schemeClr val="tx1"/>
                          </a:solidFill>
                          <a:effectLst/>
                        </a:rPr>
                        <a:t>Funding bid</a:t>
                      </a:r>
                      <a:endParaRPr lang="en-US" sz="8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Students create relevant funding bids, sometimes using actual funding bid forms, sometimes a simplified version</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Allows students to practice funding applications </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398275732"/>
                  </a:ext>
                </a:extLst>
              </a:tr>
              <a:tr h="510411">
                <a:tc>
                  <a:txBody>
                    <a:bodyPr/>
                    <a:lstStyle/>
                    <a:p>
                      <a:pPr marL="0" marR="0">
                        <a:lnSpc>
                          <a:spcPct val="107000"/>
                        </a:lnSpc>
                        <a:spcBef>
                          <a:spcPts val="0"/>
                        </a:spcBef>
                        <a:spcAft>
                          <a:spcPts val="0"/>
                        </a:spcAft>
                      </a:pPr>
                      <a:r>
                        <a:rPr lang="en-GB" sz="800" b="1" cap="none" spc="0">
                          <a:solidFill>
                            <a:schemeClr val="tx1"/>
                          </a:solidFill>
                          <a:effectLst/>
                        </a:rPr>
                        <a:t>Group discussion</a:t>
                      </a:r>
                      <a:endParaRPr lang="en-US" sz="8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Students take part in discussions about a specific topic, often with preparation. Discussion may, however, be to work out what students already know about a topic to then lead to further work/research.</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Allows students to practice making verbal arguments or explain concepts/theories</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989684336"/>
                  </a:ext>
                </a:extLst>
              </a:tr>
              <a:tr h="366560">
                <a:tc>
                  <a:txBody>
                    <a:bodyPr/>
                    <a:lstStyle/>
                    <a:p>
                      <a:pPr marL="0" marR="0">
                        <a:lnSpc>
                          <a:spcPct val="107000"/>
                        </a:lnSpc>
                        <a:spcBef>
                          <a:spcPts val="0"/>
                        </a:spcBef>
                        <a:spcAft>
                          <a:spcPts val="0"/>
                        </a:spcAft>
                      </a:pPr>
                      <a:r>
                        <a:rPr lang="en-GB" sz="800" b="1" cap="none" spc="0">
                          <a:solidFill>
                            <a:schemeClr val="tx1"/>
                          </a:solidFill>
                          <a:effectLst/>
                        </a:rPr>
                        <a:t>Instructional manual</a:t>
                      </a:r>
                      <a:endParaRPr lang="en-US" sz="8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Students create instruction manuals for another audience – maybe other students, or an outside audience</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Demonstrates communication appropriate to the audience which requires solid understanding of a topic/theory/concept</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122527177"/>
                  </a:ext>
                </a:extLst>
              </a:tr>
              <a:tr h="366560">
                <a:tc>
                  <a:txBody>
                    <a:bodyPr/>
                    <a:lstStyle/>
                    <a:p>
                      <a:pPr marL="0" marR="0">
                        <a:lnSpc>
                          <a:spcPct val="107000"/>
                        </a:lnSpc>
                        <a:spcBef>
                          <a:spcPts val="0"/>
                        </a:spcBef>
                        <a:spcAft>
                          <a:spcPts val="0"/>
                        </a:spcAft>
                      </a:pPr>
                      <a:r>
                        <a:rPr lang="en-GB" sz="800" b="1" cap="none" spc="0">
                          <a:solidFill>
                            <a:schemeClr val="tx1"/>
                          </a:solidFill>
                          <a:effectLst/>
                        </a:rPr>
                        <a:t>“Introduction” to an essay or report (rather than the full report)</a:t>
                      </a:r>
                      <a:endParaRPr lang="en-US" sz="8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Students can write either just an introduction or are only graded on the introduction as part of the report</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Allows students to demonstrate ability to concisely explain the background to a theory/topic/subject/concept</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549084975"/>
                  </a:ext>
                </a:extLst>
              </a:tr>
              <a:tr h="366560">
                <a:tc>
                  <a:txBody>
                    <a:bodyPr/>
                    <a:lstStyle/>
                    <a:p>
                      <a:pPr marL="0" marR="0">
                        <a:lnSpc>
                          <a:spcPct val="107000"/>
                        </a:lnSpc>
                        <a:spcBef>
                          <a:spcPts val="0"/>
                        </a:spcBef>
                        <a:spcAft>
                          <a:spcPts val="0"/>
                        </a:spcAft>
                      </a:pPr>
                      <a:r>
                        <a:rPr lang="en-GB" sz="800" b="1" cap="none" spc="0">
                          <a:solidFill>
                            <a:schemeClr val="tx1"/>
                          </a:solidFill>
                          <a:effectLst/>
                        </a:rPr>
                        <a:t>Laboratory reports</a:t>
                      </a:r>
                      <a:endParaRPr lang="en-US" sz="8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Students are required to write a report for a laboratory exercise. </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Demonstrates understanding of steps/processes undertaken during experimentation and interpretation of results.</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851222981"/>
                  </a:ext>
                </a:extLst>
              </a:tr>
              <a:tr h="510411">
                <a:tc>
                  <a:txBody>
                    <a:bodyPr/>
                    <a:lstStyle/>
                    <a:p>
                      <a:pPr marL="0" marR="0">
                        <a:lnSpc>
                          <a:spcPct val="107000"/>
                        </a:lnSpc>
                        <a:spcBef>
                          <a:spcPts val="0"/>
                        </a:spcBef>
                        <a:spcAft>
                          <a:spcPts val="0"/>
                        </a:spcAft>
                      </a:pPr>
                      <a:r>
                        <a:rPr lang="en-GB" sz="800" b="1" cap="none" spc="0">
                          <a:solidFill>
                            <a:schemeClr val="tx1"/>
                          </a:solidFill>
                          <a:effectLst/>
                        </a:rPr>
                        <a:t>Learning logs</a:t>
                      </a:r>
                      <a:endParaRPr lang="en-US" sz="8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These are lists of activities and outcomes which students check off during a period of learning. For example, students could be asked to indicate competencies which they have practised to a specific level during a work placement.</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Allows students to show they have completed tasks required of them and may include reflection on those tasks.</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81150944"/>
                  </a:ext>
                </a:extLst>
              </a:tr>
              <a:tr h="366560">
                <a:tc>
                  <a:txBody>
                    <a:bodyPr/>
                    <a:lstStyle/>
                    <a:p>
                      <a:pPr marL="0" marR="0">
                        <a:lnSpc>
                          <a:spcPct val="107000"/>
                        </a:lnSpc>
                        <a:spcBef>
                          <a:spcPts val="0"/>
                        </a:spcBef>
                        <a:spcAft>
                          <a:spcPts val="0"/>
                        </a:spcAft>
                      </a:pPr>
                      <a:r>
                        <a:rPr lang="en-GB" sz="800" b="1" cap="none" spc="0">
                          <a:solidFill>
                            <a:schemeClr val="tx1"/>
                          </a:solidFill>
                          <a:effectLst/>
                        </a:rPr>
                        <a:t>Letter to the editor</a:t>
                      </a:r>
                      <a:endParaRPr lang="en-US" sz="8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Students write a letter to the editor of a newspaper/journal/magazine in relation to a current story or paper</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Demonstrates construction of an argument supporting or challenging a current ‘story’.</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528773637"/>
                  </a:ext>
                </a:extLst>
              </a:tr>
              <a:tr h="510411">
                <a:tc>
                  <a:txBody>
                    <a:bodyPr/>
                    <a:lstStyle/>
                    <a:p>
                      <a:pPr marL="0" marR="0">
                        <a:lnSpc>
                          <a:spcPct val="107000"/>
                        </a:lnSpc>
                        <a:spcBef>
                          <a:spcPts val="0"/>
                        </a:spcBef>
                        <a:spcAft>
                          <a:spcPts val="0"/>
                        </a:spcAft>
                      </a:pPr>
                      <a:r>
                        <a:rPr lang="en-GB" sz="800" b="1" cap="none" spc="0">
                          <a:solidFill>
                            <a:schemeClr val="tx1"/>
                          </a:solidFill>
                          <a:effectLst/>
                        </a:rPr>
                        <a:t>‘Live’ exercise</a:t>
                      </a:r>
                      <a:endParaRPr lang="en-US" sz="8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Students are provided with an initial dossier of papers to read, prioritise and work on, with a variety of tasks and new information given at intervals throughout the period the exercise runs.</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This is usually a problem-solving exercise and often enables multidisciplinary teams (either across years, or across subject specialisms) to work together to achieve an outcome.</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958549263"/>
                  </a:ext>
                </a:extLst>
              </a:tr>
              <a:tr h="366560">
                <a:tc>
                  <a:txBody>
                    <a:bodyPr/>
                    <a:lstStyle/>
                    <a:p>
                      <a:pPr marL="0" marR="0">
                        <a:lnSpc>
                          <a:spcPct val="107000"/>
                        </a:lnSpc>
                        <a:spcBef>
                          <a:spcPts val="0"/>
                        </a:spcBef>
                        <a:spcAft>
                          <a:spcPts val="0"/>
                        </a:spcAft>
                      </a:pPr>
                      <a:r>
                        <a:rPr lang="en-GB" sz="800" b="1" cap="none" spc="0">
                          <a:solidFill>
                            <a:schemeClr val="tx1"/>
                          </a:solidFill>
                          <a:effectLst/>
                        </a:rPr>
                        <a:t>Matching test</a:t>
                      </a:r>
                      <a:endParaRPr lang="en-US" sz="8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a:solidFill>
                            <a:schemeClr val="tx1"/>
                          </a:solidFill>
                          <a:effectLst/>
                        </a:rPr>
                        <a:t>Students match items. Often used with diagrams and series of labels, or with matched statements. Matching can be simple or complex.</a:t>
                      </a:r>
                      <a:endParaRPr lang="en-US" sz="8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0"/>
                        </a:spcAft>
                      </a:pPr>
                      <a:r>
                        <a:rPr lang="en-GB" sz="800" cap="none" spc="0" dirty="0">
                          <a:solidFill>
                            <a:schemeClr val="tx1"/>
                          </a:solidFill>
                          <a:effectLst/>
                        </a:rPr>
                        <a:t>Students show that they know elements of (for example) structures, or requirements. May also include relevance of matched items</a:t>
                      </a:r>
                      <a:endParaRPr lang="en-US" sz="800" cap="none" spc="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8148" marR="28148" marT="50306"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722065204"/>
                  </a:ext>
                </a:extLst>
              </a:tr>
            </a:tbl>
          </a:graphicData>
        </a:graphic>
      </p:graphicFrame>
    </p:spTree>
    <p:custDataLst>
      <p:tags r:id="rId1"/>
    </p:custDataLst>
    <p:extLst>
      <p:ext uri="{BB962C8B-B14F-4D97-AF65-F5344CB8AC3E}">
        <p14:creationId xmlns:p14="http://schemas.microsoft.com/office/powerpoint/2010/main" val="289043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AF3D4DB-5815-4F0C-A9E0-F5A842A710C9}"/>
              </a:ext>
            </a:extLst>
          </p:cNvPr>
          <p:cNvGraphicFramePr>
            <a:graphicFrameLocks noGrp="1"/>
          </p:cNvGraphicFramePr>
          <p:nvPr/>
        </p:nvGraphicFramePr>
        <p:xfrm>
          <a:off x="262328" y="1266669"/>
          <a:ext cx="11557416" cy="4714407"/>
        </p:xfrm>
        <a:graphic>
          <a:graphicData uri="http://schemas.openxmlformats.org/drawingml/2006/table">
            <a:tbl>
              <a:tblPr firstRow="1" firstCol="1" bandRow="1">
                <a:tableStyleId>{E8B1032C-EA38-4F05-BA0D-38AFFFC7BED3}</a:tableStyleId>
              </a:tblPr>
              <a:tblGrid>
                <a:gridCol w="3063932">
                  <a:extLst>
                    <a:ext uri="{9D8B030D-6E8A-4147-A177-3AD203B41FA5}">
                      <a16:colId xmlns:a16="http://schemas.microsoft.com/office/drawing/2014/main" val="4198074212"/>
                    </a:ext>
                  </a:extLst>
                </a:gridCol>
                <a:gridCol w="4336128">
                  <a:extLst>
                    <a:ext uri="{9D8B030D-6E8A-4147-A177-3AD203B41FA5}">
                      <a16:colId xmlns:a16="http://schemas.microsoft.com/office/drawing/2014/main" val="1405765110"/>
                    </a:ext>
                  </a:extLst>
                </a:gridCol>
                <a:gridCol w="4157356">
                  <a:extLst>
                    <a:ext uri="{9D8B030D-6E8A-4147-A177-3AD203B41FA5}">
                      <a16:colId xmlns:a16="http://schemas.microsoft.com/office/drawing/2014/main" val="1430937875"/>
                    </a:ext>
                  </a:extLst>
                </a:gridCol>
              </a:tblGrid>
              <a:tr h="390269">
                <a:tc>
                  <a:txBody>
                    <a:bodyPr/>
                    <a:lstStyle/>
                    <a:p>
                      <a:pPr marL="0" marR="0">
                        <a:lnSpc>
                          <a:spcPct val="107000"/>
                        </a:lnSpc>
                        <a:spcBef>
                          <a:spcPts val="0"/>
                        </a:spcBef>
                        <a:spcAft>
                          <a:spcPts val="0"/>
                        </a:spcAft>
                      </a:pPr>
                      <a:r>
                        <a:rPr lang="en-GB" sz="800">
                          <a:effectLst/>
                        </a:rPr>
                        <a:t>Materials and methods plan</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draft a plan for the materials and methods they will use, or would use, in a practical setting</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Demonstrates planning for practical work </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1013108604"/>
                  </a:ext>
                </a:extLst>
              </a:tr>
              <a:tr h="210725">
                <a:tc>
                  <a:txBody>
                    <a:bodyPr/>
                    <a:lstStyle/>
                    <a:p>
                      <a:pPr marL="0" marR="0">
                        <a:lnSpc>
                          <a:spcPct val="107000"/>
                        </a:lnSpc>
                        <a:spcBef>
                          <a:spcPts val="0"/>
                        </a:spcBef>
                        <a:spcAft>
                          <a:spcPts val="0"/>
                        </a:spcAft>
                      </a:pPr>
                      <a:r>
                        <a:rPr lang="en-GB" sz="800">
                          <a:effectLst/>
                        </a:rPr>
                        <a:t>Mathematical problem</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solve mathematical problems</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Demonstrating ability with formulae, mathematical processes etc. </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988233461"/>
                  </a:ext>
                </a:extLst>
              </a:tr>
              <a:tr h="569811">
                <a:tc>
                  <a:txBody>
                    <a:bodyPr/>
                    <a:lstStyle/>
                    <a:p>
                      <a:pPr marL="0" marR="0">
                        <a:lnSpc>
                          <a:spcPct val="107000"/>
                        </a:lnSpc>
                        <a:spcBef>
                          <a:spcPts val="0"/>
                        </a:spcBef>
                        <a:spcAft>
                          <a:spcPts val="0"/>
                        </a:spcAft>
                      </a:pPr>
                      <a:r>
                        <a:rPr lang="en-GB" sz="800">
                          <a:effectLst/>
                        </a:rPr>
                        <a:t>Media profile</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are asked to use pictures or headlines from newspapers and magazines to illustrate the public perception/profile of a particular aspect of the subject. They can also write responses.</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analyse the public perception of a topic/theory/project etc. Useful for considering accuracy of reporting (fake news) etc.</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445736899"/>
                  </a:ext>
                </a:extLst>
              </a:tr>
              <a:tr h="390269">
                <a:tc>
                  <a:txBody>
                    <a:bodyPr/>
                    <a:lstStyle/>
                    <a:p>
                      <a:pPr marL="0" marR="0">
                        <a:lnSpc>
                          <a:spcPct val="107000"/>
                        </a:lnSpc>
                        <a:spcBef>
                          <a:spcPts val="0"/>
                        </a:spcBef>
                        <a:spcAft>
                          <a:spcPts val="0"/>
                        </a:spcAft>
                      </a:pPr>
                      <a:r>
                        <a:rPr lang="en-GB" sz="800">
                          <a:effectLst/>
                        </a:rPr>
                        <a:t>Memo</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write a short piece explaining a concept/theory etc</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demonstrate ability to summarise, communicate essential points and show that they understand these.</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1009731362"/>
                  </a:ext>
                </a:extLst>
              </a:tr>
              <a:tr h="390269">
                <a:tc>
                  <a:txBody>
                    <a:bodyPr/>
                    <a:lstStyle/>
                    <a:p>
                      <a:pPr marL="0" marR="0">
                        <a:lnSpc>
                          <a:spcPct val="107000"/>
                        </a:lnSpc>
                        <a:spcBef>
                          <a:spcPts val="0"/>
                        </a:spcBef>
                        <a:spcAft>
                          <a:spcPts val="0"/>
                        </a:spcAft>
                      </a:pPr>
                      <a:r>
                        <a:rPr lang="en-GB" sz="800">
                          <a:effectLst/>
                        </a:rPr>
                        <a:t>“Micro-theme” (a tight, coherent essay typed on a 5x 8 note card)</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write a very short piece explaining a concept/theory etc</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demonstrate ability to summarise, communicate essential points and show that they understand these.</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657198545"/>
                  </a:ext>
                </a:extLst>
              </a:tr>
              <a:tr h="390269">
                <a:tc>
                  <a:txBody>
                    <a:bodyPr/>
                    <a:lstStyle/>
                    <a:p>
                      <a:pPr marL="0" marR="0">
                        <a:lnSpc>
                          <a:spcPct val="107000"/>
                        </a:lnSpc>
                        <a:spcBef>
                          <a:spcPts val="0"/>
                        </a:spcBef>
                        <a:spcAft>
                          <a:spcPts val="0"/>
                        </a:spcAft>
                      </a:pPr>
                      <a:r>
                        <a:rPr lang="en-GB" sz="800">
                          <a:effectLst/>
                        </a:rPr>
                        <a:t>Mini-practical</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This involves a series of mini practical sessions. Can be conducted under timed conditions.</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Creates the potential for assessing a wide range of practical, analytical and interpretative skills</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2347508535"/>
                  </a:ext>
                </a:extLst>
              </a:tr>
              <a:tr h="390269">
                <a:tc>
                  <a:txBody>
                    <a:bodyPr/>
                    <a:lstStyle/>
                    <a:p>
                      <a:pPr marL="0" marR="0">
                        <a:lnSpc>
                          <a:spcPct val="107000"/>
                        </a:lnSpc>
                        <a:spcBef>
                          <a:spcPts val="0"/>
                        </a:spcBef>
                        <a:spcAft>
                          <a:spcPts val="0"/>
                        </a:spcAft>
                      </a:pPr>
                      <a:r>
                        <a:rPr lang="en-GB" sz="800">
                          <a:effectLst/>
                        </a:rPr>
                        <a:t>Multimedia or slide presentation</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dirty="0">
                          <a:effectLst/>
                        </a:rPr>
                        <a:t>Students create a presentation about a concept/theory/project etc</a:t>
                      </a:r>
                      <a:endParaRPr lang="en-US" sz="800" dirty="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Demonstrates communication skills and understanding of key points of concept/theory/project etc</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4127743562"/>
                  </a:ext>
                </a:extLst>
              </a:tr>
              <a:tr h="390269">
                <a:tc>
                  <a:txBody>
                    <a:bodyPr/>
                    <a:lstStyle/>
                    <a:p>
                      <a:pPr marL="0" marR="0">
                        <a:lnSpc>
                          <a:spcPct val="107000"/>
                        </a:lnSpc>
                        <a:spcBef>
                          <a:spcPts val="0"/>
                        </a:spcBef>
                        <a:spcAft>
                          <a:spcPts val="0"/>
                        </a:spcAft>
                      </a:pPr>
                      <a:r>
                        <a:rPr lang="en-GB" sz="800">
                          <a:effectLst/>
                        </a:rPr>
                        <a:t>Multiple-choice test</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Can be useful for diagnostic, formative assessment, in addition to summative assessment. </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Well-designed questions can assess more than factual recall of information.</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3714840638"/>
                  </a:ext>
                </a:extLst>
              </a:tr>
              <a:tr h="210725">
                <a:tc>
                  <a:txBody>
                    <a:bodyPr/>
                    <a:lstStyle/>
                    <a:p>
                      <a:pPr marL="0" marR="0">
                        <a:lnSpc>
                          <a:spcPct val="107000"/>
                        </a:lnSpc>
                        <a:spcBef>
                          <a:spcPts val="0"/>
                        </a:spcBef>
                        <a:spcAft>
                          <a:spcPts val="0"/>
                        </a:spcAft>
                      </a:pPr>
                      <a:r>
                        <a:rPr lang="en-GB" sz="800">
                          <a:effectLst/>
                        </a:rPr>
                        <a:t>Narrative</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write a narrative piece about a concept/theory/project etc</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Demonstrates ability to create a narrative and to write for a specific audience</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2519261005"/>
                  </a:ext>
                </a:extLst>
              </a:tr>
              <a:tr h="210725">
                <a:tc>
                  <a:txBody>
                    <a:bodyPr/>
                    <a:lstStyle/>
                    <a:p>
                      <a:pPr marL="0" marR="0">
                        <a:lnSpc>
                          <a:spcPct val="107000"/>
                        </a:lnSpc>
                        <a:spcBef>
                          <a:spcPts val="0"/>
                        </a:spcBef>
                        <a:spcAft>
                          <a:spcPts val="0"/>
                        </a:spcAft>
                      </a:pPr>
                      <a:r>
                        <a:rPr lang="en-GB" sz="800">
                          <a:effectLst/>
                        </a:rPr>
                        <a:t>News or feature story</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write a news/feature about a concept/theory/project etc</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Demonstrates ability to write in style and for a specific audience</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3137538346"/>
                  </a:ext>
                </a:extLst>
              </a:tr>
              <a:tr h="390269">
                <a:tc>
                  <a:txBody>
                    <a:bodyPr/>
                    <a:lstStyle/>
                    <a:p>
                      <a:pPr marL="0" marR="0">
                        <a:lnSpc>
                          <a:spcPct val="107000"/>
                        </a:lnSpc>
                        <a:spcBef>
                          <a:spcPts val="0"/>
                        </a:spcBef>
                        <a:spcAft>
                          <a:spcPts val="0"/>
                        </a:spcAft>
                      </a:pPr>
                      <a:r>
                        <a:rPr lang="en-GB" sz="800">
                          <a:effectLst/>
                        </a:rPr>
                        <a:t>Notes on reading</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write short notes on a reading covering key elements of that reading, usually for a specific purpose.</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Demonstrates ability to summarise, to identify key points and to create useful notes</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1493079454"/>
                  </a:ext>
                </a:extLst>
              </a:tr>
              <a:tr h="390269">
                <a:tc>
                  <a:txBody>
                    <a:bodyPr/>
                    <a:lstStyle/>
                    <a:p>
                      <a:pPr marL="0" marR="0">
                        <a:lnSpc>
                          <a:spcPct val="107000"/>
                        </a:lnSpc>
                        <a:spcBef>
                          <a:spcPts val="0"/>
                        </a:spcBef>
                        <a:spcAft>
                          <a:spcPts val="0"/>
                        </a:spcAft>
                      </a:pPr>
                      <a:r>
                        <a:rPr lang="en-GB" sz="800">
                          <a:effectLst/>
                        </a:rPr>
                        <a:t>Observation</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are observed whilst undertaking some form of ‘performance’. This is commonly used in teaching classroom practice and laboratory work.</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demonstrate proficiency with practical skills</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196313175"/>
                  </a:ext>
                </a:extLst>
              </a:tr>
              <a:tr h="390269">
                <a:tc>
                  <a:txBody>
                    <a:bodyPr/>
                    <a:lstStyle/>
                    <a:p>
                      <a:pPr marL="0" marR="0">
                        <a:lnSpc>
                          <a:spcPct val="107000"/>
                        </a:lnSpc>
                        <a:spcBef>
                          <a:spcPts val="0"/>
                        </a:spcBef>
                        <a:spcAft>
                          <a:spcPts val="0"/>
                        </a:spcAft>
                      </a:pPr>
                      <a:r>
                        <a:rPr lang="en-GB" sz="800">
                          <a:effectLst/>
                        </a:rPr>
                        <a:t>Online discussion boards</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a:effectLst/>
                        </a:rPr>
                        <a:t>Students are assessed on the basis of their contributions to an online discussion for example, with their peers; this could be hosted on a virtual learning environment (VLE).</a:t>
                      </a:r>
                      <a:endParaRPr lang="en-US" sz="80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tc>
                  <a:txBody>
                    <a:bodyPr/>
                    <a:lstStyle/>
                    <a:p>
                      <a:pPr marL="0" marR="0">
                        <a:lnSpc>
                          <a:spcPct val="107000"/>
                        </a:lnSpc>
                        <a:spcBef>
                          <a:spcPts val="0"/>
                        </a:spcBef>
                        <a:spcAft>
                          <a:spcPts val="0"/>
                        </a:spcAft>
                      </a:pPr>
                      <a:r>
                        <a:rPr lang="en-GB" sz="800" dirty="0">
                          <a:effectLst/>
                        </a:rPr>
                        <a:t>Students demonstrate engagement with the topic and with their peers</a:t>
                      </a:r>
                      <a:endParaRPr lang="en-US" sz="800" dirty="0">
                        <a:effectLst/>
                        <a:latin typeface="Calibri" panose="020F0502020204030204" pitchFamily="34" charset="0"/>
                        <a:ea typeface="DengXian" panose="02010600030101010101" pitchFamily="2" charset="-122"/>
                        <a:cs typeface="Arial" panose="020B0604020202020204" pitchFamily="34" charset="0"/>
                      </a:endParaRPr>
                    </a:p>
                  </a:txBody>
                  <a:tcPr marL="43247" marR="43247" marT="0" marB="0"/>
                </a:tc>
                <a:extLst>
                  <a:ext uri="{0D108BD9-81ED-4DB2-BD59-A6C34878D82A}">
                    <a16:rowId xmlns:a16="http://schemas.microsoft.com/office/drawing/2014/main" val="60306333"/>
                  </a:ext>
                </a:extLst>
              </a:tr>
            </a:tbl>
          </a:graphicData>
        </a:graphic>
      </p:graphicFrame>
    </p:spTree>
    <p:custDataLst>
      <p:tags r:id="rId1"/>
    </p:custDataLst>
    <p:extLst>
      <p:ext uri="{BB962C8B-B14F-4D97-AF65-F5344CB8AC3E}">
        <p14:creationId xmlns:p14="http://schemas.microsoft.com/office/powerpoint/2010/main" val="56218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1194627-BF72-4410-A774-399F31450A8E}"/>
              </a:ext>
            </a:extLst>
          </p:cNvPr>
          <p:cNvGraphicFramePr>
            <a:graphicFrameLocks noGrp="1"/>
          </p:cNvGraphicFramePr>
          <p:nvPr/>
        </p:nvGraphicFramePr>
        <p:xfrm>
          <a:off x="284814" y="1334125"/>
          <a:ext cx="11452483" cy="4661936"/>
        </p:xfrm>
        <a:graphic>
          <a:graphicData uri="http://schemas.openxmlformats.org/drawingml/2006/table">
            <a:tbl>
              <a:tblPr firstRow="1" firstCol="1" bandRow="1">
                <a:tableStyleId>{E8B1032C-EA38-4F05-BA0D-38AFFFC7BED3}</a:tableStyleId>
              </a:tblPr>
              <a:tblGrid>
                <a:gridCol w="1652378">
                  <a:extLst>
                    <a:ext uri="{9D8B030D-6E8A-4147-A177-3AD203B41FA5}">
                      <a16:colId xmlns:a16="http://schemas.microsoft.com/office/drawing/2014/main" val="1170784957"/>
                    </a:ext>
                  </a:extLst>
                </a:gridCol>
                <a:gridCol w="4885101">
                  <a:extLst>
                    <a:ext uri="{9D8B030D-6E8A-4147-A177-3AD203B41FA5}">
                      <a16:colId xmlns:a16="http://schemas.microsoft.com/office/drawing/2014/main" val="764475859"/>
                    </a:ext>
                  </a:extLst>
                </a:gridCol>
                <a:gridCol w="4915004">
                  <a:extLst>
                    <a:ext uri="{9D8B030D-6E8A-4147-A177-3AD203B41FA5}">
                      <a16:colId xmlns:a16="http://schemas.microsoft.com/office/drawing/2014/main" val="1181485321"/>
                    </a:ext>
                  </a:extLst>
                </a:gridCol>
              </a:tblGrid>
              <a:tr h="423812">
                <a:tc>
                  <a:txBody>
                    <a:bodyPr/>
                    <a:lstStyle/>
                    <a:p>
                      <a:pPr marL="0" marR="0">
                        <a:lnSpc>
                          <a:spcPct val="107000"/>
                        </a:lnSpc>
                        <a:spcBef>
                          <a:spcPts val="0"/>
                        </a:spcBef>
                        <a:spcAft>
                          <a:spcPts val="0"/>
                        </a:spcAft>
                      </a:pPr>
                      <a:r>
                        <a:rPr lang="en-GB" sz="900">
                          <a:effectLst/>
                        </a:rPr>
                        <a:t>Open book exams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Students have the opportunity to use any or specified resources to help them answer set questions under time constraints. </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Removes the over-reliance on memory and recall and models the way that professionals manage information.</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extLst>
                  <a:ext uri="{0D108BD9-81ED-4DB2-BD59-A6C34878D82A}">
                    <a16:rowId xmlns:a16="http://schemas.microsoft.com/office/drawing/2014/main" val="1328230920"/>
                  </a:ext>
                </a:extLst>
              </a:tr>
              <a:tr h="423812">
                <a:tc>
                  <a:txBody>
                    <a:bodyPr/>
                    <a:lstStyle/>
                    <a:p>
                      <a:pPr marL="0" marR="0">
                        <a:lnSpc>
                          <a:spcPct val="107000"/>
                        </a:lnSpc>
                        <a:spcBef>
                          <a:spcPts val="0"/>
                        </a:spcBef>
                        <a:spcAft>
                          <a:spcPts val="0"/>
                        </a:spcAft>
                      </a:pPr>
                      <a:r>
                        <a:rPr lang="en-GB" sz="900">
                          <a:effectLst/>
                        </a:rPr>
                        <a:t>Oral report/presentation</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dirty="0">
                          <a:effectLst/>
                        </a:rPr>
                        <a:t>Students are asked to give an oral presentation on a particular topic for a specified length of time and could also be asked to prepare associated handout(s). </a:t>
                      </a:r>
                      <a:endParaRPr lang="en-US" sz="900" dirty="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Can usefully be combined with self- and peer-assessment. Demonstrates communication skills and ability to summarise</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extLst>
                  <a:ext uri="{0D108BD9-81ED-4DB2-BD59-A6C34878D82A}">
                    <a16:rowId xmlns:a16="http://schemas.microsoft.com/office/drawing/2014/main" val="133022381"/>
                  </a:ext>
                </a:extLst>
              </a:tr>
              <a:tr h="228838">
                <a:tc>
                  <a:txBody>
                    <a:bodyPr/>
                    <a:lstStyle/>
                    <a:p>
                      <a:pPr marL="0" marR="0">
                        <a:lnSpc>
                          <a:spcPct val="107000"/>
                        </a:lnSpc>
                        <a:spcBef>
                          <a:spcPts val="0"/>
                        </a:spcBef>
                        <a:spcAft>
                          <a:spcPts val="0"/>
                        </a:spcAft>
                      </a:pPr>
                      <a:r>
                        <a:rPr lang="en-GB" sz="900">
                          <a:effectLst/>
                        </a:rPr>
                        <a:t>Outline</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Students prepare an outline, or plan, for any forthcoming piece of work. </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Demonstrates ability to summarise and to show thinking/structure</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extLst>
                  <a:ext uri="{0D108BD9-81ED-4DB2-BD59-A6C34878D82A}">
                    <a16:rowId xmlns:a16="http://schemas.microsoft.com/office/drawing/2014/main" val="3767513920"/>
                  </a:ext>
                </a:extLst>
              </a:tr>
              <a:tr h="423812">
                <a:tc>
                  <a:txBody>
                    <a:bodyPr/>
                    <a:lstStyle/>
                    <a:p>
                      <a:pPr marL="0" marR="0">
                        <a:lnSpc>
                          <a:spcPct val="107000"/>
                        </a:lnSpc>
                        <a:spcBef>
                          <a:spcPts val="0"/>
                        </a:spcBef>
                        <a:spcAft>
                          <a:spcPts val="0"/>
                        </a:spcAft>
                      </a:pPr>
                      <a:r>
                        <a:rPr lang="en-GB" sz="900">
                          <a:effectLst/>
                        </a:rPr>
                        <a:t>Part-written practical reports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Lab sheets given to students provide some of the write-up in full but leave sections such as error analysis, theoretical explanation etc. for the students to complete.</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Supported way to introduce students to new concepts or to remind students of steps/stages in a practical whilst testing their ability with the work. </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extLst>
                  <a:ext uri="{0D108BD9-81ED-4DB2-BD59-A6C34878D82A}">
                    <a16:rowId xmlns:a16="http://schemas.microsoft.com/office/drawing/2014/main" val="2152161122"/>
                  </a:ext>
                </a:extLst>
              </a:tr>
              <a:tr h="813764">
                <a:tc>
                  <a:txBody>
                    <a:bodyPr/>
                    <a:lstStyle/>
                    <a:p>
                      <a:pPr marL="0" marR="0">
                        <a:lnSpc>
                          <a:spcPct val="107000"/>
                        </a:lnSpc>
                        <a:spcBef>
                          <a:spcPts val="0"/>
                        </a:spcBef>
                        <a:spcAft>
                          <a:spcPts val="0"/>
                        </a:spcAft>
                      </a:pPr>
                      <a:r>
                        <a:rPr lang="en-GB" sz="900">
                          <a:effectLst/>
                        </a:rPr>
                        <a:t>Patchwork texts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Students write a number of small pieces of work (‘patches’), which they then have to later ‘stitch’ together in a reflective commentary. The patches and the tasks upon which they are</a:t>
                      </a:r>
                      <a:endParaRPr lang="en-US" sz="900">
                        <a:effectLst/>
                      </a:endParaRPr>
                    </a:p>
                    <a:p>
                      <a:pPr marL="0" marR="0">
                        <a:lnSpc>
                          <a:spcPct val="107000"/>
                        </a:lnSpc>
                        <a:spcBef>
                          <a:spcPts val="0"/>
                        </a:spcBef>
                        <a:spcAft>
                          <a:spcPts val="0"/>
                        </a:spcAft>
                      </a:pPr>
                      <a:r>
                        <a:rPr lang="en-GB" sz="900">
                          <a:effectLst/>
                        </a:rPr>
                        <a:t>based are discrete and complete entities in their own right.</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Allows students to show that they understand each element and so enhances understanding of the content as a whole. Spreads assessment across a course rather than relying on high stakes assessment</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extLst>
                  <a:ext uri="{0D108BD9-81ED-4DB2-BD59-A6C34878D82A}">
                    <a16:rowId xmlns:a16="http://schemas.microsoft.com/office/drawing/2014/main" val="4065246664"/>
                  </a:ext>
                </a:extLst>
              </a:tr>
              <a:tr h="423812">
                <a:tc>
                  <a:txBody>
                    <a:bodyPr/>
                    <a:lstStyle/>
                    <a:p>
                      <a:pPr marL="0" marR="0">
                        <a:lnSpc>
                          <a:spcPct val="107000"/>
                        </a:lnSpc>
                        <a:spcBef>
                          <a:spcPts val="0"/>
                        </a:spcBef>
                        <a:spcAft>
                          <a:spcPts val="0"/>
                        </a:spcAft>
                      </a:pPr>
                      <a:r>
                        <a:rPr lang="en-GB" sz="900">
                          <a:effectLst/>
                        </a:rPr>
                        <a:t>Performance</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Students are required to give some form of performance, e.g. concert, play, dance, poem, choreography etc.</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Demonstrates ability in that aspect of performance</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extLst>
                  <a:ext uri="{0D108BD9-81ED-4DB2-BD59-A6C34878D82A}">
                    <a16:rowId xmlns:a16="http://schemas.microsoft.com/office/drawing/2014/main" val="2411088485"/>
                  </a:ext>
                </a:extLst>
              </a:tr>
              <a:tr h="228838">
                <a:tc>
                  <a:txBody>
                    <a:bodyPr/>
                    <a:lstStyle/>
                    <a:p>
                      <a:pPr marL="0" marR="0">
                        <a:lnSpc>
                          <a:spcPct val="107000"/>
                        </a:lnSpc>
                        <a:spcBef>
                          <a:spcPts val="0"/>
                        </a:spcBef>
                        <a:spcAft>
                          <a:spcPts val="0"/>
                        </a:spcAft>
                      </a:pPr>
                      <a:r>
                        <a:rPr lang="en-GB" sz="900">
                          <a:effectLst/>
                        </a:rPr>
                        <a:t>Personal letter</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Often instigated as a letter to next year’s students, or to their peers. </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Supports students to reflect on what they do, or do not, understand.</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extLst>
                  <a:ext uri="{0D108BD9-81ED-4DB2-BD59-A6C34878D82A}">
                    <a16:rowId xmlns:a16="http://schemas.microsoft.com/office/drawing/2014/main" val="3690198029"/>
                  </a:ext>
                </a:extLst>
              </a:tr>
              <a:tr h="423812">
                <a:tc>
                  <a:txBody>
                    <a:bodyPr/>
                    <a:lstStyle/>
                    <a:p>
                      <a:pPr marL="0" marR="0">
                        <a:lnSpc>
                          <a:spcPct val="107000"/>
                        </a:lnSpc>
                        <a:spcBef>
                          <a:spcPts val="0"/>
                        </a:spcBef>
                        <a:spcAft>
                          <a:spcPts val="0"/>
                        </a:spcAft>
                      </a:pPr>
                      <a:r>
                        <a:rPr lang="en-GB" sz="900">
                          <a:effectLst/>
                        </a:rPr>
                        <a:t>Plan for conducting a project</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Students write a project plan before undertaking the work</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Ensures students know what they need to do to complete the project. Provides opportunity for support/feedback, particularly for students who are less confident</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extLst>
                  <a:ext uri="{0D108BD9-81ED-4DB2-BD59-A6C34878D82A}">
                    <a16:rowId xmlns:a16="http://schemas.microsoft.com/office/drawing/2014/main" val="2972874173"/>
                  </a:ext>
                </a:extLst>
              </a:tr>
              <a:tr h="423812">
                <a:tc>
                  <a:txBody>
                    <a:bodyPr/>
                    <a:lstStyle/>
                    <a:p>
                      <a:pPr marL="0" marR="0">
                        <a:lnSpc>
                          <a:spcPct val="107000"/>
                        </a:lnSpc>
                        <a:spcBef>
                          <a:spcPts val="0"/>
                        </a:spcBef>
                        <a:spcAft>
                          <a:spcPts val="0"/>
                        </a:spcAft>
                      </a:pPr>
                      <a:r>
                        <a:rPr lang="en-GB" sz="900">
                          <a:effectLst/>
                        </a:rPr>
                        <a:t>Portfolios / e-Portfolios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Students provide evidence for their achievement of learning outcomes; these commonly incorporate a reflective commentary.</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Allows students and staff to keep track of completed work and to reflect on, or provide support for, achievements throughout a course.</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extLst>
                  <a:ext uri="{0D108BD9-81ED-4DB2-BD59-A6C34878D82A}">
                    <a16:rowId xmlns:a16="http://schemas.microsoft.com/office/drawing/2014/main" val="2027124927"/>
                  </a:ext>
                </a:extLst>
              </a:tr>
              <a:tr h="423812">
                <a:tc>
                  <a:txBody>
                    <a:bodyPr/>
                    <a:lstStyle/>
                    <a:p>
                      <a:pPr marL="0" marR="0">
                        <a:lnSpc>
                          <a:spcPct val="107000"/>
                        </a:lnSpc>
                        <a:spcBef>
                          <a:spcPts val="0"/>
                        </a:spcBef>
                        <a:spcAft>
                          <a:spcPts val="0"/>
                        </a:spcAft>
                      </a:pPr>
                      <a:r>
                        <a:rPr lang="en-GB" sz="900">
                          <a:effectLst/>
                        </a:rPr>
                        <a:t>Poster</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Students are asked to produce a poster (either ‘real size or as a PowerPoint file) on a particular topic.</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Can be used individually or in groups to assess a range of activities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extLst>
                  <a:ext uri="{0D108BD9-81ED-4DB2-BD59-A6C34878D82A}">
                    <a16:rowId xmlns:a16="http://schemas.microsoft.com/office/drawing/2014/main" val="3454077236"/>
                  </a:ext>
                </a:extLst>
              </a:tr>
              <a:tr h="423812">
                <a:tc>
                  <a:txBody>
                    <a:bodyPr/>
                    <a:lstStyle/>
                    <a:p>
                      <a:pPr marL="0" marR="0">
                        <a:lnSpc>
                          <a:spcPct val="107000"/>
                        </a:lnSpc>
                        <a:spcBef>
                          <a:spcPts val="0"/>
                        </a:spcBef>
                        <a:spcAft>
                          <a:spcPts val="0"/>
                        </a:spcAft>
                      </a:pPr>
                      <a:r>
                        <a:rPr lang="en-GB" sz="900">
                          <a:effectLst/>
                        </a:rPr>
                        <a:t>Problem sheets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a:effectLst/>
                        </a:rPr>
                        <a:t>Students complete problem sheets, e.g. on a weekly basis.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tc>
                  <a:txBody>
                    <a:bodyPr/>
                    <a:lstStyle/>
                    <a:p>
                      <a:pPr marL="0" marR="0">
                        <a:lnSpc>
                          <a:spcPct val="107000"/>
                        </a:lnSpc>
                        <a:spcBef>
                          <a:spcPts val="0"/>
                        </a:spcBef>
                        <a:spcAft>
                          <a:spcPts val="0"/>
                        </a:spcAft>
                      </a:pPr>
                      <a:r>
                        <a:rPr lang="en-GB" sz="900" dirty="0">
                          <a:effectLst/>
                        </a:rPr>
                        <a:t>This can be a useful way of providing students with regular formative feedback on their work and/or involving elements of self- and peer assessment</a:t>
                      </a:r>
                      <a:endParaRPr lang="en-US" sz="900" dirty="0">
                        <a:effectLst/>
                        <a:latin typeface="Calibri" panose="020F0502020204030204" pitchFamily="34" charset="0"/>
                        <a:ea typeface="DengXian" panose="02010600030101010101" pitchFamily="2" charset="-122"/>
                        <a:cs typeface="Arial" panose="020B0604020202020204" pitchFamily="34" charset="0"/>
                      </a:endParaRPr>
                    </a:p>
                  </a:txBody>
                  <a:tcPr marL="51045" marR="51045" marT="0" marB="0"/>
                </a:tc>
                <a:extLst>
                  <a:ext uri="{0D108BD9-81ED-4DB2-BD59-A6C34878D82A}">
                    <a16:rowId xmlns:a16="http://schemas.microsoft.com/office/drawing/2014/main" val="401110868"/>
                  </a:ext>
                </a:extLst>
              </a:tr>
            </a:tbl>
          </a:graphicData>
        </a:graphic>
      </p:graphicFrame>
    </p:spTree>
    <p:custDataLst>
      <p:tags r:id="rId1"/>
    </p:custDataLst>
    <p:extLst>
      <p:ext uri="{BB962C8B-B14F-4D97-AF65-F5344CB8AC3E}">
        <p14:creationId xmlns:p14="http://schemas.microsoft.com/office/powerpoint/2010/main" val="296670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AF6EA8-D181-4E69-88D0-8A3D84178AE9}"/>
              </a:ext>
            </a:extLst>
          </p:cNvPr>
          <p:cNvGraphicFramePr>
            <a:graphicFrameLocks noGrp="1"/>
          </p:cNvGraphicFramePr>
          <p:nvPr/>
        </p:nvGraphicFramePr>
        <p:xfrm>
          <a:off x="247338" y="1131757"/>
          <a:ext cx="11512446" cy="4879753"/>
        </p:xfrm>
        <a:graphic>
          <a:graphicData uri="http://schemas.openxmlformats.org/drawingml/2006/table">
            <a:tbl>
              <a:tblPr firstRow="1" firstCol="1" bandRow="1">
                <a:tableStyleId>{E8B1032C-EA38-4F05-BA0D-38AFFFC7BED3}</a:tableStyleId>
              </a:tblPr>
              <a:tblGrid>
                <a:gridCol w="1852988">
                  <a:extLst>
                    <a:ext uri="{9D8B030D-6E8A-4147-A177-3AD203B41FA5}">
                      <a16:colId xmlns:a16="http://schemas.microsoft.com/office/drawing/2014/main" val="2444716180"/>
                    </a:ext>
                  </a:extLst>
                </a:gridCol>
                <a:gridCol w="4900305">
                  <a:extLst>
                    <a:ext uri="{9D8B030D-6E8A-4147-A177-3AD203B41FA5}">
                      <a16:colId xmlns:a16="http://schemas.microsoft.com/office/drawing/2014/main" val="1366129719"/>
                    </a:ext>
                  </a:extLst>
                </a:gridCol>
                <a:gridCol w="4759153">
                  <a:extLst>
                    <a:ext uri="{9D8B030D-6E8A-4147-A177-3AD203B41FA5}">
                      <a16:colId xmlns:a16="http://schemas.microsoft.com/office/drawing/2014/main" val="50100437"/>
                    </a:ext>
                  </a:extLst>
                </a:gridCol>
              </a:tblGrid>
              <a:tr h="766721">
                <a:tc>
                  <a:txBody>
                    <a:bodyPr/>
                    <a:lstStyle/>
                    <a:p>
                      <a:pPr marL="0" marR="0">
                        <a:lnSpc>
                          <a:spcPct val="107000"/>
                        </a:lnSpc>
                        <a:spcBef>
                          <a:spcPts val="0"/>
                        </a:spcBef>
                        <a:spcAft>
                          <a:spcPts val="0"/>
                        </a:spcAft>
                      </a:pPr>
                      <a:r>
                        <a:rPr lang="en-GB" sz="900">
                          <a:effectLst/>
                        </a:rPr>
                        <a:t>Question banks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Students are assessed on their ability to produce a certain number of questions on a topic. This helps students to recognise what they do and do not understand about a topic. PeerWise is one piece of software used for this at the University of Glasgow (</a:t>
                      </a:r>
                      <a:r>
                        <a:rPr lang="en-GB" sz="900" u="sng">
                          <a:effectLst/>
                          <a:hlinkClick r:id="rId3"/>
                        </a:rPr>
                        <a:t>https://peerwise.cs.auckland.ac.nz/</a:t>
                      </a:r>
                      <a:r>
                        <a:rPr lang="en-GB" sz="900">
                          <a:effectLst/>
                        </a:rPr>
                        <a:t>)</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Ensures students understand the topic they write the question about. Can be useful for students for revision too.</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extLst>
                  <a:ext uri="{0D108BD9-81ED-4DB2-BD59-A6C34878D82A}">
                    <a16:rowId xmlns:a16="http://schemas.microsoft.com/office/drawing/2014/main" val="1077937094"/>
                  </a:ext>
                </a:extLst>
              </a:tr>
              <a:tr h="399314">
                <a:tc>
                  <a:txBody>
                    <a:bodyPr/>
                    <a:lstStyle/>
                    <a:p>
                      <a:pPr marL="0" marR="0">
                        <a:lnSpc>
                          <a:spcPct val="107000"/>
                        </a:lnSpc>
                        <a:spcBef>
                          <a:spcPts val="0"/>
                        </a:spcBef>
                        <a:spcAft>
                          <a:spcPts val="0"/>
                        </a:spcAft>
                      </a:pPr>
                      <a:r>
                        <a:rPr lang="en-GB" sz="900">
                          <a:effectLst/>
                        </a:rPr>
                        <a:t>Reflective diaries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Students record their learning over a period of time, with an additional reflective commentary which could support the development of an action plan.</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Reflection can support a student to understand how well they are meeting the learning outcomes and what they need to do to improve</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extLst>
                  <a:ext uri="{0D108BD9-81ED-4DB2-BD59-A6C34878D82A}">
                    <a16:rowId xmlns:a16="http://schemas.microsoft.com/office/drawing/2014/main" val="333848752"/>
                  </a:ext>
                </a:extLst>
              </a:tr>
              <a:tr h="399314">
                <a:tc>
                  <a:txBody>
                    <a:bodyPr/>
                    <a:lstStyle/>
                    <a:p>
                      <a:pPr marL="0" marR="0">
                        <a:lnSpc>
                          <a:spcPct val="107000"/>
                        </a:lnSpc>
                        <a:spcBef>
                          <a:spcPts val="0"/>
                        </a:spcBef>
                        <a:spcAft>
                          <a:spcPts val="0"/>
                        </a:spcAft>
                      </a:pPr>
                      <a:r>
                        <a:rPr lang="en-GB" sz="900">
                          <a:effectLst/>
                        </a:rPr>
                        <a:t>Regulations, laws, rules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Students identify and (perhaps) comment on the relevant regulations (etc). Or they write their own.</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Enables students to understand the context/framework relevant to them.</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extLst>
                  <a:ext uri="{0D108BD9-81ED-4DB2-BD59-A6C34878D82A}">
                    <a16:rowId xmlns:a16="http://schemas.microsoft.com/office/drawing/2014/main" val="1393632781"/>
                  </a:ext>
                </a:extLst>
              </a:tr>
              <a:tr h="399314">
                <a:tc>
                  <a:txBody>
                    <a:bodyPr/>
                    <a:lstStyle/>
                    <a:p>
                      <a:pPr marL="0" marR="0">
                        <a:lnSpc>
                          <a:spcPct val="107000"/>
                        </a:lnSpc>
                        <a:spcBef>
                          <a:spcPts val="0"/>
                        </a:spcBef>
                        <a:spcAft>
                          <a:spcPts val="0"/>
                        </a:spcAft>
                      </a:pPr>
                      <a:r>
                        <a:rPr lang="en-GB" sz="900">
                          <a:effectLst/>
                        </a:rPr>
                        <a:t>Research project</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Students undertake a research project individually, or in groups. </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Students can demonstrate practical, analytical and/or interpretative skills as well as knowledge and understanding.</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extLst>
                  <a:ext uri="{0D108BD9-81ED-4DB2-BD59-A6C34878D82A}">
                    <a16:rowId xmlns:a16="http://schemas.microsoft.com/office/drawing/2014/main" val="153713051"/>
                  </a:ext>
                </a:extLst>
              </a:tr>
              <a:tr h="583018">
                <a:tc>
                  <a:txBody>
                    <a:bodyPr/>
                    <a:lstStyle/>
                    <a:p>
                      <a:pPr marL="0" marR="0">
                        <a:lnSpc>
                          <a:spcPct val="107000"/>
                        </a:lnSpc>
                        <a:spcBef>
                          <a:spcPts val="0"/>
                        </a:spcBef>
                        <a:spcAft>
                          <a:spcPts val="0"/>
                        </a:spcAft>
                      </a:pPr>
                      <a:r>
                        <a:rPr lang="en-GB" sz="900">
                          <a:effectLst/>
                        </a:rPr>
                        <a:t>Research proposal </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Students write a proposal for a research project. This may include a proposal for funding</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Ensures students know what they need to do to complete the research. Also provides opportunity for support/feedback, particularly for students who are less confident</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extLst>
                  <a:ext uri="{0D108BD9-81ED-4DB2-BD59-A6C34878D82A}">
                    <a16:rowId xmlns:a16="http://schemas.microsoft.com/office/drawing/2014/main" val="2006090973"/>
                  </a:ext>
                </a:extLst>
              </a:tr>
              <a:tr h="583018">
                <a:tc>
                  <a:txBody>
                    <a:bodyPr/>
                    <a:lstStyle/>
                    <a:p>
                      <a:pPr marL="0" marR="0">
                        <a:lnSpc>
                          <a:spcPct val="107000"/>
                        </a:lnSpc>
                        <a:spcBef>
                          <a:spcPts val="0"/>
                        </a:spcBef>
                        <a:spcAft>
                          <a:spcPts val="0"/>
                        </a:spcAft>
                      </a:pPr>
                      <a:r>
                        <a:rPr lang="en-GB" sz="900">
                          <a:effectLst/>
                        </a:rPr>
                        <a:t>Review of exhibit</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Students review an exhibit for a specific purpose. It could be (for example) the history of the object, or the science or a critique of the exhibit, or how the exhibit is used.</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Can be used in many ways, dependent upon the purpose. Tests ability to communicate, to create an argument, to think and write about a subject form a different perspective etc</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extLst>
                  <a:ext uri="{0D108BD9-81ED-4DB2-BD59-A6C34878D82A}">
                    <a16:rowId xmlns:a16="http://schemas.microsoft.com/office/drawing/2014/main" val="1779589838"/>
                  </a:ext>
                </a:extLst>
              </a:tr>
              <a:tr h="583018">
                <a:tc>
                  <a:txBody>
                    <a:bodyPr/>
                    <a:lstStyle/>
                    <a:p>
                      <a:pPr marL="0" marR="0">
                        <a:lnSpc>
                          <a:spcPct val="107000"/>
                        </a:lnSpc>
                        <a:spcBef>
                          <a:spcPts val="0"/>
                        </a:spcBef>
                        <a:spcAft>
                          <a:spcPts val="0"/>
                        </a:spcAft>
                      </a:pPr>
                      <a:r>
                        <a:rPr lang="en-GB" sz="900">
                          <a:effectLst/>
                        </a:rPr>
                        <a:t>Review of website/journal article </a:t>
                      </a:r>
                      <a:endParaRPr lang="en-US" sz="900">
                        <a:effectLst/>
                      </a:endParaRPr>
                    </a:p>
                    <a:p>
                      <a:pPr marL="0" marR="0">
                        <a:lnSpc>
                          <a:spcPct val="107000"/>
                        </a:lnSpc>
                        <a:spcBef>
                          <a:spcPts val="0"/>
                        </a:spcBef>
                        <a:spcAft>
                          <a:spcPts val="0"/>
                        </a:spcAft>
                      </a:pPr>
                      <a:r>
                        <a:rPr lang="en-GB" sz="900">
                          <a:effectLst/>
                        </a:rPr>
                        <a:t> </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Students write an account or make an oral presentation reviewing a website/article (or similar). </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Can include an evaluative element to demonstrate</a:t>
                      </a:r>
                      <a:endParaRPr lang="en-US" sz="900">
                        <a:effectLst/>
                      </a:endParaRPr>
                    </a:p>
                    <a:p>
                      <a:pPr marL="0" marR="0">
                        <a:lnSpc>
                          <a:spcPct val="107000"/>
                        </a:lnSpc>
                        <a:spcBef>
                          <a:spcPts val="0"/>
                        </a:spcBef>
                        <a:spcAft>
                          <a:spcPts val="0"/>
                        </a:spcAft>
                      </a:pPr>
                      <a:r>
                        <a:rPr lang="en-GB" sz="900">
                          <a:effectLst/>
                        </a:rPr>
                        <a:t>depth of reading and level of understanding in concise formats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extLst>
                  <a:ext uri="{0D108BD9-81ED-4DB2-BD59-A6C34878D82A}">
                    <a16:rowId xmlns:a16="http://schemas.microsoft.com/office/drawing/2014/main" val="3307000277"/>
                  </a:ext>
                </a:extLst>
              </a:tr>
              <a:tr h="583018">
                <a:tc>
                  <a:txBody>
                    <a:bodyPr/>
                    <a:lstStyle/>
                    <a:p>
                      <a:pPr marL="0" marR="0">
                        <a:lnSpc>
                          <a:spcPct val="107000"/>
                        </a:lnSpc>
                        <a:spcBef>
                          <a:spcPts val="0"/>
                        </a:spcBef>
                        <a:spcAft>
                          <a:spcPts val="0"/>
                        </a:spcAft>
                      </a:pPr>
                      <a:r>
                        <a:rPr lang="en-GB" sz="900">
                          <a:effectLst/>
                        </a:rPr>
                        <a:t>Role play</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This is traditionally a ‘performance’ done in pairs/as a group. However, students could write or give a presentation taking on a particular role, e.g. a journal reviewer/editor, consultant, art critic etc. </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Encourages students to see things from a different perspective and to argue/discuss from that role.</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extLst>
                  <a:ext uri="{0D108BD9-81ED-4DB2-BD59-A6C34878D82A}">
                    <a16:rowId xmlns:a16="http://schemas.microsoft.com/office/drawing/2014/main" val="2694206055"/>
                  </a:ext>
                </a:extLst>
              </a:tr>
              <a:tr h="583018">
                <a:tc>
                  <a:txBody>
                    <a:bodyPr/>
                    <a:lstStyle/>
                    <a:p>
                      <a:pPr marL="0" marR="0">
                        <a:lnSpc>
                          <a:spcPct val="107000"/>
                        </a:lnSpc>
                        <a:spcBef>
                          <a:spcPts val="0"/>
                        </a:spcBef>
                        <a:spcAft>
                          <a:spcPts val="0"/>
                        </a:spcAft>
                      </a:pPr>
                      <a:r>
                        <a:rPr lang="en-GB" sz="900">
                          <a:effectLst/>
                        </a:rPr>
                        <a:t>Seen exams</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a:effectLst/>
                        </a:rPr>
                        <a:t>Students are provided with the questions to be answered in a time-constrained context in advance. Alternatively, the examination topics may be released in advance, but the specific questions are unseen until the exam.</a:t>
                      </a:r>
                      <a:endParaRPr lang="en-US" sz="90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tc>
                  <a:txBody>
                    <a:bodyPr/>
                    <a:lstStyle/>
                    <a:p>
                      <a:pPr marL="0" marR="0">
                        <a:lnSpc>
                          <a:spcPct val="107000"/>
                        </a:lnSpc>
                        <a:spcBef>
                          <a:spcPts val="0"/>
                        </a:spcBef>
                        <a:spcAft>
                          <a:spcPts val="0"/>
                        </a:spcAft>
                      </a:pPr>
                      <a:r>
                        <a:rPr lang="en-GB" sz="900" dirty="0">
                          <a:effectLst/>
                        </a:rPr>
                        <a:t>Removes some of the anxiety of unseen exams and the ability to simply reply on recall, enabling preparation.</a:t>
                      </a:r>
                      <a:endParaRPr lang="en-US" sz="900" dirty="0">
                        <a:effectLst/>
                        <a:latin typeface="Calibri" panose="020F0502020204030204" pitchFamily="34" charset="0"/>
                        <a:ea typeface="DengXian" panose="02010600030101010101" pitchFamily="2" charset="-122"/>
                        <a:cs typeface="Arial" panose="020B0604020202020204" pitchFamily="34" charset="0"/>
                      </a:endParaRPr>
                    </a:p>
                  </a:txBody>
                  <a:tcPr marL="47360" marR="47360" marT="0" marB="0"/>
                </a:tc>
                <a:extLst>
                  <a:ext uri="{0D108BD9-81ED-4DB2-BD59-A6C34878D82A}">
                    <a16:rowId xmlns:a16="http://schemas.microsoft.com/office/drawing/2014/main" val="2084246383"/>
                  </a:ext>
                </a:extLst>
              </a:tr>
            </a:tbl>
          </a:graphicData>
        </a:graphic>
      </p:graphicFrame>
    </p:spTree>
    <p:custDataLst>
      <p:tags r:id="rId1"/>
    </p:custDataLst>
    <p:extLst>
      <p:ext uri="{BB962C8B-B14F-4D97-AF65-F5344CB8AC3E}">
        <p14:creationId xmlns:p14="http://schemas.microsoft.com/office/powerpoint/2010/main" val="215668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5A89214-FD89-4962-AE70-53A50F01AB66}"/>
              </a:ext>
            </a:extLst>
          </p:cNvPr>
          <p:cNvGraphicFramePr>
            <a:graphicFrameLocks noGrp="1"/>
          </p:cNvGraphicFramePr>
          <p:nvPr/>
        </p:nvGraphicFramePr>
        <p:xfrm>
          <a:off x="770517" y="1593277"/>
          <a:ext cx="10511221" cy="4351341"/>
        </p:xfrm>
        <a:graphic>
          <a:graphicData uri="http://schemas.openxmlformats.org/drawingml/2006/table">
            <a:tbl>
              <a:tblPr firstRow="1" firstCol="1" bandRow="1">
                <a:tableStyleId>{E8B1032C-EA38-4F05-BA0D-38AFFFC7BED3}</a:tableStyleId>
              </a:tblPr>
              <a:tblGrid>
                <a:gridCol w="2204223">
                  <a:extLst>
                    <a:ext uri="{9D8B030D-6E8A-4147-A177-3AD203B41FA5}">
                      <a16:colId xmlns:a16="http://schemas.microsoft.com/office/drawing/2014/main" val="2845398404"/>
                    </a:ext>
                  </a:extLst>
                </a:gridCol>
                <a:gridCol w="4274946">
                  <a:extLst>
                    <a:ext uri="{9D8B030D-6E8A-4147-A177-3AD203B41FA5}">
                      <a16:colId xmlns:a16="http://schemas.microsoft.com/office/drawing/2014/main" val="1594304694"/>
                    </a:ext>
                  </a:extLst>
                </a:gridCol>
                <a:gridCol w="4032052">
                  <a:extLst>
                    <a:ext uri="{9D8B030D-6E8A-4147-A177-3AD203B41FA5}">
                      <a16:colId xmlns:a16="http://schemas.microsoft.com/office/drawing/2014/main" val="277309595"/>
                    </a:ext>
                  </a:extLst>
                </a:gridCol>
              </a:tblGrid>
              <a:tr h="870268">
                <a:tc>
                  <a:txBody>
                    <a:bodyPr/>
                    <a:lstStyle/>
                    <a:p>
                      <a:pPr marL="0" marR="0">
                        <a:lnSpc>
                          <a:spcPct val="107000"/>
                        </a:lnSpc>
                        <a:spcBef>
                          <a:spcPts val="0"/>
                        </a:spcBef>
                        <a:spcAft>
                          <a:spcPts val="0"/>
                        </a:spcAft>
                      </a:pPr>
                      <a:r>
                        <a:rPr lang="en-GB" sz="1300">
                          <a:effectLst/>
                        </a:rPr>
                        <a:t>Selective or sampling report</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tc>
                  <a:txBody>
                    <a:bodyPr/>
                    <a:lstStyle/>
                    <a:p>
                      <a:pPr marL="0" marR="0">
                        <a:lnSpc>
                          <a:spcPct val="107000"/>
                        </a:lnSpc>
                        <a:spcBef>
                          <a:spcPts val="0"/>
                        </a:spcBef>
                        <a:spcAft>
                          <a:spcPts val="0"/>
                        </a:spcAft>
                      </a:pPr>
                      <a:r>
                        <a:rPr lang="en-GB" sz="1300" dirty="0">
                          <a:effectLst/>
                        </a:rPr>
                        <a:t>Students are asked to either write specific sections of a report (e.g. methods section) or write practical reports in full but know in advance which elements of the report will be assessed</a:t>
                      </a:r>
                      <a:endParaRPr lang="en-US" sz="1300" dirty="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tc>
                  <a:txBody>
                    <a:bodyPr/>
                    <a:lstStyle/>
                    <a:p>
                      <a:pPr marL="0" marR="0">
                        <a:lnSpc>
                          <a:spcPct val="107000"/>
                        </a:lnSpc>
                        <a:spcBef>
                          <a:spcPts val="0"/>
                        </a:spcBef>
                        <a:spcAft>
                          <a:spcPts val="0"/>
                        </a:spcAft>
                      </a:pPr>
                      <a:r>
                        <a:rPr lang="en-GB" sz="1300">
                          <a:effectLst/>
                        </a:rPr>
                        <a:t>Allows students to develop skills in one area of report writing at a time.</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extLst>
                  <a:ext uri="{0D108BD9-81ED-4DB2-BD59-A6C34878D82A}">
                    <a16:rowId xmlns:a16="http://schemas.microsoft.com/office/drawing/2014/main" val="2068397459"/>
                  </a:ext>
                </a:extLst>
              </a:tr>
              <a:tr h="870268">
                <a:tc>
                  <a:txBody>
                    <a:bodyPr/>
                    <a:lstStyle/>
                    <a:p>
                      <a:pPr marL="0" marR="0">
                        <a:lnSpc>
                          <a:spcPct val="107000"/>
                        </a:lnSpc>
                        <a:spcBef>
                          <a:spcPts val="0"/>
                        </a:spcBef>
                        <a:spcAft>
                          <a:spcPts val="0"/>
                        </a:spcAft>
                      </a:pPr>
                      <a:r>
                        <a:rPr lang="en-GB" sz="1300">
                          <a:effectLst/>
                        </a:rPr>
                        <a:t>Short answer questions</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tc>
                  <a:txBody>
                    <a:bodyPr/>
                    <a:lstStyle/>
                    <a:p>
                      <a:pPr marL="0" marR="0">
                        <a:lnSpc>
                          <a:spcPct val="107000"/>
                        </a:lnSpc>
                        <a:spcBef>
                          <a:spcPts val="0"/>
                        </a:spcBef>
                        <a:spcAft>
                          <a:spcPts val="0"/>
                        </a:spcAft>
                      </a:pPr>
                      <a:r>
                        <a:rPr lang="en-GB" sz="1300">
                          <a:effectLst/>
                        </a:rPr>
                        <a:t>Students answer question with short written responses.</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tc>
                  <a:txBody>
                    <a:bodyPr/>
                    <a:lstStyle/>
                    <a:p>
                      <a:pPr marL="0" marR="0">
                        <a:lnSpc>
                          <a:spcPct val="107000"/>
                        </a:lnSpc>
                        <a:spcBef>
                          <a:spcPts val="0"/>
                        </a:spcBef>
                        <a:spcAft>
                          <a:spcPts val="0"/>
                        </a:spcAft>
                      </a:pPr>
                      <a:r>
                        <a:rPr lang="en-GB" sz="1300">
                          <a:effectLst/>
                        </a:rPr>
                        <a:t>Useful to assess a wide range of knowledge/skills across a module. Often recall-based which, occasionally, may be essential in some subject areas.</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extLst>
                  <a:ext uri="{0D108BD9-81ED-4DB2-BD59-A6C34878D82A}">
                    <a16:rowId xmlns:a16="http://schemas.microsoft.com/office/drawing/2014/main" val="206525334"/>
                  </a:ext>
                </a:extLst>
              </a:tr>
              <a:tr h="1079788">
                <a:tc>
                  <a:txBody>
                    <a:bodyPr/>
                    <a:lstStyle/>
                    <a:p>
                      <a:pPr marL="0" marR="0">
                        <a:lnSpc>
                          <a:spcPct val="107000"/>
                        </a:lnSpc>
                        <a:spcBef>
                          <a:spcPts val="0"/>
                        </a:spcBef>
                        <a:spcAft>
                          <a:spcPts val="0"/>
                        </a:spcAft>
                      </a:pPr>
                      <a:r>
                        <a:rPr lang="en-GB" sz="1300">
                          <a:effectLst/>
                        </a:rPr>
                        <a:t>Simulations</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tc>
                  <a:txBody>
                    <a:bodyPr/>
                    <a:lstStyle/>
                    <a:p>
                      <a:pPr marL="0" marR="0">
                        <a:lnSpc>
                          <a:spcPct val="107000"/>
                        </a:lnSpc>
                        <a:spcBef>
                          <a:spcPts val="0"/>
                        </a:spcBef>
                        <a:spcAft>
                          <a:spcPts val="0"/>
                        </a:spcAft>
                      </a:pPr>
                      <a:r>
                        <a:rPr lang="en-GB" sz="1300">
                          <a:effectLst/>
                        </a:rPr>
                        <a:t>Text or virtual computer-based simulations are provided for students who are then required to answer questions, resolve problems, perform tasks and take actions etc. according to changing circumstances within the simulation. </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tc>
                  <a:txBody>
                    <a:bodyPr/>
                    <a:lstStyle/>
                    <a:p>
                      <a:pPr marL="0" marR="0">
                        <a:lnSpc>
                          <a:spcPct val="107000"/>
                        </a:lnSpc>
                        <a:spcBef>
                          <a:spcPts val="0"/>
                        </a:spcBef>
                        <a:spcAft>
                          <a:spcPts val="0"/>
                        </a:spcAft>
                      </a:pPr>
                      <a:r>
                        <a:rPr lang="en-GB" sz="1300">
                          <a:effectLst/>
                        </a:rPr>
                        <a:t>Useful for assessing a wide range of skills, knowledge and competencies.</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extLst>
                  <a:ext uri="{0D108BD9-81ED-4DB2-BD59-A6C34878D82A}">
                    <a16:rowId xmlns:a16="http://schemas.microsoft.com/office/drawing/2014/main" val="3907268567"/>
                  </a:ext>
                </a:extLst>
              </a:tr>
              <a:tr h="870268">
                <a:tc>
                  <a:txBody>
                    <a:bodyPr/>
                    <a:lstStyle/>
                    <a:p>
                      <a:pPr marL="0" marR="0">
                        <a:lnSpc>
                          <a:spcPct val="107000"/>
                        </a:lnSpc>
                        <a:spcBef>
                          <a:spcPts val="0"/>
                        </a:spcBef>
                        <a:spcAft>
                          <a:spcPts val="0"/>
                        </a:spcAft>
                      </a:pPr>
                      <a:r>
                        <a:rPr lang="en-GB" sz="1300">
                          <a:effectLst/>
                        </a:rPr>
                        <a:t>Statement of assumptions</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tc>
                  <a:txBody>
                    <a:bodyPr/>
                    <a:lstStyle/>
                    <a:p>
                      <a:pPr marL="0" marR="0">
                        <a:lnSpc>
                          <a:spcPct val="107000"/>
                        </a:lnSpc>
                        <a:spcBef>
                          <a:spcPts val="0"/>
                        </a:spcBef>
                        <a:spcAft>
                          <a:spcPts val="0"/>
                        </a:spcAft>
                      </a:pPr>
                      <a:r>
                        <a:rPr lang="en-GB" sz="1300">
                          <a:effectLst/>
                        </a:rPr>
                        <a:t>Students write the assumptions they need to make, or the assumptions they are making, before continuing with a piece of work.</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tc>
                  <a:txBody>
                    <a:bodyPr/>
                    <a:lstStyle/>
                    <a:p>
                      <a:pPr marL="0" marR="0">
                        <a:lnSpc>
                          <a:spcPct val="107000"/>
                        </a:lnSpc>
                        <a:spcBef>
                          <a:spcPts val="0"/>
                        </a:spcBef>
                        <a:spcAft>
                          <a:spcPts val="0"/>
                        </a:spcAft>
                      </a:pPr>
                      <a:r>
                        <a:rPr lang="en-GB" sz="1300">
                          <a:effectLst/>
                        </a:rPr>
                        <a:t>Supports students to consider how they think about a concept/theory/project etc and to help them to understand how assumptions can impact on a successful outcome.</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extLst>
                  <a:ext uri="{0D108BD9-81ED-4DB2-BD59-A6C34878D82A}">
                    <a16:rowId xmlns:a16="http://schemas.microsoft.com/office/drawing/2014/main" val="3213765419"/>
                  </a:ext>
                </a:extLst>
              </a:tr>
              <a:tr h="660749">
                <a:tc>
                  <a:txBody>
                    <a:bodyPr/>
                    <a:lstStyle/>
                    <a:p>
                      <a:pPr marL="0" marR="0">
                        <a:lnSpc>
                          <a:spcPct val="107000"/>
                        </a:lnSpc>
                        <a:spcBef>
                          <a:spcPts val="0"/>
                        </a:spcBef>
                        <a:spcAft>
                          <a:spcPts val="0"/>
                        </a:spcAft>
                      </a:pPr>
                      <a:r>
                        <a:rPr lang="en-GB" sz="1300">
                          <a:effectLst/>
                        </a:rPr>
                        <a:t>Wiki</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tc>
                  <a:txBody>
                    <a:bodyPr/>
                    <a:lstStyle/>
                    <a:p>
                      <a:pPr marL="0" marR="0">
                        <a:lnSpc>
                          <a:spcPct val="107000"/>
                        </a:lnSpc>
                        <a:spcBef>
                          <a:spcPts val="0"/>
                        </a:spcBef>
                        <a:spcAft>
                          <a:spcPts val="0"/>
                        </a:spcAft>
                      </a:pPr>
                      <a:r>
                        <a:rPr lang="en-GB" sz="1300">
                          <a:effectLst/>
                        </a:rPr>
                        <a:t>Students create a wiki, usually in groups, to explain concepts</a:t>
                      </a:r>
                      <a:endParaRPr lang="en-US" sz="130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tc>
                  <a:txBody>
                    <a:bodyPr/>
                    <a:lstStyle/>
                    <a:p>
                      <a:pPr marL="0" marR="0">
                        <a:lnSpc>
                          <a:spcPct val="107000"/>
                        </a:lnSpc>
                        <a:spcBef>
                          <a:spcPts val="0"/>
                        </a:spcBef>
                        <a:spcAft>
                          <a:spcPts val="0"/>
                        </a:spcAft>
                      </a:pPr>
                      <a:r>
                        <a:rPr lang="en-GB" sz="1300" dirty="0">
                          <a:effectLst/>
                        </a:rPr>
                        <a:t>Creating a wiki page requires understanding of the topic and of how to communicate that understanding to an audience.</a:t>
                      </a:r>
                      <a:endParaRPr lang="en-US" sz="1300" dirty="0">
                        <a:effectLst/>
                        <a:latin typeface="Calibri" panose="020F0502020204030204" pitchFamily="34" charset="0"/>
                        <a:ea typeface="DengXian" panose="02010600030101010101" pitchFamily="2" charset="-122"/>
                        <a:cs typeface="Arial" panose="020B0604020202020204" pitchFamily="34" charset="0"/>
                      </a:endParaRPr>
                    </a:p>
                  </a:txBody>
                  <a:tcPr marL="80100" marR="80100" marT="0" marB="0"/>
                </a:tc>
                <a:extLst>
                  <a:ext uri="{0D108BD9-81ED-4DB2-BD59-A6C34878D82A}">
                    <a16:rowId xmlns:a16="http://schemas.microsoft.com/office/drawing/2014/main" val="289816547"/>
                  </a:ext>
                </a:extLst>
              </a:tr>
            </a:tbl>
          </a:graphicData>
        </a:graphic>
      </p:graphicFrame>
    </p:spTree>
    <p:custDataLst>
      <p:tags r:id="rId1"/>
    </p:custDataLst>
    <p:extLst>
      <p:ext uri="{BB962C8B-B14F-4D97-AF65-F5344CB8AC3E}">
        <p14:creationId xmlns:p14="http://schemas.microsoft.com/office/powerpoint/2010/main" val="891386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Earth with flight-paths highlighted on top">
            <a:extLst>
              <a:ext uri="{FF2B5EF4-FFF2-40B4-BE49-F238E27FC236}">
                <a16:creationId xmlns:a16="http://schemas.microsoft.com/office/drawing/2014/main" id="{FF43C497-ED40-5641-B2B1-20E51449F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312057" y="1619427"/>
            <a:ext cx="8686800" cy="4974676"/>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458875" y="1750056"/>
            <a:ext cx="6653222" cy="672073"/>
          </a:xfrm>
          <a:prstGeom prst="rect">
            <a:avLst/>
          </a:prstGeom>
        </p:spPr>
        <p:txBody>
          <a:bodyPr>
            <a:normAutofit fontScale="90000"/>
          </a:bodyPr>
          <a:lstStyle/>
          <a:p>
            <a:pPr algn="ctr"/>
            <a:r>
              <a:rPr lang="en-US" sz="2800" dirty="0"/>
              <a:t>Embedding assessment into curriculum design</a:t>
            </a:r>
            <a:endParaRPr lang="en-US" dirty="0">
              <a:solidFill>
                <a:schemeClr val="tx1"/>
              </a:solidFill>
            </a:endParaRPr>
          </a:p>
        </p:txBody>
      </p:sp>
      <p:sp>
        <p:nvSpPr>
          <p:cNvPr id="6" name="Content Placeholder 2"/>
          <p:cNvSpPr>
            <a:spLocks noGrp="1"/>
          </p:cNvSpPr>
          <p:nvPr>
            <p:ph idx="4294967295"/>
          </p:nvPr>
        </p:nvSpPr>
        <p:spPr>
          <a:xfrm>
            <a:off x="312057" y="2618074"/>
            <a:ext cx="8686800" cy="4041344"/>
          </a:xfrm>
          <a:prstGeom prst="rect">
            <a:avLst/>
          </a:prstGeom>
        </p:spPr>
        <p:txBody>
          <a:bodyPr>
            <a:noAutofit/>
          </a:bodyPr>
          <a:lstStyle/>
          <a:p>
            <a:r>
              <a:rPr lang="en-US" sz="1800" b="1" dirty="0"/>
              <a:t>Utilize continuous assessment methods</a:t>
            </a:r>
          </a:p>
          <a:p>
            <a:pPr lvl="1"/>
            <a:r>
              <a:rPr lang="en-GB" sz="1800" dirty="0"/>
              <a:t>Rather than just one assessment at the end of the module, you are assessing your students at several points throughout the semester. This can small summative tasks, or small formative quizzes that help prepare the students for the larger summative task.</a:t>
            </a:r>
          </a:p>
          <a:p>
            <a:pPr lvl="1"/>
            <a:r>
              <a:rPr lang="en-GB" sz="1800" dirty="0"/>
              <a:t>Where more than one assessment is not appropriate, utilize formative assessment tasks to allow your students the chance to practice their skills and get familiar with the assessment methods</a:t>
            </a:r>
          </a:p>
          <a:p>
            <a:pPr marL="0" lvl="1" indent="58738"/>
            <a:r>
              <a:rPr lang="en-GB" sz="1800" b="1" dirty="0"/>
              <a:t>Help your students become assessment literate </a:t>
            </a:r>
          </a:p>
          <a:p>
            <a:pPr marL="457200" lvl="2" indent="58738"/>
            <a:r>
              <a:rPr lang="en-GB" sz="1600" dirty="0"/>
              <a:t>Explain how the students will be assessed, and why they are being assessed in a certain way. If students can make the connection between the skills they are learning on the module and the way they are being assessed, it is easier to engage with the module content.</a:t>
            </a:r>
          </a:p>
          <a:p>
            <a:pPr marL="380990" indent="-380990">
              <a:buFont typeface="Arial" charset="0"/>
              <a:buChar char="•"/>
            </a:pPr>
            <a:endParaRPr lang="en-GB" sz="2000" dirty="0"/>
          </a:p>
        </p:txBody>
      </p:sp>
    </p:spTree>
    <p:custDataLst>
      <p:tags r:id="rId1"/>
    </p:custDataLst>
    <p:extLst>
      <p:ext uri="{BB962C8B-B14F-4D97-AF65-F5344CB8AC3E}">
        <p14:creationId xmlns:p14="http://schemas.microsoft.com/office/powerpoint/2010/main" val="4225894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person reading a book">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p:blipFill>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482504" y="4418745"/>
            <a:ext cx="5727700" cy="1105129"/>
          </a:xfrm>
        </p:spPr>
        <p:txBody>
          <a:bodyPr/>
          <a:lstStyle/>
          <a:p>
            <a:pPr algn="ctr"/>
            <a:r>
              <a:rPr lang="en-US" sz="3200" dirty="0">
                <a:solidFill>
                  <a:schemeClr val="bg1"/>
                </a:solidFill>
                <a:latin typeface="Copperplate Gothic Light" panose="020E0507020206020404" pitchFamily="34" charset="0"/>
              </a:rPr>
              <a:t>Meaningful Assessments and Avoiding Plagiarism </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17</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204592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duates throw their scrolls into the air after graduating">
            <a:extLst>
              <a:ext uri="{FF2B5EF4-FFF2-40B4-BE49-F238E27FC236}">
                <a16:creationId xmlns:a16="http://schemas.microsoft.com/office/drawing/2014/main" id="{EA013C8A-8BA2-E547-AF9B-3F8665B19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365761" y="1535431"/>
            <a:ext cx="9225980" cy="516806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1366550" y="1638877"/>
            <a:ext cx="6101996" cy="672073"/>
          </a:xfrm>
          <a:prstGeom prst="rect">
            <a:avLst/>
          </a:prstGeom>
        </p:spPr>
        <p:txBody>
          <a:bodyPr>
            <a:noAutofit/>
          </a:bodyPr>
          <a:lstStyle/>
          <a:p>
            <a:pPr algn="ctr"/>
            <a:r>
              <a:rPr lang="en-GB" sz="3600" b="0" i="0" dirty="0">
                <a:solidFill>
                  <a:srgbClr val="313537"/>
                </a:solidFill>
                <a:effectLst/>
                <a:latin typeface="Merriweather"/>
              </a:rPr>
              <a:t>Designing </a:t>
            </a:r>
            <a:r>
              <a:rPr lang="en-GB" sz="3600" dirty="0">
                <a:solidFill>
                  <a:srgbClr val="313537"/>
                </a:solidFill>
                <a:latin typeface="Merriweather"/>
              </a:rPr>
              <a:t>out Plagiarism</a:t>
            </a:r>
            <a:endParaRPr lang="en-US" sz="3600" dirty="0">
              <a:solidFill>
                <a:schemeClr val="tx1"/>
              </a:solidFill>
            </a:endParaRPr>
          </a:p>
        </p:txBody>
      </p:sp>
      <p:sp>
        <p:nvSpPr>
          <p:cNvPr id="7" name="Content Placeholder 2"/>
          <p:cNvSpPr>
            <a:spLocks noGrp="1"/>
          </p:cNvSpPr>
          <p:nvPr>
            <p:ph idx="4294967295"/>
          </p:nvPr>
        </p:nvSpPr>
        <p:spPr>
          <a:xfrm>
            <a:off x="488732" y="2567985"/>
            <a:ext cx="8980038" cy="4232550"/>
          </a:xfrm>
          <a:prstGeom prst="rect">
            <a:avLst/>
          </a:prstGeom>
        </p:spPr>
        <p:txBody>
          <a:bodyPr>
            <a:noAutofit/>
          </a:bodyPr>
          <a:lstStyle/>
          <a:p>
            <a:pPr marL="0" indent="0" algn="l" fontAlgn="base">
              <a:buNone/>
            </a:pPr>
            <a:r>
              <a:rPr lang="en-GB" sz="2800" b="1" i="0" dirty="0">
                <a:solidFill>
                  <a:srgbClr val="313537"/>
                </a:solidFill>
                <a:effectLst/>
                <a:latin typeface="Merriweather"/>
              </a:rPr>
              <a:t>Avoid:</a:t>
            </a:r>
            <a:endParaRPr lang="en-GB" sz="2800" b="0" i="0" dirty="0">
              <a:solidFill>
                <a:srgbClr val="313537"/>
              </a:solidFill>
              <a:effectLst/>
              <a:latin typeface="Merriweather"/>
            </a:endParaRPr>
          </a:p>
          <a:p>
            <a:pPr marL="0" indent="0" algn="l" fontAlgn="base">
              <a:buNone/>
            </a:pPr>
            <a:r>
              <a:rPr lang="en-GB" sz="2800" b="0" i="0" dirty="0">
                <a:solidFill>
                  <a:srgbClr val="313537"/>
                </a:solidFill>
                <a:effectLst/>
                <a:latin typeface="Merriweather"/>
              </a:rPr>
              <a:t>•Opportunities to pass by submitting something that already exists </a:t>
            </a:r>
          </a:p>
          <a:p>
            <a:pPr marL="0" indent="0" algn="l" fontAlgn="base">
              <a:buNone/>
            </a:pPr>
            <a:r>
              <a:rPr lang="en-GB" sz="2800" b="0" i="0" dirty="0">
                <a:solidFill>
                  <a:srgbClr val="313537"/>
                </a:solidFill>
                <a:effectLst/>
                <a:latin typeface="Merriweather"/>
              </a:rPr>
              <a:t>•Opportunities to use other’s work as evidence for assessment </a:t>
            </a:r>
          </a:p>
          <a:p>
            <a:pPr marL="0" indent="0" algn="l" fontAlgn="base">
              <a:buNone/>
            </a:pPr>
            <a:r>
              <a:rPr lang="en-GB" sz="2800" b="0" i="0" dirty="0">
                <a:solidFill>
                  <a:srgbClr val="313537"/>
                </a:solidFill>
                <a:effectLst/>
                <a:latin typeface="Merriweather"/>
              </a:rPr>
              <a:t>•Processes for choosing &amp; agreeing on assessment tasks that make fraud easy</a:t>
            </a:r>
          </a:p>
          <a:p>
            <a:pPr marL="457200" lvl="1" indent="0">
              <a:buNone/>
            </a:pPr>
            <a:endParaRPr lang="en-US" kern="0" dirty="0">
              <a:solidFill>
                <a:schemeClr val="tx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41395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earchers at the Kelvin Hall">
            <a:extLst>
              <a:ext uri="{FF2B5EF4-FFF2-40B4-BE49-F238E27FC236}">
                <a16:creationId xmlns:a16="http://schemas.microsoft.com/office/drawing/2014/main" id="{50FFF2EB-66F5-C04C-BC5F-8F1E93ADE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0932" y="1604800"/>
            <a:ext cx="6655454" cy="5077354"/>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0932" y="1604800"/>
            <a:ext cx="6655455" cy="672073"/>
          </a:xfrm>
          <a:prstGeom prst="rect">
            <a:avLst/>
          </a:prstGeom>
        </p:spPr>
        <p:txBody>
          <a:bodyPr>
            <a:normAutofit fontScale="90000"/>
          </a:bodyPr>
          <a:lstStyle/>
          <a:p>
            <a:pPr algn="ctr"/>
            <a:r>
              <a:rPr lang="en-US" dirty="0"/>
              <a:t>Designing out Plagiarism </a:t>
            </a:r>
            <a:endParaRPr lang="en-US" dirty="0">
              <a:solidFill>
                <a:schemeClr val="tx1"/>
              </a:solidFill>
            </a:endParaRPr>
          </a:p>
        </p:txBody>
      </p:sp>
      <p:sp>
        <p:nvSpPr>
          <p:cNvPr id="6" name="Content Placeholder 2"/>
          <p:cNvSpPr>
            <a:spLocks noGrp="1"/>
          </p:cNvSpPr>
          <p:nvPr>
            <p:ph idx="4294967295"/>
          </p:nvPr>
        </p:nvSpPr>
        <p:spPr>
          <a:xfrm>
            <a:off x="750932" y="2356710"/>
            <a:ext cx="6655454" cy="4501290"/>
          </a:xfrm>
          <a:prstGeom prst="rect">
            <a:avLst/>
          </a:prstGeom>
        </p:spPr>
        <p:txBody>
          <a:bodyPr>
            <a:noAutofit/>
          </a:bodyPr>
          <a:lstStyle/>
          <a:p>
            <a:pPr fontAlgn="base"/>
            <a:r>
              <a:rPr lang="en-GB" sz="2400" b="0" i="0" dirty="0">
                <a:effectLst/>
              </a:rPr>
              <a:t>Links between tasks (one builds on another)</a:t>
            </a:r>
          </a:p>
          <a:p>
            <a:pPr marL="0" indent="0" fontAlgn="base">
              <a:buNone/>
            </a:pPr>
            <a:r>
              <a:rPr lang="en-GB" sz="2400" b="0" i="0" dirty="0">
                <a:effectLst/>
              </a:rPr>
              <a:t>•Methods to track/record student effort</a:t>
            </a:r>
          </a:p>
          <a:p>
            <a:pPr marL="0" indent="0" fontAlgn="base">
              <a:buNone/>
            </a:pPr>
            <a:r>
              <a:rPr lang="en-GB" sz="2400" b="0" i="0" dirty="0">
                <a:effectLst/>
              </a:rPr>
              <a:t>•Discussion around online sources and use of them</a:t>
            </a:r>
          </a:p>
          <a:p>
            <a:pPr marL="0" indent="0" fontAlgn="base">
              <a:buNone/>
            </a:pPr>
            <a:r>
              <a:rPr lang="en-GB" sz="2400" b="0" i="0" dirty="0">
                <a:effectLst/>
              </a:rPr>
              <a:t>•Methods for the student to show individual effort and create individual artefacts</a:t>
            </a:r>
          </a:p>
          <a:p>
            <a:pPr marL="0" indent="0" fontAlgn="base">
              <a:buNone/>
            </a:pPr>
            <a:r>
              <a:rPr lang="en-GB" sz="2400" b="0" i="0" dirty="0">
                <a:effectLst/>
              </a:rPr>
              <a:t>•Opportunities for practice – grows confidence</a:t>
            </a:r>
          </a:p>
          <a:p>
            <a:pPr marL="0" indent="0" fontAlgn="base">
              <a:buNone/>
            </a:pPr>
            <a:r>
              <a:rPr lang="en-GB" sz="2400" b="0" i="0" dirty="0">
                <a:effectLst/>
              </a:rPr>
              <a:t>•If necessary, authentication exercises</a:t>
            </a:r>
          </a:p>
          <a:p>
            <a:pPr lvl="1">
              <a:buFont typeface="Courier New" panose="02070309020205020404" pitchFamily="49" charset="0"/>
              <a:buChar char="o"/>
            </a:pPr>
            <a:endParaRPr lang="en-US" sz="2000" kern="0" dirty="0">
              <a:solidFill>
                <a:schemeClr val="tx1"/>
              </a:solidFill>
              <a:latin typeface="Arial" charset="0"/>
              <a:ea typeface="Arial" charset="0"/>
              <a:cs typeface="Arial" charset="0"/>
            </a:endParaRPr>
          </a:p>
          <a:p>
            <a:pPr lvl="2">
              <a:buFont typeface="Wingdings" pitchFamily="2" charset="2"/>
              <a:buChar char="§"/>
            </a:pPr>
            <a:endParaRPr lang="en-US" sz="2000" kern="0" dirty="0">
              <a:solidFill>
                <a:schemeClr val="tx1"/>
              </a:solidFill>
              <a:latin typeface="Arial" charset="0"/>
              <a:ea typeface="Arial" charset="0"/>
              <a:cs typeface="Arial" charset="0"/>
            </a:endParaRPr>
          </a:p>
          <a:p>
            <a:pPr lvl="2">
              <a:buFont typeface="Courier New" panose="02070309020205020404" pitchFamily="49" charset="0"/>
              <a:buChar char="o"/>
            </a:pPr>
            <a:endParaRPr lang="en-US" sz="2000" kern="0" dirty="0">
              <a:solidFill>
                <a:schemeClr val="tx1"/>
              </a:solidFill>
              <a:latin typeface="Arial" charset="0"/>
              <a:ea typeface="Arial" charset="0"/>
              <a:cs typeface="Arial" charset="0"/>
            </a:endParaRPr>
          </a:p>
          <a:p>
            <a:pPr marL="0" indent="0">
              <a:buNone/>
            </a:pPr>
            <a:endParaRPr lang="en-US" sz="2000" kern="0" dirty="0">
              <a:solidFill>
                <a:schemeClr val="tx1"/>
              </a:solidFill>
              <a:latin typeface="Arial" charset="0"/>
              <a:ea typeface="Arial" charset="0"/>
              <a:cs typeface="Arial" charset="0"/>
            </a:endParaRPr>
          </a:p>
          <a:p>
            <a:pPr marL="380990" indent="-380990"/>
            <a:endParaRPr lang="en-US" dirty="0">
              <a:solidFill>
                <a:schemeClr val="tx1"/>
              </a:solidFill>
            </a:endParaRPr>
          </a:p>
        </p:txBody>
      </p:sp>
    </p:spTree>
    <p:custDataLst>
      <p:tags r:id="rId1"/>
    </p:custDataLst>
    <p:extLst>
      <p:ext uri="{BB962C8B-B14F-4D97-AF65-F5344CB8AC3E}">
        <p14:creationId xmlns:p14="http://schemas.microsoft.com/office/powerpoint/2010/main" val="65360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Glasgow city skyline">
            <a:extLst>
              <a:ext uri="{FF2B5EF4-FFF2-40B4-BE49-F238E27FC236}">
                <a16:creationId xmlns:a16="http://schemas.microsoft.com/office/drawing/2014/main" id="{F0C71EDA-1501-564B-9E26-D56B7C035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175095" y="1608365"/>
            <a:ext cx="7213677" cy="4498146"/>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290710" y="1629666"/>
            <a:ext cx="9052988" cy="672073"/>
          </a:xfrm>
          <a:prstGeom prst="rect">
            <a:avLst/>
          </a:prstGeom>
        </p:spPr>
        <p:txBody>
          <a:bodyPr>
            <a:normAutofit fontScale="90000"/>
          </a:bodyPr>
          <a:lstStyle/>
          <a:p>
            <a:pPr algn="l"/>
            <a:r>
              <a:rPr lang="en-US" dirty="0">
                <a:solidFill>
                  <a:schemeClr val="tx1"/>
                </a:solidFill>
              </a:rPr>
              <a:t>What is Meaningful Assessment?</a:t>
            </a:r>
          </a:p>
        </p:txBody>
      </p:sp>
      <p:sp>
        <p:nvSpPr>
          <p:cNvPr id="6" name="Content Placeholder 2"/>
          <p:cNvSpPr>
            <a:spLocks noGrp="1"/>
          </p:cNvSpPr>
          <p:nvPr>
            <p:ph idx="4294967295"/>
          </p:nvPr>
        </p:nvSpPr>
        <p:spPr>
          <a:xfrm>
            <a:off x="364283" y="2373255"/>
            <a:ext cx="6709179" cy="3661739"/>
          </a:xfrm>
          <a:prstGeom prst="rect">
            <a:avLst/>
          </a:prstGeom>
        </p:spPr>
        <p:txBody>
          <a:bodyPr>
            <a:noAutofit/>
          </a:bodyPr>
          <a:lstStyle/>
          <a:p>
            <a:pPr marL="380990" indent="-380990"/>
            <a:r>
              <a:rPr lang="en-GB" sz="2800" dirty="0">
                <a:effectLst/>
                <a:latin typeface="Calibri" panose="020F0502020204030204" pitchFamily="34" charset="0"/>
                <a:ea typeface="DengXian" panose="02010600030101010101" pitchFamily="2" charset="-122"/>
                <a:cs typeface="Arial" panose="020B0604020202020204" pitchFamily="34" charset="0"/>
              </a:rPr>
              <a:t>Meaningful assessment is a form of assessment which involves students conducting ‘real world’ tasks in meaningful contexts. It is often presented as a continuum; at one end are work-based assessments completed in (usually) simulated ‘real world’ settings, and at the other end is an applied question in a ‘traditional’ exam.</a:t>
            </a:r>
            <a:endParaRPr lang="en-US" sz="2800" dirty="0">
              <a:effectLst/>
              <a:latin typeface="Calibri" panose="020F0502020204030204" pitchFamily="34" charset="0"/>
              <a:ea typeface="DengXian" panose="02010600030101010101" pitchFamily="2" charset="-122"/>
              <a:cs typeface="Arial" panose="020B0604020202020204" pitchFamily="34" charset="0"/>
            </a:endParaRPr>
          </a:p>
          <a:p>
            <a:pPr marL="380990" indent="-380990"/>
            <a:endParaRPr lang="en-US" kern="0" dirty="0">
              <a:solidFill>
                <a:srgbClr val="003560"/>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67367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South Front of the University">
            <a:extLst>
              <a:ext uri="{FF2B5EF4-FFF2-40B4-BE49-F238E27FC236}">
                <a16:creationId xmlns:a16="http://schemas.microsoft.com/office/drawing/2014/main" id="{F5289F01-9C4E-404B-A711-E83C3A36364E}"/>
              </a:ext>
            </a:extLst>
          </p:cNvPr>
          <p:cNvPicPr>
            <a:picLocks noChangeAspect="1"/>
          </p:cNvPicPr>
          <p:nvPr/>
        </p:nvPicPr>
        <p:blipFill>
          <a:blip r:embed="rId4"/>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07729" y="1676724"/>
            <a:ext cx="6982449" cy="440989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653222" cy="672073"/>
          </a:xfrm>
          <a:prstGeom prst="rect">
            <a:avLst/>
          </a:prstGeom>
        </p:spPr>
        <p:txBody>
          <a:bodyPr>
            <a:noAutofit/>
          </a:bodyPr>
          <a:lstStyle/>
          <a:p>
            <a:pPr algn="l"/>
            <a:r>
              <a:rPr lang="en-US" sz="3600" dirty="0">
                <a:solidFill>
                  <a:schemeClr val="tx1"/>
                </a:solidFill>
              </a:rPr>
              <a:t>What is Meaningful Assessment?</a:t>
            </a:r>
          </a:p>
        </p:txBody>
      </p:sp>
      <p:sp>
        <p:nvSpPr>
          <p:cNvPr id="6" name="Content Placeholder 2"/>
          <p:cNvSpPr>
            <a:spLocks noGrp="1"/>
          </p:cNvSpPr>
          <p:nvPr>
            <p:ph idx="4294967295"/>
          </p:nvPr>
        </p:nvSpPr>
        <p:spPr>
          <a:xfrm>
            <a:off x="849514" y="2408893"/>
            <a:ext cx="6783868" cy="3852074"/>
          </a:xfrm>
          <a:prstGeom prst="rect">
            <a:avLst/>
          </a:prstGeom>
        </p:spPr>
        <p:txBody>
          <a:bodyPr>
            <a:noAutofit/>
          </a:bodyPr>
          <a:lstStyle/>
          <a:p>
            <a:r>
              <a:rPr lang="en-GB" sz="2400" dirty="0">
                <a:effectLst/>
                <a:latin typeface="Calibri" panose="020F0502020204030204" pitchFamily="34" charset="0"/>
                <a:ea typeface="DengXian" panose="02010600030101010101" pitchFamily="2" charset="-122"/>
                <a:cs typeface="Arial" panose="020B0604020202020204" pitchFamily="34" charset="0"/>
              </a:rPr>
              <a:t>One way to think about meaningful assessment is to consider what we want our students to be able to do with the knowledge/skills they gain from our teaching, and what they would likely do with that/those knowledge/skills in a workplace? We can then use an assessment that will enable them to demonstrate similar knowledge/skills so that they are emulating what they will do later, rather than using assessment to only test their recall.</a:t>
            </a:r>
            <a:endParaRPr lang="en-US" sz="2400" dirty="0">
              <a:effectLst/>
              <a:latin typeface="Calibri" panose="020F0502020204030204" pitchFamily="34" charset="0"/>
              <a:ea typeface="DengXian" panose="02010600030101010101" pitchFamily="2" charset="-122"/>
              <a:cs typeface="Arial" panose="020B0604020202020204" pitchFamily="34" charset="0"/>
            </a:endParaRPr>
          </a:p>
          <a:p>
            <a:endParaRPr lang="en-GB" sz="3200" dirty="0">
              <a:effectLst/>
            </a:endParaRPr>
          </a:p>
        </p:txBody>
      </p:sp>
    </p:spTree>
    <p:custDataLst>
      <p:tags r:id="rId1"/>
    </p:custDataLst>
    <p:extLst>
      <p:ext uri="{BB962C8B-B14F-4D97-AF65-F5344CB8AC3E}">
        <p14:creationId xmlns:p14="http://schemas.microsoft.com/office/powerpoint/2010/main" val="242718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sked student in the James McCune Smith Learning Hub">
            <a:extLst>
              <a:ext uri="{FF2B5EF4-FFF2-40B4-BE49-F238E27FC236}">
                <a16:creationId xmlns:a16="http://schemas.microsoft.com/office/drawing/2014/main" id="{4CBF0346-74F4-E848-973F-AE333E63A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515258" y="1604797"/>
            <a:ext cx="9339944" cy="4875831"/>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1366550" y="1604800"/>
            <a:ext cx="6848909" cy="672073"/>
          </a:xfrm>
          <a:prstGeom prst="rect">
            <a:avLst/>
          </a:prstGeom>
        </p:spPr>
        <p:txBody>
          <a:bodyPr>
            <a:normAutofit fontScale="90000"/>
          </a:bodyPr>
          <a:lstStyle/>
          <a:p>
            <a:pPr algn="ctr"/>
            <a:r>
              <a:rPr lang="en-US" dirty="0"/>
              <a:t>Beyond Exams </a:t>
            </a:r>
            <a:endParaRPr lang="en-US" b="1" dirty="0">
              <a:solidFill>
                <a:schemeClr val="tx1"/>
              </a:solidFill>
            </a:endParaRPr>
          </a:p>
        </p:txBody>
      </p:sp>
      <p:sp>
        <p:nvSpPr>
          <p:cNvPr id="7" name="Content Placeholder 2"/>
          <p:cNvSpPr>
            <a:spLocks noGrp="1"/>
          </p:cNvSpPr>
          <p:nvPr>
            <p:ph idx="4294967295"/>
          </p:nvPr>
        </p:nvSpPr>
        <p:spPr>
          <a:xfrm>
            <a:off x="566058" y="2276873"/>
            <a:ext cx="9238344" cy="4299766"/>
          </a:xfrm>
          <a:prstGeom prst="rect">
            <a:avLst/>
          </a:prstGeom>
        </p:spPr>
        <p:txBody>
          <a:bodyPr>
            <a:noAutofit/>
          </a:bodyPr>
          <a:lstStyle/>
          <a:p>
            <a:pPr marL="380990" indent="-380990"/>
            <a:r>
              <a:rPr lang="en-GB" sz="2000" b="1" i="1" dirty="0"/>
              <a:t>C</a:t>
            </a:r>
            <a:r>
              <a:rPr lang="en-GB" sz="2000" b="1" i="1" dirty="0">
                <a:effectLst/>
              </a:rPr>
              <a:t>onsider the following questions to enable you to create meaningful assessment</a:t>
            </a:r>
          </a:p>
          <a:p>
            <a:pPr marL="666900" lvl="1" indent="-342900">
              <a:spcBef>
                <a:spcPts val="0"/>
              </a:spcBef>
              <a:spcAft>
                <a:spcPts val="0"/>
              </a:spcAft>
              <a:buFont typeface="Wingdings" panose="05000000000000000000" pitchFamily="2" charset="2"/>
              <a:buChar char=""/>
            </a:pPr>
            <a:r>
              <a:rPr lang="en-GB" sz="2000" b="1" dirty="0">
                <a:effectLst/>
              </a:rPr>
              <a:t>Why are you teaching your students this ‘content’? </a:t>
            </a:r>
          </a:p>
          <a:p>
            <a:pPr marL="666900" lvl="1" indent="-342900">
              <a:spcBef>
                <a:spcPts val="0"/>
              </a:spcBef>
              <a:spcAft>
                <a:spcPts val="0"/>
              </a:spcAft>
              <a:buFont typeface="Wingdings" panose="05000000000000000000" pitchFamily="2" charset="2"/>
              <a:buChar char=""/>
            </a:pPr>
            <a:r>
              <a:rPr lang="en-GB" sz="2000" b="1" dirty="0">
                <a:effectLst/>
              </a:rPr>
              <a:t>What is it you want them to know/learn/understand/be able to do? </a:t>
            </a:r>
          </a:p>
          <a:p>
            <a:pPr marL="666900" lvl="1" indent="-342900">
              <a:spcBef>
                <a:spcPts val="0"/>
              </a:spcBef>
              <a:spcAft>
                <a:spcPts val="0"/>
              </a:spcAft>
              <a:buFont typeface="Wingdings" panose="05000000000000000000" pitchFamily="2" charset="2"/>
              <a:buChar char=""/>
            </a:pPr>
            <a:r>
              <a:rPr lang="en-GB" sz="2000" b="1" dirty="0">
                <a:effectLst/>
              </a:rPr>
              <a:t>How could they prove to you they ‘get it’? </a:t>
            </a:r>
          </a:p>
          <a:p>
            <a:pPr marL="666900" lvl="1" indent="-342900">
              <a:spcBef>
                <a:spcPts val="0"/>
              </a:spcBef>
              <a:spcAft>
                <a:spcPts val="0"/>
              </a:spcAft>
              <a:buFont typeface="Wingdings" panose="05000000000000000000" pitchFamily="2" charset="2"/>
              <a:buChar char=""/>
            </a:pPr>
            <a:r>
              <a:rPr lang="en-GB" sz="2000" b="1" dirty="0">
                <a:effectLst/>
              </a:rPr>
              <a:t>How would they show you in a work-environment that they are using this knowledge/understanding? </a:t>
            </a:r>
          </a:p>
          <a:p>
            <a:pPr marL="666900" lvl="1" indent="-342900">
              <a:spcBef>
                <a:spcPts val="0"/>
              </a:spcBef>
              <a:spcAft>
                <a:spcPts val="800"/>
              </a:spcAft>
              <a:buFont typeface="Wingdings" panose="05000000000000000000" pitchFamily="2" charset="2"/>
              <a:buChar char=""/>
            </a:pPr>
            <a:r>
              <a:rPr lang="en-GB" sz="2000" b="1" dirty="0">
                <a:effectLst/>
              </a:rPr>
              <a:t>How does this course and this assessment fit into the programme of your students’ learning, build on their current skills, and prepare them for future assessments?</a:t>
            </a:r>
            <a:endParaRPr lang="en-US" sz="2000" b="1" dirty="0">
              <a:effectLst/>
            </a:endParaRPr>
          </a:p>
          <a:p>
            <a:pPr marL="0" marR="0">
              <a:spcBef>
                <a:spcPts val="0"/>
              </a:spcBef>
              <a:spcAft>
                <a:spcPts val="800"/>
              </a:spcAft>
            </a:pPr>
            <a:r>
              <a:rPr lang="en-GB" sz="2000" dirty="0">
                <a:effectLst/>
              </a:rPr>
              <a:t>The answers to these questions will help you to think about assessments you might use</a:t>
            </a:r>
            <a:r>
              <a:rPr lang="en-GB" sz="1600" dirty="0">
                <a:effectLst/>
              </a:rPr>
              <a:t>.</a:t>
            </a:r>
            <a:endParaRPr lang="en-US" sz="1600" dirty="0">
              <a:effectLst/>
            </a:endParaRPr>
          </a:p>
          <a:p>
            <a:pPr marL="704990" lvl="1" indent="-380990"/>
            <a:endParaRPr lang="en-US" sz="1700" kern="0" dirty="0">
              <a:solidFill>
                <a:schemeClr val="tx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969113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ior of the James McCune Smith Learning Hub">
            <a:extLst>
              <a:ext uri="{FF2B5EF4-FFF2-40B4-BE49-F238E27FC236}">
                <a16:creationId xmlns:a16="http://schemas.microsoft.com/office/drawing/2014/main" id="{9548786F-6EFC-504E-8484-039784D03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15308"/>
            <a:ext cx="6882670" cy="43861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1525576" y="1672954"/>
            <a:ext cx="4958793" cy="672073"/>
          </a:xfrm>
          <a:prstGeom prst="rect">
            <a:avLst/>
          </a:prstGeom>
        </p:spPr>
        <p:txBody>
          <a:bodyPr>
            <a:normAutofit fontScale="90000"/>
          </a:bodyPr>
          <a:lstStyle/>
          <a:p>
            <a:pPr algn="ctr"/>
            <a:r>
              <a:rPr lang="en-GB" dirty="0">
                <a:solidFill>
                  <a:schemeClr val="tx1"/>
                </a:solidFill>
              </a:rPr>
              <a:t>Assessment Design</a:t>
            </a:r>
            <a:endParaRPr lang="en-US" dirty="0">
              <a:solidFill>
                <a:schemeClr val="tx1"/>
              </a:solidFill>
            </a:endParaRPr>
          </a:p>
        </p:txBody>
      </p:sp>
      <p:sp>
        <p:nvSpPr>
          <p:cNvPr id="7" name="Content Placeholder 2"/>
          <p:cNvSpPr>
            <a:spLocks noGrp="1"/>
          </p:cNvSpPr>
          <p:nvPr>
            <p:ph idx="4294967295"/>
          </p:nvPr>
        </p:nvSpPr>
        <p:spPr>
          <a:xfrm>
            <a:off x="753165" y="2180862"/>
            <a:ext cx="6704540" cy="3958681"/>
          </a:xfrm>
          <a:prstGeom prst="rect">
            <a:avLst/>
          </a:prstGeom>
        </p:spPr>
        <p:txBody>
          <a:bodyPr>
            <a:noAutofit/>
          </a:bodyPr>
          <a:lstStyle/>
          <a:p>
            <a:r>
              <a:rPr lang="en-US" dirty="0">
                <a:solidFill>
                  <a:schemeClr val="tx1"/>
                </a:solidFill>
                <a:latin typeface="Arial" charset="0"/>
                <a:ea typeface="Arial" charset="0"/>
                <a:cs typeface="Arial" charset="0"/>
              </a:rPr>
              <a:t>Assessment design is a very important Assessments are the opportunity for the students to demonstrate the learning that has been set out in the ILOs</a:t>
            </a:r>
          </a:p>
          <a:p>
            <a:pPr lvl="1">
              <a:buFont typeface="Courier New" panose="02070309020205020404" pitchFamily="49" charset="0"/>
              <a:buChar char="o"/>
            </a:pPr>
            <a:r>
              <a:rPr lang="en-US" sz="2000" dirty="0">
                <a:solidFill>
                  <a:schemeClr val="tx1"/>
                </a:solidFill>
                <a:latin typeface="Arial" charset="0"/>
                <a:ea typeface="Arial" charset="0"/>
                <a:cs typeface="Arial" charset="0"/>
              </a:rPr>
              <a:t>All ILOs should be assessed over the course, but not every ILOs need to be in every assessment </a:t>
            </a:r>
          </a:p>
          <a:p>
            <a:pPr lvl="1">
              <a:buFont typeface="Courier New" panose="02070309020205020404" pitchFamily="49" charset="0"/>
              <a:buChar char="o"/>
            </a:pPr>
            <a:r>
              <a:rPr lang="en-US" sz="2000" dirty="0">
                <a:solidFill>
                  <a:schemeClr val="tx1"/>
                </a:solidFill>
                <a:latin typeface="Arial" charset="0"/>
                <a:ea typeface="Arial" charset="0"/>
                <a:cs typeface="Arial" charset="0"/>
              </a:rPr>
              <a:t>They cannot be assessed only in formative tasks</a:t>
            </a:r>
          </a:p>
        </p:txBody>
      </p:sp>
    </p:spTree>
    <p:custDataLst>
      <p:tags r:id="rId1"/>
    </p:custDataLst>
    <p:extLst>
      <p:ext uri="{BB962C8B-B14F-4D97-AF65-F5344CB8AC3E}">
        <p14:creationId xmlns:p14="http://schemas.microsoft.com/office/powerpoint/2010/main" val="288707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Gilbert Scott Building">
            <a:extLst>
              <a:ext uri="{FF2B5EF4-FFF2-40B4-BE49-F238E27FC236}">
                <a16:creationId xmlns:a16="http://schemas.microsoft.com/office/drawing/2014/main" id="{0A9F26CD-2426-514B-885A-BDDCCFCF9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normAutofit fontScale="90000"/>
          </a:bodyPr>
          <a:lstStyle/>
          <a:p>
            <a:pPr algn="ctr"/>
            <a:r>
              <a:rPr lang="en-GB" dirty="0">
                <a:solidFill>
                  <a:schemeClr val="tx1"/>
                </a:solidFill>
              </a:rPr>
              <a:t>Assessment Design</a:t>
            </a:r>
            <a:endParaRPr lang="en-US" dirty="0">
              <a:solidFill>
                <a:schemeClr val="tx1"/>
              </a:solidFill>
            </a:endParaRPr>
          </a:p>
        </p:txBody>
      </p:sp>
      <p:sp>
        <p:nvSpPr>
          <p:cNvPr id="7" name="Content Placeholder 2"/>
          <p:cNvSpPr>
            <a:spLocks noGrp="1"/>
          </p:cNvSpPr>
          <p:nvPr>
            <p:ph idx="4294967295"/>
          </p:nvPr>
        </p:nvSpPr>
        <p:spPr>
          <a:xfrm>
            <a:off x="753163" y="2180863"/>
            <a:ext cx="6848909" cy="3711938"/>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Think of assessment as falling into three categories:</a:t>
            </a:r>
          </a:p>
          <a:p>
            <a:pPr lvl="1">
              <a:buFont typeface="Courier New" panose="02070309020205020404" pitchFamily="49" charset="0"/>
              <a:buChar char="o"/>
            </a:pPr>
            <a:r>
              <a:rPr lang="en-US" sz="2000" kern="0" dirty="0">
                <a:solidFill>
                  <a:schemeClr val="tx1"/>
                </a:solidFill>
                <a:latin typeface="Arial" charset="0"/>
                <a:ea typeface="Arial" charset="0"/>
                <a:cs typeface="Arial" charset="0"/>
              </a:rPr>
              <a:t>Assessment </a:t>
            </a:r>
            <a:r>
              <a:rPr lang="en-US" sz="2000" b="1" u="sng" kern="0" dirty="0">
                <a:solidFill>
                  <a:schemeClr val="tx1"/>
                </a:solidFill>
                <a:latin typeface="Arial" charset="0"/>
                <a:ea typeface="Arial" charset="0"/>
                <a:cs typeface="Arial" charset="0"/>
              </a:rPr>
              <a:t>of</a:t>
            </a:r>
            <a:r>
              <a:rPr lang="en-US" sz="2000" kern="0" dirty="0">
                <a:solidFill>
                  <a:schemeClr val="tx1"/>
                </a:solidFill>
                <a:latin typeface="Arial" charset="0"/>
                <a:ea typeface="Arial" charset="0"/>
                <a:cs typeface="Arial" charset="0"/>
              </a:rPr>
              <a:t> learning</a:t>
            </a:r>
          </a:p>
          <a:p>
            <a:pPr lvl="1">
              <a:buFont typeface="Courier New" panose="02070309020205020404" pitchFamily="49" charset="0"/>
              <a:buChar char="o"/>
            </a:pPr>
            <a:r>
              <a:rPr lang="en-US" sz="2000" kern="0" dirty="0">
                <a:solidFill>
                  <a:schemeClr val="tx1"/>
                </a:solidFill>
                <a:latin typeface="Arial" charset="0"/>
                <a:ea typeface="Arial" charset="0"/>
                <a:cs typeface="Arial" charset="0"/>
              </a:rPr>
              <a:t>Assessment </a:t>
            </a:r>
            <a:r>
              <a:rPr lang="en-US" sz="2000" b="1" u="sng" kern="0" dirty="0">
                <a:solidFill>
                  <a:schemeClr val="tx1"/>
                </a:solidFill>
                <a:latin typeface="Arial" charset="0"/>
                <a:ea typeface="Arial" charset="0"/>
                <a:cs typeface="Arial" charset="0"/>
              </a:rPr>
              <a:t>for</a:t>
            </a:r>
            <a:r>
              <a:rPr lang="en-US" sz="2000" kern="0" dirty="0">
                <a:solidFill>
                  <a:schemeClr val="tx1"/>
                </a:solidFill>
                <a:latin typeface="Arial" charset="0"/>
                <a:ea typeface="Arial" charset="0"/>
                <a:cs typeface="Arial" charset="0"/>
              </a:rPr>
              <a:t> learning</a:t>
            </a:r>
          </a:p>
          <a:p>
            <a:pPr lvl="1">
              <a:buFont typeface="Courier New" panose="02070309020205020404" pitchFamily="49" charset="0"/>
              <a:buChar char="o"/>
            </a:pPr>
            <a:r>
              <a:rPr lang="en-US" sz="2000" kern="0" dirty="0">
                <a:solidFill>
                  <a:schemeClr val="tx1"/>
                </a:solidFill>
                <a:latin typeface="Arial" charset="0"/>
                <a:ea typeface="Arial" charset="0"/>
                <a:cs typeface="Arial" charset="0"/>
              </a:rPr>
              <a:t>Assessment </a:t>
            </a:r>
            <a:r>
              <a:rPr lang="en-US" sz="2000" b="1" u="sng" kern="0" dirty="0">
                <a:solidFill>
                  <a:schemeClr val="tx1"/>
                </a:solidFill>
                <a:latin typeface="Arial" charset="0"/>
                <a:ea typeface="Arial" charset="0"/>
                <a:cs typeface="Arial" charset="0"/>
              </a:rPr>
              <a:t>as</a:t>
            </a:r>
            <a:r>
              <a:rPr lang="en-US" sz="2000" kern="0" dirty="0">
                <a:solidFill>
                  <a:schemeClr val="tx1"/>
                </a:solidFill>
                <a:latin typeface="Arial" charset="0"/>
                <a:ea typeface="Arial" charset="0"/>
                <a:cs typeface="Arial" charset="0"/>
              </a:rPr>
              <a:t> learning</a:t>
            </a:r>
          </a:p>
          <a:p>
            <a:pPr marL="457200" lvl="1" indent="0">
              <a:buNone/>
            </a:pPr>
            <a:endParaRPr lang="en-US" sz="2000" kern="0" dirty="0">
              <a:solidFill>
                <a:schemeClr val="tx1"/>
              </a:solidFill>
              <a:latin typeface="Arial" charset="0"/>
              <a:ea typeface="Arial" charset="0"/>
              <a:cs typeface="Arial" charset="0"/>
            </a:endParaRPr>
          </a:p>
          <a:p>
            <a:pPr marL="457200" lvl="1" indent="0">
              <a:buNone/>
            </a:pPr>
            <a:r>
              <a:rPr lang="en-US" sz="2000" kern="0" dirty="0">
                <a:solidFill>
                  <a:schemeClr val="tx1"/>
                </a:solidFill>
                <a:latin typeface="Arial" charset="0"/>
                <a:ea typeface="Arial" charset="0"/>
                <a:cs typeface="Arial" charset="0"/>
              </a:rPr>
              <a:t>The category of assessment is going to help you determine what type of assessment task you will need to design for the students. </a:t>
            </a:r>
          </a:p>
          <a:p>
            <a:pPr marL="457200" lvl="1" indent="0">
              <a:buNone/>
            </a:pPr>
            <a:endParaRPr lang="en-US" sz="2000" kern="0" dirty="0">
              <a:solidFill>
                <a:schemeClr val="tx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806661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sked student in the James McCune Smith Learning Hub">
            <a:extLst>
              <a:ext uri="{FF2B5EF4-FFF2-40B4-BE49-F238E27FC236}">
                <a16:creationId xmlns:a16="http://schemas.microsoft.com/office/drawing/2014/main" id="{4CBF0346-74F4-E848-973F-AE333E63A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515258" y="1604797"/>
            <a:ext cx="9339944" cy="4875831"/>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1474461" y="1563464"/>
            <a:ext cx="6848909" cy="672073"/>
          </a:xfrm>
          <a:prstGeom prst="rect">
            <a:avLst/>
          </a:prstGeom>
        </p:spPr>
        <p:txBody>
          <a:bodyPr>
            <a:normAutofit fontScale="90000"/>
          </a:bodyPr>
          <a:lstStyle/>
          <a:p>
            <a:pPr algn="ctr"/>
            <a:r>
              <a:rPr lang="en-US" dirty="0"/>
              <a:t>Beyond Exams </a:t>
            </a:r>
            <a:endParaRPr lang="en-US" b="1" dirty="0">
              <a:solidFill>
                <a:schemeClr val="tx1"/>
              </a:solidFill>
            </a:endParaRPr>
          </a:p>
        </p:txBody>
      </p:sp>
      <p:sp>
        <p:nvSpPr>
          <p:cNvPr id="7" name="Content Placeholder 2"/>
          <p:cNvSpPr>
            <a:spLocks noGrp="1"/>
          </p:cNvSpPr>
          <p:nvPr>
            <p:ph idx="4294967295"/>
          </p:nvPr>
        </p:nvSpPr>
        <p:spPr>
          <a:xfrm>
            <a:off x="566058" y="2276873"/>
            <a:ext cx="9238344" cy="4299766"/>
          </a:xfrm>
          <a:prstGeom prst="rect">
            <a:avLst/>
          </a:prstGeom>
        </p:spPr>
        <p:txBody>
          <a:bodyPr>
            <a:noAutofit/>
          </a:bodyPr>
          <a:lstStyle/>
          <a:p>
            <a:r>
              <a:rPr lang="en-GB" sz="2000" dirty="0"/>
              <a:t>1. </a:t>
            </a:r>
            <a:r>
              <a:rPr lang="en-GB" sz="2400" dirty="0"/>
              <a:t>Do you want to assess student acquisition of specific content knowledge, or their ability to apply that knowledge to new situations (or both)? </a:t>
            </a:r>
          </a:p>
          <a:p>
            <a:r>
              <a:rPr lang="en-GB" sz="2400" dirty="0"/>
              <a:t>2. Do you want to assess a product that students produce, or the process they went through to produce it, or both? </a:t>
            </a:r>
          </a:p>
          <a:p>
            <a:r>
              <a:rPr lang="en-GB" sz="2400" dirty="0"/>
              <a:t>3. Do you want to assess any of the following? a. writing ability b. speaking skills c. creativity d. use of information technology e. organization/expression of content in a visual component (example: concept map) f. ability for students to work in a group or team g. learner performance in a time-constrained assessment situation?</a:t>
            </a:r>
            <a:endParaRPr lang="en-US" sz="2400" dirty="0"/>
          </a:p>
          <a:p>
            <a:pPr marL="380990" indent="-380990"/>
            <a:endParaRPr lang="en-US" sz="1700" kern="0" dirty="0">
              <a:solidFill>
                <a:schemeClr val="tx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3611816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Cloisters as seen from the East Quadrangle">
            <a:extLst>
              <a:ext uri="{FF2B5EF4-FFF2-40B4-BE49-F238E27FC236}">
                <a16:creationId xmlns:a16="http://schemas.microsoft.com/office/drawing/2014/main" id="{098C3113-F4C1-E448-9DA9-DDB0A7A81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889472" y="2984920"/>
            <a:ext cx="6848909" cy="672073"/>
          </a:xfrm>
          <a:prstGeom prst="rect">
            <a:avLst/>
          </a:prstGeom>
        </p:spPr>
        <p:txBody>
          <a:bodyPr>
            <a:normAutofit fontScale="90000"/>
          </a:bodyPr>
          <a:lstStyle/>
          <a:p>
            <a:pPr algn="ctr"/>
            <a:r>
              <a:rPr lang="en-US" dirty="0">
                <a:solidFill>
                  <a:schemeClr val="tx1"/>
                </a:solidFill>
              </a:rPr>
              <a:t>Examples of Alternative assessment formats </a:t>
            </a:r>
          </a:p>
        </p:txBody>
      </p:sp>
    </p:spTree>
    <p:custDataLst>
      <p:tags r:id="rId1"/>
    </p:custDataLst>
    <p:extLst>
      <p:ext uri="{BB962C8B-B14F-4D97-AF65-F5344CB8AC3E}">
        <p14:creationId xmlns:p14="http://schemas.microsoft.com/office/powerpoint/2010/main" val="2843770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8F0A9-6215-4066-B62F-815E7CB3E4E9}"/>
              </a:ext>
            </a:extLst>
          </p:cNvPr>
          <p:cNvSpPr>
            <a:spLocks noGrp="1"/>
          </p:cNvSpPr>
          <p:nvPr>
            <p:ph type="title"/>
          </p:nvPr>
        </p:nvSpPr>
        <p:spPr>
          <a:xfrm>
            <a:off x="633186" y="557439"/>
            <a:ext cx="10815864" cy="830997"/>
          </a:xfrm>
        </p:spPr>
        <p:txBody>
          <a:bodyPr wrap="square" anchor="t">
            <a:normAutofit/>
          </a:bodyPr>
          <a:lstStyle/>
          <a:p>
            <a:pPr algn="ctr"/>
            <a:r>
              <a:rPr lang="en-US" dirty="0"/>
              <a:t>Examples of Meaningful Assessment </a:t>
            </a:r>
          </a:p>
        </p:txBody>
      </p:sp>
      <p:graphicFrame>
        <p:nvGraphicFramePr>
          <p:cNvPr id="6" name="Table 5">
            <a:extLst>
              <a:ext uri="{FF2B5EF4-FFF2-40B4-BE49-F238E27FC236}">
                <a16:creationId xmlns:a16="http://schemas.microsoft.com/office/drawing/2014/main" id="{6A91EDD2-DD4F-472A-A61E-7783DDF4190E}"/>
              </a:ext>
            </a:extLst>
          </p:cNvPr>
          <p:cNvGraphicFramePr>
            <a:graphicFrameLocks noGrp="1"/>
          </p:cNvGraphicFramePr>
          <p:nvPr/>
        </p:nvGraphicFramePr>
        <p:xfrm>
          <a:off x="247339" y="1506511"/>
          <a:ext cx="11827239" cy="4586992"/>
        </p:xfrm>
        <a:graphic>
          <a:graphicData uri="http://schemas.openxmlformats.org/drawingml/2006/table">
            <a:tbl>
              <a:tblPr firstRow="1" firstCol="1" bandRow="1">
                <a:solidFill>
                  <a:srgbClr val="F2F2F2">
                    <a:alpha val="45098"/>
                  </a:srgbClr>
                </a:solidFill>
                <a:tableStyleId>{E8B1032C-EA38-4F05-BA0D-38AFFFC7BED3}</a:tableStyleId>
              </a:tblPr>
              <a:tblGrid>
                <a:gridCol w="2166364">
                  <a:extLst>
                    <a:ext uri="{9D8B030D-6E8A-4147-A177-3AD203B41FA5}">
                      <a16:colId xmlns:a16="http://schemas.microsoft.com/office/drawing/2014/main" val="1513473364"/>
                    </a:ext>
                  </a:extLst>
                </a:gridCol>
                <a:gridCol w="4834319">
                  <a:extLst>
                    <a:ext uri="{9D8B030D-6E8A-4147-A177-3AD203B41FA5}">
                      <a16:colId xmlns:a16="http://schemas.microsoft.com/office/drawing/2014/main" val="1366294319"/>
                    </a:ext>
                  </a:extLst>
                </a:gridCol>
                <a:gridCol w="4826556">
                  <a:extLst>
                    <a:ext uri="{9D8B030D-6E8A-4147-A177-3AD203B41FA5}">
                      <a16:colId xmlns:a16="http://schemas.microsoft.com/office/drawing/2014/main" val="695265965"/>
                    </a:ext>
                  </a:extLst>
                </a:gridCol>
              </a:tblGrid>
              <a:tr h="286618">
                <a:tc>
                  <a:txBody>
                    <a:bodyPr/>
                    <a:lstStyle/>
                    <a:p>
                      <a:pPr marL="0" marR="0">
                        <a:lnSpc>
                          <a:spcPct val="107000"/>
                        </a:lnSpc>
                        <a:spcBef>
                          <a:spcPts val="0"/>
                        </a:spcBef>
                        <a:spcAft>
                          <a:spcPts val="0"/>
                        </a:spcAft>
                      </a:pPr>
                      <a:r>
                        <a:rPr lang="en-GB" sz="1000" b="0" cap="none" spc="0">
                          <a:solidFill>
                            <a:schemeClr val="bg1"/>
                          </a:solidFill>
                          <a:effectLst/>
                        </a:rPr>
                        <a:t>Assessment</a:t>
                      </a:r>
                      <a:endParaRPr lang="en-US" sz="1000" b="0" cap="none" spc="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nchor="ctr">
                    <a:lnL w="12700" cmpd="sng">
                      <a:noFill/>
                    </a:lnL>
                    <a:lnR w="12700" cmpd="sng">
                      <a:noFill/>
                    </a:lnR>
                    <a:lnT w="19050" cap="flat" cmpd="sng" algn="ctr">
                      <a:noFill/>
                      <a:prstDash val="solid"/>
                    </a:lnT>
                    <a:lnB w="38100" cmpd="sng">
                      <a:noFill/>
                    </a:lnB>
                    <a:solidFill>
                      <a:schemeClr val="tx1"/>
                    </a:solidFill>
                  </a:tcPr>
                </a:tc>
                <a:tc>
                  <a:txBody>
                    <a:bodyPr/>
                    <a:lstStyle/>
                    <a:p>
                      <a:pPr marL="0" marR="0">
                        <a:lnSpc>
                          <a:spcPct val="107000"/>
                        </a:lnSpc>
                        <a:spcBef>
                          <a:spcPts val="0"/>
                        </a:spcBef>
                        <a:spcAft>
                          <a:spcPts val="0"/>
                        </a:spcAft>
                      </a:pPr>
                      <a:r>
                        <a:rPr lang="en-GB" sz="1000" b="0" cap="none" spc="0">
                          <a:solidFill>
                            <a:schemeClr val="bg1"/>
                          </a:solidFill>
                          <a:effectLst/>
                        </a:rPr>
                        <a:t>What does the student do?</a:t>
                      </a:r>
                      <a:endParaRPr lang="en-US" sz="1000" b="0" cap="none" spc="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nchor="ctr">
                    <a:lnL w="12700" cmpd="sng">
                      <a:noFill/>
                    </a:lnL>
                    <a:lnR w="12700" cmpd="sng">
                      <a:noFill/>
                    </a:lnR>
                    <a:lnT w="19050" cap="flat" cmpd="sng" algn="ctr">
                      <a:noFill/>
                      <a:prstDash val="solid"/>
                    </a:lnT>
                    <a:lnB w="38100" cmpd="sng">
                      <a:noFill/>
                    </a:lnB>
                    <a:solidFill>
                      <a:schemeClr val="tx1"/>
                    </a:solidFill>
                  </a:tcPr>
                </a:tc>
                <a:tc>
                  <a:txBody>
                    <a:bodyPr/>
                    <a:lstStyle/>
                    <a:p>
                      <a:pPr marL="0" marR="0">
                        <a:lnSpc>
                          <a:spcPct val="107000"/>
                        </a:lnSpc>
                        <a:spcBef>
                          <a:spcPts val="0"/>
                        </a:spcBef>
                        <a:spcAft>
                          <a:spcPts val="0"/>
                        </a:spcAft>
                      </a:pPr>
                      <a:r>
                        <a:rPr lang="en-GB" sz="1000" b="0" cap="none" spc="0">
                          <a:solidFill>
                            <a:schemeClr val="bg1"/>
                          </a:solidFill>
                          <a:effectLst/>
                        </a:rPr>
                        <a:t>What is this useful for/how can this be used?</a:t>
                      </a:r>
                      <a:endParaRPr lang="en-US" sz="1000" b="0" cap="none" spc="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85986454"/>
                  </a:ext>
                </a:extLst>
              </a:tr>
              <a:tr h="423593">
                <a:tc>
                  <a:txBody>
                    <a:bodyPr/>
                    <a:lstStyle/>
                    <a:p>
                      <a:pPr marL="0" marR="0">
                        <a:lnSpc>
                          <a:spcPct val="107000"/>
                        </a:lnSpc>
                        <a:spcBef>
                          <a:spcPts val="0"/>
                        </a:spcBef>
                        <a:spcAft>
                          <a:spcPts val="0"/>
                        </a:spcAft>
                      </a:pPr>
                      <a:r>
                        <a:rPr lang="en-GB" sz="900" b="1" cap="none" spc="0">
                          <a:solidFill>
                            <a:schemeClr val="tx1"/>
                          </a:solidFill>
                          <a:effectLst/>
                        </a:rPr>
                        <a:t>Abstract</a:t>
                      </a:r>
                      <a:endParaRPr lang="en-US" sz="9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marL="0" marR="0">
                        <a:lnSpc>
                          <a:spcPct val="107000"/>
                        </a:lnSpc>
                        <a:spcBef>
                          <a:spcPts val="0"/>
                        </a:spcBef>
                        <a:spcAft>
                          <a:spcPts val="0"/>
                        </a:spcAft>
                      </a:pPr>
                      <a:r>
                        <a:rPr lang="en-GB" sz="900" cap="none" spc="0">
                          <a:solidFill>
                            <a:schemeClr val="tx1"/>
                          </a:solidFill>
                          <a:effectLst/>
                        </a:rPr>
                        <a:t>Students write an abstract of a research paper/article within a specified word limit e.g. 300–500 words.</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marL="0" marR="0">
                        <a:lnSpc>
                          <a:spcPct val="107000"/>
                        </a:lnSpc>
                        <a:spcBef>
                          <a:spcPts val="0"/>
                        </a:spcBef>
                        <a:spcAft>
                          <a:spcPts val="0"/>
                        </a:spcAft>
                      </a:pPr>
                      <a:r>
                        <a:rPr lang="en-GB" sz="900" cap="none" spc="0">
                          <a:solidFill>
                            <a:schemeClr val="tx1"/>
                          </a:solidFill>
                          <a:effectLst/>
                        </a:rPr>
                        <a:t>Allows students to demonstrate understanding of a topic, ability to summarise, and practice the skill of good abstract writing.</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255071897"/>
                  </a:ext>
                </a:extLst>
              </a:tr>
              <a:tr h="423593">
                <a:tc>
                  <a:txBody>
                    <a:bodyPr/>
                    <a:lstStyle/>
                    <a:p>
                      <a:pPr marL="0" marR="0">
                        <a:lnSpc>
                          <a:spcPct val="107000"/>
                        </a:lnSpc>
                        <a:spcBef>
                          <a:spcPts val="0"/>
                        </a:spcBef>
                        <a:spcAft>
                          <a:spcPts val="0"/>
                        </a:spcAft>
                      </a:pPr>
                      <a:r>
                        <a:rPr lang="en-GB" sz="900" b="1" cap="none" spc="0">
                          <a:solidFill>
                            <a:schemeClr val="tx1"/>
                          </a:solidFill>
                          <a:effectLst/>
                        </a:rPr>
                        <a:t>Advertisement</a:t>
                      </a:r>
                      <a:endParaRPr lang="en-US" sz="9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07000"/>
                        </a:lnSpc>
                        <a:spcBef>
                          <a:spcPts val="0"/>
                        </a:spcBef>
                        <a:spcAft>
                          <a:spcPts val="0"/>
                        </a:spcAft>
                      </a:pPr>
                      <a:r>
                        <a:rPr lang="en-GB" sz="900" cap="none" spc="0">
                          <a:solidFill>
                            <a:schemeClr val="tx1"/>
                          </a:solidFill>
                          <a:effectLst/>
                        </a:rPr>
                        <a:t>Students write an advert for a role that they might fill, or that might need filled within a project team</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07000"/>
                        </a:lnSpc>
                        <a:spcBef>
                          <a:spcPts val="0"/>
                        </a:spcBef>
                        <a:spcAft>
                          <a:spcPts val="0"/>
                        </a:spcAft>
                      </a:pPr>
                      <a:r>
                        <a:rPr lang="en-GB" sz="900" cap="none" spc="0">
                          <a:solidFill>
                            <a:schemeClr val="tx1"/>
                          </a:solidFill>
                          <a:effectLst/>
                        </a:rPr>
                        <a:t>Allows students to consider the skills they need to develop, or that are needed for a particular project/type of work</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61803971"/>
                  </a:ext>
                </a:extLst>
              </a:tr>
              <a:tr h="586272">
                <a:tc>
                  <a:txBody>
                    <a:bodyPr/>
                    <a:lstStyle/>
                    <a:p>
                      <a:pPr marL="0" marR="0">
                        <a:lnSpc>
                          <a:spcPct val="107000"/>
                        </a:lnSpc>
                        <a:spcBef>
                          <a:spcPts val="0"/>
                        </a:spcBef>
                        <a:spcAft>
                          <a:spcPts val="0"/>
                        </a:spcAft>
                      </a:pPr>
                      <a:r>
                        <a:rPr lang="en-GB" sz="900" b="1" cap="none" spc="0">
                          <a:solidFill>
                            <a:schemeClr val="tx1"/>
                          </a:solidFill>
                          <a:effectLst/>
                        </a:rPr>
                        <a:t>Annotated bibliographies</a:t>
                      </a:r>
                      <a:endParaRPr lang="en-US" sz="9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07000"/>
                        </a:lnSpc>
                        <a:spcBef>
                          <a:spcPts val="0"/>
                        </a:spcBef>
                        <a:spcAft>
                          <a:spcPts val="0"/>
                        </a:spcAft>
                      </a:pPr>
                      <a:r>
                        <a:rPr lang="en-GB" sz="900" cap="none" spc="0">
                          <a:solidFill>
                            <a:schemeClr val="tx1"/>
                          </a:solidFill>
                          <a:effectLst/>
                        </a:rPr>
                        <a:t>Students produce a list of texts, primary sources and internet sites on specified or agreed topics to a particular referencing convention. They annotate these with a commentary, which could include an evaluation of what they have read.</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07000"/>
                        </a:lnSpc>
                        <a:spcBef>
                          <a:spcPts val="0"/>
                        </a:spcBef>
                        <a:spcAft>
                          <a:spcPts val="0"/>
                        </a:spcAft>
                      </a:pPr>
                      <a:r>
                        <a:rPr lang="en-GB" sz="900" cap="none" spc="0" dirty="0">
                          <a:solidFill>
                            <a:schemeClr val="tx1"/>
                          </a:solidFill>
                          <a:effectLst/>
                        </a:rPr>
                        <a:t>Allows students to demonstrate breadth/depth of reading, understanding of relevant texts, and ability to research.</a:t>
                      </a:r>
                      <a:endParaRPr lang="en-US" sz="900" cap="none" spc="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522907420"/>
                  </a:ext>
                </a:extLst>
              </a:tr>
              <a:tr h="423593">
                <a:tc>
                  <a:txBody>
                    <a:bodyPr/>
                    <a:lstStyle/>
                    <a:p>
                      <a:pPr marL="0" marR="0">
                        <a:lnSpc>
                          <a:spcPct val="107000"/>
                        </a:lnSpc>
                        <a:spcBef>
                          <a:spcPts val="0"/>
                        </a:spcBef>
                        <a:spcAft>
                          <a:spcPts val="0"/>
                        </a:spcAft>
                      </a:pPr>
                      <a:r>
                        <a:rPr lang="en-GB" sz="900" b="1" cap="none" spc="0">
                          <a:solidFill>
                            <a:schemeClr val="tx1"/>
                          </a:solidFill>
                          <a:effectLst/>
                        </a:rPr>
                        <a:t>Articles for different audiences</a:t>
                      </a:r>
                      <a:endParaRPr lang="en-US" sz="9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07000"/>
                        </a:lnSpc>
                        <a:spcBef>
                          <a:spcPts val="0"/>
                        </a:spcBef>
                        <a:spcAft>
                          <a:spcPts val="0"/>
                        </a:spcAft>
                      </a:pPr>
                      <a:r>
                        <a:rPr lang="en-GB" sz="900" cap="none" spc="0">
                          <a:solidFill>
                            <a:schemeClr val="tx1"/>
                          </a:solidFill>
                          <a:effectLst/>
                        </a:rPr>
                        <a:t>Students are asked to write on a particular topic(s) to an agreed length in a specific style e.g. a journal, newspaper or leaflet.</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07000"/>
                        </a:lnSpc>
                        <a:spcBef>
                          <a:spcPts val="0"/>
                        </a:spcBef>
                        <a:spcAft>
                          <a:spcPts val="0"/>
                        </a:spcAft>
                      </a:pPr>
                      <a:r>
                        <a:rPr lang="en-GB" sz="900" cap="none" spc="0">
                          <a:solidFill>
                            <a:schemeClr val="tx1"/>
                          </a:solidFill>
                          <a:effectLst/>
                        </a:rPr>
                        <a:t>Allows students to demonstrate ability to communicate with different audiences and shows how well they understand the topic.</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734423916"/>
                  </a:ext>
                </a:extLst>
              </a:tr>
              <a:tr h="423593">
                <a:tc>
                  <a:txBody>
                    <a:bodyPr/>
                    <a:lstStyle/>
                    <a:p>
                      <a:pPr marL="0" marR="0">
                        <a:lnSpc>
                          <a:spcPct val="107000"/>
                        </a:lnSpc>
                        <a:spcBef>
                          <a:spcPts val="0"/>
                        </a:spcBef>
                        <a:spcAft>
                          <a:spcPts val="0"/>
                        </a:spcAft>
                      </a:pPr>
                      <a:r>
                        <a:rPr lang="en-GB" sz="900" b="1" cap="none" spc="0">
                          <a:solidFill>
                            <a:schemeClr val="tx1"/>
                          </a:solidFill>
                          <a:effectLst/>
                        </a:rPr>
                        <a:t>Assessment stations (aka OSCEs)</a:t>
                      </a:r>
                      <a:endParaRPr lang="en-US" sz="9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07000"/>
                        </a:lnSpc>
                        <a:spcBef>
                          <a:spcPts val="0"/>
                        </a:spcBef>
                        <a:spcAft>
                          <a:spcPts val="0"/>
                        </a:spcAft>
                      </a:pPr>
                      <a:r>
                        <a:rPr lang="en-GB" sz="900" cap="none" spc="0">
                          <a:solidFill>
                            <a:schemeClr val="tx1"/>
                          </a:solidFill>
                          <a:effectLst/>
                        </a:rPr>
                        <a:t>Most often used in Med/Vet/Dentistry, students move around a series of testing stations being assessed on a number of skills, each for a fixed period of time. </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07000"/>
                        </a:lnSpc>
                        <a:spcBef>
                          <a:spcPts val="0"/>
                        </a:spcBef>
                        <a:spcAft>
                          <a:spcPts val="0"/>
                        </a:spcAft>
                      </a:pPr>
                      <a:r>
                        <a:rPr lang="en-GB" sz="900" cap="none" spc="0">
                          <a:solidFill>
                            <a:schemeClr val="tx1"/>
                          </a:solidFill>
                          <a:effectLst/>
                        </a:rPr>
                        <a:t>Allows students to demonstrate a wide range of practical skills and knowledge.</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266429033"/>
                  </a:ext>
                </a:extLst>
              </a:tr>
              <a:tr h="423593">
                <a:tc>
                  <a:txBody>
                    <a:bodyPr/>
                    <a:lstStyle/>
                    <a:p>
                      <a:pPr marL="0" marR="0">
                        <a:lnSpc>
                          <a:spcPct val="107000"/>
                        </a:lnSpc>
                        <a:spcBef>
                          <a:spcPts val="0"/>
                        </a:spcBef>
                        <a:spcAft>
                          <a:spcPts val="0"/>
                        </a:spcAft>
                      </a:pPr>
                      <a:r>
                        <a:rPr lang="en-GB" sz="900" b="1" cap="none" spc="0">
                          <a:solidFill>
                            <a:schemeClr val="tx1"/>
                          </a:solidFill>
                          <a:effectLst/>
                        </a:rPr>
                        <a:t>Blog</a:t>
                      </a:r>
                      <a:endParaRPr lang="en-US" sz="9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07000"/>
                        </a:lnSpc>
                        <a:spcBef>
                          <a:spcPts val="0"/>
                        </a:spcBef>
                        <a:spcAft>
                          <a:spcPts val="0"/>
                        </a:spcAft>
                      </a:pPr>
                      <a:r>
                        <a:rPr lang="en-GB" sz="900" cap="none" spc="0">
                          <a:solidFill>
                            <a:schemeClr val="tx1"/>
                          </a:solidFill>
                          <a:effectLst/>
                        </a:rPr>
                        <a:t>Students are required to keep an individual blog.</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07000"/>
                        </a:lnSpc>
                        <a:spcBef>
                          <a:spcPts val="0"/>
                        </a:spcBef>
                        <a:spcAft>
                          <a:spcPts val="0"/>
                        </a:spcAft>
                      </a:pPr>
                      <a:r>
                        <a:rPr lang="en-GB" sz="900" cap="none" spc="0">
                          <a:solidFill>
                            <a:schemeClr val="tx1"/>
                          </a:solidFill>
                          <a:effectLst/>
                        </a:rPr>
                        <a:t>Allows students to record progress, write for other audiences, make links to other relevant websites etc.</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859419431"/>
                  </a:ext>
                </a:extLst>
              </a:tr>
              <a:tr h="423593">
                <a:tc>
                  <a:txBody>
                    <a:bodyPr/>
                    <a:lstStyle/>
                    <a:p>
                      <a:pPr marL="0" marR="0">
                        <a:lnSpc>
                          <a:spcPct val="107000"/>
                        </a:lnSpc>
                        <a:spcBef>
                          <a:spcPts val="0"/>
                        </a:spcBef>
                        <a:spcAft>
                          <a:spcPts val="0"/>
                        </a:spcAft>
                      </a:pPr>
                      <a:r>
                        <a:rPr lang="en-GB" sz="900" b="1" cap="none" spc="0">
                          <a:solidFill>
                            <a:schemeClr val="tx1"/>
                          </a:solidFill>
                          <a:effectLst/>
                        </a:rPr>
                        <a:t>Brochure</a:t>
                      </a:r>
                      <a:endParaRPr lang="en-US" sz="9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07000"/>
                        </a:lnSpc>
                        <a:spcBef>
                          <a:spcPts val="0"/>
                        </a:spcBef>
                        <a:spcAft>
                          <a:spcPts val="0"/>
                        </a:spcAft>
                      </a:pPr>
                      <a:r>
                        <a:rPr lang="en-GB" sz="900" cap="none" spc="0">
                          <a:solidFill>
                            <a:schemeClr val="tx1"/>
                          </a:solidFill>
                          <a:effectLst/>
                        </a:rPr>
                        <a:t>Students are asked to write on a particular topic(s) to an agreed length for a specific audience</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nSpc>
                          <a:spcPct val="107000"/>
                        </a:lnSpc>
                        <a:spcBef>
                          <a:spcPts val="0"/>
                        </a:spcBef>
                        <a:spcAft>
                          <a:spcPts val="0"/>
                        </a:spcAft>
                      </a:pPr>
                      <a:r>
                        <a:rPr lang="en-GB" sz="900" cap="none" spc="0">
                          <a:solidFill>
                            <a:schemeClr val="tx1"/>
                          </a:solidFill>
                          <a:effectLst/>
                        </a:rPr>
                        <a:t>Allows students to demonstrate ability to communicate with different audiences and shows how well they understand the topic.</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521377033"/>
                  </a:ext>
                </a:extLst>
              </a:tr>
              <a:tr h="586272">
                <a:tc>
                  <a:txBody>
                    <a:bodyPr/>
                    <a:lstStyle/>
                    <a:p>
                      <a:pPr marL="0" marR="0">
                        <a:lnSpc>
                          <a:spcPct val="107000"/>
                        </a:lnSpc>
                        <a:spcBef>
                          <a:spcPts val="0"/>
                        </a:spcBef>
                        <a:spcAft>
                          <a:spcPts val="0"/>
                        </a:spcAft>
                      </a:pPr>
                      <a:r>
                        <a:rPr lang="en-GB" sz="900" b="1" cap="none" spc="0">
                          <a:solidFill>
                            <a:schemeClr val="tx1"/>
                          </a:solidFill>
                          <a:effectLst/>
                        </a:rPr>
                        <a:t>Budget with rationale</a:t>
                      </a:r>
                      <a:endParaRPr lang="en-US" sz="9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07000"/>
                        </a:lnSpc>
                        <a:spcBef>
                          <a:spcPts val="0"/>
                        </a:spcBef>
                        <a:spcAft>
                          <a:spcPts val="0"/>
                        </a:spcAft>
                      </a:pPr>
                      <a:r>
                        <a:rPr lang="en-GB" sz="900" cap="none" spc="0">
                          <a:solidFill>
                            <a:schemeClr val="tx1"/>
                          </a:solidFill>
                          <a:effectLst/>
                        </a:rPr>
                        <a:t>Students are asked to create a budget and justify it (note: this could also be a costed business case). Allows students to consider the cost of a project/lab/case work/trip etc etc</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nSpc>
                          <a:spcPct val="107000"/>
                        </a:lnSpc>
                        <a:spcBef>
                          <a:spcPts val="0"/>
                        </a:spcBef>
                        <a:spcAft>
                          <a:spcPts val="0"/>
                        </a:spcAft>
                      </a:pPr>
                      <a:r>
                        <a:rPr lang="en-GB" sz="900" cap="none" spc="0">
                          <a:solidFill>
                            <a:schemeClr val="tx1"/>
                          </a:solidFill>
                          <a:effectLst/>
                        </a:rPr>
                        <a:t>Allows students to show their understanding of the costings required for any project and justify why those finances are required.</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236777235"/>
                  </a:ext>
                </a:extLst>
              </a:tr>
              <a:tr h="586272">
                <a:tc>
                  <a:txBody>
                    <a:bodyPr/>
                    <a:lstStyle/>
                    <a:p>
                      <a:pPr marL="0" marR="0">
                        <a:lnSpc>
                          <a:spcPct val="107000"/>
                        </a:lnSpc>
                        <a:spcBef>
                          <a:spcPts val="0"/>
                        </a:spcBef>
                        <a:spcAft>
                          <a:spcPts val="0"/>
                        </a:spcAft>
                      </a:pPr>
                      <a:r>
                        <a:rPr lang="en-GB" sz="900" b="1" cap="none" spc="0">
                          <a:solidFill>
                            <a:schemeClr val="tx1"/>
                          </a:solidFill>
                          <a:effectLst/>
                        </a:rPr>
                        <a:t>Case study/analysis</a:t>
                      </a:r>
                      <a:endParaRPr lang="en-US" sz="900" b="1"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GB" sz="900" cap="none" spc="0">
                          <a:solidFill>
                            <a:schemeClr val="tx1"/>
                          </a:solidFill>
                          <a:effectLst/>
                        </a:rPr>
                        <a:t>Students are required to work through a case study to identify the problem(s) and to offer potential solutions</a:t>
                      </a:r>
                      <a:endParaRPr lang="en-US" sz="900" cap="none" spc="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lnSpc>
                          <a:spcPct val="107000"/>
                        </a:lnSpc>
                        <a:spcBef>
                          <a:spcPts val="0"/>
                        </a:spcBef>
                        <a:spcAft>
                          <a:spcPts val="0"/>
                        </a:spcAft>
                      </a:pPr>
                      <a:r>
                        <a:rPr lang="en-GB" sz="900" cap="none" spc="0" dirty="0">
                          <a:solidFill>
                            <a:schemeClr val="tx1"/>
                          </a:solidFill>
                          <a:effectLst/>
                        </a:rPr>
                        <a:t>Useful for assessing students’ understanding and for encouraging students to see links between theory and practice. </a:t>
                      </a:r>
                      <a:endParaRPr lang="en-US" sz="900" cap="none" spc="0" dirty="0">
                        <a:solidFill>
                          <a:schemeClr val="tx1"/>
                        </a:solidFill>
                        <a:effectLst/>
                      </a:endParaRPr>
                    </a:p>
                    <a:p>
                      <a:pPr marL="0" marR="0">
                        <a:lnSpc>
                          <a:spcPct val="107000"/>
                        </a:lnSpc>
                        <a:spcBef>
                          <a:spcPts val="0"/>
                        </a:spcBef>
                        <a:spcAft>
                          <a:spcPts val="0"/>
                        </a:spcAft>
                      </a:pPr>
                      <a:r>
                        <a:rPr lang="en-GB" sz="900" cap="none" spc="0" dirty="0">
                          <a:solidFill>
                            <a:schemeClr val="tx1"/>
                          </a:solidFill>
                          <a:effectLst/>
                        </a:rPr>
                        <a:t>Note: case studies could be provided in advance of a time-constrained assessment.</a:t>
                      </a:r>
                      <a:endParaRPr lang="en-US" sz="900" cap="none" spc="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41235" marR="41235" marT="66591"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441055908"/>
                  </a:ext>
                </a:extLst>
              </a:tr>
            </a:tbl>
          </a:graphicData>
        </a:graphic>
      </p:graphicFrame>
    </p:spTree>
    <p:custDataLst>
      <p:tags r:id="rId1"/>
    </p:custDataLst>
    <p:extLst>
      <p:ext uri="{BB962C8B-B14F-4D97-AF65-F5344CB8AC3E}">
        <p14:creationId xmlns:p14="http://schemas.microsoft.com/office/powerpoint/2010/main" val="353463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4182</Words>
  <Application>Microsoft Office PowerPoint</Application>
  <PresentationFormat>Widescreen</PresentationFormat>
  <Paragraphs>293</Paragraphs>
  <Slides>19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Copperplate Gothic Light</vt:lpstr>
      <vt:lpstr>Corbel</vt:lpstr>
      <vt:lpstr>Courier New</vt:lpstr>
      <vt:lpstr>Lato</vt:lpstr>
      <vt:lpstr>Merriweather</vt:lpstr>
      <vt:lpstr>Wingdings</vt:lpstr>
      <vt:lpstr>Office Theme</vt:lpstr>
      <vt:lpstr>DESIGNING MEANINGFUL ASSESSMENT TO PROMOTE ACADEMIC INTEGRITY AND PREVENT PLAGIARISM</vt:lpstr>
      <vt:lpstr>What is Meaningful Assessment?</vt:lpstr>
      <vt:lpstr>What is Meaningful Assessment?</vt:lpstr>
      <vt:lpstr>Beyond Exams </vt:lpstr>
      <vt:lpstr>Assessment Design</vt:lpstr>
      <vt:lpstr>Assessment Design</vt:lpstr>
      <vt:lpstr>Beyond Exams </vt:lpstr>
      <vt:lpstr>Examples of Alternative assessment formats </vt:lpstr>
      <vt:lpstr>Examples of Meaningful Assessment </vt:lpstr>
      <vt:lpstr>PowerPoint Presentation</vt:lpstr>
      <vt:lpstr>PowerPoint Presentation</vt:lpstr>
      <vt:lpstr>PowerPoint Presentation</vt:lpstr>
      <vt:lpstr>PowerPoint Presentation</vt:lpstr>
      <vt:lpstr>PowerPoint Presentation</vt:lpstr>
      <vt:lpstr>PowerPoint Presentation</vt:lpstr>
      <vt:lpstr>Embedding assessment into curriculum design</vt:lpstr>
      <vt:lpstr>Meaningful Assessments and Avoiding Plagiarism </vt:lpstr>
      <vt:lpstr>Designing out Plagiarism</vt:lpstr>
      <vt:lpstr>Designing out Plagiarism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MEANINGFUL ASSESSMENT TO PROMOTE ACADEMIC INTEGRITY AND PREVENT PLAGIARISM</dc:title>
  <dc:creator>K Wilder</dc:creator>
  <cp:lastModifiedBy>K Wilder</cp:lastModifiedBy>
  <cp:revision>1</cp:revision>
  <dcterms:created xsi:type="dcterms:W3CDTF">2022-03-22T11:13:57Z</dcterms:created>
  <dcterms:modified xsi:type="dcterms:W3CDTF">2022-03-22T11:51:24Z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2F38B175-28B3-4B75-93BD-AFDE162B890E</vt:lpwstr>
  </property>
  <property fmtid="{D5CDD505-2E9C-101B-9397-08002B2CF9AE}" pid="3" name="ArticulatePath">
    <vt:lpwstr>Presentation1</vt:lpwstr>
  </property>
</Properties>
</file>