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8" r:id="rId5"/>
    <p:sldId id="270" r:id="rId6"/>
    <p:sldId id="265" r:id="rId7"/>
    <p:sldId id="271" r:id="rId8"/>
    <p:sldId id="257" r:id="rId9"/>
    <p:sldId id="258" r:id="rId10"/>
    <p:sldId id="259" r:id="rId11"/>
    <p:sldId id="260" r:id="rId12"/>
    <p:sldId id="262" r:id="rId13"/>
    <p:sldId id="264" r:id="rId14"/>
    <p:sldId id="266" r:id="rId15"/>
    <p:sldId id="269" r:id="rId16"/>
    <p:sldId id="272" r:id="rId17"/>
    <p:sldId id="4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958"/>
  </p:normalViewPr>
  <p:slideViewPr>
    <p:cSldViewPr snapToGrid="0" snapToObjects="1">
      <p:cViewPr varScale="1">
        <p:scale>
          <a:sx n="95" d="100"/>
          <a:sy n="95" d="100"/>
        </p:scale>
        <p:origin x="12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CF9F7-D500-4D4B-B410-B85E93B6EDB6}" type="datetimeFigureOut">
              <a:rPr lang="en-US" smtClean="0"/>
              <a:t>4/21/22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99989-9295-A445-93FB-B125E510417A}" type="slidenum">
              <a:rPr lang="en-US" smtClean="0"/>
              <a:t>‹#›</a:t>
            </a:fld>
            <a:endParaRPr lang="en-US"/>
          </a:p>
        </p:txBody>
      </p:sp>
    </p:spTree>
    <p:extLst>
      <p:ext uri="{BB962C8B-B14F-4D97-AF65-F5344CB8AC3E}">
        <p14:creationId xmlns:p14="http://schemas.microsoft.com/office/powerpoint/2010/main" val="367032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1</a:t>
            </a:fld>
            <a:endParaRPr lang="en-US"/>
          </a:p>
        </p:txBody>
      </p:sp>
    </p:spTree>
    <p:extLst>
      <p:ext uri="{BB962C8B-B14F-4D97-AF65-F5344CB8AC3E}">
        <p14:creationId xmlns:p14="http://schemas.microsoft.com/office/powerpoint/2010/main" val="171906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10</a:t>
            </a:fld>
            <a:endParaRPr lang="en-US"/>
          </a:p>
        </p:txBody>
      </p:sp>
    </p:spTree>
    <p:extLst>
      <p:ext uri="{BB962C8B-B14F-4D97-AF65-F5344CB8AC3E}">
        <p14:creationId xmlns:p14="http://schemas.microsoft.com/office/powerpoint/2010/main" val="178054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11</a:t>
            </a:fld>
            <a:endParaRPr lang="en-US"/>
          </a:p>
        </p:txBody>
      </p:sp>
    </p:spTree>
    <p:extLst>
      <p:ext uri="{BB962C8B-B14F-4D97-AF65-F5344CB8AC3E}">
        <p14:creationId xmlns:p14="http://schemas.microsoft.com/office/powerpoint/2010/main" val="91918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12</a:t>
            </a:fld>
            <a:endParaRPr lang="en-US"/>
          </a:p>
        </p:txBody>
      </p:sp>
    </p:spTree>
    <p:extLst>
      <p:ext uri="{BB962C8B-B14F-4D97-AF65-F5344CB8AC3E}">
        <p14:creationId xmlns:p14="http://schemas.microsoft.com/office/powerpoint/2010/main" val="110508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899989-9295-A445-93FB-B125E510417A}" type="slidenum">
              <a:rPr lang="en-US" smtClean="0"/>
              <a:t>13</a:t>
            </a:fld>
            <a:endParaRPr lang="en-US"/>
          </a:p>
        </p:txBody>
      </p:sp>
    </p:spTree>
    <p:extLst>
      <p:ext uri="{BB962C8B-B14F-4D97-AF65-F5344CB8AC3E}">
        <p14:creationId xmlns:p14="http://schemas.microsoft.com/office/powerpoint/2010/main" val="12442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14</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2</a:t>
            </a:fld>
            <a:endParaRPr lang="en-US"/>
          </a:p>
        </p:txBody>
      </p:sp>
    </p:spTree>
    <p:extLst>
      <p:ext uri="{BB962C8B-B14F-4D97-AF65-F5344CB8AC3E}">
        <p14:creationId xmlns:p14="http://schemas.microsoft.com/office/powerpoint/2010/main" val="108682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F899989-9295-A445-93FB-B125E510417A}" type="slidenum">
              <a:rPr lang="en-US" smtClean="0"/>
              <a:t>3</a:t>
            </a:fld>
            <a:endParaRPr lang="en-US"/>
          </a:p>
        </p:txBody>
      </p:sp>
    </p:spTree>
    <p:extLst>
      <p:ext uri="{BB962C8B-B14F-4D97-AF65-F5344CB8AC3E}">
        <p14:creationId xmlns:p14="http://schemas.microsoft.com/office/powerpoint/2010/main" val="27557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4</a:t>
            </a:fld>
            <a:endParaRPr lang="en-US"/>
          </a:p>
        </p:txBody>
      </p:sp>
    </p:spTree>
    <p:extLst>
      <p:ext uri="{BB962C8B-B14F-4D97-AF65-F5344CB8AC3E}">
        <p14:creationId xmlns:p14="http://schemas.microsoft.com/office/powerpoint/2010/main" val="404228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5</a:t>
            </a:fld>
            <a:endParaRPr lang="en-US"/>
          </a:p>
        </p:txBody>
      </p:sp>
    </p:spTree>
    <p:extLst>
      <p:ext uri="{BB962C8B-B14F-4D97-AF65-F5344CB8AC3E}">
        <p14:creationId xmlns:p14="http://schemas.microsoft.com/office/powerpoint/2010/main" val="203117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6</a:t>
            </a:fld>
            <a:endParaRPr lang="en-US"/>
          </a:p>
        </p:txBody>
      </p:sp>
    </p:spTree>
    <p:extLst>
      <p:ext uri="{BB962C8B-B14F-4D97-AF65-F5344CB8AC3E}">
        <p14:creationId xmlns:p14="http://schemas.microsoft.com/office/powerpoint/2010/main" val="155678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7</a:t>
            </a:fld>
            <a:endParaRPr lang="en-US"/>
          </a:p>
        </p:txBody>
      </p:sp>
    </p:spTree>
    <p:extLst>
      <p:ext uri="{BB962C8B-B14F-4D97-AF65-F5344CB8AC3E}">
        <p14:creationId xmlns:p14="http://schemas.microsoft.com/office/powerpoint/2010/main" val="266710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8</a:t>
            </a:fld>
            <a:endParaRPr lang="en-US"/>
          </a:p>
        </p:txBody>
      </p:sp>
    </p:spTree>
    <p:extLst>
      <p:ext uri="{BB962C8B-B14F-4D97-AF65-F5344CB8AC3E}">
        <p14:creationId xmlns:p14="http://schemas.microsoft.com/office/powerpoint/2010/main" val="318767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F899989-9295-A445-93FB-B125E510417A}" type="slidenum">
              <a:rPr lang="en-US" smtClean="0"/>
              <a:t>9</a:t>
            </a:fld>
            <a:endParaRPr lang="en-US"/>
          </a:p>
        </p:txBody>
      </p:sp>
    </p:spTree>
    <p:extLst>
      <p:ext uri="{BB962C8B-B14F-4D97-AF65-F5344CB8AC3E}">
        <p14:creationId xmlns:p14="http://schemas.microsoft.com/office/powerpoint/2010/main" val="217329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4E3F-EC8B-F948-A858-9248726E03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EFDEE2-2ED4-2448-8A24-92D77D893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C69BBD2-E310-4041-8962-11241023D0C9}"/>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5" name="Footer Placeholder 4">
            <a:extLst>
              <a:ext uri="{FF2B5EF4-FFF2-40B4-BE49-F238E27FC236}">
                <a16:creationId xmlns:a16="http://schemas.microsoft.com/office/drawing/2014/main" id="{1E289366-6F1C-A64B-BBE7-87EE45CFC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275C-511C-304C-8E59-D5A32DFC2017}"/>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201901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09FC-0A79-5848-8B0E-3B62C98AFAC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20146B-3ED5-3E4D-9312-125188066D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0DB69-C3B3-1443-AF29-6DA0D72ED5C0}"/>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5" name="Footer Placeholder 4">
            <a:extLst>
              <a:ext uri="{FF2B5EF4-FFF2-40B4-BE49-F238E27FC236}">
                <a16:creationId xmlns:a16="http://schemas.microsoft.com/office/drawing/2014/main" id="{E233491E-D9F0-CA4B-9FEA-5DABDDDA0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9694D-0AD6-6949-9CDB-1E92BA06DE54}"/>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272938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0A2D8-662F-C442-80DD-BC10D0803FE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8CB79D-201E-B340-8DA8-8A838A6F42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6EE377-F2F5-B44F-85B6-903D5B47CACF}"/>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5" name="Footer Placeholder 4">
            <a:extLst>
              <a:ext uri="{FF2B5EF4-FFF2-40B4-BE49-F238E27FC236}">
                <a16:creationId xmlns:a16="http://schemas.microsoft.com/office/drawing/2014/main" id="{8F731043-8330-6644-A461-3E0FD8510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62457-762F-1B4F-B41F-DB8AB5DC9B6B}"/>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67700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356988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7A6E-74CD-F54F-9F1D-4C2B706A74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CBEE9A-9C2F-AD4E-83AF-62078A82A1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7B380F-F9D6-0B48-80C9-325AA76B9D52}"/>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5" name="Footer Placeholder 4">
            <a:extLst>
              <a:ext uri="{FF2B5EF4-FFF2-40B4-BE49-F238E27FC236}">
                <a16:creationId xmlns:a16="http://schemas.microsoft.com/office/drawing/2014/main" id="{F939DCB8-9332-6C48-A928-A52BB760B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5AF16-9927-4843-8905-2E8317C9878B}"/>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399044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D14E-2675-5243-9ECE-CFCDA80385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C23CF75-97FD-B248-998B-36BFF9250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C19F54-5D8D-114C-9BE9-19F3701366AF}"/>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5" name="Footer Placeholder 4">
            <a:extLst>
              <a:ext uri="{FF2B5EF4-FFF2-40B4-BE49-F238E27FC236}">
                <a16:creationId xmlns:a16="http://schemas.microsoft.com/office/drawing/2014/main" id="{232D6806-10CF-CD47-ADE4-B1B044665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63F46-2491-6046-A776-3ABB7C2CD474}"/>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211683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6C9C-2620-944E-86C5-FB664BA762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FB3A95-7477-CE43-84D2-BCDF6904FC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D9B14B-162A-8049-90A1-757F71FD7E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B506D1-F0F9-FC4C-9AFB-C61F24D32753}"/>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6" name="Footer Placeholder 5">
            <a:extLst>
              <a:ext uri="{FF2B5EF4-FFF2-40B4-BE49-F238E27FC236}">
                <a16:creationId xmlns:a16="http://schemas.microsoft.com/office/drawing/2014/main" id="{0BEAEDB6-2BC3-EF4C-A69E-5262A93EF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CD542-D8B4-DB47-AE66-213BE614A8C1}"/>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266241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0D01-8534-1C4A-9FD9-8C040BC1AB3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86FB3C-C13B-014A-ADEA-DD0C15465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E0E8B9D-5433-354D-B050-CC3D895E23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76D0825-AEDF-CF47-98EC-52168D5D6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A6FD9B-9E8E-DD42-8641-C9E95EC683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530D671-BD96-3943-AABD-B6786D9FFA13}"/>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8" name="Footer Placeholder 7">
            <a:extLst>
              <a:ext uri="{FF2B5EF4-FFF2-40B4-BE49-F238E27FC236}">
                <a16:creationId xmlns:a16="http://schemas.microsoft.com/office/drawing/2014/main" id="{33698940-49BA-DD4C-96FF-010495759A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73D18-F4E3-1E48-832F-82A5CEF35C71}"/>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374911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DDDE-CACE-D842-B753-A014E6E2FB5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79A28F-C8A7-674B-8E45-A6F9BA88A6A3}"/>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4" name="Footer Placeholder 3">
            <a:extLst>
              <a:ext uri="{FF2B5EF4-FFF2-40B4-BE49-F238E27FC236}">
                <a16:creationId xmlns:a16="http://schemas.microsoft.com/office/drawing/2014/main" id="{50F8E848-7B9C-C143-89DE-F8B5E62C3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9A63B-E5E8-4340-9E9F-BC52F42E5E63}"/>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5787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00372-D739-844A-B548-77B61FEE0ED6}"/>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3" name="Footer Placeholder 2">
            <a:extLst>
              <a:ext uri="{FF2B5EF4-FFF2-40B4-BE49-F238E27FC236}">
                <a16:creationId xmlns:a16="http://schemas.microsoft.com/office/drawing/2014/main" id="{6A4D6905-007E-A041-97D8-5EEE11CFE3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CDAA5E-EB28-BF42-AF64-39D7E280F0CD}"/>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108082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449-2D66-744A-BEA3-FB329398ED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CD32431-21F0-E846-888C-82DCD0AF3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47FF20-3C93-5A48-A27E-E0D254841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65FCF0-156D-8D45-949A-0A769A723CB3}"/>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6" name="Footer Placeholder 5">
            <a:extLst>
              <a:ext uri="{FF2B5EF4-FFF2-40B4-BE49-F238E27FC236}">
                <a16:creationId xmlns:a16="http://schemas.microsoft.com/office/drawing/2014/main" id="{F7F60F6D-B346-F24E-BF6E-CF6393E83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9D828-2E79-4D45-BCB8-33136462625C}"/>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37341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5A0A-032C-8646-AEE3-6AB3CCB248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27E6BBC-3B89-F146-A0CC-447FE1028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FBC399-EDAA-A14E-9D3F-CA2B779C9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3540A2D-2FA3-A54A-9389-F6B457385AB5}"/>
              </a:ext>
            </a:extLst>
          </p:cNvPr>
          <p:cNvSpPr>
            <a:spLocks noGrp="1"/>
          </p:cNvSpPr>
          <p:nvPr>
            <p:ph type="dt" sz="half" idx="10"/>
          </p:nvPr>
        </p:nvSpPr>
        <p:spPr/>
        <p:txBody>
          <a:bodyPr/>
          <a:lstStyle/>
          <a:p>
            <a:fld id="{F22B06C0-6C17-A640-B87C-E8D6C2C64205}" type="datetimeFigureOut">
              <a:rPr lang="en-US" smtClean="0"/>
              <a:t>4/21/22</a:t>
            </a:fld>
            <a:endParaRPr lang="en-US"/>
          </a:p>
        </p:txBody>
      </p:sp>
      <p:sp>
        <p:nvSpPr>
          <p:cNvPr id="6" name="Footer Placeholder 5">
            <a:extLst>
              <a:ext uri="{FF2B5EF4-FFF2-40B4-BE49-F238E27FC236}">
                <a16:creationId xmlns:a16="http://schemas.microsoft.com/office/drawing/2014/main" id="{561F9127-B88F-6041-9A4A-4F8B65F09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7F0D9-1EEF-D846-8A3D-D13EF79A5865}"/>
              </a:ext>
            </a:extLst>
          </p:cNvPr>
          <p:cNvSpPr>
            <a:spLocks noGrp="1"/>
          </p:cNvSpPr>
          <p:nvPr>
            <p:ph type="sldNum" sz="quarter" idx="12"/>
          </p:nvPr>
        </p:nvSpPr>
        <p:spPr/>
        <p:txBody>
          <a:bodyPr/>
          <a:lstStyle/>
          <a:p>
            <a:fld id="{04850C1C-FCD8-6242-93AF-FC6C9B98A48B}" type="slidenum">
              <a:rPr lang="en-US" smtClean="0"/>
              <a:t>‹#›</a:t>
            </a:fld>
            <a:endParaRPr lang="en-US"/>
          </a:p>
        </p:txBody>
      </p:sp>
    </p:spTree>
    <p:extLst>
      <p:ext uri="{BB962C8B-B14F-4D97-AF65-F5344CB8AC3E}">
        <p14:creationId xmlns:p14="http://schemas.microsoft.com/office/powerpoint/2010/main" val="150335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28DA6-F018-544C-8062-61C830517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0D2EBC-D637-7B4D-A749-827A98CED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EBA50D-C3DF-704C-9E2B-DF3C9286A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B06C0-6C17-A640-B87C-E8D6C2C64205}" type="datetimeFigureOut">
              <a:rPr lang="en-US" smtClean="0"/>
              <a:t>4/21/22</a:t>
            </a:fld>
            <a:endParaRPr lang="en-US"/>
          </a:p>
        </p:txBody>
      </p:sp>
      <p:sp>
        <p:nvSpPr>
          <p:cNvPr id="5" name="Footer Placeholder 4">
            <a:extLst>
              <a:ext uri="{FF2B5EF4-FFF2-40B4-BE49-F238E27FC236}">
                <a16:creationId xmlns:a16="http://schemas.microsoft.com/office/drawing/2014/main" id="{E016CBCA-A6AF-1148-9923-E62D8E9E5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DD9424-94B6-414E-BE29-3A98F60C3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50C1C-FCD8-6242-93AF-FC6C9B98A48B}" type="slidenum">
              <a:rPr lang="en-US" smtClean="0"/>
              <a:t>‹#›</a:t>
            </a:fld>
            <a:endParaRPr lang="en-US"/>
          </a:p>
        </p:txBody>
      </p:sp>
    </p:spTree>
    <p:extLst>
      <p:ext uri="{BB962C8B-B14F-4D97-AF65-F5344CB8AC3E}">
        <p14:creationId xmlns:p14="http://schemas.microsoft.com/office/powerpoint/2010/main" val="263128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hyperlink" Target="https://doi.org/10.1198/tas.2011.10191"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doi.org/10.1093/biomet/47.3-4.447" TargetMode="External"/><Relationship Id="rId5" Type="http://schemas.openxmlformats.org/officeDocument/2006/relationships/hyperlink" Target="http://www.jstor.org/stable/2246307" TargetMode="Externa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2483F5A0-CC6D-B241-9170-4B9E9FD294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751898" y="2175081"/>
            <a:ext cx="10256982" cy="789709"/>
          </a:xfrm>
        </p:spPr>
        <p:txBody>
          <a:bodyPr>
            <a:normAutofit fontScale="90000"/>
          </a:bodyPr>
          <a:lstStyle/>
          <a:p>
            <a:r>
              <a:rPr lang="en-GB" dirty="0">
                <a:solidFill>
                  <a:schemeClr val="tx1"/>
                </a:solidFill>
              </a:rPr>
              <a:t>Decolonising the Statistics Curriculum</a:t>
            </a:r>
          </a:p>
        </p:txBody>
      </p:sp>
      <p:sp>
        <p:nvSpPr>
          <p:cNvPr id="3" name="Subtitle 2"/>
          <p:cNvSpPr>
            <a:spLocks noGrp="1"/>
          </p:cNvSpPr>
          <p:nvPr>
            <p:ph type="subTitle" idx="4294967295"/>
          </p:nvPr>
        </p:nvSpPr>
        <p:spPr>
          <a:xfrm>
            <a:off x="753918" y="2964790"/>
            <a:ext cx="5680075" cy="622300"/>
          </a:xfrm>
        </p:spPr>
        <p:txBody>
          <a:bodyPr>
            <a:normAutofit/>
          </a:bodyPr>
          <a:lstStyle/>
          <a:p>
            <a:pPr marL="0" indent="0">
              <a:buNone/>
            </a:pPr>
            <a:r>
              <a:rPr lang="en-GB" sz="2000" dirty="0">
                <a:solidFill>
                  <a:schemeClr val="tx1"/>
                </a:solidFill>
              </a:rPr>
              <a:t>Donald Reid    </a:t>
            </a:r>
            <a:r>
              <a:rPr lang="en-GB" sz="2000" dirty="0"/>
              <a:t>School of Life Sciences</a:t>
            </a:r>
            <a:endParaRPr lang="en-GB" sz="2000"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EB1E247-92ED-9E4F-BBE3-EFE60347E972}"/>
              </a:ext>
            </a:extLst>
          </p:cNvPr>
          <p:cNvSpPr>
            <a:spLocks noGrp="1"/>
          </p:cNvSpPr>
          <p:nvPr>
            <p:ph type="title"/>
          </p:nvPr>
        </p:nvSpPr>
        <p:spPr>
          <a:xfrm>
            <a:off x="765051" y="662400"/>
            <a:ext cx="3384000" cy="1492132"/>
          </a:xfrm>
        </p:spPr>
        <p:txBody>
          <a:bodyPr anchor="t">
            <a:normAutofit/>
          </a:bodyPr>
          <a:lstStyle/>
          <a:p>
            <a:r>
              <a:rPr lang="en-US" dirty="0">
                <a:solidFill>
                  <a:schemeClr val="bg1"/>
                </a:solidFill>
              </a:rPr>
              <a:t>Cryptography</a:t>
            </a:r>
          </a:p>
        </p:txBody>
      </p:sp>
      <p:sp>
        <p:nvSpPr>
          <p:cNvPr id="3" name="Content Placeholder 2">
            <a:extLst>
              <a:ext uri="{FF2B5EF4-FFF2-40B4-BE49-F238E27FC236}">
                <a16:creationId xmlns:a16="http://schemas.microsoft.com/office/drawing/2014/main" id="{47493399-379F-4740-9295-3937FB736017}"/>
              </a:ext>
            </a:extLst>
          </p:cNvPr>
          <p:cNvSpPr>
            <a:spLocks noGrp="1"/>
          </p:cNvSpPr>
          <p:nvPr>
            <p:ph idx="1"/>
          </p:nvPr>
        </p:nvSpPr>
        <p:spPr>
          <a:xfrm>
            <a:off x="765051" y="2286000"/>
            <a:ext cx="3384000" cy="3844800"/>
          </a:xfrm>
        </p:spPr>
        <p:txBody>
          <a:bodyPr>
            <a:normAutofit/>
          </a:bodyPr>
          <a:lstStyle/>
          <a:p>
            <a:r>
              <a:rPr lang="en-US" sz="2000" dirty="0">
                <a:solidFill>
                  <a:schemeClr val="bg1">
                    <a:alpha val="60000"/>
                  </a:schemeClr>
                </a:solidFill>
              </a:rPr>
              <a:t>Al-</a:t>
            </a:r>
            <a:r>
              <a:rPr lang="en-US" sz="2000" dirty="0" err="1">
                <a:solidFill>
                  <a:schemeClr val="bg1">
                    <a:alpha val="60000"/>
                  </a:schemeClr>
                </a:solidFill>
              </a:rPr>
              <a:t>Kindi</a:t>
            </a:r>
            <a:r>
              <a:rPr lang="en-US" sz="2000" dirty="0">
                <a:solidFill>
                  <a:schemeClr val="bg1">
                    <a:alpha val="60000"/>
                  </a:schemeClr>
                </a:solidFill>
              </a:rPr>
              <a:t> (801–873)</a:t>
            </a:r>
          </a:p>
          <a:p>
            <a:r>
              <a:rPr lang="en-US" sz="2000" dirty="0">
                <a:solidFill>
                  <a:schemeClr val="bg1">
                    <a:alpha val="60000"/>
                  </a:schemeClr>
                </a:solidFill>
              </a:rPr>
              <a:t>Solving encrypted messages with frequency analysis</a:t>
            </a:r>
          </a:p>
          <a:p>
            <a:pPr marL="0" indent="0">
              <a:buNone/>
            </a:pPr>
            <a:r>
              <a:rPr lang="en-US" sz="2000" dirty="0">
                <a:solidFill>
                  <a:schemeClr val="bg1">
                    <a:alpha val="60000"/>
                  </a:schemeClr>
                </a:solidFill>
              </a:rPr>
              <a:t>(</a:t>
            </a:r>
            <a:r>
              <a:rPr lang="en-US" sz="2000" dirty="0" err="1">
                <a:solidFill>
                  <a:schemeClr val="bg1">
                    <a:alpha val="60000"/>
                  </a:schemeClr>
                </a:solidFill>
              </a:rPr>
              <a:t>Broemeling</a:t>
            </a:r>
            <a:r>
              <a:rPr lang="en-US" sz="2000" dirty="0">
                <a:solidFill>
                  <a:schemeClr val="bg1">
                    <a:alpha val="60000"/>
                  </a:schemeClr>
                </a:solidFill>
              </a:rPr>
              <a:t> 2011) </a:t>
            </a:r>
          </a:p>
        </p:txBody>
      </p:sp>
      <p:pic>
        <p:nvPicPr>
          <p:cNvPr id="5" name="Picture 4" descr="A person with a beard and a hat&#10;&#10;Description automatically generated with low confidence">
            <a:extLst>
              <a:ext uri="{FF2B5EF4-FFF2-40B4-BE49-F238E27FC236}">
                <a16:creationId xmlns:a16="http://schemas.microsoft.com/office/drawing/2014/main" id="{7B1F9B9B-B8AD-2B49-A2D5-4BF3D175373C}"/>
              </a:ext>
            </a:extLst>
          </p:cNvPr>
          <p:cNvPicPr>
            <a:picLocks noChangeAspect="1"/>
          </p:cNvPicPr>
          <p:nvPr/>
        </p:nvPicPr>
        <p:blipFill>
          <a:blip r:embed="rId3"/>
          <a:stretch>
            <a:fillRect/>
          </a:stretch>
        </p:blipFill>
        <p:spPr>
          <a:xfrm>
            <a:off x="6232033" y="643469"/>
            <a:ext cx="4372225" cy="5571062"/>
          </a:xfrm>
          <a:prstGeom prst="rect">
            <a:avLst/>
          </a:prstGeom>
        </p:spPr>
      </p:pic>
    </p:spTree>
    <p:extLst>
      <p:ext uri="{BB962C8B-B14F-4D97-AF65-F5344CB8AC3E}">
        <p14:creationId xmlns:p14="http://schemas.microsoft.com/office/powerpoint/2010/main" val="74608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erson wearing a headdress&#10;&#10;Description automatically generated with low confidence">
            <a:extLst>
              <a:ext uri="{FF2B5EF4-FFF2-40B4-BE49-F238E27FC236}">
                <a16:creationId xmlns:a16="http://schemas.microsoft.com/office/drawing/2014/main" id="{20F24060-829C-1E41-9985-69CEA3CB6EB1}"/>
              </a:ext>
            </a:extLst>
          </p:cNvPr>
          <p:cNvPicPr>
            <a:picLocks noChangeAspect="1"/>
          </p:cNvPicPr>
          <p:nvPr/>
        </p:nvPicPr>
        <p:blipFill rotWithShape="1">
          <a:blip r:embed="rId3"/>
          <a:srcRect r="-1" b="17993"/>
          <a:stretch/>
        </p:blipFill>
        <p:spPr>
          <a:xfrm>
            <a:off x="1" y="1"/>
            <a:ext cx="2970465" cy="3383279"/>
          </a:xfrm>
          <a:prstGeom prst="rect">
            <a:avLst/>
          </a:prstGeom>
        </p:spPr>
      </p:pic>
      <p:pic>
        <p:nvPicPr>
          <p:cNvPr id="13" name="Picture 12" descr="A picture containing clothing, person, old&#10;&#10;Description automatically generated">
            <a:extLst>
              <a:ext uri="{FF2B5EF4-FFF2-40B4-BE49-F238E27FC236}">
                <a16:creationId xmlns:a16="http://schemas.microsoft.com/office/drawing/2014/main" id="{8116F5EF-2B67-9549-BF54-0C0C69557652}"/>
              </a:ext>
            </a:extLst>
          </p:cNvPr>
          <p:cNvPicPr>
            <a:picLocks noChangeAspect="1"/>
          </p:cNvPicPr>
          <p:nvPr/>
        </p:nvPicPr>
        <p:blipFill rotWithShape="1">
          <a:blip r:embed="rId4"/>
          <a:srcRect t="5447" r="1" b="11296"/>
          <a:stretch/>
        </p:blipFill>
        <p:spPr>
          <a:xfrm>
            <a:off x="3072956" y="10"/>
            <a:ext cx="2970465" cy="3383268"/>
          </a:xfrm>
          <a:prstGeom prst="rect">
            <a:avLst/>
          </a:prstGeom>
        </p:spPr>
      </p:pic>
      <p:pic>
        <p:nvPicPr>
          <p:cNvPr id="5" name="Content Placeholder 4" descr="A page from a book&#10;&#10;Description automatically generated with low confidence">
            <a:extLst>
              <a:ext uri="{FF2B5EF4-FFF2-40B4-BE49-F238E27FC236}">
                <a16:creationId xmlns:a16="http://schemas.microsoft.com/office/drawing/2014/main" id="{9A8123E9-06A0-7442-B761-589FBCCA5DBF}"/>
              </a:ext>
            </a:extLst>
          </p:cNvPr>
          <p:cNvPicPr>
            <a:picLocks noChangeAspect="1"/>
          </p:cNvPicPr>
          <p:nvPr/>
        </p:nvPicPr>
        <p:blipFill rotWithShape="1">
          <a:blip r:embed="rId5"/>
          <a:srcRect t="2216" r="4" b="2727"/>
          <a:stretch/>
        </p:blipFill>
        <p:spPr>
          <a:xfrm>
            <a:off x="3072288" y="3474732"/>
            <a:ext cx="2971800" cy="3383268"/>
          </a:xfrm>
          <a:prstGeom prst="rect">
            <a:avLst/>
          </a:prstGeom>
        </p:spPr>
      </p:pic>
      <p:pic>
        <p:nvPicPr>
          <p:cNvPr id="7" name="Picture 6" descr="A book on a table&#10;&#10;Description automatically generated with medium confidence">
            <a:extLst>
              <a:ext uri="{FF2B5EF4-FFF2-40B4-BE49-F238E27FC236}">
                <a16:creationId xmlns:a16="http://schemas.microsoft.com/office/drawing/2014/main" id="{61E521B0-AAFC-CB4D-800E-2321EEAE4558}"/>
              </a:ext>
            </a:extLst>
          </p:cNvPr>
          <p:cNvPicPr>
            <a:picLocks noChangeAspect="1"/>
          </p:cNvPicPr>
          <p:nvPr/>
        </p:nvPicPr>
        <p:blipFill rotWithShape="1">
          <a:blip r:embed="rId6"/>
          <a:srcRect l="14966" r="19158" b="4"/>
          <a:stretch/>
        </p:blipFill>
        <p:spPr>
          <a:xfrm>
            <a:off x="6172200" y="17263"/>
            <a:ext cx="2971800" cy="3383268"/>
          </a:xfrm>
          <a:prstGeom prst="rect">
            <a:avLst/>
          </a:prstGeom>
        </p:spPr>
      </p:pic>
      <p:pic>
        <p:nvPicPr>
          <p:cNvPr id="11" name="Picture 10" descr="Diagram&#10;&#10;Description automatically generated">
            <a:extLst>
              <a:ext uri="{FF2B5EF4-FFF2-40B4-BE49-F238E27FC236}">
                <a16:creationId xmlns:a16="http://schemas.microsoft.com/office/drawing/2014/main" id="{16D95A45-AFDA-1841-AD59-ACF23A989751}"/>
              </a:ext>
            </a:extLst>
          </p:cNvPr>
          <p:cNvPicPr>
            <a:picLocks noChangeAspect="1"/>
          </p:cNvPicPr>
          <p:nvPr/>
        </p:nvPicPr>
        <p:blipFill rotWithShape="1">
          <a:blip r:embed="rId7"/>
          <a:srcRect l="36878" r="15053" b="2"/>
          <a:stretch/>
        </p:blipFill>
        <p:spPr>
          <a:xfrm>
            <a:off x="-1017" y="3474720"/>
            <a:ext cx="2970465" cy="3383280"/>
          </a:xfrm>
          <a:prstGeom prst="rect">
            <a:avLst/>
          </a:prstGeom>
        </p:spPr>
      </p:pic>
      <p:sp>
        <p:nvSpPr>
          <p:cNvPr id="31" name="Rectangle 30">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F4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A0518A-BFEA-5E48-95F9-2E4761B856AC}"/>
              </a:ext>
            </a:extLst>
          </p:cNvPr>
          <p:cNvSpPr>
            <a:spLocks noGrp="1"/>
          </p:cNvSpPr>
          <p:nvPr>
            <p:ph type="title"/>
          </p:nvPr>
        </p:nvSpPr>
        <p:spPr>
          <a:xfrm>
            <a:off x="6491653" y="3799272"/>
            <a:ext cx="5193748" cy="637124"/>
          </a:xfrm>
        </p:spPr>
        <p:txBody>
          <a:bodyPr>
            <a:normAutofit/>
          </a:bodyPr>
          <a:lstStyle/>
          <a:p>
            <a:r>
              <a:rPr lang="en-US" sz="3200">
                <a:solidFill>
                  <a:srgbClr val="FFFFFF"/>
                </a:solidFill>
              </a:rPr>
              <a:t>Great communicators </a:t>
            </a:r>
          </a:p>
        </p:txBody>
      </p:sp>
      <p:pic>
        <p:nvPicPr>
          <p:cNvPr id="9" name="Picture 8" descr="A person wearing glasses&#10;&#10;Description automatically generated with low confidence">
            <a:extLst>
              <a:ext uri="{FF2B5EF4-FFF2-40B4-BE49-F238E27FC236}">
                <a16:creationId xmlns:a16="http://schemas.microsoft.com/office/drawing/2014/main" id="{F63D5A6D-6A1D-A048-9226-F99C90C2C582}"/>
              </a:ext>
            </a:extLst>
          </p:cNvPr>
          <p:cNvPicPr>
            <a:picLocks noChangeAspect="1"/>
          </p:cNvPicPr>
          <p:nvPr/>
        </p:nvPicPr>
        <p:blipFill rotWithShape="1">
          <a:blip r:embed="rId8"/>
          <a:srcRect l="2351" r="9849" b="-2"/>
          <a:stretch/>
        </p:blipFill>
        <p:spPr>
          <a:xfrm>
            <a:off x="9221533" y="-2"/>
            <a:ext cx="2970466" cy="3383280"/>
          </a:xfrm>
          <a:prstGeom prst="rect">
            <a:avLst/>
          </a:prstGeom>
        </p:spPr>
      </p:pic>
      <p:sp>
        <p:nvSpPr>
          <p:cNvPr id="19" name="Content Placeholder 18">
            <a:extLst>
              <a:ext uri="{FF2B5EF4-FFF2-40B4-BE49-F238E27FC236}">
                <a16:creationId xmlns:a16="http://schemas.microsoft.com/office/drawing/2014/main" id="{6A581ED9-274F-61BB-C9BD-2D52F46DD744}"/>
              </a:ext>
            </a:extLst>
          </p:cNvPr>
          <p:cNvSpPr>
            <a:spLocks noGrp="1"/>
          </p:cNvSpPr>
          <p:nvPr>
            <p:ph idx="1"/>
          </p:nvPr>
        </p:nvSpPr>
        <p:spPr>
          <a:xfrm>
            <a:off x="6479648" y="4510584"/>
            <a:ext cx="5366610" cy="2182315"/>
          </a:xfrm>
        </p:spPr>
        <p:txBody>
          <a:bodyPr>
            <a:normAutofit/>
          </a:bodyPr>
          <a:lstStyle/>
          <a:p>
            <a:r>
              <a:rPr lang="en-US" sz="1800" dirty="0"/>
              <a:t>Florence Nightingale</a:t>
            </a:r>
          </a:p>
          <a:p>
            <a:pPr lvl="1"/>
            <a:r>
              <a:rPr lang="en-US" sz="1400" dirty="0"/>
              <a:t>Data </a:t>
            </a:r>
            <a:r>
              <a:rPr lang="en-US" sz="1400" dirty="0" err="1"/>
              <a:t>visualisation</a:t>
            </a:r>
            <a:endParaRPr lang="en-US" sz="1400" dirty="0"/>
          </a:p>
          <a:p>
            <a:r>
              <a:rPr lang="en-US" sz="1800" dirty="0"/>
              <a:t>Maria </a:t>
            </a:r>
            <a:r>
              <a:rPr lang="en-US" sz="1800" dirty="0" err="1"/>
              <a:t>Gaetana</a:t>
            </a:r>
            <a:r>
              <a:rPr lang="en-US" sz="1800" dirty="0"/>
              <a:t> </a:t>
            </a:r>
            <a:r>
              <a:rPr lang="en-US" sz="1800" dirty="0" err="1"/>
              <a:t>Agnesi</a:t>
            </a:r>
            <a:endParaRPr lang="en-US" sz="1800" dirty="0"/>
          </a:p>
          <a:p>
            <a:pPr lvl="1"/>
            <a:r>
              <a:rPr lang="en-US" sz="1400" dirty="0"/>
              <a:t>Unified treatment of algebra, Cartesian geometry and calculus</a:t>
            </a:r>
          </a:p>
          <a:p>
            <a:r>
              <a:rPr lang="en-US" sz="1800" dirty="0"/>
              <a:t>David Blackwell </a:t>
            </a:r>
          </a:p>
          <a:p>
            <a:pPr lvl="1"/>
            <a:r>
              <a:rPr lang="en-US" sz="1400" dirty="0">
                <a:solidFill>
                  <a:srgbClr val="FFFFFF"/>
                </a:solidFill>
              </a:rPr>
              <a:t>Accessible and early Bayesian textbook</a:t>
            </a:r>
          </a:p>
        </p:txBody>
      </p:sp>
    </p:spTree>
    <p:extLst>
      <p:ext uri="{BB962C8B-B14F-4D97-AF65-F5344CB8AC3E}">
        <p14:creationId xmlns:p14="http://schemas.microsoft.com/office/powerpoint/2010/main" val="29558392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84670-1EEB-F240-9F1B-7CEE7CD071A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Student feedback: What else should we be doing</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9F1DB4-81B7-394E-A323-DC803CBB1EB6}"/>
              </a:ext>
            </a:extLst>
          </p:cNvPr>
          <p:cNvSpPr>
            <a:spLocks noGrp="1"/>
          </p:cNvSpPr>
          <p:nvPr>
            <p:ph idx="1"/>
          </p:nvPr>
        </p:nvSpPr>
        <p:spPr>
          <a:xfrm>
            <a:off x="4447308" y="591344"/>
            <a:ext cx="6906491" cy="5585619"/>
          </a:xfrm>
        </p:spPr>
        <p:txBody>
          <a:bodyPr anchor="ctr">
            <a:normAutofit/>
          </a:bodyPr>
          <a:lstStyle/>
          <a:p>
            <a:r>
              <a:rPr lang="en-US" sz="2600" dirty="0"/>
              <a:t>Highlight Eurocentrism</a:t>
            </a:r>
          </a:p>
          <a:p>
            <a:r>
              <a:rPr lang="en-US" sz="2600" dirty="0"/>
              <a:t>Highlight the current work of global statisticians and diverse data problems</a:t>
            </a:r>
          </a:p>
          <a:p>
            <a:r>
              <a:rPr lang="en-US" sz="2600" dirty="0"/>
              <a:t>Highlight traditional statistical knowledge/application</a:t>
            </a:r>
          </a:p>
          <a:p>
            <a:r>
              <a:rPr lang="en-US" sz="2600" dirty="0"/>
              <a:t>Continue critiquing datasets</a:t>
            </a:r>
          </a:p>
          <a:p>
            <a:endParaRPr lang="en-US" sz="2600" dirty="0"/>
          </a:p>
          <a:p>
            <a:pPr marL="0" indent="0">
              <a:buNone/>
            </a:pPr>
            <a:endParaRPr lang="en-US" sz="2600" dirty="0"/>
          </a:p>
          <a:p>
            <a:r>
              <a:rPr lang="en-GB" sz="2600" dirty="0"/>
              <a:t>“Today, structural racism influences the data science workforce and the hierarchies within it, the datasets collected and who is represented within them, and the research questions pursued and prioritised.” (Knight et al 2021)</a:t>
            </a:r>
            <a:endParaRPr lang="en-US" sz="2600" dirty="0"/>
          </a:p>
          <a:p>
            <a:pPr marL="0" indent="0">
              <a:buNone/>
            </a:pPr>
            <a:endParaRPr lang="en-US" sz="2600" dirty="0"/>
          </a:p>
        </p:txBody>
      </p:sp>
    </p:spTree>
    <p:extLst>
      <p:ext uri="{BB962C8B-B14F-4D97-AF65-F5344CB8AC3E}">
        <p14:creationId xmlns:p14="http://schemas.microsoft.com/office/powerpoint/2010/main" val="191863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C6504-B0B8-4B1D-BD38-683FFCA47978}"/>
              </a:ext>
            </a:extLst>
          </p:cNvPr>
          <p:cNvSpPr>
            <a:spLocks noGrp="1"/>
          </p:cNvSpPr>
          <p:nvPr>
            <p:ph type="title"/>
          </p:nvPr>
        </p:nvSpPr>
        <p:spPr>
          <a:xfrm>
            <a:off x="686834" y="1153572"/>
            <a:ext cx="3200400" cy="4461163"/>
          </a:xfrm>
        </p:spPr>
        <p:txBody>
          <a:bodyPr>
            <a:normAutofit/>
          </a:bodyPr>
          <a:lstStyle/>
          <a:p>
            <a:r>
              <a:rPr lang="en-GB">
                <a:solidFill>
                  <a:srgbClr val="FFFFFF"/>
                </a:solidFill>
              </a:rPr>
              <a:t>Student feedback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11AD4D-A001-4913-B518-A2842D28BEB0}"/>
              </a:ext>
            </a:extLst>
          </p:cNvPr>
          <p:cNvSpPr>
            <a:spLocks noGrp="1"/>
          </p:cNvSpPr>
          <p:nvPr>
            <p:ph idx="1"/>
          </p:nvPr>
        </p:nvSpPr>
        <p:spPr>
          <a:xfrm>
            <a:off x="4447308" y="591344"/>
            <a:ext cx="6906491" cy="5585619"/>
          </a:xfrm>
        </p:spPr>
        <p:txBody>
          <a:bodyPr anchor="ctr">
            <a:noAutofit/>
          </a:bodyPr>
          <a:lstStyle/>
          <a:p>
            <a:r>
              <a:rPr lang="en-GB" sz="1800" dirty="0"/>
              <a:t>“Giving… concept in each lecture” </a:t>
            </a:r>
          </a:p>
          <a:p>
            <a:endParaRPr lang="en-GB" sz="1800" dirty="0"/>
          </a:p>
          <a:p>
            <a:r>
              <a:rPr lang="en-GB" sz="1800" dirty="0"/>
              <a:t>“More information and examples of eurocentrism relevant to the student's curriculum could be given that way. ”</a:t>
            </a:r>
          </a:p>
          <a:p>
            <a:endParaRPr lang="en-GB" sz="1800" dirty="0"/>
          </a:p>
          <a:p>
            <a:r>
              <a:rPr lang="en-GB" sz="1800" dirty="0"/>
              <a:t>“I don't agree that a statistics skills course needs to have a political agenda.” </a:t>
            </a:r>
          </a:p>
          <a:p>
            <a:endParaRPr lang="en-GB" sz="1800" dirty="0"/>
          </a:p>
          <a:p>
            <a:r>
              <a:rPr lang="en-GB" sz="1800" dirty="0"/>
              <a:t>“While things should always be critiqued for being </a:t>
            </a:r>
            <a:r>
              <a:rPr lang="en-GB" sz="1800" dirty="0" err="1"/>
              <a:t>eurocentric</a:t>
            </a:r>
            <a:r>
              <a:rPr lang="en-GB" sz="1800" dirty="0"/>
              <a:t> or outdated… I don’t think the course structure should become about holding space for people to discuss the highly sensitive topic of race and identity. It should be a neutral and atmosphere-free learning opportunity.” </a:t>
            </a:r>
          </a:p>
          <a:p>
            <a:endParaRPr lang="en-GB" sz="1800" dirty="0"/>
          </a:p>
          <a:p>
            <a:r>
              <a:rPr lang="en-GB" sz="1800" dirty="0"/>
              <a:t>“using more diverse datasets”</a:t>
            </a:r>
          </a:p>
          <a:p>
            <a:endParaRPr lang="en-GB" sz="1800" dirty="0"/>
          </a:p>
          <a:p>
            <a:r>
              <a:rPr lang="en-GB" sz="1800" dirty="0"/>
              <a:t>Most considered themselves to have a poor understanding of the ‘Decolonize the Curriculum’ movement</a:t>
            </a:r>
          </a:p>
          <a:p>
            <a:endParaRPr lang="en-GB" sz="1800" dirty="0"/>
          </a:p>
          <a:p>
            <a:r>
              <a:rPr lang="en-GB" sz="1800" dirty="0"/>
              <a:t>Large range of opinions on importance and concern </a:t>
            </a:r>
          </a:p>
        </p:txBody>
      </p:sp>
    </p:spTree>
    <p:extLst>
      <p:ext uri="{BB962C8B-B14F-4D97-AF65-F5344CB8AC3E}">
        <p14:creationId xmlns:p14="http://schemas.microsoft.com/office/powerpoint/2010/main" val="391737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FFE8D2E6-CE5E-9344-8A5F-03E8D2B1A773}"/>
              </a:ext>
              <a:ext uri="{C183D7F6-B498-43B3-948B-1728B52AA6E4}">
                <adec:decorative xmlns:adec="http://schemas.microsoft.com/office/drawing/2017/decorative" val="1"/>
              </a:ext>
            </a:extLst>
          </p:cNvPr>
          <p:cNvGrpSpPr/>
          <p:nvPr/>
        </p:nvGrpSpPr>
        <p:grpSpPr>
          <a:xfrm>
            <a:off x="8439785" y="4929503"/>
            <a:ext cx="3413095" cy="1131152"/>
            <a:chOff x="5652120" y="4237877"/>
            <a:chExt cx="3413095" cy="1131152"/>
          </a:xfrm>
        </p:grpSpPr>
        <p:sp>
          <p:nvSpPr>
            <p:cNvPr id="13" name="TextBox 12">
              <a:extLst>
                <a:ext uri="{FF2B5EF4-FFF2-40B4-BE49-F238E27FC236}">
                  <a16:creationId xmlns:a16="http://schemas.microsoft.com/office/drawing/2014/main" id="{2C0453A2-AEE0-5240-8453-87A32EE76A19}"/>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#LTConf22</a:t>
              </a:r>
            </a:p>
          </p:txBody>
        </p:sp>
        <p:sp>
          <p:nvSpPr>
            <p:cNvPr id="14" name="TextBox 13">
              <a:extLst>
                <a:ext uri="{FF2B5EF4-FFF2-40B4-BE49-F238E27FC236}">
                  <a16:creationId xmlns:a16="http://schemas.microsoft.com/office/drawing/2014/main" id="{8EDFC026-C260-A146-90D3-068313FC637F}"/>
                </a:ext>
              </a:extLst>
            </p:cNvPr>
            <p:cNvSpPr txBox="1"/>
            <p:nvPr/>
          </p:nvSpPr>
          <p:spPr>
            <a:xfrm>
              <a:off x="5652120" y="4630365"/>
              <a:ext cx="3413095" cy="738664"/>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donnyreid</a:t>
              </a:r>
              <a:endParaRPr lang="en-US" sz="2400" b="1" dirty="0">
                <a:solidFill>
                  <a:schemeClr val="bg1"/>
                </a:solidFill>
                <a:latin typeface="Arial" panose="020B0604020202020204" pitchFamily="34" charset="0"/>
                <a:ea typeface="Arial" charset="0"/>
                <a:cs typeface="Arial" panose="020B0604020202020204" pitchFamily="34" charset="0"/>
              </a:endParaRPr>
            </a:p>
            <a:p>
              <a:pPr algn="r"/>
              <a:r>
                <a:rPr lang="en-US" b="1" dirty="0">
                  <a:solidFill>
                    <a:schemeClr val="bg1"/>
                  </a:solidFill>
                  <a:latin typeface="Arial" panose="020B0604020202020204" pitchFamily="34" charset="0"/>
                  <a:ea typeface="Arial" charset="0"/>
                  <a:cs typeface="Arial" panose="020B0604020202020204" pitchFamily="34" charset="0"/>
                </a:rPr>
                <a:t>Donald.Reid@glasgow.ac.uk</a:t>
              </a:r>
            </a:p>
          </p:txBody>
        </p:sp>
        <p:pic>
          <p:nvPicPr>
            <p:cNvPr id="16" name="Picture 15">
              <a:extLst>
                <a:ext uri="{FF2B5EF4-FFF2-40B4-BE49-F238E27FC236}">
                  <a16:creationId xmlns:a16="http://schemas.microsoft.com/office/drawing/2014/main" id="{F19679AC-163D-0141-A7B2-1701C1A600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4061" y="4761890"/>
              <a:ext cx="293937" cy="244208"/>
            </a:xfrm>
            <a:prstGeom prst="rect">
              <a:avLst/>
            </a:prstGeom>
          </p:spPr>
        </p:pic>
      </p:grpSp>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105593" y="1801906"/>
            <a:ext cx="8228599" cy="4943672"/>
          </a:xfrm>
          <a:ln>
            <a:noFill/>
          </a:ln>
        </p:spPr>
        <p:txBody>
          <a:bodyPr>
            <a:noAutofit/>
          </a:bodyPr>
          <a:lstStyle/>
          <a:p>
            <a:r>
              <a:rPr lang="en-GB" sz="1600" dirty="0">
                <a:solidFill>
                  <a:schemeClr val="bg1"/>
                </a:solidFill>
              </a:rPr>
              <a:t>Begum N, Saini R. Decolonising the Curriculum. Political Studies Review. 2019;17(2):196-201. doi:10.1177/1478929918808459</a:t>
            </a:r>
            <a:br>
              <a:rPr lang="en-GB" sz="1600" dirty="0">
                <a:solidFill>
                  <a:schemeClr val="bg1"/>
                </a:solidFill>
              </a:rPr>
            </a:br>
            <a:br>
              <a:rPr lang="en-GB" sz="1600" dirty="0">
                <a:solidFill>
                  <a:schemeClr val="bg1"/>
                </a:solidFill>
              </a:rPr>
            </a:br>
            <a:r>
              <a:rPr lang="en-GB" sz="1600" dirty="0">
                <a:solidFill>
                  <a:schemeClr val="bg1"/>
                </a:solidFill>
              </a:rPr>
              <a:t>Fienberg, Stephen E. “A Brief History of Statistics in Three and One-Half Chapters: A Review Essay.” </a:t>
            </a:r>
            <a:r>
              <a:rPr lang="en-GB" sz="1600" i="1" dirty="0">
                <a:solidFill>
                  <a:schemeClr val="bg1"/>
                </a:solidFill>
              </a:rPr>
              <a:t>Statistical Science</a:t>
            </a:r>
            <a:r>
              <a:rPr lang="en-GB" sz="1600" dirty="0">
                <a:solidFill>
                  <a:schemeClr val="bg1"/>
                </a:solidFill>
              </a:rPr>
              <a:t>, vol. 7, no. 2, Institute of Mathematical Statistics, 1992, pp. 208–25, </a:t>
            </a:r>
            <a:r>
              <a:rPr lang="en-GB" sz="1600" dirty="0">
                <a:solidFill>
                  <a:schemeClr val="bg1"/>
                </a:solidFill>
                <a:hlinkClick r:id="rId5">
                  <a:extLst>
                    <a:ext uri="{A12FA001-AC4F-418D-AE19-62706E023703}">
                      <ahyp:hlinkClr xmlns:ahyp="http://schemas.microsoft.com/office/drawing/2018/hyperlinkcolor" val="tx"/>
                    </a:ext>
                  </a:extLst>
                </a:hlinkClick>
              </a:rPr>
              <a:t>http://www.jstor.org/stable/2246307</a:t>
            </a:r>
            <a:r>
              <a:rPr lang="en-GB" sz="1600" dirty="0">
                <a:solidFill>
                  <a:schemeClr val="bg1"/>
                </a:solidFill>
              </a:rPr>
              <a:t>.</a:t>
            </a:r>
            <a:br>
              <a:rPr lang="en-GB" sz="1600" dirty="0">
                <a:solidFill>
                  <a:schemeClr val="bg1"/>
                </a:solidFill>
              </a:rPr>
            </a:br>
            <a:br>
              <a:rPr lang="en-GB" sz="1600" dirty="0">
                <a:solidFill>
                  <a:schemeClr val="bg1"/>
                </a:solidFill>
              </a:rPr>
            </a:br>
            <a:r>
              <a:rPr lang="en-GB" sz="1600" dirty="0">
                <a:solidFill>
                  <a:schemeClr val="bg1"/>
                </a:solidFill>
              </a:rPr>
              <a:t>Hemmings, Clare. 2021. “Unnatural Feelings: The Affective Life of ‘Anti-gender’ Mobilisations.” Radical Philosophy, no. 209. </a:t>
            </a:r>
            <a:r>
              <a:rPr lang="en-GB" sz="1600" dirty="0" err="1">
                <a:solidFill>
                  <a:schemeClr val="bg1"/>
                </a:solidFill>
              </a:rPr>
              <a:t>www.radicalphilosophy.com</a:t>
            </a:r>
            <a:r>
              <a:rPr lang="en-GB" sz="1600" dirty="0">
                <a:solidFill>
                  <a:schemeClr val="bg1"/>
                </a:solidFill>
              </a:rPr>
              <a:t>/commentary/unnatural-feelings. </a:t>
            </a:r>
            <a:br>
              <a:rPr lang="en-GB" sz="1600" dirty="0">
                <a:solidFill>
                  <a:schemeClr val="bg1"/>
                </a:solidFill>
              </a:rPr>
            </a:br>
            <a:br>
              <a:rPr lang="en-GB" sz="1600" dirty="0">
                <a:solidFill>
                  <a:schemeClr val="bg1"/>
                </a:solidFill>
              </a:rPr>
            </a:br>
            <a:r>
              <a:rPr lang="en-GB" sz="1600" dirty="0">
                <a:solidFill>
                  <a:schemeClr val="bg1"/>
                </a:solidFill>
              </a:rPr>
              <a:t>Kendall MG, Studies in the history of probability and statistics. X. Where shall the history of statistics begin?, </a:t>
            </a:r>
            <a:r>
              <a:rPr lang="en-GB" sz="1600" i="1" dirty="0" err="1">
                <a:solidFill>
                  <a:schemeClr val="bg1"/>
                </a:solidFill>
              </a:rPr>
              <a:t>Biometrika</a:t>
            </a:r>
            <a:r>
              <a:rPr lang="en-GB" sz="1600" dirty="0">
                <a:solidFill>
                  <a:schemeClr val="bg1"/>
                </a:solidFill>
              </a:rPr>
              <a:t>, Volume 47, Issue 3-4, December 1960, Pages 447–449, </a:t>
            </a:r>
            <a:r>
              <a:rPr lang="en-GB" sz="1600" dirty="0">
                <a:solidFill>
                  <a:schemeClr val="bg1"/>
                </a:solidFill>
                <a:hlinkClick r:id="rId6">
                  <a:extLst>
                    <a:ext uri="{A12FA001-AC4F-418D-AE19-62706E023703}">
                      <ahyp:hlinkClr xmlns:ahyp="http://schemas.microsoft.com/office/drawing/2018/hyperlinkcolor" val="tx"/>
                    </a:ext>
                  </a:extLst>
                </a:hlinkClick>
              </a:rPr>
              <a:t>https://doi.org/10.1093/biomet/47.3-4.447</a:t>
            </a:r>
            <a:br>
              <a:rPr lang="en-GB" sz="1600" dirty="0">
                <a:solidFill>
                  <a:schemeClr val="bg1"/>
                </a:solidFill>
              </a:rPr>
            </a:br>
            <a:br>
              <a:rPr lang="en-GB" sz="1600" dirty="0">
                <a:solidFill>
                  <a:schemeClr val="bg1"/>
                </a:solidFill>
              </a:rPr>
            </a:br>
            <a:r>
              <a:rPr lang="en-GB" sz="1600" dirty="0">
                <a:solidFill>
                  <a:schemeClr val="bg1"/>
                </a:solidFill>
              </a:rPr>
              <a:t>Lyle D. </a:t>
            </a:r>
            <a:r>
              <a:rPr lang="en-GB" sz="1600" dirty="0" err="1">
                <a:solidFill>
                  <a:schemeClr val="bg1"/>
                </a:solidFill>
              </a:rPr>
              <a:t>Broemeling</a:t>
            </a:r>
            <a:r>
              <a:rPr lang="en-GB" sz="1600" dirty="0">
                <a:solidFill>
                  <a:schemeClr val="bg1"/>
                </a:solidFill>
              </a:rPr>
              <a:t> (2011) An Account of Early Statistical Inference in Arab Cryptology, The American Statistician,65:4, 255-257, DOI: </a:t>
            </a:r>
            <a:r>
              <a:rPr lang="en-GB" sz="1600" u="sng" dirty="0">
                <a:solidFill>
                  <a:schemeClr val="bg1"/>
                </a:solidFill>
                <a:hlinkClick r:id="rId7">
                  <a:extLst>
                    <a:ext uri="{A12FA001-AC4F-418D-AE19-62706E023703}">
                      <ahyp:hlinkClr xmlns:ahyp="http://schemas.microsoft.com/office/drawing/2018/hyperlinkcolor" val="tx"/>
                    </a:ext>
                  </a:extLst>
                </a:hlinkClick>
              </a:rPr>
              <a:t>10.1198/tas.2011.10191</a:t>
            </a:r>
            <a:br>
              <a:rPr lang="en-GB" sz="1600" u="sng" dirty="0">
                <a:solidFill>
                  <a:schemeClr val="bg1"/>
                </a:solidFill>
              </a:rPr>
            </a:br>
            <a:br>
              <a:rPr lang="en-GB" sz="1600" u="sng" dirty="0">
                <a:solidFill>
                  <a:schemeClr val="bg1"/>
                </a:solidFill>
              </a:rPr>
            </a:br>
            <a:r>
              <a:rPr lang="en-GB" sz="1600" dirty="0">
                <a:solidFill>
                  <a:schemeClr val="bg1"/>
                </a:solidFill>
              </a:rPr>
              <a:t>Salkind, N. J. (2021). </a:t>
            </a:r>
            <a:r>
              <a:rPr lang="en-GB" sz="1600" i="1" dirty="0">
                <a:solidFill>
                  <a:schemeClr val="bg1"/>
                </a:solidFill>
              </a:rPr>
              <a:t>Statistics for people who (think they) hate statistics</a:t>
            </a:r>
            <a:r>
              <a:rPr lang="en-GB" sz="1600" dirty="0">
                <a:solidFill>
                  <a:schemeClr val="bg1"/>
                </a:solidFill>
              </a:rPr>
              <a:t>. Thousand Oaks, Calif: Sage Publications, Inc. </a:t>
            </a:r>
            <a:br>
              <a:rPr lang="en-GB" sz="1600" dirty="0">
                <a:solidFill>
                  <a:schemeClr val="bg1"/>
                </a:solidFill>
              </a:rPr>
            </a:br>
            <a:br>
              <a:rPr lang="en-GB" sz="1600" dirty="0">
                <a:solidFill>
                  <a:schemeClr val="bg1"/>
                </a:solidFill>
              </a:rPr>
            </a:br>
            <a:r>
              <a:rPr lang="en-GB" sz="1600" dirty="0">
                <a:solidFill>
                  <a:schemeClr val="bg1"/>
                </a:solidFill>
              </a:rPr>
              <a:t>Stigler, Stephen M.: The History of Statistics. The Measurement of Uncertainty before 1900. The </a:t>
            </a:r>
            <a:r>
              <a:rPr lang="en-GB" sz="1600" dirty="0" err="1">
                <a:solidFill>
                  <a:schemeClr val="bg1"/>
                </a:solidFill>
              </a:rPr>
              <a:t>Belknap</a:t>
            </a:r>
            <a:r>
              <a:rPr lang="en-GB" sz="1600" dirty="0">
                <a:solidFill>
                  <a:schemeClr val="bg1"/>
                </a:solidFill>
              </a:rPr>
              <a:t> Press of Harvard University, Cambridge, Mass., &amp; London 1986; XVI, 410 S</a:t>
            </a:r>
          </a:p>
        </p:txBody>
      </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8FFEE-53E6-5E49-8488-8957E43803C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Definitions</a:t>
            </a:r>
          </a:p>
        </p:txBody>
      </p:sp>
      <p:sp>
        <p:nvSpPr>
          <p:cNvPr id="3" name="Content Placeholder 2">
            <a:extLst>
              <a:ext uri="{FF2B5EF4-FFF2-40B4-BE49-F238E27FC236}">
                <a16:creationId xmlns:a16="http://schemas.microsoft.com/office/drawing/2014/main" id="{ABE0976E-D487-7847-978C-9DDD598A81E7}"/>
              </a:ext>
            </a:extLst>
          </p:cNvPr>
          <p:cNvSpPr>
            <a:spLocks noGrp="1"/>
          </p:cNvSpPr>
          <p:nvPr>
            <p:ph idx="1"/>
          </p:nvPr>
        </p:nvSpPr>
        <p:spPr>
          <a:xfrm>
            <a:off x="4810259" y="649480"/>
            <a:ext cx="6555347" cy="5546047"/>
          </a:xfrm>
        </p:spPr>
        <p:txBody>
          <a:bodyPr anchor="ctr">
            <a:normAutofit/>
          </a:bodyPr>
          <a:lstStyle/>
          <a:p>
            <a:r>
              <a:rPr lang="en-GB" sz="2400" i="1" dirty="0"/>
              <a:t>‘</a:t>
            </a:r>
            <a:r>
              <a:rPr lang="en-GB" sz="2400" dirty="0"/>
              <a:t>decolonizing the curriculum means </a:t>
            </a:r>
            <a:r>
              <a:rPr lang="en-GB" sz="2400" b="1" dirty="0"/>
              <a:t>creating spaces and resources for a dialogue </a:t>
            </a:r>
            <a:r>
              <a:rPr lang="en-GB" sz="2400" dirty="0"/>
              <a:t>among all members of the university on how to imagine and </a:t>
            </a:r>
            <a:r>
              <a:rPr lang="en-GB" sz="2400" b="1" dirty="0"/>
              <a:t>envision all cultures and knowledge systems in the curriculum</a:t>
            </a:r>
            <a:r>
              <a:rPr lang="en-GB" sz="2400" dirty="0"/>
              <a:t>, and with respect to </a:t>
            </a:r>
            <a:r>
              <a:rPr lang="en-GB" sz="2400" b="1" dirty="0"/>
              <a:t>what is</a:t>
            </a:r>
            <a:r>
              <a:rPr lang="en-GB" sz="2400" dirty="0"/>
              <a:t> being taught and how it frames the world</a:t>
            </a:r>
            <a:r>
              <a:rPr lang="en-GB" sz="2400" i="1" dirty="0"/>
              <a:t>.’</a:t>
            </a:r>
            <a:r>
              <a:rPr lang="en-GB" sz="2400" b="1" i="1" baseline="30000" dirty="0"/>
              <a:t> </a:t>
            </a:r>
          </a:p>
          <a:p>
            <a:endParaRPr lang="en-GB" sz="2000" b="1" i="1" baseline="30000" dirty="0"/>
          </a:p>
          <a:p>
            <a:pPr marL="0" indent="0">
              <a:buNone/>
            </a:pPr>
            <a:r>
              <a:rPr lang="en-GB" sz="2000" dirty="0" err="1"/>
              <a:t>Keele</a:t>
            </a:r>
            <a:r>
              <a:rPr lang="en-GB" sz="2000" dirty="0"/>
              <a:t> University, “</a:t>
            </a:r>
            <a:r>
              <a:rPr lang="en-GB" sz="2000" dirty="0" err="1"/>
              <a:t>Keele</a:t>
            </a:r>
            <a:r>
              <a:rPr lang="en-GB" sz="2000" dirty="0"/>
              <a:t> Manifesto for Decolonising the Curriculum”</a:t>
            </a:r>
            <a:endParaRPr lang="en-US" sz="2000" dirty="0"/>
          </a:p>
        </p:txBody>
      </p:sp>
    </p:spTree>
    <p:extLst>
      <p:ext uri="{BB962C8B-B14F-4D97-AF65-F5344CB8AC3E}">
        <p14:creationId xmlns:p14="http://schemas.microsoft.com/office/powerpoint/2010/main" val="201243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5DE374-8067-A74F-9BA8-0EC3D7746434}"/>
              </a:ext>
            </a:extLst>
          </p:cNvPr>
          <p:cNvSpPr>
            <a:spLocks noGrp="1"/>
          </p:cNvSpPr>
          <p:nvPr>
            <p:ph type="title"/>
          </p:nvPr>
        </p:nvSpPr>
        <p:spPr>
          <a:xfrm>
            <a:off x="765051" y="662400"/>
            <a:ext cx="3384000" cy="1492132"/>
          </a:xfrm>
        </p:spPr>
        <p:txBody>
          <a:bodyPr anchor="t">
            <a:normAutofit/>
          </a:bodyPr>
          <a:lstStyle/>
          <a:p>
            <a:r>
              <a:rPr lang="en-US" sz="3400" dirty="0">
                <a:solidFill>
                  <a:schemeClr val="bg1"/>
                </a:solidFill>
              </a:rPr>
              <a:t>Can you remember what this is?</a:t>
            </a:r>
          </a:p>
        </p:txBody>
      </p:sp>
      <p:sp>
        <p:nvSpPr>
          <p:cNvPr id="13" name="Content Placeholder 13">
            <a:extLst>
              <a:ext uri="{FF2B5EF4-FFF2-40B4-BE49-F238E27FC236}">
                <a16:creationId xmlns:a16="http://schemas.microsoft.com/office/drawing/2014/main" id="{6FD64B07-5A4B-C097-1AB1-58C2D76FE6EB}"/>
              </a:ext>
            </a:extLst>
          </p:cNvPr>
          <p:cNvSpPr>
            <a:spLocks noGrp="1"/>
          </p:cNvSpPr>
          <p:nvPr>
            <p:ph idx="1"/>
          </p:nvPr>
        </p:nvSpPr>
        <p:spPr>
          <a:xfrm>
            <a:off x="765051" y="2286000"/>
            <a:ext cx="3384000" cy="3844800"/>
          </a:xfrm>
        </p:spPr>
        <p:txBody>
          <a:bodyPr>
            <a:normAutofit/>
          </a:bodyPr>
          <a:lstStyle/>
          <a:p>
            <a:r>
              <a:rPr lang="en-US" sz="2000" dirty="0">
                <a:solidFill>
                  <a:schemeClr val="bg1">
                    <a:alpha val="60000"/>
                  </a:schemeClr>
                </a:solidFill>
              </a:rPr>
              <a:t>Pascal's triangle (Europe) </a:t>
            </a:r>
          </a:p>
          <a:p>
            <a:r>
              <a:rPr lang="en-US" sz="2000" dirty="0">
                <a:solidFill>
                  <a:schemeClr val="bg1">
                    <a:alpha val="60000"/>
                  </a:schemeClr>
                </a:solidFill>
              </a:rPr>
              <a:t>Yang Hui's triangle (China)</a:t>
            </a:r>
          </a:p>
          <a:p>
            <a:r>
              <a:rPr lang="en-US" sz="2000" dirty="0">
                <a:solidFill>
                  <a:schemeClr val="bg1">
                    <a:alpha val="60000"/>
                  </a:schemeClr>
                </a:solidFill>
              </a:rPr>
              <a:t>Khayyam triangle (Iran) </a:t>
            </a:r>
          </a:p>
          <a:p>
            <a:r>
              <a:rPr lang="en-US" sz="2000" dirty="0">
                <a:solidFill>
                  <a:schemeClr val="bg1">
                    <a:alpha val="60000"/>
                  </a:schemeClr>
                </a:solidFill>
              </a:rPr>
              <a:t>Meru </a:t>
            </a:r>
            <a:r>
              <a:rPr lang="en-US" sz="2000" dirty="0" err="1">
                <a:solidFill>
                  <a:schemeClr val="bg1">
                    <a:alpha val="60000"/>
                  </a:schemeClr>
                </a:solidFill>
              </a:rPr>
              <a:t>Prastaara</a:t>
            </a:r>
            <a:r>
              <a:rPr lang="en-US" sz="2000" dirty="0">
                <a:solidFill>
                  <a:schemeClr val="bg1">
                    <a:alpha val="60000"/>
                  </a:schemeClr>
                </a:solidFill>
              </a:rPr>
              <a:t>/Staircase of Mount Meru (India)</a:t>
            </a:r>
          </a:p>
          <a:p>
            <a:r>
              <a:rPr lang="en-US" sz="2000" dirty="0">
                <a:solidFill>
                  <a:schemeClr val="bg1">
                    <a:alpha val="60000"/>
                  </a:schemeClr>
                </a:solidFill>
              </a:rPr>
              <a:t>Tartaglia's triangle (Italy)</a:t>
            </a:r>
          </a:p>
          <a:p>
            <a:endParaRPr lang="en-US" sz="2000" dirty="0">
              <a:solidFill>
                <a:schemeClr val="bg1">
                  <a:alpha val="60000"/>
                </a:schemeClr>
              </a:solidFill>
            </a:endParaRPr>
          </a:p>
          <a:p>
            <a:r>
              <a:rPr lang="en-US" sz="2000" dirty="0">
                <a:solidFill>
                  <a:schemeClr val="bg1">
                    <a:alpha val="60000"/>
                  </a:schemeClr>
                </a:solidFill>
              </a:rPr>
              <a:t>Fibonacci numbers</a:t>
            </a:r>
          </a:p>
          <a:p>
            <a:r>
              <a:rPr lang="en-US" sz="2000" dirty="0" err="1">
                <a:solidFill>
                  <a:schemeClr val="bg1">
                    <a:alpha val="60000"/>
                  </a:schemeClr>
                </a:solidFill>
              </a:rPr>
              <a:t>Mātrāmeru</a:t>
            </a:r>
            <a:r>
              <a:rPr lang="en-US" sz="2000" dirty="0">
                <a:solidFill>
                  <a:schemeClr val="bg1">
                    <a:alpha val="60000"/>
                  </a:schemeClr>
                </a:solidFill>
              </a:rPr>
              <a:t> (Pingala, India)</a:t>
            </a:r>
          </a:p>
          <a:p>
            <a:endParaRPr lang="en-US" sz="2000" dirty="0">
              <a:solidFill>
                <a:schemeClr val="bg1">
                  <a:alpha val="60000"/>
                </a:schemeClr>
              </a:solidFill>
            </a:endParaRPr>
          </a:p>
          <a:p>
            <a:endParaRPr lang="en-US" sz="2000" dirty="0">
              <a:solidFill>
                <a:schemeClr val="bg1">
                  <a:alpha val="60000"/>
                </a:schemeClr>
              </a:solidFill>
            </a:endParaRPr>
          </a:p>
          <a:p>
            <a:endParaRPr lang="en-US" sz="2000" dirty="0">
              <a:solidFill>
                <a:schemeClr val="bg1">
                  <a:alpha val="60000"/>
                </a:schemeClr>
              </a:solidFill>
            </a:endParaRPr>
          </a:p>
          <a:p>
            <a:endParaRPr lang="en-US" sz="2000" dirty="0">
              <a:solidFill>
                <a:schemeClr val="bg1">
                  <a:alpha val="60000"/>
                </a:schemeClr>
              </a:solidFill>
            </a:endParaRPr>
          </a:p>
        </p:txBody>
      </p:sp>
      <p:pic>
        <p:nvPicPr>
          <p:cNvPr id="10" name="Content Placeholder 9" descr="Diagram&#10;&#10;Description automatically generated">
            <a:extLst>
              <a:ext uri="{FF2B5EF4-FFF2-40B4-BE49-F238E27FC236}">
                <a16:creationId xmlns:a16="http://schemas.microsoft.com/office/drawing/2014/main" id="{BFCF0461-1558-C54F-8DF3-EF3C46200117}"/>
              </a:ext>
            </a:extLst>
          </p:cNvPr>
          <p:cNvPicPr>
            <a:picLocks noChangeAspect="1"/>
          </p:cNvPicPr>
          <p:nvPr/>
        </p:nvPicPr>
        <p:blipFill>
          <a:blip r:embed="rId3"/>
          <a:stretch>
            <a:fillRect/>
          </a:stretch>
        </p:blipFill>
        <p:spPr>
          <a:xfrm>
            <a:off x="5363567" y="674215"/>
            <a:ext cx="6014185" cy="5509570"/>
          </a:xfrm>
          <a:prstGeom prst="rect">
            <a:avLst/>
          </a:prstGeom>
        </p:spPr>
      </p:pic>
      <p:sp>
        <p:nvSpPr>
          <p:cNvPr id="3" name="Rectangle 2">
            <a:extLst>
              <a:ext uri="{FF2B5EF4-FFF2-40B4-BE49-F238E27FC236}">
                <a16:creationId xmlns:a16="http://schemas.microsoft.com/office/drawing/2014/main" id="{E96506B7-03F0-489B-95EA-350DE3090594}"/>
              </a:ext>
            </a:extLst>
          </p:cNvPr>
          <p:cNvSpPr/>
          <p:nvPr/>
        </p:nvSpPr>
        <p:spPr>
          <a:xfrm>
            <a:off x="9251576" y="355002"/>
            <a:ext cx="1925619" cy="48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CA1556DC-BF5B-47B2-8199-E470FA539C30}"/>
              </a:ext>
            </a:extLst>
          </p:cNvPr>
          <p:cNvSpPr txBox="1"/>
          <p:nvPr/>
        </p:nvSpPr>
        <p:spPr>
          <a:xfrm>
            <a:off x="9251576" y="502037"/>
            <a:ext cx="447558" cy="369332"/>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6662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CA659-FFD2-C341-B45E-3E08DAB039DD}"/>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“Why is My Curriculum White?” </a:t>
            </a:r>
            <a:r>
              <a:rPr lang="en-GB" sz="3200" dirty="0">
                <a:solidFill>
                  <a:srgbClr val="FFFFFF"/>
                </a:solidFill>
              </a:rPr>
              <a:t>(</a:t>
            </a:r>
            <a:r>
              <a:rPr lang="en-GB" sz="3200" dirty="0" err="1">
                <a:solidFill>
                  <a:srgbClr val="FFFFFF"/>
                </a:solidFill>
              </a:rPr>
              <a:t>Mariya</a:t>
            </a:r>
            <a:r>
              <a:rPr lang="en-GB" sz="3200" dirty="0">
                <a:solidFill>
                  <a:srgbClr val="FFFFFF"/>
                </a:solidFill>
              </a:rPr>
              <a:t> Hussain, 2015)</a:t>
            </a:r>
            <a:endParaRPr lang="en-US" sz="3200" dirty="0">
              <a:solidFill>
                <a:srgbClr val="FFFFFF"/>
              </a:solidFill>
            </a:endParaRPr>
          </a:p>
        </p:txBody>
      </p:sp>
      <p:sp>
        <p:nvSpPr>
          <p:cNvPr id="3" name="Content Placeholder 2">
            <a:extLst>
              <a:ext uri="{FF2B5EF4-FFF2-40B4-BE49-F238E27FC236}">
                <a16:creationId xmlns:a16="http://schemas.microsoft.com/office/drawing/2014/main" id="{4684FADC-F2DD-3344-A68F-07AA9FFBF0CA}"/>
              </a:ext>
            </a:extLst>
          </p:cNvPr>
          <p:cNvSpPr>
            <a:spLocks noGrp="1"/>
          </p:cNvSpPr>
          <p:nvPr>
            <p:ph idx="1"/>
          </p:nvPr>
        </p:nvSpPr>
        <p:spPr>
          <a:xfrm>
            <a:off x="4698858" y="286173"/>
            <a:ext cx="6555347" cy="5546047"/>
          </a:xfrm>
        </p:spPr>
        <p:txBody>
          <a:bodyPr anchor="ctr">
            <a:normAutofit/>
          </a:bodyPr>
          <a:lstStyle/>
          <a:p>
            <a:r>
              <a:rPr lang="en-GB" sz="2600" dirty="0"/>
              <a:t>Critique rings true across disciplines where white males voices are predominant (Begum, </a:t>
            </a:r>
            <a:r>
              <a:rPr lang="en-GB" sz="2600" dirty="0" err="1"/>
              <a:t>Neema</a:t>
            </a:r>
            <a:r>
              <a:rPr lang="en-GB" sz="2600" dirty="0"/>
              <a:t> and Saini 2019)</a:t>
            </a:r>
          </a:p>
          <a:p>
            <a:endParaRPr lang="en-GB" sz="2600" dirty="0"/>
          </a:p>
          <a:p>
            <a:r>
              <a:rPr lang="en-GB" sz="2600" dirty="0"/>
              <a:t>Recognition where this is the case and how the social and historical context behind subject knowledge can be responsible is key (Hemmings 2021) </a:t>
            </a:r>
          </a:p>
          <a:p>
            <a:endParaRPr lang="en-GB" sz="2600" dirty="0"/>
          </a:p>
          <a:p>
            <a:r>
              <a:rPr lang="en-GB" sz="2600" dirty="0"/>
              <a:t>What about statistics?</a:t>
            </a:r>
          </a:p>
        </p:txBody>
      </p:sp>
      <p:pic>
        <p:nvPicPr>
          <p:cNvPr id="1026" name="Picture 2">
            <a:extLst>
              <a:ext uri="{FF2B5EF4-FFF2-40B4-BE49-F238E27FC236}">
                <a16:creationId xmlns:a16="http://schemas.microsoft.com/office/drawing/2014/main" id="{F3CCF8F9-1492-9845-AE1D-14ED68F2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579" y="4082837"/>
            <a:ext cx="3899421" cy="278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2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71C2E-4A7A-D448-A8E6-AEBDF703B9B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 history of Modern Statistics</a:t>
            </a:r>
          </a:p>
        </p:txBody>
      </p:sp>
      <p:sp>
        <p:nvSpPr>
          <p:cNvPr id="3" name="Content Placeholder 2">
            <a:extLst>
              <a:ext uri="{FF2B5EF4-FFF2-40B4-BE49-F238E27FC236}">
                <a16:creationId xmlns:a16="http://schemas.microsoft.com/office/drawing/2014/main" id="{D8C04723-EC67-F34D-AFF3-88386975742C}"/>
              </a:ext>
            </a:extLst>
          </p:cNvPr>
          <p:cNvSpPr>
            <a:spLocks noGrp="1"/>
          </p:cNvSpPr>
          <p:nvPr>
            <p:ph idx="1"/>
          </p:nvPr>
        </p:nvSpPr>
        <p:spPr>
          <a:xfrm>
            <a:off x="4134811" y="649480"/>
            <a:ext cx="7230796" cy="5546047"/>
          </a:xfrm>
        </p:spPr>
        <p:txBody>
          <a:bodyPr anchor="ctr">
            <a:normAutofit/>
          </a:bodyPr>
          <a:lstStyle/>
          <a:p>
            <a:r>
              <a:rPr lang="en-US" dirty="0"/>
              <a:t>Since 1660 in terms of “political arithmetic” or since 1700 in terms of “inference” (Kendall, 1960)</a:t>
            </a:r>
          </a:p>
          <a:p>
            <a:r>
              <a:rPr lang="en-US" dirty="0"/>
              <a:t>Since 1700 in terms of “uncertainty, accuracy and variability” (Stigler, 1986)</a:t>
            </a:r>
          </a:p>
          <a:p>
            <a:r>
              <a:rPr lang="en-US" dirty="0"/>
              <a:t>Since 1660 in terms of “probability” and since 1750 in terms of “statistical methods” (Fienberg, 1992)</a:t>
            </a:r>
          </a:p>
          <a:p>
            <a:r>
              <a:rPr lang="en-US" dirty="0"/>
              <a:t>~17</a:t>
            </a:r>
            <a:r>
              <a:rPr lang="en-US" baseline="30000" dirty="0"/>
              <a:t>th</a:t>
            </a:r>
            <a:r>
              <a:rPr lang="en-US" dirty="0"/>
              <a:t> Century (Salkind and Frey, 2021)</a:t>
            </a:r>
          </a:p>
          <a:p>
            <a:endParaRPr lang="en-US" dirty="0"/>
          </a:p>
          <a:p>
            <a:r>
              <a:rPr lang="en-GB" i="1" dirty="0" err="1"/>
              <a:t>statisticum</a:t>
            </a:r>
            <a:r>
              <a:rPr lang="en-GB" i="1" dirty="0"/>
              <a:t> collegium</a:t>
            </a:r>
            <a:r>
              <a:rPr lang="en-GB" dirty="0"/>
              <a:t> (council of state ~1500)</a:t>
            </a:r>
          </a:p>
          <a:p>
            <a:r>
              <a:rPr lang="en-GB" i="1" dirty="0" err="1"/>
              <a:t>Statistik</a:t>
            </a:r>
            <a:r>
              <a:rPr lang="en-GB" i="1" dirty="0"/>
              <a:t> </a:t>
            </a:r>
            <a:r>
              <a:rPr lang="en-GB" dirty="0"/>
              <a:t>(data about the state, 1749)</a:t>
            </a:r>
            <a:endParaRPr lang="en-US" dirty="0"/>
          </a:p>
        </p:txBody>
      </p:sp>
    </p:spTree>
    <p:extLst>
      <p:ext uri="{BB962C8B-B14F-4D97-AF65-F5344CB8AC3E}">
        <p14:creationId xmlns:p14="http://schemas.microsoft.com/office/powerpoint/2010/main" val="102776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90EC2-5F30-5742-B609-8E151150D3E5}"/>
              </a:ext>
            </a:extLst>
          </p:cNvPr>
          <p:cNvSpPr>
            <a:spLocks noGrp="1"/>
          </p:cNvSpPr>
          <p:nvPr>
            <p:ph type="title"/>
          </p:nvPr>
        </p:nvSpPr>
        <p:spPr>
          <a:xfrm>
            <a:off x="3970366" y="609600"/>
            <a:ext cx="4267200" cy="1351472"/>
          </a:xfrm>
        </p:spPr>
        <p:txBody>
          <a:bodyPr>
            <a:normAutofit/>
          </a:bodyPr>
          <a:lstStyle/>
          <a:p>
            <a:pPr algn="ctr"/>
            <a:r>
              <a:rPr lang="en-GB" dirty="0">
                <a:solidFill>
                  <a:schemeClr val="tx1">
                    <a:lumMod val="85000"/>
                    <a:lumOff val="15000"/>
                  </a:schemeClr>
                </a:solidFill>
              </a:rPr>
              <a:t>Mahabharata</a:t>
            </a:r>
            <a:br>
              <a:rPr lang="en-GB" dirty="0">
                <a:solidFill>
                  <a:schemeClr val="tx1">
                    <a:lumMod val="85000"/>
                    <a:lumOff val="15000"/>
                  </a:schemeClr>
                </a:solidFill>
              </a:rPr>
            </a:br>
            <a:r>
              <a:rPr lang="en-GB" sz="3200" dirty="0">
                <a:solidFill>
                  <a:schemeClr val="tx1">
                    <a:lumMod val="85000"/>
                    <a:lumOff val="15000"/>
                  </a:schemeClr>
                </a:solidFill>
              </a:rPr>
              <a:t>(400BCE~400CE)</a:t>
            </a:r>
            <a:endParaRPr lang="en-US" sz="3200" dirty="0">
              <a:solidFill>
                <a:schemeClr val="tx1">
                  <a:lumMod val="85000"/>
                  <a:lumOff val="15000"/>
                </a:schemeClr>
              </a:solidFill>
            </a:endParaRPr>
          </a:p>
        </p:txBody>
      </p:sp>
      <p:pic>
        <p:nvPicPr>
          <p:cNvPr id="7" name="Picture 6" descr="Map&#10;&#10;Description automatically generated">
            <a:extLst>
              <a:ext uri="{FF2B5EF4-FFF2-40B4-BE49-F238E27FC236}">
                <a16:creationId xmlns:a16="http://schemas.microsoft.com/office/drawing/2014/main" id="{C0B0F64D-552B-0E4A-A5BD-492DC877D801}"/>
              </a:ext>
            </a:extLst>
          </p:cNvPr>
          <p:cNvPicPr>
            <a:picLocks noChangeAspect="1"/>
          </p:cNvPicPr>
          <p:nvPr/>
        </p:nvPicPr>
        <p:blipFill rotWithShape="1">
          <a:blip r:embed="rId3"/>
          <a:srcRect l="31197" r="31216" b="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E49063BC-5A0D-A94B-A73F-CD80E295D799}"/>
              </a:ext>
            </a:extLst>
          </p:cNvPr>
          <p:cNvSpPr>
            <a:spLocks noGrp="1"/>
          </p:cNvSpPr>
          <p:nvPr>
            <p:ph idx="1"/>
          </p:nvPr>
        </p:nvSpPr>
        <p:spPr>
          <a:xfrm>
            <a:off x="4198966" y="2147357"/>
            <a:ext cx="3810000" cy="4101042"/>
          </a:xfrm>
        </p:spPr>
        <p:txBody>
          <a:bodyPr>
            <a:normAutofit/>
          </a:bodyPr>
          <a:lstStyle/>
          <a:p>
            <a:r>
              <a:rPr lang="en-US" sz="2000" dirty="0">
                <a:solidFill>
                  <a:schemeClr val="tx1">
                    <a:lumMod val="85000"/>
                    <a:lumOff val="15000"/>
                  </a:schemeClr>
                </a:solidFill>
              </a:rPr>
              <a:t>Nala seeks advice on numbers from the King</a:t>
            </a:r>
          </a:p>
          <a:p>
            <a:endParaRPr lang="en-US" sz="2000" dirty="0">
              <a:solidFill>
                <a:schemeClr val="tx1">
                  <a:lumMod val="85000"/>
                  <a:lumOff val="15000"/>
                </a:schemeClr>
              </a:solidFill>
            </a:endParaRPr>
          </a:p>
          <a:p>
            <a:r>
              <a:rPr lang="en-US" sz="2000" dirty="0">
                <a:solidFill>
                  <a:schemeClr val="tx1">
                    <a:lumMod val="85000"/>
                    <a:lumOff val="15000"/>
                  </a:schemeClr>
                </a:solidFill>
              </a:rPr>
              <a:t>The King teaches him how to estimate the number of leaves and fruit on </a:t>
            </a:r>
            <a:r>
              <a:rPr lang="en-GB" sz="2000" dirty="0" err="1">
                <a:solidFill>
                  <a:schemeClr val="tx1">
                    <a:lumMod val="85000"/>
                    <a:lumOff val="15000"/>
                  </a:schemeClr>
                </a:solidFill>
              </a:rPr>
              <a:t>Vibhitaka</a:t>
            </a:r>
            <a:r>
              <a:rPr lang="en-GB" sz="2000" dirty="0">
                <a:solidFill>
                  <a:schemeClr val="tx1">
                    <a:lumMod val="85000"/>
                    <a:lumOff val="15000"/>
                  </a:schemeClr>
                </a:solidFill>
              </a:rPr>
              <a:t> tree from a single twig</a:t>
            </a:r>
          </a:p>
          <a:p>
            <a:endParaRPr lang="en-GB" sz="2000" dirty="0">
              <a:solidFill>
                <a:schemeClr val="tx1">
                  <a:lumMod val="85000"/>
                  <a:lumOff val="15000"/>
                </a:schemeClr>
              </a:solidFill>
            </a:endParaRPr>
          </a:p>
          <a:p>
            <a:r>
              <a:rPr lang="en-GB" sz="2000" dirty="0">
                <a:solidFill>
                  <a:schemeClr val="tx1">
                    <a:lumMod val="85000"/>
                    <a:lumOff val="15000"/>
                  </a:schemeClr>
                </a:solidFill>
              </a:rPr>
              <a:t>They estimate the same number</a:t>
            </a:r>
            <a:endParaRPr lang="en-US" sz="2000" dirty="0">
              <a:solidFill>
                <a:schemeClr val="tx1">
                  <a:lumMod val="85000"/>
                  <a:lumOff val="15000"/>
                </a:schemeClr>
              </a:solidFill>
            </a:endParaRPr>
          </a:p>
          <a:p>
            <a:endParaRPr lang="en-US" sz="2000" dirty="0">
              <a:solidFill>
                <a:schemeClr val="tx1">
                  <a:lumMod val="85000"/>
                  <a:lumOff val="15000"/>
                </a:schemeClr>
              </a:solidFill>
            </a:endParaRPr>
          </a:p>
        </p:txBody>
      </p:sp>
      <p:pic>
        <p:nvPicPr>
          <p:cNvPr id="5" name="Picture 4" descr="A painting of a person and person kissing&#10;&#10;Description automatically generated with medium confidence">
            <a:extLst>
              <a:ext uri="{FF2B5EF4-FFF2-40B4-BE49-F238E27FC236}">
                <a16:creationId xmlns:a16="http://schemas.microsoft.com/office/drawing/2014/main" id="{129B27B8-CB5B-A949-BE8E-E69ADDE29AA5}"/>
              </a:ext>
            </a:extLst>
          </p:cNvPr>
          <p:cNvPicPr>
            <a:picLocks noChangeAspect="1"/>
          </p:cNvPicPr>
          <p:nvPr/>
        </p:nvPicPr>
        <p:blipFill rotWithShape="1">
          <a:blip r:embed="rId4"/>
          <a:srcRect l="14163" r="1491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47244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90033-2B2F-034F-8A2D-32F83708825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Statistical concepts</a:t>
            </a:r>
          </a:p>
        </p:txBody>
      </p:sp>
      <p:sp>
        <p:nvSpPr>
          <p:cNvPr id="3" name="Content Placeholder 2">
            <a:extLst>
              <a:ext uri="{FF2B5EF4-FFF2-40B4-BE49-F238E27FC236}">
                <a16:creationId xmlns:a16="http://schemas.microsoft.com/office/drawing/2014/main" id="{0C955374-1A9B-C44B-899B-A5F9AA54FB91}"/>
              </a:ext>
            </a:extLst>
          </p:cNvPr>
          <p:cNvSpPr>
            <a:spLocks noGrp="1"/>
          </p:cNvSpPr>
          <p:nvPr>
            <p:ph idx="1"/>
          </p:nvPr>
        </p:nvSpPr>
        <p:spPr>
          <a:xfrm>
            <a:off x="4810259" y="649480"/>
            <a:ext cx="6555347" cy="5546047"/>
          </a:xfrm>
        </p:spPr>
        <p:txBody>
          <a:bodyPr anchor="ctr">
            <a:normAutofit/>
          </a:bodyPr>
          <a:lstStyle/>
          <a:p>
            <a:r>
              <a:rPr lang="en-US" sz="2000"/>
              <a:t>Which concepts does this example demonstrate</a:t>
            </a:r>
          </a:p>
          <a:p>
            <a:pPr lvl="1"/>
            <a:r>
              <a:rPr lang="en-US" sz="2000"/>
              <a:t>Extrapolation</a:t>
            </a:r>
          </a:p>
          <a:p>
            <a:pPr lvl="1"/>
            <a:r>
              <a:rPr lang="en-US" sz="2000"/>
              <a:t>Consistency in prediction</a:t>
            </a:r>
          </a:p>
          <a:p>
            <a:pPr lvl="1"/>
            <a:r>
              <a:rPr lang="en-US" sz="2000"/>
              <a:t>Measures of centrality</a:t>
            </a:r>
          </a:p>
          <a:p>
            <a:pPr lvl="1"/>
            <a:r>
              <a:rPr lang="en-US" sz="2000"/>
              <a:t>Sampling</a:t>
            </a:r>
          </a:p>
          <a:p>
            <a:endParaRPr lang="en-US" sz="2000"/>
          </a:p>
          <a:p>
            <a:r>
              <a:rPr lang="en-US" sz="2000"/>
              <a:t>Which concepts could we add</a:t>
            </a:r>
          </a:p>
          <a:p>
            <a:pPr lvl="1"/>
            <a:r>
              <a:rPr lang="en-US" sz="2000"/>
              <a:t>Error and variation</a:t>
            </a:r>
          </a:p>
          <a:p>
            <a:pPr lvl="1"/>
            <a:r>
              <a:rPr lang="en-US" sz="2000"/>
              <a:t>Random sampling</a:t>
            </a:r>
          </a:p>
        </p:txBody>
      </p:sp>
    </p:spTree>
    <p:extLst>
      <p:ext uri="{BB962C8B-B14F-4D97-AF65-F5344CB8AC3E}">
        <p14:creationId xmlns:p14="http://schemas.microsoft.com/office/powerpoint/2010/main" val="250339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CBE23D-DAB3-304D-A6C8-B5AAC0B8CB8E}"/>
              </a:ext>
            </a:extLst>
          </p:cNvPr>
          <p:cNvSpPr>
            <a:spLocks noGrp="1"/>
          </p:cNvSpPr>
          <p:nvPr>
            <p:ph type="title"/>
          </p:nvPr>
        </p:nvSpPr>
        <p:spPr>
          <a:xfrm>
            <a:off x="765051" y="662400"/>
            <a:ext cx="3384000" cy="1492132"/>
          </a:xfrm>
        </p:spPr>
        <p:txBody>
          <a:bodyPr anchor="t">
            <a:normAutofit/>
          </a:bodyPr>
          <a:lstStyle/>
          <a:p>
            <a:r>
              <a:rPr lang="en-US" sz="2400">
                <a:solidFill>
                  <a:schemeClr val="bg1"/>
                </a:solidFill>
              </a:rPr>
              <a:t>The Nine Chapters on the Mathematical Art</a:t>
            </a:r>
            <a:br>
              <a:rPr lang="en-US" sz="2400">
                <a:solidFill>
                  <a:schemeClr val="bg1"/>
                </a:solidFill>
              </a:rPr>
            </a:br>
            <a:r>
              <a:rPr lang="ja-JP" altLang="en-US" sz="2400">
                <a:solidFill>
                  <a:schemeClr val="bg1"/>
                </a:solidFill>
              </a:rPr>
              <a:t>九章算術</a:t>
            </a:r>
            <a:r>
              <a:rPr lang="en-US" altLang="ja-JP" sz="2400">
                <a:solidFill>
                  <a:schemeClr val="bg1"/>
                </a:solidFill>
              </a:rPr>
              <a:t> </a:t>
            </a:r>
            <a:br>
              <a:rPr lang="en-US" altLang="ja-JP" sz="2400">
                <a:solidFill>
                  <a:schemeClr val="bg1"/>
                </a:solidFill>
              </a:rPr>
            </a:br>
            <a:r>
              <a:rPr lang="en-US" altLang="ja-JP" sz="2400">
                <a:solidFill>
                  <a:schemeClr val="bg1"/>
                </a:solidFill>
              </a:rPr>
              <a:t>(10th–2nd century BCE)</a:t>
            </a:r>
            <a:endParaRPr lang="en-US" sz="2400">
              <a:solidFill>
                <a:schemeClr val="bg1"/>
              </a:solidFill>
            </a:endParaRPr>
          </a:p>
        </p:txBody>
      </p:sp>
      <p:sp>
        <p:nvSpPr>
          <p:cNvPr id="3" name="Content Placeholder 2">
            <a:extLst>
              <a:ext uri="{FF2B5EF4-FFF2-40B4-BE49-F238E27FC236}">
                <a16:creationId xmlns:a16="http://schemas.microsoft.com/office/drawing/2014/main" id="{F061CCF0-1FE2-0F47-BC07-6E0D23F72C42}"/>
              </a:ext>
            </a:extLst>
          </p:cNvPr>
          <p:cNvSpPr>
            <a:spLocks noGrp="1"/>
          </p:cNvSpPr>
          <p:nvPr>
            <p:ph idx="1"/>
          </p:nvPr>
        </p:nvSpPr>
        <p:spPr>
          <a:xfrm>
            <a:off x="765051" y="2286000"/>
            <a:ext cx="3384000" cy="3844800"/>
          </a:xfrm>
        </p:spPr>
        <p:txBody>
          <a:bodyPr>
            <a:normAutofit/>
          </a:bodyPr>
          <a:lstStyle/>
          <a:p>
            <a:r>
              <a:rPr lang="en-GB" sz="2000" dirty="0">
                <a:solidFill>
                  <a:schemeClr val="bg1">
                    <a:alpha val="60000"/>
                  </a:schemeClr>
                </a:solidFill>
              </a:rPr>
              <a:t>"Fang Cheng Shi"</a:t>
            </a:r>
            <a:endParaRPr lang="en-US" sz="2000" dirty="0">
              <a:solidFill>
                <a:schemeClr val="bg1">
                  <a:alpha val="60000"/>
                </a:schemeClr>
              </a:solidFill>
            </a:endParaRPr>
          </a:p>
          <a:p>
            <a:r>
              <a:rPr lang="en-US" sz="2000" dirty="0">
                <a:solidFill>
                  <a:schemeClr val="bg1">
                    <a:alpha val="60000"/>
                  </a:schemeClr>
                </a:solidFill>
              </a:rPr>
              <a:t>Method of solving linear equations</a:t>
            </a:r>
          </a:p>
          <a:p>
            <a:r>
              <a:rPr lang="en-US" sz="2000" dirty="0">
                <a:solidFill>
                  <a:schemeClr val="bg1">
                    <a:alpha val="60000"/>
                  </a:schemeClr>
                </a:solidFill>
              </a:rPr>
              <a:t>Gaussian elimination </a:t>
            </a:r>
          </a:p>
        </p:txBody>
      </p:sp>
      <p:pic>
        <p:nvPicPr>
          <p:cNvPr id="5" name="Picture 4" descr="Diagram, schematic&#10;&#10;Description automatically generated">
            <a:extLst>
              <a:ext uri="{FF2B5EF4-FFF2-40B4-BE49-F238E27FC236}">
                <a16:creationId xmlns:a16="http://schemas.microsoft.com/office/drawing/2014/main" id="{43C1779F-5C7C-F849-88B5-BA8979816E4C}"/>
              </a:ext>
            </a:extLst>
          </p:cNvPr>
          <p:cNvPicPr>
            <a:picLocks noChangeAspect="1"/>
          </p:cNvPicPr>
          <p:nvPr/>
        </p:nvPicPr>
        <p:blipFill>
          <a:blip r:embed="rId3"/>
          <a:stretch>
            <a:fillRect/>
          </a:stretch>
        </p:blipFill>
        <p:spPr>
          <a:xfrm>
            <a:off x="5412764" y="549403"/>
            <a:ext cx="6014185" cy="3473193"/>
          </a:xfrm>
          <a:prstGeom prst="rect">
            <a:avLst/>
          </a:prstGeom>
        </p:spPr>
      </p:pic>
      <p:sp>
        <p:nvSpPr>
          <p:cNvPr id="8" name="TextBox 7">
            <a:extLst>
              <a:ext uri="{FF2B5EF4-FFF2-40B4-BE49-F238E27FC236}">
                <a16:creationId xmlns:a16="http://schemas.microsoft.com/office/drawing/2014/main" id="{A5B27DCD-0B7C-FA44-9F6E-4EA58BC581DB}"/>
              </a:ext>
            </a:extLst>
          </p:cNvPr>
          <p:cNvSpPr txBox="1"/>
          <p:nvPr/>
        </p:nvSpPr>
        <p:spPr>
          <a:xfrm>
            <a:off x="5620759" y="4571999"/>
            <a:ext cx="2901756" cy="1846659"/>
          </a:xfrm>
          <a:prstGeom prst="rect">
            <a:avLst/>
          </a:prstGeom>
          <a:noFill/>
        </p:spPr>
        <p:txBody>
          <a:bodyPr wrap="none" rtlCol="0">
            <a:spAutoFit/>
          </a:bodyPr>
          <a:lstStyle/>
          <a:p>
            <a:r>
              <a:rPr lang="en-GB" sz="3200" i="1" dirty="0"/>
              <a:t>x </a:t>
            </a:r>
            <a:r>
              <a:rPr lang="en-GB" sz="3200" dirty="0"/>
              <a:t>+ 2</a:t>
            </a:r>
            <a:r>
              <a:rPr lang="en-GB" sz="3200" i="1" dirty="0"/>
              <a:t>y </a:t>
            </a:r>
            <a:r>
              <a:rPr lang="en-GB" sz="3200" dirty="0"/>
              <a:t>+ 3</a:t>
            </a:r>
            <a:r>
              <a:rPr lang="en-GB" sz="3200" i="1" dirty="0"/>
              <a:t>z </a:t>
            </a:r>
            <a:r>
              <a:rPr lang="en-GB" sz="3200" dirty="0"/>
              <a:t>= 26</a:t>
            </a:r>
          </a:p>
          <a:p>
            <a:r>
              <a:rPr lang="en-GB" sz="3200" dirty="0"/>
              <a:t>2</a:t>
            </a:r>
            <a:r>
              <a:rPr lang="en-GB" sz="3200" i="1" dirty="0"/>
              <a:t>x </a:t>
            </a:r>
            <a:r>
              <a:rPr lang="en-GB" sz="3200" dirty="0"/>
              <a:t>+ 3</a:t>
            </a:r>
            <a:r>
              <a:rPr lang="en-GB" sz="3200" i="1" dirty="0"/>
              <a:t>y </a:t>
            </a:r>
            <a:r>
              <a:rPr lang="en-GB" sz="3200" dirty="0"/>
              <a:t>+ </a:t>
            </a:r>
            <a:r>
              <a:rPr lang="en-GB" sz="3200" i="1" dirty="0"/>
              <a:t>z </a:t>
            </a:r>
            <a:r>
              <a:rPr lang="en-GB" sz="3200" dirty="0"/>
              <a:t>= 34  </a:t>
            </a:r>
          </a:p>
          <a:p>
            <a:r>
              <a:rPr lang="en-GB" sz="3200" dirty="0"/>
              <a:t>3</a:t>
            </a:r>
            <a:r>
              <a:rPr lang="en-GB" sz="3200" i="1" dirty="0"/>
              <a:t>x </a:t>
            </a:r>
            <a:r>
              <a:rPr lang="en-GB" sz="3200" dirty="0"/>
              <a:t>+ 2</a:t>
            </a:r>
            <a:r>
              <a:rPr lang="en-GB" sz="3200" i="1" dirty="0"/>
              <a:t>y </a:t>
            </a:r>
            <a:r>
              <a:rPr lang="en-GB" sz="3200" dirty="0"/>
              <a:t>+ </a:t>
            </a:r>
            <a:r>
              <a:rPr lang="en-GB" sz="3200" i="1" dirty="0"/>
              <a:t>z </a:t>
            </a:r>
            <a:r>
              <a:rPr lang="en-GB" sz="3200" dirty="0"/>
              <a:t>= 39  </a:t>
            </a:r>
          </a:p>
          <a:p>
            <a:endParaRPr lang="en-US" dirty="0"/>
          </a:p>
        </p:txBody>
      </p:sp>
    </p:spTree>
    <p:extLst>
      <p:ext uri="{BB962C8B-B14F-4D97-AF65-F5344CB8AC3E}">
        <p14:creationId xmlns:p14="http://schemas.microsoft.com/office/powerpoint/2010/main" val="176715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09FE90A-230A-424E-8EC0-4E96973C3709}"/>
              </a:ext>
            </a:extLst>
          </p:cNvPr>
          <p:cNvSpPr>
            <a:spLocks noGrp="1"/>
          </p:cNvSpPr>
          <p:nvPr>
            <p:ph type="title"/>
          </p:nvPr>
        </p:nvSpPr>
        <p:spPr>
          <a:xfrm>
            <a:off x="765051" y="662400"/>
            <a:ext cx="3384000" cy="1492132"/>
          </a:xfrm>
        </p:spPr>
        <p:txBody>
          <a:bodyPr anchor="t">
            <a:normAutofit/>
          </a:bodyPr>
          <a:lstStyle/>
          <a:p>
            <a:r>
              <a:rPr lang="en-US" sz="3700">
                <a:solidFill>
                  <a:schemeClr val="bg1"/>
                </a:solidFill>
              </a:rPr>
              <a:t>Summary statistics: Census</a:t>
            </a:r>
          </a:p>
        </p:txBody>
      </p:sp>
      <p:sp>
        <p:nvSpPr>
          <p:cNvPr id="3" name="Content Placeholder 2">
            <a:extLst>
              <a:ext uri="{FF2B5EF4-FFF2-40B4-BE49-F238E27FC236}">
                <a16:creationId xmlns:a16="http://schemas.microsoft.com/office/drawing/2014/main" id="{0541FB4B-5BA8-7442-873F-974489F1B3CF}"/>
              </a:ext>
            </a:extLst>
          </p:cNvPr>
          <p:cNvSpPr>
            <a:spLocks noGrp="1"/>
          </p:cNvSpPr>
          <p:nvPr>
            <p:ph idx="1"/>
          </p:nvPr>
        </p:nvSpPr>
        <p:spPr>
          <a:xfrm>
            <a:off x="765051" y="2286000"/>
            <a:ext cx="3384000" cy="3844800"/>
          </a:xfrm>
        </p:spPr>
        <p:txBody>
          <a:bodyPr>
            <a:normAutofit/>
          </a:bodyPr>
          <a:lstStyle/>
          <a:p>
            <a:r>
              <a:rPr lang="en-US" sz="2000" dirty="0">
                <a:solidFill>
                  <a:schemeClr val="bg1">
                    <a:alpha val="60000"/>
                  </a:schemeClr>
                </a:solidFill>
              </a:rPr>
              <a:t>Babylon ~ 3800BCE</a:t>
            </a:r>
          </a:p>
          <a:p>
            <a:r>
              <a:rPr lang="en-US" sz="2000" dirty="0">
                <a:solidFill>
                  <a:schemeClr val="bg1">
                    <a:alpha val="60000"/>
                  </a:schemeClr>
                </a:solidFill>
              </a:rPr>
              <a:t>Egypt ~1800BCE</a:t>
            </a:r>
          </a:p>
          <a:p>
            <a:r>
              <a:rPr lang="en-US" sz="2000" dirty="0">
                <a:solidFill>
                  <a:schemeClr val="bg1">
                    <a:alpha val="60000"/>
                  </a:schemeClr>
                </a:solidFill>
              </a:rPr>
              <a:t>India ~ 330BCE</a:t>
            </a:r>
          </a:p>
          <a:p>
            <a:r>
              <a:rPr lang="en-US" sz="2000" dirty="0">
                <a:solidFill>
                  <a:schemeClr val="bg1">
                    <a:alpha val="60000"/>
                  </a:schemeClr>
                </a:solidFill>
              </a:rPr>
              <a:t>China 423BCE, 2CE</a:t>
            </a:r>
          </a:p>
          <a:p>
            <a:endParaRPr lang="en-US" sz="2000" dirty="0">
              <a:solidFill>
                <a:schemeClr val="bg1">
                  <a:alpha val="60000"/>
                </a:schemeClr>
              </a:solidFill>
            </a:endParaRPr>
          </a:p>
          <a:p>
            <a:r>
              <a:rPr lang="en-US" sz="2000" dirty="0">
                <a:solidFill>
                  <a:schemeClr val="bg1">
                    <a:alpha val="60000"/>
                  </a:schemeClr>
                </a:solidFill>
              </a:rPr>
              <a:t>Population</a:t>
            </a:r>
          </a:p>
          <a:p>
            <a:r>
              <a:rPr lang="en-US" sz="2000" dirty="0">
                <a:solidFill>
                  <a:schemeClr val="bg1">
                    <a:alpha val="60000"/>
                  </a:schemeClr>
                </a:solidFill>
              </a:rPr>
              <a:t>Taxes</a:t>
            </a:r>
          </a:p>
          <a:p>
            <a:r>
              <a:rPr lang="en-US" sz="2000" dirty="0">
                <a:solidFill>
                  <a:schemeClr val="bg1">
                    <a:alpha val="60000"/>
                  </a:schemeClr>
                </a:solidFill>
              </a:rPr>
              <a:t>Logistics</a:t>
            </a:r>
          </a:p>
          <a:p>
            <a:endParaRPr lang="en-US" sz="2000" dirty="0">
              <a:solidFill>
                <a:schemeClr val="bg1">
                  <a:alpha val="60000"/>
                </a:schemeClr>
              </a:solidFill>
            </a:endParaRPr>
          </a:p>
        </p:txBody>
      </p:sp>
      <p:pic>
        <p:nvPicPr>
          <p:cNvPr id="5" name="Picture 4" descr="A close-up of a coin&#10;&#10;Description automatically generated with medium confidence">
            <a:extLst>
              <a:ext uri="{FF2B5EF4-FFF2-40B4-BE49-F238E27FC236}">
                <a16:creationId xmlns:a16="http://schemas.microsoft.com/office/drawing/2014/main" id="{09DD08CB-09A1-6545-9E23-47917F867B15}"/>
              </a:ext>
            </a:extLst>
          </p:cNvPr>
          <p:cNvPicPr>
            <a:picLocks noChangeAspect="1"/>
          </p:cNvPicPr>
          <p:nvPr/>
        </p:nvPicPr>
        <p:blipFill>
          <a:blip r:embed="rId3"/>
          <a:stretch>
            <a:fillRect/>
          </a:stretch>
        </p:blipFill>
        <p:spPr>
          <a:xfrm>
            <a:off x="5411053" y="985733"/>
            <a:ext cx="6014185" cy="4886533"/>
          </a:xfrm>
          <a:prstGeom prst="rect">
            <a:avLst/>
          </a:prstGeom>
        </p:spPr>
      </p:pic>
    </p:spTree>
    <p:extLst>
      <p:ext uri="{BB962C8B-B14F-4D97-AF65-F5344CB8AC3E}">
        <p14:creationId xmlns:p14="http://schemas.microsoft.com/office/powerpoint/2010/main" val="1238681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AC046D158EE4DB937DA9A56D27D1C" ma:contentTypeVersion="13" ma:contentTypeDescription="Create a new document." ma:contentTypeScope="" ma:versionID="019fcd3e597504c0819f0c24b85fee02">
  <xsd:schema xmlns:xsd="http://www.w3.org/2001/XMLSchema" xmlns:xs="http://www.w3.org/2001/XMLSchema" xmlns:p="http://schemas.microsoft.com/office/2006/metadata/properties" xmlns:ns3="b24ac480-a0b1-4388-a6cd-cfb001cdf6c7" xmlns:ns4="e7d8f92c-3952-4b7d-acc4-88cf8f2f7888" targetNamespace="http://schemas.microsoft.com/office/2006/metadata/properties" ma:root="true" ma:fieldsID="716ec1769e26756b7f26daf14f1ada03" ns3:_="" ns4:_="">
    <xsd:import namespace="b24ac480-a0b1-4388-a6cd-cfb001cdf6c7"/>
    <xsd:import namespace="e7d8f92c-3952-4b7d-acc4-88cf8f2f78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ac480-a0b1-4388-a6cd-cfb001cdf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d8f92c-3952-4b7d-acc4-88cf8f2f78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F8D1B5-6784-40D2-B966-D11C0C9B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ac480-a0b1-4388-a6cd-cfb001cdf6c7"/>
    <ds:schemaRef ds:uri="e7d8f92c-3952-4b7d-acc4-88cf8f2f7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3E26FA-0668-46A4-99E5-CA3274D4270F}">
  <ds:schemaRefs>
    <ds:schemaRef ds:uri="http://schemas.microsoft.com/sharepoint/v3/contenttype/forms"/>
  </ds:schemaRefs>
</ds:datastoreItem>
</file>

<file path=customXml/itemProps3.xml><?xml version="1.0" encoding="utf-8"?>
<ds:datastoreItem xmlns:ds="http://schemas.openxmlformats.org/officeDocument/2006/customXml" ds:itemID="{8C4C384D-208E-4527-A13E-EAF7D88B94BF}">
  <ds:schemaRefs>
    <ds:schemaRef ds:uri="http://schemas.microsoft.com/office/2006/documentManagement/types"/>
    <ds:schemaRef ds:uri="b24ac480-a0b1-4388-a6cd-cfb001cdf6c7"/>
    <ds:schemaRef ds:uri="http://purl.org/dc/terms/"/>
    <ds:schemaRef ds:uri="http://purl.org/dc/elements/1.1/"/>
    <ds:schemaRef ds:uri="http://purl.org/dc/dcmitype/"/>
    <ds:schemaRef ds:uri="e7d8f92c-3952-4b7d-acc4-88cf8f2f788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4601</TotalTime>
  <Words>944</Words>
  <Application>Microsoft Macintosh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Decolonising the Statistics Curriculum</vt:lpstr>
      <vt:lpstr>Definitions</vt:lpstr>
      <vt:lpstr>Can you remember what this is?</vt:lpstr>
      <vt:lpstr>“Why is My Curriculum White?” (Mariya Hussain, 2015)</vt:lpstr>
      <vt:lpstr>A history of Modern Statistics</vt:lpstr>
      <vt:lpstr>Mahabharata (400BCE~400CE)</vt:lpstr>
      <vt:lpstr>Statistical concepts</vt:lpstr>
      <vt:lpstr>The Nine Chapters on the Mathematical Art 九章算術  (10th–2nd century BCE)</vt:lpstr>
      <vt:lpstr>Summary statistics: Census</vt:lpstr>
      <vt:lpstr>Cryptography</vt:lpstr>
      <vt:lpstr>Great communicators </vt:lpstr>
      <vt:lpstr>Student feedback: What else should we be doing</vt:lpstr>
      <vt:lpstr>Student feedback</vt:lpstr>
      <vt:lpstr>Begum N, Saini R. Decolonising the Curriculum. Political Studies Review. 2019;17(2):196-201. doi:10.1177/1478929918808459  Fienberg, Stephen E. “A Brief History of Statistics in Three and One-Half Chapters: A Review Essay.” Statistical Science, vol. 7, no. 2, Institute of Mathematical Statistics, 1992, pp. 208–25, http://www.jstor.org/stable/2246307.  Hemmings, Clare. 2021. “Unnatural Feelings: The Affective Life of ‘Anti-gender’ Mobilisations.” Radical Philosophy, no. 209. www.radicalphilosophy.com/commentary/unnatural-feelings.   Kendall MG, Studies in the history of probability and statistics. X. Where shall the history of statistics begin?, Biometrika, Volume 47, Issue 3-4, December 1960, Pages 447–449, https://doi.org/10.1093/biomet/47.3-4.447  Lyle D. Broemeling (2011) An Account of Early Statistical Inference in Arab Cryptology, The American Statistician,65:4, 255-257, DOI: 10.1198/tas.2011.10191  Salkind, N. J. (2021). Statistics for people who (think they) hate statistics. Thousand Oaks, Calif: Sage Publications, Inc.   Stigler, Stephen M.: The History of Statistics. The Measurement of Uncertainty before 1900. The Belknap Press of Harvard University, Cambridge, Mass., &amp; London 1986; XVI, 410 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Reid</dc:creator>
  <cp:lastModifiedBy>Donald Reid</cp:lastModifiedBy>
  <cp:revision>3</cp:revision>
  <dcterms:created xsi:type="dcterms:W3CDTF">2022-03-23T09:48:47Z</dcterms:created>
  <dcterms:modified xsi:type="dcterms:W3CDTF">2022-04-21T14:03:26Z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0x0101004E0AC046D158EE4DB937DA9A56D27D1C</vt:lpwstr>
  </property>
</Properties>
</file>