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70" r:id="rId2"/>
    <p:sldId id="364" r:id="rId3"/>
    <p:sldId id="369" r:id="rId4"/>
    <p:sldId id="376" r:id="rId5"/>
    <p:sldId id="375" r:id="rId6"/>
    <p:sldId id="407" r:id="rId7"/>
    <p:sldId id="403" r:id="rId8"/>
    <p:sldId id="389" r:id="rId9"/>
    <p:sldId id="390" r:id="rId10"/>
    <p:sldId id="393" r:id="rId11"/>
    <p:sldId id="391" r:id="rId12"/>
    <p:sldId id="408" r:id="rId13"/>
    <p:sldId id="394" r:id="rId14"/>
    <p:sldId id="395" r:id="rId15"/>
    <p:sldId id="396" r:id="rId16"/>
    <p:sldId id="382" r:id="rId17"/>
    <p:sldId id="397" r:id="rId18"/>
    <p:sldId id="398" r:id="rId19"/>
    <p:sldId id="399" r:id="rId20"/>
    <p:sldId id="386" r:id="rId21"/>
    <p:sldId id="400" r:id="rId22"/>
    <p:sldId id="388" r:id="rId23"/>
    <p:sldId id="406" r:id="rId24"/>
    <p:sldId id="392" r:id="rId25"/>
    <p:sldId id="374" r:id="rId2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60"/>
    <a:srgbClr val="3A546A"/>
    <a:srgbClr val="0067A7"/>
    <a:srgbClr val="003865"/>
    <a:srgbClr val="284F76"/>
    <a:srgbClr val="3E474E"/>
    <a:srgbClr val="032952"/>
    <a:srgbClr val="00213B"/>
    <a:srgbClr val="394753"/>
    <a:srgbClr val="5B5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624B11-B76D-A02C-DBF8-EE4F2466864F}" v="864" dt="2020-11-23T12:57:11.080"/>
    <p1510:client id="{4DFF9FE6-6D25-1C84-7A77-648DF7B50F1F}" v="43" dt="2022-05-03T08:42:28.679"/>
    <p1510:client id="{7E370DB2-557D-13E8-0AEA-A6C2E0B6D427}" v="118" dt="2019-11-25T13:43:05.595"/>
    <p1510:client id="{C273E0ED-76D4-D496-0F57-F1A38A752FA8}" v="173" dt="2019-11-25T12:26:45.0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06" autoAdjust="0"/>
    <p:restoredTop sz="94344" autoAdjust="0"/>
  </p:normalViewPr>
  <p:slideViewPr>
    <p:cSldViewPr>
      <p:cViewPr varScale="1">
        <p:scale>
          <a:sx n="86" d="100"/>
          <a:sy n="86" d="100"/>
        </p:scale>
        <p:origin x="208" y="8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4" d="100"/>
        <a:sy n="84" d="100"/>
      </p:scale>
      <p:origin x="0" y="-16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433B5-D728-E146-B948-C37A5EC05FB8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02F00-C535-204F-B4B5-528FB2DC4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6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56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90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 dirty="0"/>
              <a:t>Title: Font size 24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40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66349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 dirty="0"/>
              <a:t>Title: Font size 24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40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74781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4"/>
            <a:ext cx="5829300" cy="1097280"/>
          </a:xfrm>
        </p:spPr>
        <p:txBody>
          <a:bodyPr anchor="ctr">
            <a:normAutofit/>
          </a:bodyPr>
          <a:lstStyle>
            <a:lvl1pPr algn="r">
              <a:defRPr sz="33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3429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3720104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BC58-0A47-4582-A7AB-9E07B4D94CCA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9380-F8D2-4C11-AD32-774A1C48CB29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42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8" r:id="rId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spc="-10">
          <a:solidFill>
            <a:srgbClr val="483F6A"/>
          </a:solidFill>
          <a:latin typeface="Times New Roman"/>
          <a:ea typeface="ヒラギノ角ゴ Pro W3" charset="0"/>
          <a:cs typeface="Times New Roman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4F5961"/>
          </a:solidFill>
          <a:latin typeface="+mn-lt"/>
          <a:ea typeface="ヒラギノ角ゴ Pro W3" charset="0"/>
          <a:cs typeface="ヒラギノ角ゴ Pro W3" charset="0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213B"/>
          </a:solidFill>
          <a:latin typeface="+mn-lt"/>
          <a:ea typeface="ヒラギノ角ゴ Pro W3" charset="0"/>
          <a:cs typeface="ＭＳ Ｐゴシック" charset="0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defRPr sz="1200" b="1">
          <a:solidFill>
            <a:srgbClr val="00213B"/>
          </a:solidFill>
          <a:latin typeface="+mn-lt"/>
          <a:ea typeface="ＭＳ Ｐゴシック" charset="0"/>
          <a:cs typeface="ＭＳ Ｐゴシック" charset="0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213B"/>
          </a:solidFill>
          <a:latin typeface="+mn-lt"/>
          <a:ea typeface="ＭＳ Ｐゴシック" charset="0"/>
          <a:cs typeface="ＭＳ Ｐゴシック" charset="0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213B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bera.ac.uk/researchers-resources/resources-for-researchers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a.ac.uk/colleges/mvls/governance/" TargetMode="External"/><Relationship Id="rId2" Type="http://schemas.openxmlformats.org/officeDocument/2006/relationships/hyperlink" Target="https://www.gla.ac.uk/colleges/arts/research/ethics/ethicsapplicationprocedure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gla.ac.uk/colleges/scienceengineering/staff/committees/ethicscommittee/" TargetMode="External"/><Relationship Id="rId4" Type="http://schemas.openxmlformats.org/officeDocument/2006/relationships/hyperlink" Target="https://www.gla.ac.uk/colleges/socialsciences/students/ethics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6" y="1250950"/>
            <a:ext cx="5472606" cy="1320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dirty="0">
                <a:ea typeface="+mj-ea"/>
              </a:rPr>
              <a:t>Designing questionnaires for scholarship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67546" y="2333382"/>
            <a:ext cx="5400675" cy="10058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highlight>
                  <a:srgbClr val="C0C0C0"/>
                </a:highlight>
                <a:latin typeface="Arial"/>
                <a:ea typeface="ヒラギノ角ゴ Pro W3"/>
                <a:cs typeface="ヒラギノ角ゴ Pro W3" charset="-128"/>
              </a:rPr>
              <a:t>Dr Vicki Dale, Senior Academic &amp; Digital Development Adviser, Academic &amp; Digital Development </a:t>
            </a:r>
            <a:endParaRPr lang="en-US" altLang="en-US" dirty="0">
              <a:highlight>
                <a:srgbClr val="C0C0C0"/>
              </a:highlight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r>
              <a:rPr lang="en-US" altLang="en-US">
                <a:highlight>
                  <a:srgbClr val="C0C0C0"/>
                </a:highlight>
                <a:latin typeface="Arial"/>
                <a:ea typeface="ヒラギノ角ゴ Pro W3"/>
                <a:cs typeface="ヒラギノ角ゴ Pro W3" charset="-128"/>
              </a:rPr>
              <a:t>CPD session, May 2022</a:t>
            </a:r>
            <a:endParaRPr lang="en-US" altLang="en-US" b="1" dirty="0">
              <a:highlight>
                <a:srgbClr val="C0C0C0"/>
              </a:highlight>
              <a:latin typeface="Arial"/>
              <a:ea typeface="ヒラギノ角ゴ Pro W3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7772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12221"/>
            <a:ext cx="9144000" cy="1079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457474"/>
            <a:ext cx="6408712" cy="602108"/>
          </a:xfrm>
        </p:spPr>
        <p:txBody>
          <a:bodyPr/>
          <a:lstStyle/>
          <a:p>
            <a:r>
              <a:rPr lang="en-GB" dirty="0"/>
              <a:t>Order and grouping of questions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5616" y="1347614"/>
            <a:ext cx="7104450" cy="3635181"/>
          </a:xfrm>
        </p:spPr>
        <p:txBody>
          <a:bodyPr lIns="91440" tIns="45720" rIns="91440" bIns="4572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Demographics typically at start or end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Group related questions under themes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>
                <a:ea typeface="ヒラギノ角ゴ Pro W3"/>
              </a:rPr>
              <a:t>Cognitively easier for respondents to interpret and respond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>
                <a:ea typeface="ヒラギノ角ゴ Pro W3"/>
              </a:rPr>
              <a:t>e.g. see vet CPD example questionnaire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Calibri"/>
                <a:cs typeface="Arial"/>
              </a:rPr>
              <a:t>Use branching so respondents don’t have to skip past irrelevant questions</a:t>
            </a:r>
            <a:endParaRPr lang="en-GB" sz="1800" dirty="0">
              <a:latin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1400" dirty="0">
              <a:latin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If using inventory questions, mix related items within that section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>
                <a:ea typeface="ヒラギノ角ゴ Pro W3"/>
              </a:rPr>
              <a:t>May wish to reverse direction of questions to check reliability, but avoid *not* questions e.g. "I never/occasionally/often/always NOT do something"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687894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12221"/>
            <a:ext cx="9144000" cy="1079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457474"/>
            <a:ext cx="6408712" cy="602108"/>
          </a:xfrm>
        </p:spPr>
        <p:txBody>
          <a:bodyPr lIns="91440" tIns="45720" rIns="91440" bIns="45720" anchor="t"/>
          <a:lstStyle/>
          <a:p>
            <a:r>
              <a:rPr lang="en-GB" dirty="0">
                <a:solidFill>
                  <a:schemeClr val="bg2"/>
                </a:solidFill>
                <a:latin typeface="Arial"/>
                <a:cs typeface="Arial"/>
              </a:rPr>
              <a:t>When designing a survey...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5616" y="1275606"/>
            <a:ext cx="6885375" cy="3707189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1800" dirty="0"/>
              <a:t>Think about …</a:t>
            </a:r>
          </a:p>
          <a:p>
            <a:pPr lvl="1"/>
            <a:r>
              <a:rPr lang="en-GB" sz="1400" dirty="0">
                <a:solidFill>
                  <a:srgbClr val="003560"/>
                </a:solidFill>
              </a:rPr>
              <a:t>Purpose of survey</a:t>
            </a:r>
          </a:p>
          <a:p>
            <a:pPr lvl="1"/>
            <a:r>
              <a:rPr lang="en-GB" sz="1400" dirty="0">
                <a:solidFill>
                  <a:srgbClr val="003560"/>
                </a:solidFill>
              </a:rPr>
              <a:t>Research questions</a:t>
            </a:r>
          </a:p>
          <a:p>
            <a:pPr lvl="1"/>
            <a:r>
              <a:rPr lang="en-GB" sz="1400" dirty="0">
                <a:solidFill>
                  <a:srgbClr val="003560"/>
                </a:solidFill>
              </a:rPr>
              <a:t>Are you looking for descriptions, correlations, differences, trends, predictions, or insights into experiences/views?</a:t>
            </a:r>
          </a:p>
          <a:p>
            <a:endParaRPr lang="en-GB" sz="1200" dirty="0"/>
          </a:p>
          <a:p>
            <a:r>
              <a:rPr lang="en-GB" sz="1800" dirty="0">
                <a:latin typeface="Arial"/>
                <a:cs typeface="Arial"/>
              </a:rPr>
              <a:t>Possible research questions: </a:t>
            </a:r>
            <a:endParaRPr lang="en-GB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latin typeface="Arial"/>
                <a:cs typeface="Arial"/>
              </a:rPr>
              <a:t>How do students rate the use of technology-enhanced learning in my course?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latin typeface="Arial"/>
                <a:cs typeface="Arial"/>
              </a:rPr>
              <a:t>To what extent do students feel that my school listens to the ‘student voice’?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latin typeface="Arial"/>
                <a:cs typeface="Arial"/>
              </a:rPr>
              <a:t>What are students' experiences of assessment and feedback in my college?</a:t>
            </a:r>
            <a:endParaRPr lang="en-GB" sz="14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919210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12221"/>
            <a:ext cx="9144000" cy="1079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457474"/>
            <a:ext cx="6408712" cy="602108"/>
          </a:xfrm>
        </p:spPr>
        <p:txBody>
          <a:bodyPr lIns="91440" tIns="45720" rIns="91440" bIns="45720" anchor="t"/>
          <a:lstStyle/>
          <a:p>
            <a:r>
              <a:rPr lang="en-GB" dirty="0">
                <a:solidFill>
                  <a:schemeClr val="bg2"/>
                </a:solidFill>
                <a:latin typeface="Arial"/>
                <a:cs typeface="Arial"/>
              </a:rPr>
              <a:t>Task: Let’s review a survey…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5616" y="1707654"/>
            <a:ext cx="6885375" cy="327514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2000" dirty="0">
                <a:latin typeface="Arial"/>
                <a:cs typeface="Arial"/>
              </a:rPr>
              <a:t>Veterinary CPD survey</a:t>
            </a:r>
          </a:p>
          <a:p>
            <a:endParaRPr lang="en-GB" sz="2000" dirty="0"/>
          </a:p>
          <a:p>
            <a:pPr marL="0" indent="0"/>
            <a:r>
              <a:rPr lang="en-GB" dirty="0">
                <a:latin typeface="Arial"/>
                <a:cs typeface="Arial"/>
              </a:rPr>
              <a:t>Think about…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Question types – are these appropriate?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Question wording – is it clear?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Order and grouping – is it well organised? Does it ‘flow’?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Length – is it too short or too long? About right?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Any other comments?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59617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12221"/>
            <a:ext cx="9144000" cy="1079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457474"/>
            <a:ext cx="6408712" cy="602108"/>
          </a:xfrm>
        </p:spPr>
        <p:txBody>
          <a:bodyPr/>
          <a:lstStyle/>
          <a:p>
            <a:r>
              <a:rPr lang="en-GB" dirty="0"/>
              <a:t>Online survey platforms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9551" y="1110258"/>
            <a:ext cx="5760641" cy="3765748"/>
          </a:xfrm>
        </p:spPr>
        <p:txBody>
          <a:bodyPr lIns="91440" tIns="45720" rIns="91440" bIns="45720" anchor="t">
            <a:noAutofit/>
          </a:bodyPr>
          <a:lstStyle/>
          <a:p>
            <a:endParaRPr lang="en-GB" sz="1400" b="1" dirty="0">
              <a:solidFill>
                <a:schemeClr val="bg2"/>
              </a:solidFill>
            </a:endParaRPr>
          </a:p>
          <a:p>
            <a:r>
              <a:rPr lang="en-GB" sz="1400" b="1" dirty="0">
                <a:solidFill>
                  <a:schemeClr val="bg2"/>
                </a:solidFill>
                <a:latin typeface="Arial"/>
                <a:cs typeface="Arial"/>
              </a:rPr>
              <a:t>Commercial tool e.g. SurveyMonkey</a:t>
            </a:r>
            <a:endParaRPr lang="en-GB" sz="1400" b="1" dirty="0">
              <a:solidFill>
                <a:schemeClr val="bg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Commonly used for social research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But can be expensive for non-freemium features. </a:t>
            </a:r>
            <a:br>
              <a:rPr lang="en-GB" sz="1400" dirty="0"/>
            </a:br>
            <a:r>
              <a:rPr lang="en-GB" sz="1400" dirty="0"/>
              <a:t>Sharing an account with others has ethical implications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1" dirty="0">
                <a:latin typeface="Arial"/>
                <a:cs typeface="Arial"/>
              </a:rPr>
              <a:t>Not GDPR compliant so shouldn't be used</a:t>
            </a:r>
          </a:p>
          <a:p>
            <a:endParaRPr lang="en-GB" sz="700" b="1" dirty="0">
              <a:solidFill>
                <a:schemeClr val="bg2"/>
              </a:solidFill>
            </a:endParaRPr>
          </a:p>
          <a:p>
            <a:r>
              <a:rPr lang="en-GB" sz="1400" b="1" dirty="0">
                <a:solidFill>
                  <a:schemeClr val="bg2"/>
                </a:solidFill>
              </a:rPr>
              <a:t>Moodle Feedback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Easily accessible in Moodle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1" dirty="0">
                <a:latin typeface="Arial"/>
                <a:cs typeface="Arial"/>
              </a:rPr>
              <a:t>But all teachers in course can see data (ethics)</a:t>
            </a:r>
          </a:p>
          <a:p>
            <a:endParaRPr lang="en-GB" sz="700" b="1" dirty="0">
              <a:solidFill>
                <a:schemeClr val="bg2"/>
              </a:solidFill>
            </a:endParaRPr>
          </a:p>
          <a:p>
            <a:r>
              <a:rPr lang="en-GB" sz="1400" b="1" dirty="0">
                <a:solidFill>
                  <a:schemeClr val="bg2"/>
                </a:solidFill>
              </a:rPr>
              <a:t>Online Surveys (formerly BOS)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latin typeface="Arial"/>
                <a:cs typeface="Arial"/>
              </a:rPr>
              <a:t>Free to use</a:t>
            </a:r>
            <a:endParaRPr lang="en-GB" sz="1400" u="sng" dirty="0">
              <a:latin typeface="Arial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Allows export of data to Excel and SPSS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Can give access to co-researchers</a:t>
            </a:r>
          </a:p>
          <a:p>
            <a:pPr>
              <a:buFont typeface="Arial"/>
              <a:buChar char="•"/>
            </a:pPr>
            <a:r>
              <a:rPr lang="en-GB" sz="1400" b="1" u="sng" dirty="0">
                <a:latin typeface="Arial"/>
                <a:cs typeface="Arial"/>
              </a:rPr>
              <a:t>Best option for scholarship research</a:t>
            </a:r>
            <a:endParaRPr lang="en-GB" b="1" dirty="0">
              <a:latin typeface="Arial"/>
              <a:cs typeface="Arial"/>
            </a:endParaRPr>
          </a:p>
          <a:p>
            <a:endParaRPr lang="en-GB" sz="1400" b="1" dirty="0">
              <a:solidFill>
                <a:schemeClr val="bg2"/>
              </a:solidFill>
            </a:endParaRPr>
          </a:p>
          <a:p>
            <a:endParaRPr lang="en-GB" sz="1400" b="1" dirty="0">
              <a:solidFill>
                <a:schemeClr val="bg2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1517849" y="1778519"/>
            <a:ext cx="3744417" cy="30963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ヒラギノ角ゴ Pro W3" charset="0"/>
                <a:cs typeface="ＭＳ Ｐゴシック" charset="0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9pPr>
          </a:lstStyle>
          <a:p>
            <a:pPr lvl="1"/>
            <a:endParaRPr lang="en-GB" sz="1350" kern="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6156176" y="1347615"/>
            <a:ext cx="2808312" cy="2808312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Online Surveys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6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eaLnBrk="0" hangingPunct="0"/>
            <a:r>
              <a:rPr lang="en-GB" sz="14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Email </a:t>
            </a:r>
            <a:r>
              <a:rPr lang="en-GB" sz="1400" b="1" u="sng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ris-research-surveys@glasgow.ac.uk </a:t>
            </a:r>
            <a:endParaRPr lang="en-GB" sz="1400" u="sng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eaLnBrk="0" hangingPunct="0"/>
            <a:r>
              <a:rPr lang="en-GB" sz="140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with details of your proposed survey(s) and confirmation of ethical approval.</a:t>
            </a:r>
          </a:p>
          <a:p>
            <a:pPr eaLnBrk="0" hangingPunct="0"/>
            <a:endParaRPr lang="en-GB" sz="1400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eaLnBrk="0" hangingPunct="0"/>
            <a:r>
              <a:rPr lang="en-GB" sz="140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Or visit:</a:t>
            </a:r>
          </a:p>
          <a:p>
            <a:r>
              <a:rPr lang="en-GB" sz="14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https://www.gla.ac.uk/research/</a:t>
            </a:r>
            <a:br>
              <a:rPr lang="en-GB" sz="14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</a:br>
            <a:r>
              <a:rPr lang="en-GB" sz="14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strategy/ourpolicies/useofonline</a:t>
            </a:r>
            <a:br>
              <a:rPr lang="en-GB" sz="14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</a:br>
            <a:r>
              <a:rPr lang="en-GB" sz="14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surveystoolforresearch/ </a:t>
            </a:r>
            <a:endParaRPr lang="en-GB" dirty="0">
              <a:solidFill>
                <a:schemeClr val="bg1"/>
              </a:solidFill>
              <a:ea typeface="ＭＳ Ｐゴシック"/>
            </a:endParaRPr>
          </a:p>
          <a:p>
            <a:pPr eaLnBrk="0" hangingPunct="0"/>
            <a:endParaRPr kumimoji="0" lang="en-GB" sz="1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5780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12221"/>
            <a:ext cx="9144000" cy="1079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457474"/>
            <a:ext cx="6408712" cy="602108"/>
          </a:xfrm>
        </p:spPr>
        <p:txBody>
          <a:bodyPr/>
          <a:lstStyle/>
          <a:p>
            <a:r>
              <a:rPr lang="en-GB" dirty="0"/>
              <a:t>How to boost response rates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68175" y="5310014"/>
            <a:ext cx="4464498" cy="3635181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bg2"/>
                </a:solidFill>
              </a:rPr>
              <a:t>Paper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Clear introduction/purpose and instructions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Personalised invitation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Reassurance of confidentiality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Clearly organised &amp; signposted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Keep questionnaire short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No more than four sides of A4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Self-addressed envelope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Different coloured paper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Anonymous identifier on survey which can be detached from personalised invitation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Make alternative online version available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ヒラギノ角ゴ Pro W3" charset="0"/>
                <a:cs typeface="ＭＳ Ｐゴシック" charset="0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9pPr>
          </a:lstStyle>
          <a:p>
            <a:pPr lvl="1"/>
            <a:endParaRPr lang="en-GB" sz="135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95116" y="1347614"/>
            <a:ext cx="6409332" cy="363518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ヒラギノ角ゴ Pro W3" charset="0"/>
                <a:cs typeface="ＭＳ Ｐゴシック" charset="0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9pPr>
          </a:lstStyle>
          <a:p>
            <a:r>
              <a:rPr lang="en-GB" b="1" kern="0" dirty="0">
                <a:solidFill>
                  <a:schemeClr val="bg2"/>
                </a:solidFill>
              </a:rPr>
              <a:t>Online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kern="0" dirty="0">
                <a:latin typeface="Arial"/>
                <a:cs typeface="Arial"/>
              </a:rPr>
              <a:t>Consider timing of release to avoid survey fatigue or busy times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kern="0" dirty="0">
                <a:latin typeface="Arial"/>
                <a:cs typeface="Arial"/>
              </a:rPr>
              <a:t>Clear introduction/ purpose and instructions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kern="0" dirty="0"/>
              <a:t>Personalised invitation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kern="0" dirty="0">
                <a:latin typeface="Arial"/>
                <a:cs typeface="Arial"/>
              </a:rPr>
              <a:t>Plain language statement/consent with reassurance of confidentiality or anonymity, and privacy notice</a:t>
            </a:r>
            <a:endParaRPr lang="en-GB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kern="0" dirty="0"/>
              <a:t>Clearly organised &amp; signposted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kern="0" dirty="0">
                <a:latin typeface="Arial"/>
                <a:cs typeface="Arial"/>
              </a:rPr>
              <a:t>Clear language (piloting can help with this)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kern="0" dirty="0">
                <a:latin typeface="Arial"/>
                <a:cs typeface="Arial"/>
              </a:rPr>
              <a:t>Keep questionnaire </a:t>
            </a:r>
            <a:r>
              <a:rPr lang="en-GB" u="sng" kern="0" dirty="0">
                <a:latin typeface="Arial"/>
                <a:cs typeface="Arial"/>
              </a:rPr>
              <a:t>short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kern="0" dirty="0">
                <a:latin typeface="Arial"/>
                <a:cs typeface="Arial"/>
              </a:rPr>
              <a:t>Can set up system to send regular reminders to non-respondents</a:t>
            </a:r>
            <a:endParaRPr lang="en-GB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kern="0" dirty="0"/>
              <a:t>Mobile-friendly</a:t>
            </a:r>
          </a:p>
        </p:txBody>
      </p:sp>
    </p:spTree>
    <p:extLst>
      <p:ext uri="{BB962C8B-B14F-4D97-AF65-F5344CB8AC3E}">
        <p14:creationId xmlns:p14="http://schemas.microsoft.com/office/powerpoint/2010/main" val="3428716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12221"/>
            <a:ext cx="9144000" cy="1079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457474"/>
            <a:ext cx="6408712" cy="602108"/>
          </a:xfrm>
        </p:spPr>
        <p:txBody>
          <a:bodyPr/>
          <a:lstStyle/>
          <a:p>
            <a:r>
              <a:rPr lang="en-GB" dirty="0"/>
              <a:t>Paper versus online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9550" y="1347614"/>
            <a:ext cx="3384377" cy="3635181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bg2"/>
                </a:solidFill>
              </a:rPr>
              <a:t>Paper</a:t>
            </a:r>
          </a:p>
          <a:p>
            <a:r>
              <a:rPr lang="en-GB" dirty="0"/>
              <a:t>Pros: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Tangible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Higher response rate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More control over design</a:t>
            </a:r>
          </a:p>
          <a:p>
            <a:r>
              <a:rPr lang="en-GB" dirty="0"/>
              <a:t>Cons: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Manual data entry &amp; coding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Secure storage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Not so easy to keep a backup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Expensive (consumables &amp; postage)</a:t>
            </a:r>
          </a:p>
          <a:p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ヒラギノ角ゴ Pro W3" charset="0"/>
                <a:cs typeface="ＭＳ Ｐゴシック" charset="0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9pPr>
          </a:lstStyle>
          <a:p>
            <a:pPr lvl="1"/>
            <a:endParaRPr lang="en-GB" sz="135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0" y="1347614"/>
            <a:ext cx="4032448" cy="363518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ヒラギノ角ゴ Pro W3" charset="0"/>
                <a:cs typeface="ＭＳ Ｐゴシック" charset="0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9pPr>
          </a:lstStyle>
          <a:p>
            <a:r>
              <a:rPr lang="en-GB" b="1" kern="0" dirty="0">
                <a:solidFill>
                  <a:schemeClr val="bg2"/>
                </a:solidFill>
              </a:rPr>
              <a:t>Online</a:t>
            </a:r>
          </a:p>
          <a:p>
            <a:r>
              <a:rPr lang="en-GB" kern="0" dirty="0"/>
              <a:t>Pros: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kern="0" dirty="0"/>
              <a:t>Automatic data entry &amp; coding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kern="0" dirty="0"/>
              <a:t>Can answer anytime from any device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kern="0" dirty="0"/>
              <a:t>No consumables/postage costs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kern="0" dirty="0"/>
              <a:t>Secure storage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kern="0" dirty="0"/>
              <a:t>Can limit no. responses by category </a:t>
            </a:r>
          </a:p>
          <a:p>
            <a:r>
              <a:rPr lang="en-GB" kern="0" dirty="0"/>
              <a:t>Cons: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kern="0" dirty="0"/>
              <a:t>Lower response rate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kern="0" dirty="0"/>
              <a:t>If sociological surveys, likely to be an age response bias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kern="0" dirty="0"/>
              <a:t>Less control over design</a:t>
            </a:r>
          </a:p>
        </p:txBody>
      </p:sp>
    </p:spTree>
    <p:extLst>
      <p:ext uri="{BB962C8B-B14F-4D97-AF65-F5344CB8AC3E}">
        <p14:creationId xmlns:p14="http://schemas.microsoft.com/office/powerpoint/2010/main" val="608287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6489" y="-10601"/>
            <a:ext cx="10308203" cy="51541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-684584" y="3723878"/>
            <a:ext cx="9828584" cy="108012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crunching…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3" b="1238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Don’t worry about remembering the details … this is simply a reference guide</a:t>
            </a:r>
          </a:p>
        </p:txBody>
      </p:sp>
    </p:spTree>
    <p:extLst>
      <p:ext uri="{BB962C8B-B14F-4D97-AF65-F5344CB8AC3E}">
        <p14:creationId xmlns:p14="http://schemas.microsoft.com/office/powerpoint/2010/main" val="492601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12221"/>
            <a:ext cx="9144000" cy="1079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457474"/>
            <a:ext cx="6408712" cy="602108"/>
          </a:xfrm>
        </p:spPr>
        <p:txBody>
          <a:bodyPr/>
          <a:lstStyle/>
          <a:p>
            <a:r>
              <a:rPr lang="en-GB" dirty="0"/>
              <a:t>Explore and visualise the data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7584" y="1866288"/>
            <a:ext cx="7488831" cy="3635181"/>
          </a:xfrm>
        </p:spPr>
        <p:txBody>
          <a:bodyPr>
            <a:noAutofit/>
          </a:bodyPr>
          <a:lstStyle/>
          <a:p>
            <a:r>
              <a:rPr lang="en-GB" sz="1800" dirty="0"/>
              <a:t>To gain insights into the data:</a:t>
            </a:r>
          </a:p>
          <a:p>
            <a:endParaRPr lang="en-GB" sz="1800" dirty="0"/>
          </a:p>
          <a:p>
            <a:r>
              <a:rPr lang="en-GB" sz="1800" dirty="0"/>
              <a:t>Frequency tables</a:t>
            </a:r>
          </a:p>
          <a:p>
            <a:r>
              <a:rPr lang="en-GB" sz="1800" dirty="0"/>
              <a:t>Look at measures of central tendency &amp; distribution</a:t>
            </a:r>
          </a:p>
          <a:p>
            <a:r>
              <a:rPr lang="en-GB" sz="1800" dirty="0"/>
              <a:t>Bar charts (e.g. use clustered bar charts to compare different groups)</a:t>
            </a:r>
          </a:p>
          <a:p>
            <a:pPr marL="0" indent="0"/>
            <a:endParaRPr lang="en-GB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ヒラギノ角ゴ Pro W3" charset="0"/>
                <a:cs typeface="ＭＳ Ｐゴシック" charset="0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9pPr>
          </a:lstStyle>
          <a:p>
            <a:pPr lvl="1"/>
            <a:endParaRPr lang="en-GB" sz="1350" kern="0" dirty="0"/>
          </a:p>
        </p:txBody>
      </p:sp>
    </p:spTree>
    <p:extLst>
      <p:ext uri="{BB962C8B-B14F-4D97-AF65-F5344CB8AC3E}">
        <p14:creationId xmlns:p14="http://schemas.microsoft.com/office/powerpoint/2010/main" val="1610247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12221"/>
            <a:ext cx="9144000" cy="1079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457474"/>
            <a:ext cx="6408712" cy="602108"/>
          </a:xfrm>
        </p:spPr>
        <p:txBody>
          <a:bodyPr/>
          <a:lstStyle/>
          <a:p>
            <a:r>
              <a:rPr lang="en-GB" dirty="0"/>
              <a:t>Parametric vs. non-parametric stats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ヒラギノ角ゴ Pro W3" charset="0"/>
                <a:cs typeface="ＭＳ Ｐゴシック" charset="0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9pPr>
          </a:lstStyle>
          <a:p>
            <a:pPr lvl="1"/>
            <a:endParaRPr lang="en-GB" sz="1350" kern="0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064772"/>
              </p:ext>
            </p:extLst>
          </p:nvPr>
        </p:nvGraphicFramePr>
        <p:xfrm>
          <a:off x="510646" y="1203598"/>
          <a:ext cx="7992888" cy="3833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635">
                <a:tc>
                  <a:txBody>
                    <a:bodyPr/>
                    <a:lstStyle/>
                    <a:p>
                      <a:r>
                        <a:rPr lang="en-GB" sz="1600" dirty="0"/>
                        <a:t>Design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Parametric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Non-parametric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635">
                <a:tc>
                  <a:txBody>
                    <a:bodyPr/>
                    <a:lstStyle/>
                    <a:p>
                      <a:r>
                        <a:rPr lang="en-GB" sz="1600" dirty="0"/>
                        <a:t>Central</a:t>
                      </a:r>
                      <a:r>
                        <a:rPr lang="en-GB" sz="1600" baseline="0" dirty="0"/>
                        <a:t> tendency</a:t>
                      </a:r>
                      <a:endParaRPr lang="en-GB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Mean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Median, mode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710">
                <a:tc>
                  <a:txBody>
                    <a:bodyPr/>
                    <a:lstStyle/>
                    <a:p>
                      <a:r>
                        <a:rPr lang="en-GB" sz="1600" dirty="0"/>
                        <a:t>Dispersion/variance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Standard deviation, variance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Range, inter-quartile</a:t>
                      </a:r>
                      <a:r>
                        <a:rPr lang="en-GB" sz="1600" baseline="0" dirty="0"/>
                        <a:t> range</a:t>
                      </a:r>
                      <a:endParaRPr lang="en-GB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3784">
                <a:tc>
                  <a:txBody>
                    <a:bodyPr/>
                    <a:lstStyle/>
                    <a:p>
                      <a:r>
                        <a:rPr lang="en-GB" sz="1600" dirty="0"/>
                        <a:t>2 independent samples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Chi-square (nominal)</a:t>
                      </a:r>
                    </a:p>
                    <a:p>
                      <a:r>
                        <a:rPr lang="en-GB" sz="1600" dirty="0"/>
                        <a:t>t-test (independent samples, scale)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Chi-square (nominal)</a:t>
                      </a:r>
                    </a:p>
                    <a:p>
                      <a:r>
                        <a:rPr lang="en-GB" sz="1600" dirty="0"/>
                        <a:t>Mann-Whitney</a:t>
                      </a:r>
                      <a:r>
                        <a:rPr lang="en-GB" sz="1600" baseline="0" dirty="0"/>
                        <a:t> U (ordinal)</a:t>
                      </a:r>
                      <a:endParaRPr lang="en-GB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635">
                <a:tc>
                  <a:txBody>
                    <a:bodyPr/>
                    <a:lstStyle/>
                    <a:p>
                      <a:r>
                        <a:rPr lang="en-GB" sz="1600" dirty="0"/>
                        <a:t>2 related samples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t-test (relate</a:t>
                      </a:r>
                      <a:r>
                        <a:rPr lang="en-GB" sz="1600" baseline="0" dirty="0"/>
                        <a:t>d samples)</a:t>
                      </a:r>
                      <a:endParaRPr lang="en-GB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Wilcoxon signed ranks test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635">
                <a:tc>
                  <a:txBody>
                    <a:bodyPr/>
                    <a:lstStyle/>
                    <a:p>
                      <a:r>
                        <a:rPr lang="en-GB" sz="1600" dirty="0"/>
                        <a:t>K independent</a:t>
                      </a:r>
                      <a:r>
                        <a:rPr lang="en-GB" sz="1600" baseline="0" dirty="0"/>
                        <a:t> samples</a:t>
                      </a:r>
                      <a:endParaRPr lang="en-GB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ANOVA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Kruskal-Wallis ANOVA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0710">
                <a:tc>
                  <a:txBody>
                    <a:bodyPr/>
                    <a:lstStyle/>
                    <a:p>
                      <a:r>
                        <a:rPr lang="en-GB" sz="1600" dirty="0"/>
                        <a:t>K related</a:t>
                      </a:r>
                      <a:r>
                        <a:rPr lang="en-GB" sz="1600" baseline="0" dirty="0"/>
                        <a:t> samples</a:t>
                      </a:r>
                      <a:endParaRPr lang="en-GB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Repeated measures ANOVA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Friedman’s two-way ANOVA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635">
                <a:tc>
                  <a:txBody>
                    <a:bodyPr/>
                    <a:lstStyle/>
                    <a:p>
                      <a:r>
                        <a:rPr lang="en-GB" sz="1600" dirty="0"/>
                        <a:t>Correlation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Pearsons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Spearman’s Rho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132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12221"/>
            <a:ext cx="9144000" cy="1079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457474"/>
            <a:ext cx="6408712" cy="602108"/>
          </a:xfrm>
        </p:spPr>
        <p:txBody>
          <a:bodyPr/>
          <a:lstStyle/>
          <a:p>
            <a:r>
              <a:rPr lang="en-GB" dirty="0"/>
              <a:t>Non-parametric stats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9550" y="1347614"/>
            <a:ext cx="7560842" cy="3635181"/>
          </a:xfrm>
        </p:spPr>
        <p:txBody>
          <a:bodyPr>
            <a:noAutofit/>
          </a:bodyPr>
          <a:lstStyle/>
          <a:p>
            <a:r>
              <a:rPr lang="en-GB" dirty="0"/>
              <a:t>Measures of central tendency and dispersion:</a:t>
            </a:r>
          </a:p>
          <a:p>
            <a:pPr lvl="1"/>
            <a:r>
              <a:rPr lang="en-GB" dirty="0"/>
              <a:t>Average: Median or mode</a:t>
            </a:r>
          </a:p>
          <a:p>
            <a:pPr lvl="1"/>
            <a:r>
              <a:rPr lang="en-GB" dirty="0"/>
              <a:t>Range: Minimum-Maximum and/or inter-quartile range</a:t>
            </a:r>
          </a:p>
          <a:p>
            <a:r>
              <a:rPr lang="en-GB" dirty="0"/>
              <a:t>Between-group comparisons</a:t>
            </a:r>
          </a:p>
          <a:p>
            <a:pPr lvl="1"/>
            <a:r>
              <a:rPr lang="en-GB" dirty="0"/>
              <a:t>2 related samples (e.g. pre- and post-test)</a:t>
            </a:r>
          </a:p>
          <a:p>
            <a:pPr lvl="2"/>
            <a:r>
              <a:rPr lang="en-GB" sz="1050" dirty="0">
                <a:solidFill>
                  <a:srgbClr val="FF0000"/>
                </a:solidFill>
              </a:rPr>
              <a:t>Wilcoxon-signed ranks test</a:t>
            </a:r>
          </a:p>
          <a:p>
            <a:pPr lvl="1"/>
            <a:r>
              <a:rPr lang="en-GB" dirty="0"/>
              <a:t>2 independent samples (e.g. control vs. test group)</a:t>
            </a:r>
          </a:p>
          <a:p>
            <a:pPr lvl="2"/>
            <a:r>
              <a:rPr lang="en-GB" sz="1050" dirty="0">
                <a:solidFill>
                  <a:srgbClr val="FF0000"/>
                </a:solidFill>
              </a:rPr>
              <a:t>Mann-Whitney U test</a:t>
            </a:r>
          </a:p>
          <a:p>
            <a:pPr lvl="1"/>
            <a:r>
              <a:rPr lang="en-GB" dirty="0"/>
              <a:t>k related samples (e.g.  Pre-test and immediate post-test and post-test one month later)</a:t>
            </a:r>
          </a:p>
          <a:p>
            <a:pPr lvl="2"/>
            <a:r>
              <a:rPr lang="en-GB" sz="1050" dirty="0">
                <a:solidFill>
                  <a:srgbClr val="FF0000"/>
                </a:solidFill>
              </a:rPr>
              <a:t>Friedman two-way ANOVA by ranks</a:t>
            </a:r>
          </a:p>
          <a:p>
            <a:pPr lvl="1"/>
            <a:r>
              <a:rPr lang="en-GB" dirty="0"/>
              <a:t>k independent samples (e.g. UK vs. Europe vs. other students or 1</a:t>
            </a:r>
            <a:r>
              <a:rPr lang="en-GB" baseline="30000" dirty="0"/>
              <a:t>st</a:t>
            </a:r>
            <a:r>
              <a:rPr lang="en-GB" dirty="0"/>
              <a:t> vs. 2</a:t>
            </a:r>
            <a:r>
              <a:rPr lang="en-GB" baseline="30000" dirty="0"/>
              <a:t>nd</a:t>
            </a:r>
            <a:r>
              <a:rPr lang="en-GB" dirty="0"/>
              <a:t> vs. 3</a:t>
            </a:r>
            <a:r>
              <a:rPr lang="en-GB" baseline="30000" dirty="0"/>
              <a:t>rd</a:t>
            </a:r>
            <a:r>
              <a:rPr lang="en-GB" dirty="0"/>
              <a:t> year students)</a:t>
            </a:r>
          </a:p>
          <a:p>
            <a:pPr lvl="2"/>
            <a:r>
              <a:rPr lang="en-GB" sz="1050" dirty="0" err="1">
                <a:solidFill>
                  <a:srgbClr val="FF0000"/>
                </a:solidFill>
              </a:rPr>
              <a:t>Kruskal</a:t>
            </a:r>
            <a:r>
              <a:rPr lang="en-GB" sz="1050" dirty="0">
                <a:solidFill>
                  <a:srgbClr val="FF0000"/>
                </a:solidFill>
              </a:rPr>
              <a:t>-Wallis ANOVA</a:t>
            </a:r>
          </a:p>
          <a:p>
            <a:r>
              <a:rPr lang="en-GB" dirty="0"/>
              <a:t>Measures of association</a:t>
            </a:r>
          </a:p>
          <a:p>
            <a:pPr lvl="1"/>
            <a:r>
              <a:rPr lang="en-GB" dirty="0"/>
              <a:t>e.g. Scores on learning approach inventory (deep/surface) with performance or ratings of usefulness of educational intervention</a:t>
            </a:r>
          </a:p>
          <a:p>
            <a:pPr lvl="2"/>
            <a:r>
              <a:rPr lang="en-GB" sz="1050" dirty="0">
                <a:solidFill>
                  <a:srgbClr val="FF0000"/>
                </a:solidFill>
              </a:rPr>
              <a:t>Spearman’s rho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ヒラギノ角ゴ Pro W3" charset="0"/>
                <a:cs typeface="ＭＳ Ｐゴシック" charset="0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9pPr>
          </a:lstStyle>
          <a:p>
            <a:pPr lvl="1"/>
            <a:endParaRPr lang="en-GB" sz="1350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5508104" y="1339917"/>
            <a:ext cx="3240360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See chapter on non-parametric stats in </a:t>
            </a:r>
            <a:r>
              <a:rPr lang="en-GB" sz="1400" dirty="0" err="1">
                <a:solidFill>
                  <a:schemeClr val="bg1"/>
                </a:solidFill>
              </a:rPr>
              <a:t>Pallant</a:t>
            </a:r>
            <a:r>
              <a:rPr lang="en-GB" sz="1400" dirty="0">
                <a:solidFill>
                  <a:schemeClr val="bg1"/>
                </a:solidFill>
              </a:rPr>
              <a:t>, J. (2016). </a:t>
            </a:r>
            <a:r>
              <a:rPr lang="en-GB" sz="1400" u="sng" dirty="0">
                <a:solidFill>
                  <a:schemeClr val="bg1"/>
                </a:solidFill>
              </a:rPr>
              <a:t>SPSS survival manual: a step by step guide to data analysis using IBM SPSS</a:t>
            </a:r>
            <a:r>
              <a:rPr lang="en-GB" sz="1400" dirty="0">
                <a:solidFill>
                  <a:schemeClr val="bg1"/>
                </a:solidFill>
              </a:rPr>
              <a:t>, 6th </a:t>
            </a:r>
            <a:r>
              <a:rPr lang="en-GB" sz="1400" dirty="0" err="1">
                <a:solidFill>
                  <a:schemeClr val="bg1"/>
                </a:solidFill>
              </a:rPr>
              <a:t>edn</a:t>
            </a:r>
            <a:r>
              <a:rPr lang="en-GB" sz="1400" dirty="0">
                <a:solidFill>
                  <a:schemeClr val="bg1"/>
                </a:solidFill>
              </a:rPr>
              <a:t>, Open University Press, Maidenhead.</a:t>
            </a:r>
          </a:p>
          <a:p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36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-1532706"/>
            <a:ext cx="12244064" cy="91830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560111" y="1203599"/>
            <a:ext cx="3579841" cy="2880318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838" y="1851670"/>
            <a:ext cx="3586114" cy="2232247"/>
          </a:xfrm>
        </p:spPr>
        <p:txBody>
          <a:bodyPr lIns="91440" tIns="45720" rIns="91440" bIns="45720" anchor="t"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Why questionnaires?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Design phases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Design considerations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C00000"/>
                </a:solidFill>
                <a:latin typeface="Arial"/>
                <a:cs typeface="Arial"/>
              </a:rPr>
              <a:t>Task: Review an example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Data analysis &amp; reporting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C00000"/>
                </a:solidFill>
                <a:latin typeface="Arial"/>
                <a:cs typeface="Arial"/>
              </a:rPr>
              <a:t>Optional Task: Share draft survey, give feedback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71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368276"/>
              </p:ext>
            </p:extLst>
          </p:nvPr>
        </p:nvGraphicFramePr>
        <p:xfrm>
          <a:off x="2" y="0"/>
          <a:ext cx="9143995" cy="5233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606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dirty="0">
                          <a:latin typeface="Calibri" pitchFamily="34" charset="0"/>
                          <a:cs typeface="Calibri" pitchFamily="34" charset="0"/>
                        </a:rPr>
                        <a:t>Level of measurement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dirty="0">
                          <a:latin typeface="Calibri" pitchFamily="34" charset="0"/>
                          <a:cs typeface="Calibri" pitchFamily="34" charset="0"/>
                        </a:rPr>
                        <a:t>One-sample case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dirty="0">
                          <a:latin typeface="Calibri" pitchFamily="34" charset="0"/>
                          <a:cs typeface="Calibri" pitchFamily="34" charset="0"/>
                        </a:rPr>
                        <a:t>2 related samples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dirty="0">
                          <a:latin typeface="Calibri" pitchFamily="34" charset="0"/>
                          <a:cs typeface="Calibri" pitchFamily="34" charset="0"/>
                        </a:rPr>
                        <a:t>2 independent samples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dirty="0">
                          <a:latin typeface="Calibri" pitchFamily="34" charset="0"/>
                          <a:cs typeface="Calibri" pitchFamily="34" charset="0"/>
                        </a:rPr>
                        <a:t>K related samples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dirty="0">
                          <a:latin typeface="Calibri" pitchFamily="34" charset="0"/>
                          <a:cs typeface="Calibri" pitchFamily="34" charset="0"/>
                        </a:rPr>
                        <a:t>K independent samples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dirty="0">
                          <a:latin typeface="Calibri" pitchFamily="34" charset="0"/>
                          <a:cs typeface="Calibri" pitchFamily="34" charset="0"/>
                        </a:rPr>
                        <a:t>Measures</a:t>
                      </a:r>
                      <a:r>
                        <a:rPr lang="en-GB" sz="1000" baseline="0" dirty="0">
                          <a:latin typeface="Calibri" pitchFamily="34" charset="0"/>
                          <a:cs typeface="Calibri" pitchFamily="34" charset="0"/>
                        </a:rPr>
                        <a:t> of association</a:t>
                      </a:r>
                      <a:endParaRPr lang="en-GB" sz="1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163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dirty="0">
                          <a:latin typeface="Calibri" pitchFamily="34" charset="0"/>
                          <a:cs typeface="Calibri" pitchFamily="34" charset="0"/>
                        </a:rPr>
                        <a:t>Nominal or categorical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dirty="0">
                          <a:latin typeface="Calibri" pitchFamily="34" charset="0"/>
                          <a:cs typeface="Calibri" pitchFamily="34" charset="0"/>
                        </a:rPr>
                        <a:t>(e.g.</a:t>
                      </a:r>
                      <a:r>
                        <a:rPr lang="en-GB" sz="1000" baseline="0" dirty="0">
                          <a:latin typeface="Calibri" pitchFamily="34" charset="0"/>
                          <a:cs typeface="Calibri" pitchFamily="34" charset="0"/>
                        </a:rPr>
                        <a:t> Yes/No)</a:t>
                      </a:r>
                      <a:endParaRPr lang="en-GB" sz="1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dirty="0">
                          <a:latin typeface="Calibri" pitchFamily="34" charset="0"/>
                          <a:cs typeface="Calibri" pitchFamily="34" charset="0"/>
                        </a:rPr>
                        <a:t>Binomial test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dirty="0">
                          <a:latin typeface="Calibri" pitchFamily="34" charset="0"/>
                          <a:cs typeface="Calibri" pitchFamily="34" charset="0"/>
                        </a:rPr>
                        <a:t>Chi-</a:t>
                      </a:r>
                      <a:r>
                        <a:rPr lang="en-GB" sz="1000" baseline="0" dirty="0">
                          <a:latin typeface="Calibri" pitchFamily="34" charset="0"/>
                          <a:cs typeface="Calibri" pitchFamily="34" charset="0"/>
                        </a:rPr>
                        <a:t>sq</a:t>
                      </a:r>
                      <a:r>
                        <a:rPr lang="en-GB" sz="1000" dirty="0">
                          <a:latin typeface="Calibri" pitchFamily="34" charset="0"/>
                          <a:cs typeface="Calibri" pitchFamily="34" charset="0"/>
                        </a:rPr>
                        <a:t>uare</a:t>
                      </a:r>
                      <a:r>
                        <a:rPr lang="en-GB" sz="1000" baseline="0" dirty="0">
                          <a:latin typeface="Calibri" pitchFamily="34" charset="0"/>
                          <a:cs typeface="Calibri" pitchFamily="34" charset="0"/>
                        </a:rPr>
                        <a:t> goodness-of-fit</a:t>
                      </a:r>
                      <a:endParaRPr lang="en-GB" sz="1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dirty="0" err="1">
                          <a:latin typeface="Calibri" pitchFamily="34" charset="0"/>
                          <a:cs typeface="Calibri" pitchFamily="34" charset="0"/>
                        </a:rPr>
                        <a:t>McNemar</a:t>
                      </a:r>
                      <a:r>
                        <a:rPr lang="en-GB" sz="1000" dirty="0">
                          <a:latin typeface="Calibri" pitchFamily="34" charset="0"/>
                          <a:cs typeface="Calibri" pitchFamily="34" charset="0"/>
                        </a:rPr>
                        <a:t> change test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dirty="0">
                          <a:latin typeface="Calibri" pitchFamily="34" charset="0"/>
                          <a:cs typeface="Calibri" pitchFamily="34" charset="0"/>
                        </a:rPr>
                        <a:t>Fisher exact test for 2</a:t>
                      </a:r>
                      <a:r>
                        <a:rPr lang="en-GB" sz="1000" dirty="0">
                          <a:latin typeface="Calibri" pitchFamily="34" charset="0"/>
                          <a:cs typeface="Calibri" pitchFamily="34" charset="0"/>
                          <a:sym typeface="Wingdings 2"/>
                        </a:rPr>
                        <a:t></a:t>
                      </a:r>
                      <a:r>
                        <a:rPr lang="en-GB" sz="1000" dirty="0">
                          <a:latin typeface="Calibri" pitchFamily="34" charset="0"/>
                          <a:cs typeface="Calibri" pitchFamily="34" charset="0"/>
                        </a:rPr>
                        <a:t>2 tables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latin typeface="Calibri" pitchFamily="34" charset="0"/>
                          <a:cs typeface="Calibri" pitchFamily="34" charset="0"/>
                        </a:rPr>
                        <a:t>Chi-square test for r</a:t>
                      </a:r>
                      <a:r>
                        <a:rPr lang="en-GB" sz="1000" dirty="0">
                          <a:latin typeface="Calibri" pitchFamily="34" charset="0"/>
                          <a:cs typeface="Calibri" pitchFamily="34" charset="0"/>
                          <a:sym typeface="Wingdings 2"/>
                        </a:rPr>
                        <a:t></a:t>
                      </a:r>
                      <a:r>
                        <a:rPr lang="en-GB" sz="1000" b="1" dirty="0">
                          <a:latin typeface="Calibri" pitchFamily="34" charset="0"/>
                          <a:cs typeface="Calibri" pitchFamily="34" charset="0"/>
                        </a:rPr>
                        <a:t>2 variables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dirty="0">
                          <a:latin typeface="Calibri" pitchFamily="34" charset="0"/>
                          <a:cs typeface="Calibri" pitchFamily="34" charset="0"/>
                        </a:rPr>
                        <a:t>Cochran Q test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latin typeface="Calibri" pitchFamily="34" charset="0"/>
                          <a:cs typeface="Calibri" pitchFamily="34" charset="0"/>
                        </a:rPr>
                        <a:t>Chi-square</a:t>
                      </a:r>
                      <a:r>
                        <a:rPr lang="en-GB" sz="1000" b="1" baseline="0" dirty="0">
                          <a:latin typeface="Calibri" pitchFamily="34" charset="0"/>
                          <a:cs typeface="Calibri" pitchFamily="34" charset="0"/>
                        </a:rPr>
                        <a:t> test for </a:t>
                      </a:r>
                      <a:r>
                        <a:rPr lang="en-GB" sz="1000" b="1" baseline="0" dirty="0" err="1">
                          <a:latin typeface="Calibri" pitchFamily="34" charset="0"/>
                          <a:cs typeface="Calibri" pitchFamily="34" charset="0"/>
                        </a:rPr>
                        <a:t>r</a:t>
                      </a:r>
                      <a:r>
                        <a:rPr lang="en-GB" sz="1000" b="1" dirty="0" err="1">
                          <a:latin typeface="Calibri" pitchFamily="34" charset="0"/>
                          <a:cs typeface="Calibri" pitchFamily="34" charset="0"/>
                          <a:sym typeface="Wingdings 2"/>
                        </a:rPr>
                        <a:t></a:t>
                      </a:r>
                      <a:r>
                        <a:rPr lang="en-GB" sz="1000" b="1" baseline="0" dirty="0" err="1">
                          <a:latin typeface="Calibri" pitchFamily="34" charset="0"/>
                          <a:cs typeface="Calibri" pitchFamily="34" charset="0"/>
                        </a:rPr>
                        <a:t>k</a:t>
                      </a:r>
                      <a:r>
                        <a:rPr lang="en-GB" sz="1000" b="1" baseline="0" dirty="0">
                          <a:latin typeface="Calibri" pitchFamily="34" charset="0"/>
                          <a:cs typeface="Calibri" pitchFamily="34" charset="0"/>
                        </a:rPr>
                        <a:t> tables</a:t>
                      </a:r>
                      <a:endParaRPr lang="en-GB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dirty="0">
                          <a:latin typeface="Calibri" pitchFamily="34" charset="0"/>
                          <a:cs typeface="Calibri" pitchFamily="34" charset="0"/>
                        </a:rPr>
                        <a:t>Cramer coefficient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dirty="0">
                          <a:latin typeface="Calibri" pitchFamily="34" charset="0"/>
                          <a:cs typeface="Calibri" pitchFamily="34" charset="0"/>
                        </a:rPr>
                        <a:t>Phi coefficient for 2</a:t>
                      </a:r>
                      <a:r>
                        <a:rPr lang="en-GB" sz="1000" dirty="0">
                          <a:latin typeface="Calibri" pitchFamily="34" charset="0"/>
                          <a:cs typeface="Calibri" pitchFamily="34" charset="0"/>
                          <a:sym typeface="Wingdings 2"/>
                        </a:rPr>
                        <a:t></a:t>
                      </a:r>
                      <a:r>
                        <a:rPr lang="en-GB" sz="1000" dirty="0">
                          <a:latin typeface="Calibri" pitchFamily="34" charset="0"/>
                          <a:cs typeface="Calibri" pitchFamily="34" charset="0"/>
                        </a:rPr>
                        <a:t>2 tables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dirty="0">
                          <a:latin typeface="Calibri" pitchFamily="34" charset="0"/>
                          <a:cs typeface="Calibri" pitchFamily="34" charset="0"/>
                        </a:rPr>
                        <a:t>The Kappa</a:t>
                      </a:r>
                      <a:r>
                        <a:rPr lang="en-GB" sz="1000" baseline="0" dirty="0">
                          <a:latin typeface="Calibri" pitchFamily="34" charset="0"/>
                          <a:cs typeface="Calibri" pitchFamily="34" charset="0"/>
                        </a:rPr>
                        <a:t> coefficient of agreement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baseline="0" dirty="0">
                          <a:latin typeface="Calibri" pitchFamily="34" charset="0"/>
                          <a:cs typeface="Calibri" pitchFamily="34" charset="0"/>
                        </a:rPr>
                        <a:t>Asymmetrical association, the lambda statistic</a:t>
                      </a:r>
                      <a:endParaRPr lang="en-GB" sz="1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163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dirty="0">
                          <a:latin typeface="Calibri" pitchFamily="34" charset="0"/>
                          <a:cs typeface="Calibri" pitchFamily="34" charset="0"/>
                        </a:rPr>
                        <a:t>Ordinal </a:t>
                      </a:r>
                      <a:br>
                        <a:rPr lang="en-GB" sz="1000" dirty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GB" sz="1000" dirty="0">
                          <a:latin typeface="Calibri" pitchFamily="34" charset="0"/>
                          <a:cs typeface="Calibri" pitchFamily="34" charset="0"/>
                        </a:rPr>
                        <a:t>(e.g. 1-5 </a:t>
                      </a:r>
                      <a:r>
                        <a:rPr lang="en-GB" sz="1000" dirty="0" err="1">
                          <a:latin typeface="Calibri" pitchFamily="34" charset="0"/>
                          <a:cs typeface="Calibri" pitchFamily="34" charset="0"/>
                        </a:rPr>
                        <a:t>Likert</a:t>
                      </a:r>
                      <a:r>
                        <a:rPr lang="en-GB" sz="1000" dirty="0">
                          <a:latin typeface="Calibri" pitchFamily="34" charset="0"/>
                          <a:cs typeface="Calibri" pitchFamily="34" charset="0"/>
                        </a:rPr>
                        <a:t> scale)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err="1">
                          <a:latin typeface="Calibri" pitchFamily="34" charset="0"/>
                          <a:cs typeface="Calibri" pitchFamily="34" charset="0"/>
                        </a:rPr>
                        <a:t>Kolmogorov</a:t>
                      </a:r>
                      <a:r>
                        <a:rPr lang="en-GB" sz="1000" dirty="0">
                          <a:latin typeface="Calibri" pitchFamily="34" charset="0"/>
                          <a:cs typeface="Calibri" pitchFamily="34" charset="0"/>
                        </a:rPr>
                        <a:t>-Smirnov one-sample test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Calibri" pitchFamily="34" charset="0"/>
                          <a:cs typeface="Calibri" pitchFamily="34" charset="0"/>
                        </a:rPr>
                        <a:t>One-sample runs test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Calibri" pitchFamily="34" charset="0"/>
                          <a:cs typeface="Calibri" pitchFamily="34" charset="0"/>
                        </a:rPr>
                        <a:t>Change-point test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GB" sz="1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dirty="0">
                          <a:latin typeface="Calibri" pitchFamily="34" charset="0"/>
                          <a:cs typeface="Calibri" pitchFamily="34" charset="0"/>
                        </a:rPr>
                        <a:t>Sign test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b="1" dirty="0" err="1">
                          <a:latin typeface="Calibri" pitchFamily="34" charset="0"/>
                          <a:cs typeface="Calibri" pitchFamily="34" charset="0"/>
                        </a:rPr>
                        <a:t>Wilcoxon</a:t>
                      </a:r>
                      <a:r>
                        <a:rPr lang="en-GB" sz="1000" b="1" dirty="0">
                          <a:latin typeface="Calibri" pitchFamily="34" charset="0"/>
                          <a:cs typeface="Calibri" pitchFamily="34" charset="0"/>
                        </a:rPr>
                        <a:t> signed ranks test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b="1" dirty="0" err="1">
                          <a:latin typeface="Calibri" pitchFamily="34" charset="0"/>
                          <a:cs typeface="Calibri" pitchFamily="34" charset="0"/>
                        </a:rPr>
                        <a:t>Wilcoxon</a:t>
                      </a:r>
                      <a:r>
                        <a:rPr lang="en-GB" sz="1000" b="1" dirty="0">
                          <a:latin typeface="Calibri" pitchFamily="34" charset="0"/>
                          <a:cs typeface="Calibri" pitchFamily="34" charset="0"/>
                        </a:rPr>
                        <a:t>-Mann-Whitney</a:t>
                      </a:r>
                      <a:r>
                        <a:rPr lang="en-GB" sz="1000" b="1" baseline="0" dirty="0">
                          <a:latin typeface="Calibri" pitchFamily="34" charset="0"/>
                          <a:cs typeface="Calibri" pitchFamily="34" charset="0"/>
                        </a:rPr>
                        <a:t> test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baseline="0" dirty="0">
                          <a:latin typeface="Calibri" pitchFamily="34" charset="0"/>
                          <a:cs typeface="Calibri" pitchFamily="34" charset="0"/>
                        </a:rPr>
                        <a:t>Robust rank-order test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baseline="0" dirty="0" err="1">
                          <a:latin typeface="Calibri" pitchFamily="34" charset="0"/>
                          <a:cs typeface="Calibri" pitchFamily="34" charset="0"/>
                        </a:rPr>
                        <a:t>Kolmogorov</a:t>
                      </a:r>
                      <a:r>
                        <a:rPr lang="en-GB" sz="1000" baseline="0" dirty="0">
                          <a:latin typeface="Calibri" pitchFamily="34" charset="0"/>
                          <a:cs typeface="Calibri" pitchFamily="34" charset="0"/>
                        </a:rPr>
                        <a:t>-Smirnov two-sample test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baseline="0" dirty="0">
                          <a:latin typeface="Calibri" pitchFamily="34" charset="0"/>
                          <a:cs typeface="Calibri" pitchFamily="34" charset="0"/>
                        </a:rPr>
                        <a:t>Siegel-</a:t>
                      </a:r>
                      <a:r>
                        <a:rPr lang="en-GB" sz="1000" baseline="0" dirty="0" err="1">
                          <a:latin typeface="Calibri" pitchFamily="34" charset="0"/>
                          <a:cs typeface="Calibri" pitchFamily="34" charset="0"/>
                        </a:rPr>
                        <a:t>Tukey</a:t>
                      </a:r>
                      <a:r>
                        <a:rPr lang="en-GB" sz="1000" baseline="0" dirty="0">
                          <a:latin typeface="Calibri" pitchFamily="34" charset="0"/>
                          <a:cs typeface="Calibri" pitchFamily="34" charset="0"/>
                        </a:rPr>
                        <a:t> test for scale differences</a:t>
                      </a:r>
                      <a:endParaRPr lang="en-GB" sz="1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latin typeface="Calibri" pitchFamily="34" charset="0"/>
                          <a:cs typeface="Calibri" pitchFamily="34" charset="0"/>
                        </a:rPr>
                        <a:t>Friedman two-way analysis</a:t>
                      </a:r>
                      <a:r>
                        <a:rPr lang="en-GB" sz="1000" b="1" baseline="0" dirty="0">
                          <a:latin typeface="Calibri" pitchFamily="34" charset="0"/>
                          <a:cs typeface="Calibri" pitchFamily="34" charset="0"/>
                        </a:rPr>
                        <a:t> of variance by ranks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baseline="0" dirty="0">
                          <a:latin typeface="Calibri" pitchFamily="34" charset="0"/>
                          <a:cs typeface="Calibri" pitchFamily="34" charset="0"/>
                        </a:rPr>
                        <a:t>Page test for ordered alternatives</a:t>
                      </a:r>
                      <a:endParaRPr lang="en-GB" sz="1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dirty="0">
                          <a:latin typeface="Calibri" pitchFamily="34" charset="0"/>
                          <a:cs typeface="Calibri" pitchFamily="34" charset="0"/>
                        </a:rPr>
                        <a:t>Extension of the median test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b="1" dirty="0" err="1">
                          <a:latin typeface="Calibri" pitchFamily="34" charset="0"/>
                          <a:cs typeface="Calibri" pitchFamily="34" charset="0"/>
                        </a:rPr>
                        <a:t>Kruskal</a:t>
                      </a:r>
                      <a:r>
                        <a:rPr lang="en-GB" sz="1000" b="1" dirty="0">
                          <a:latin typeface="Calibri" pitchFamily="34" charset="0"/>
                          <a:cs typeface="Calibri" pitchFamily="34" charset="0"/>
                        </a:rPr>
                        <a:t>-Wallis</a:t>
                      </a:r>
                      <a:r>
                        <a:rPr lang="en-GB" sz="1000" b="1" baseline="0" dirty="0">
                          <a:latin typeface="Calibri" pitchFamily="34" charset="0"/>
                          <a:cs typeface="Calibri" pitchFamily="34" charset="0"/>
                        </a:rPr>
                        <a:t> analysis of variance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baseline="0" dirty="0" err="1">
                          <a:latin typeface="Calibri" pitchFamily="34" charset="0"/>
                          <a:cs typeface="Calibri" pitchFamily="34" charset="0"/>
                        </a:rPr>
                        <a:t>Jonckheere</a:t>
                      </a:r>
                      <a:r>
                        <a:rPr lang="en-GB" sz="1000" baseline="0" dirty="0">
                          <a:latin typeface="Calibri" pitchFamily="34" charset="0"/>
                          <a:cs typeface="Calibri" pitchFamily="34" charset="0"/>
                        </a:rPr>
                        <a:t> test for ordered alternatives</a:t>
                      </a:r>
                      <a:endParaRPr lang="en-GB" sz="1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latin typeface="Calibri" pitchFamily="34" charset="0"/>
                          <a:cs typeface="Calibri" pitchFamily="34" charset="0"/>
                        </a:rPr>
                        <a:t>Spearman rank-order correlation coefficient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dirty="0">
                          <a:latin typeface="Calibri" pitchFamily="34" charset="0"/>
                          <a:cs typeface="Calibri" pitchFamily="34" charset="0"/>
                        </a:rPr>
                        <a:t>Kendal</a:t>
                      </a:r>
                      <a:r>
                        <a:rPr lang="en-GB" sz="1000" baseline="0" dirty="0">
                          <a:latin typeface="Calibri" pitchFamily="34" charset="0"/>
                          <a:cs typeface="Calibri" pitchFamily="34" charset="0"/>
                        </a:rPr>
                        <a:t> rank-order correlation coefficient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baseline="0" dirty="0">
                          <a:latin typeface="Calibri" pitchFamily="34" charset="0"/>
                          <a:cs typeface="Calibri" pitchFamily="34" charset="0"/>
                        </a:rPr>
                        <a:t>Kendall partial rank-order correlation coefficient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baseline="0" dirty="0">
                          <a:latin typeface="Calibri" pitchFamily="34" charset="0"/>
                          <a:cs typeface="Calibri" pitchFamily="34" charset="0"/>
                        </a:rPr>
                        <a:t>Kendall coefficient of concordance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baseline="0" dirty="0">
                          <a:latin typeface="Calibri" pitchFamily="34" charset="0"/>
                          <a:cs typeface="Calibri" pitchFamily="34" charset="0"/>
                        </a:rPr>
                        <a:t>Correlation  between k judges and a criterion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baseline="0" dirty="0">
                          <a:latin typeface="Calibri" pitchFamily="34" charset="0"/>
                          <a:cs typeface="Calibri" pitchFamily="34" charset="0"/>
                        </a:rPr>
                        <a:t>Gamma statistic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baseline="0" dirty="0" err="1">
                          <a:latin typeface="Calibri" pitchFamily="34" charset="0"/>
                          <a:cs typeface="Calibri" pitchFamily="34" charset="0"/>
                        </a:rPr>
                        <a:t>Somer’s</a:t>
                      </a:r>
                      <a:r>
                        <a:rPr lang="en-GB" sz="1000" baseline="0" dirty="0">
                          <a:latin typeface="Calibri" pitchFamily="34" charset="0"/>
                          <a:cs typeface="Calibri" pitchFamily="34" charset="0"/>
                        </a:rPr>
                        <a:t> index of asymmetric association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636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dirty="0">
                          <a:latin typeface="Calibri" pitchFamily="34" charset="0"/>
                          <a:cs typeface="Calibri" pitchFamily="34" charset="0"/>
                        </a:rPr>
                        <a:t>Interval/scale</a:t>
                      </a:r>
                      <a:br>
                        <a:rPr lang="en-GB" sz="1000" dirty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GB" sz="1000" baseline="0" dirty="0">
                          <a:latin typeface="Calibri" pitchFamily="34" charset="0"/>
                          <a:cs typeface="Calibri" pitchFamily="34" charset="0"/>
                        </a:rPr>
                        <a:t> i.e. continuous variables)</a:t>
                      </a:r>
                      <a:endParaRPr lang="en-GB" sz="1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en-GB" sz="1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000" dirty="0">
                          <a:latin typeface="Calibri" pitchFamily="34" charset="0"/>
                          <a:cs typeface="Calibri" pitchFamily="34" charset="0"/>
                        </a:rPr>
                        <a:t>Permutation test for paired replicates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en-GB" sz="10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en-GB" sz="10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en-GB" sz="1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en-GB" sz="15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85646" y="4785996"/>
            <a:ext cx="356439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25" dirty="0"/>
              <a:t>Siegel, S. and N. J. Castellan (1988). </a:t>
            </a:r>
            <a:r>
              <a:rPr lang="en-GB" sz="825" u="sng" dirty="0"/>
              <a:t>Nonparametric Statistics for the Behavioural Sciences.</a:t>
            </a:r>
            <a:r>
              <a:rPr lang="en-GB" sz="825" dirty="0"/>
              <a:t> New York, </a:t>
            </a:r>
            <a:r>
              <a:rPr lang="en-GB" sz="825" dirty="0" err="1"/>
              <a:t>Mcgraw</a:t>
            </a:r>
            <a:r>
              <a:rPr lang="en-GB" sz="825" dirty="0"/>
              <a:t>-Hill Book Company.</a:t>
            </a:r>
          </a:p>
        </p:txBody>
      </p:sp>
    </p:spTree>
    <p:extLst>
      <p:ext uri="{BB962C8B-B14F-4D97-AF65-F5344CB8AC3E}">
        <p14:creationId xmlns:p14="http://schemas.microsoft.com/office/powerpoint/2010/main" val="1973789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12221"/>
            <a:ext cx="9144000" cy="1079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465171"/>
            <a:ext cx="6408712" cy="602108"/>
          </a:xfrm>
        </p:spPr>
        <p:txBody>
          <a:bodyPr/>
          <a:lstStyle/>
          <a:p>
            <a:r>
              <a:rPr lang="en-GB" dirty="0"/>
              <a:t>Levels of significance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ヒラギノ角ゴ Pro W3" charset="0"/>
                <a:cs typeface="ＭＳ Ｐゴシック" charset="0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9pPr>
          </a:lstStyle>
          <a:p>
            <a:pPr lvl="1"/>
            <a:endParaRPr lang="en-GB" sz="1350" kern="0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6683339"/>
              </p:ext>
            </p:extLst>
          </p:nvPr>
        </p:nvGraphicFramePr>
        <p:xfrm>
          <a:off x="809583" y="1318328"/>
          <a:ext cx="7632846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4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4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Alpha level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Indicated by …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Interpretation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&lt;0.05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Less than a 1/20 probability that the result is</a:t>
                      </a:r>
                      <a:r>
                        <a:rPr lang="en-GB" sz="1600" baseline="0" dirty="0"/>
                        <a:t> due to chance</a:t>
                      </a:r>
                      <a:endParaRPr lang="en-GB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&lt;0.01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**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Less than 1/100 probability </a:t>
                      </a:r>
                      <a:r>
                        <a:rPr lang="en-GB" sz="1600" baseline="0" dirty="0"/>
                        <a:t>that the result is due to chance</a:t>
                      </a:r>
                      <a:endParaRPr lang="en-GB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&lt;0.001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***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Less than 1/1000 probability that</a:t>
                      </a:r>
                      <a:r>
                        <a:rPr lang="en-GB" sz="1600" baseline="0" dirty="0"/>
                        <a:t> the result is due to chance</a:t>
                      </a:r>
                      <a:endParaRPr lang="en-GB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59632" y="4251862"/>
            <a:ext cx="6948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C00000"/>
                </a:solidFill>
              </a:rPr>
              <a:t>No such thing as p=0.000</a:t>
            </a:r>
          </a:p>
          <a:p>
            <a:r>
              <a:rPr lang="en-GB" sz="1600" dirty="0"/>
              <a:t>Results reported in this way by e.g. SPSS should be recorded as p&lt;0.001</a:t>
            </a:r>
          </a:p>
        </p:txBody>
      </p:sp>
    </p:spTree>
    <p:extLst>
      <p:ext uri="{BB962C8B-B14F-4D97-AF65-F5344CB8AC3E}">
        <p14:creationId xmlns:p14="http://schemas.microsoft.com/office/powerpoint/2010/main" val="623868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3" y="1635646"/>
            <a:ext cx="3312368" cy="3096343"/>
          </a:xfrm>
        </p:spPr>
        <p:txBody>
          <a:bodyPr>
            <a:normAutofit/>
          </a:bodyPr>
          <a:lstStyle/>
          <a:p>
            <a:r>
              <a:rPr lang="en-GB" sz="1800" dirty="0"/>
              <a:t>Prose, charts </a:t>
            </a:r>
            <a:r>
              <a:rPr lang="en-GB" sz="1800" u="sng" dirty="0"/>
              <a:t>or</a:t>
            </a:r>
            <a:r>
              <a:rPr lang="en-GB" sz="1800" dirty="0"/>
              <a:t> tables – no need to report your findings in multiple formats, especially in papers</a:t>
            </a:r>
          </a:p>
          <a:p>
            <a:endParaRPr lang="en-GB" sz="1800" dirty="0"/>
          </a:p>
          <a:p>
            <a:r>
              <a:rPr lang="en-GB" sz="1800" dirty="0"/>
              <a:t>Which data do you </a:t>
            </a:r>
            <a:r>
              <a:rPr lang="en-GB" sz="1800" u="sng" dirty="0"/>
              <a:t>need</a:t>
            </a:r>
            <a:r>
              <a:rPr lang="en-GB" sz="1800" dirty="0"/>
              <a:t> to report to answer the research question?</a:t>
            </a:r>
          </a:p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12221"/>
            <a:ext cx="9144000" cy="1079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95736" y="465171"/>
            <a:ext cx="6408712" cy="60210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spc="-10"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3F6A"/>
                </a:solidFill>
                <a:latin typeface="Times New Roman" charset="0"/>
                <a:ea typeface="ヒラギノ角ゴ Pro W3" charset="0"/>
                <a:cs typeface="Times New Roman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3F6A"/>
                </a:solidFill>
                <a:latin typeface="Times New Roman" charset="0"/>
                <a:ea typeface="ヒラギノ角ゴ Pro W3" charset="0"/>
                <a:cs typeface="Times New Roman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3F6A"/>
                </a:solidFill>
                <a:latin typeface="Times New Roman" charset="0"/>
                <a:ea typeface="ヒラギノ角ゴ Pro W3" charset="0"/>
                <a:cs typeface="Times New Roman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83F6A"/>
                </a:solidFill>
                <a:latin typeface="Times New Roman" charset="0"/>
                <a:ea typeface="ヒラギノ角ゴ Pro W3" charset="0"/>
                <a:cs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kern="0" dirty="0"/>
              <a:t>Reporting your quantitative findings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99992" y="1544671"/>
            <a:ext cx="3960440" cy="33239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Examples of same study presenting different information for different audiences:</a:t>
            </a:r>
          </a:p>
          <a:p>
            <a:endParaRPr lang="en-GB" sz="1400" dirty="0">
              <a:solidFill>
                <a:schemeClr val="bg1"/>
              </a:solidFill>
            </a:endParaRPr>
          </a:p>
          <a:p>
            <a:r>
              <a:rPr lang="en-GB" sz="1400" dirty="0">
                <a:solidFill>
                  <a:schemeClr val="bg1"/>
                </a:solidFill>
              </a:rPr>
              <a:t>Dale, V., S. Pierce and S. May (2013). "Motivating factors and perceived barriers to participating in continuing professional development: a national survey of veterinary surgeons." </a:t>
            </a:r>
            <a:r>
              <a:rPr lang="en-GB" sz="1400" u="sng" dirty="0">
                <a:solidFill>
                  <a:schemeClr val="bg1"/>
                </a:solidFill>
              </a:rPr>
              <a:t>Veterinary Record </a:t>
            </a:r>
            <a:r>
              <a:rPr lang="en-GB" sz="1400" b="1" u="sng" dirty="0">
                <a:solidFill>
                  <a:schemeClr val="bg1"/>
                </a:solidFill>
              </a:rPr>
              <a:t>173</a:t>
            </a:r>
            <a:r>
              <a:rPr lang="en-GB" sz="1400" dirty="0">
                <a:solidFill>
                  <a:schemeClr val="bg1"/>
                </a:solidFill>
              </a:rPr>
              <a:t>(10): 1-7.</a:t>
            </a:r>
          </a:p>
          <a:p>
            <a:endParaRPr lang="en-GB" sz="1400" b="1" u="sng" dirty="0">
              <a:solidFill>
                <a:schemeClr val="bg1"/>
              </a:solidFill>
            </a:endParaRPr>
          </a:p>
          <a:p>
            <a:r>
              <a:rPr lang="en-GB" sz="1400" dirty="0">
                <a:solidFill>
                  <a:schemeClr val="bg1"/>
                </a:solidFill>
              </a:rPr>
              <a:t>Dale, V. H. M., S. E. Pierce and S. A. May (2010). "The importance of cultivating a preference for complexity in veterinarians for effective lifelong learning." </a:t>
            </a:r>
            <a:r>
              <a:rPr lang="en-GB" sz="1400" u="sng" dirty="0">
                <a:solidFill>
                  <a:schemeClr val="bg1"/>
                </a:solidFill>
              </a:rPr>
              <a:t>Journal of Veterinary Medical Education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b="1" dirty="0">
                <a:solidFill>
                  <a:schemeClr val="bg1"/>
                </a:solidFill>
              </a:rPr>
              <a:t>37</a:t>
            </a:r>
            <a:r>
              <a:rPr lang="en-GB" sz="1400" dirty="0">
                <a:solidFill>
                  <a:schemeClr val="bg1"/>
                </a:solidFill>
              </a:rPr>
              <a:t>(2): 165-171.</a:t>
            </a:r>
          </a:p>
          <a:p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717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12221"/>
            <a:ext cx="9144000" cy="1079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457474"/>
            <a:ext cx="6408712" cy="602108"/>
          </a:xfrm>
        </p:spPr>
        <p:txBody>
          <a:bodyPr/>
          <a:lstStyle/>
          <a:p>
            <a:r>
              <a:rPr lang="en-GB" dirty="0"/>
              <a:t>Qualitative analysis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9550" y="1347614"/>
            <a:ext cx="7560842" cy="3635181"/>
          </a:xfrm>
        </p:spPr>
        <p:txBody>
          <a:bodyPr>
            <a:noAutofit/>
          </a:bodyPr>
          <a:lstStyle/>
          <a:p>
            <a:r>
              <a:rPr lang="en-GB" dirty="0"/>
              <a:t>Approach used will be informed by methodology.</a:t>
            </a:r>
          </a:p>
          <a:p>
            <a:r>
              <a:rPr lang="en-GB" dirty="0"/>
              <a:t>Some useful generic references:</a:t>
            </a:r>
          </a:p>
          <a:p>
            <a:endParaRPr lang="en-GB" dirty="0"/>
          </a:p>
          <a:p>
            <a:r>
              <a:rPr lang="en-GB" dirty="0"/>
              <a:t>Braun, V. and V. Clarke (2006). "Using thematic analysis in psychology." </a:t>
            </a:r>
            <a:r>
              <a:rPr lang="en-GB" u="sng" dirty="0"/>
              <a:t>Qualitative Research in Psychology</a:t>
            </a:r>
            <a:r>
              <a:rPr lang="en-GB" dirty="0"/>
              <a:t> </a:t>
            </a:r>
            <a:r>
              <a:rPr lang="en-GB" b="1" dirty="0"/>
              <a:t>3</a:t>
            </a:r>
            <a:r>
              <a:rPr lang="en-GB" dirty="0"/>
              <a:t>: 77-101.</a:t>
            </a:r>
          </a:p>
          <a:p>
            <a:r>
              <a:rPr lang="en-GB" dirty="0"/>
              <a:t>Thomas, D. R. (2006). "A general inductive approach for </a:t>
            </a:r>
            <a:r>
              <a:rPr lang="en-GB" dirty="0" err="1"/>
              <a:t>analyzing</a:t>
            </a:r>
            <a:r>
              <a:rPr lang="en-GB" dirty="0"/>
              <a:t> qualitative evaluation data." </a:t>
            </a:r>
            <a:r>
              <a:rPr lang="en-GB" u="sng" dirty="0"/>
              <a:t>American Journal of Evaluation</a:t>
            </a:r>
            <a:r>
              <a:rPr lang="en-GB" dirty="0"/>
              <a:t> </a:t>
            </a:r>
            <a:r>
              <a:rPr lang="en-GB" b="1" dirty="0"/>
              <a:t>27</a:t>
            </a:r>
            <a:r>
              <a:rPr lang="en-GB" dirty="0"/>
              <a:t>(2): 237-246.</a:t>
            </a:r>
          </a:p>
          <a:p>
            <a:endParaRPr lang="en-GB" dirty="0"/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ヒラギノ角ゴ Pro W3" charset="0"/>
                <a:cs typeface="ＭＳ Ｐゴシック" charset="0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9pPr>
          </a:lstStyle>
          <a:p>
            <a:pPr lvl="1"/>
            <a:endParaRPr lang="en-GB" sz="1350" kern="0" dirty="0"/>
          </a:p>
        </p:txBody>
      </p:sp>
    </p:spTree>
    <p:extLst>
      <p:ext uri="{BB962C8B-B14F-4D97-AF65-F5344CB8AC3E}">
        <p14:creationId xmlns:p14="http://schemas.microsoft.com/office/powerpoint/2010/main" val="1688732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12221"/>
            <a:ext cx="9144000" cy="1079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457474"/>
            <a:ext cx="6408712" cy="602108"/>
          </a:xfrm>
        </p:spPr>
        <p:txBody>
          <a:bodyPr lIns="91440" tIns="45720" rIns="91440" bIns="45720" anchor="t"/>
          <a:lstStyle/>
          <a:p>
            <a:r>
              <a:rPr lang="en-GB" dirty="0">
                <a:solidFill>
                  <a:schemeClr val="bg2"/>
                </a:solidFill>
                <a:latin typeface="Arial"/>
                <a:cs typeface="Arial"/>
              </a:rPr>
              <a:t>Optional task: Your survey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5616" y="1995686"/>
            <a:ext cx="6885375" cy="2987109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1800" dirty="0">
                <a:latin typeface="Arial"/>
                <a:cs typeface="Arial"/>
              </a:rPr>
              <a:t>Share a draft survey, give constructive peer feedback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What changes would you make to your questionnaire design as a result?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ヒラギノ角ゴ Pro W3" charset="0"/>
                <a:cs typeface="ＭＳ Ｐゴシック" charset="0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9pPr>
          </a:lstStyle>
          <a:p>
            <a:pPr lvl="1"/>
            <a:endParaRPr lang="en-GB" sz="1350" kern="0" dirty="0"/>
          </a:p>
        </p:txBody>
      </p:sp>
    </p:spTree>
    <p:extLst>
      <p:ext uri="{BB962C8B-B14F-4D97-AF65-F5344CB8AC3E}">
        <p14:creationId xmlns:p14="http://schemas.microsoft.com/office/powerpoint/2010/main" val="418878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411511"/>
            <a:ext cx="6120680" cy="504055"/>
          </a:xfrm>
        </p:spPr>
        <p:txBody>
          <a:bodyPr/>
          <a:lstStyle/>
          <a:p>
            <a:r>
              <a:rPr lang="en-GB" dirty="0"/>
              <a:t>References &amp; further reading </a:t>
            </a:r>
            <a:br>
              <a:rPr lang="en-GB" dirty="0"/>
            </a:br>
            <a:r>
              <a:rPr lang="en-GB" sz="1400" dirty="0"/>
              <a:t>(*check for later editions of research methods texts)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275606"/>
            <a:ext cx="3960439" cy="3744416"/>
          </a:xfrm>
        </p:spPr>
        <p:txBody>
          <a:bodyPr/>
          <a:lstStyle/>
          <a:p>
            <a:pPr marL="361950" lvl="1" indent="-361950">
              <a:spcAft>
                <a:spcPts val="400"/>
              </a:spcAft>
            </a:pPr>
            <a:r>
              <a:rPr lang="en-GB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Artino</a:t>
            </a:r>
            <a:r>
              <a:rPr lang="en-GB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R., J. S. La Rochelle, K. J. </a:t>
            </a:r>
            <a:r>
              <a:rPr lang="en-GB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Dezee</a:t>
            </a:r>
            <a:r>
              <a:rPr lang="en-GB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H. </a:t>
            </a:r>
            <a:r>
              <a:rPr lang="en-GB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Gehlbach</a:t>
            </a:r>
            <a:r>
              <a:rPr lang="en-GB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(2014). "Developing questionnaires for educational research: AMEE Guide No. 87." </a:t>
            </a:r>
            <a:r>
              <a:rPr lang="en-GB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Teacher</a:t>
            </a:r>
            <a:r>
              <a:rPr lang="en-GB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36(6): 463-474.</a:t>
            </a:r>
          </a:p>
          <a:p>
            <a:pPr marL="361950" lvl="1" indent="-361950">
              <a:spcAft>
                <a:spcPts val="400"/>
              </a:spcAft>
            </a:pPr>
            <a:r>
              <a:rPr lang="en-GB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Boynton, P. M. and T. </a:t>
            </a:r>
            <a:r>
              <a:rPr lang="en-GB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Greenhalgh</a:t>
            </a:r>
            <a:r>
              <a:rPr lang="en-GB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(2004). "Selecting, designing, and developing your questionnaire." </a:t>
            </a:r>
            <a:r>
              <a:rPr lang="en-GB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BMJ</a:t>
            </a:r>
            <a:r>
              <a:rPr lang="en-GB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328(7451): 1312-1315.</a:t>
            </a:r>
          </a:p>
          <a:p>
            <a:pPr marL="361950" lvl="1" indent="-361950">
              <a:spcAft>
                <a:spcPts val="400"/>
              </a:spcAft>
            </a:pPr>
            <a:r>
              <a:rPr lang="en-GB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*Cohen, L., L. </a:t>
            </a:r>
            <a:r>
              <a:rPr lang="en-GB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Manion</a:t>
            </a:r>
            <a:r>
              <a:rPr lang="en-GB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K. Morrison (2000). Questionnaires. </a:t>
            </a:r>
            <a:r>
              <a:rPr lang="en-GB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Methods in Education</a:t>
            </a:r>
            <a:r>
              <a:rPr lang="en-GB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London and New York, Routledge </a:t>
            </a:r>
            <a:r>
              <a:rPr lang="en-GB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Falmer</a:t>
            </a:r>
            <a:r>
              <a:rPr lang="en-GB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245-266.</a:t>
            </a:r>
          </a:p>
          <a:p>
            <a:pPr marL="361950" lvl="1" indent="-361950">
              <a:spcAft>
                <a:spcPts val="400"/>
              </a:spcAft>
            </a:pPr>
            <a:r>
              <a:rPr lang="en-GB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Magee, C., G. Rickards, L. A. </a:t>
            </a:r>
            <a:r>
              <a:rPr lang="en-GB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Byars</a:t>
            </a:r>
            <a:r>
              <a:rPr lang="en-GB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A. R. </a:t>
            </a:r>
            <a:r>
              <a:rPr lang="en-GB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Artino</a:t>
            </a:r>
            <a:r>
              <a:rPr lang="en-GB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(2013). "Tracing the Steps of Survey Design: A Graduate Medical Education Research Example." </a:t>
            </a:r>
            <a:r>
              <a:rPr lang="en-GB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of Graduate Medical Education </a:t>
            </a:r>
            <a:r>
              <a:rPr lang="en-GB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5(1): 1-5.</a:t>
            </a:r>
          </a:p>
          <a:p>
            <a:pPr marL="361950" lvl="1" indent="-361950">
              <a:spcAft>
                <a:spcPts val="400"/>
              </a:spcAft>
            </a:pPr>
            <a:r>
              <a:rPr lang="en-GB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*Oppenheim, A. N. (1992). </a:t>
            </a:r>
            <a:r>
              <a:rPr lang="en-GB" u="sng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Questionnaire Design, Interviewing and Attitude Measurement</a:t>
            </a:r>
            <a:r>
              <a:rPr lang="en-GB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London &amp; New York, Continuum.</a:t>
            </a:r>
          </a:p>
          <a:p>
            <a:pPr marL="361950" lvl="1" indent="-361950">
              <a:spcAft>
                <a:spcPts val="400"/>
              </a:spcAft>
            </a:pPr>
            <a:endParaRPr lang="en-GB" dirty="0">
              <a:solidFill>
                <a:srgbClr val="003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88024" y="1275606"/>
            <a:ext cx="3960439" cy="374441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ヒラギノ角ゴ Pro W3" charset="0"/>
                <a:cs typeface="ＭＳ Ｐゴシック" charset="0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9pPr>
          </a:lstStyle>
          <a:p>
            <a:pPr marL="361950" lvl="1" indent="-361950">
              <a:spcAft>
                <a:spcPts val="400"/>
              </a:spcAft>
            </a:pPr>
            <a:r>
              <a:rPr lang="en-GB" kern="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*Robson, C. (2002). Surveys and questionnaires. </a:t>
            </a:r>
            <a:r>
              <a:rPr lang="en-GB" u="sng" kern="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World Research. </a:t>
            </a:r>
            <a:r>
              <a:rPr lang="en-GB" kern="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Padstow, Blackwell: 227-268.</a:t>
            </a:r>
          </a:p>
          <a:p>
            <a:pPr marL="361950" lvl="1" indent="-361950">
              <a:spcAft>
                <a:spcPts val="400"/>
              </a:spcAft>
            </a:pPr>
            <a:r>
              <a:rPr lang="en-GB" kern="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*Siegel, S. and N. J. Castellan (1988). </a:t>
            </a:r>
            <a:r>
              <a:rPr lang="en-GB" u="sng" kern="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Nonparametric Statistics for the Behavioural Sciences</a:t>
            </a:r>
            <a:r>
              <a:rPr lang="en-GB" kern="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New York, </a:t>
            </a:r>
            <a:r>
              <a:rPr lang="en-GB" kern="0" dirty="0" err="1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</a:t>
            </a:r>
            <a:r>
              <a:rPr lang="en-GB" kern="0" dirty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Book Company.</a:t>
            </a:r>
          </a:p>
          <a:p>
            <a:pPr>
              <a:spcAft>
                <a:spcPts val="400"/>
              </a:spcAft>
            </a:pPr>
            <a:endParaRPr lang="en-GB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en-GB" sz="1200" kern="0" dirty="0">
                <a:latin typeface="Arial" panose="020B0604020202020204" pitchFamily="34" charset="0"/>
                <a:cs typeface="Arial" panose="020B0604020202020204" pitchFamily="34" charset="0"/>
              </a:rPr>
              <a:t>Qualitative analysis (for open-text responses):</a:t>
            </a:r>
          </a:p>
          <a:p>
            <a:pPr>
              <a:spcAft>
                <a:spcPts val="400"/>
              </a:spcAft>
            </a:pPr>
            <a:r>
              <a:rPr lang="en-GB" sz="1200" kern="0" dirty="0">
                <a:latin typeface="Arial" panose="020B0604020202020204" pitchFamily="34" charset="0"/>
                <a:cs typeface="Arial" panose="020B0604020202020204" pitchFamily="34" charset="0"/>
              </a:rPr>
              <a:t>Braun, V. and V. Clarke (2006). "Using thematic analysis in psychology." </a:t>
            </a:r>
            <a:r>
              <a:rPr lang="en-GB" sz="1200" u="sng" kern="0" dirty="0">
                <a:latin typeface="Arial" panose="020B0604020202020204" pitchFamily="34" charset="0"/>
                <a:cs typeface="Arial" panose="020B0604020202020204" pitchFamily="34" charset="0"/>
              </a:rPr>
              <a:t>Qualitative research in psychology </a:t>
            </a:r>
            <a:r>
              <a:rPr lang="en-GB" sz="1200" kern="0" dirty="0">
                <a:latin typeface="Arial" panose="020B0604020202020204" pitchFamily="34" charset="0"/>
                <a:cs typeface="Arial" panose="020B0604020202020204" pitchFamily="34" charset="0"/>
              </a:rPr>
              <a:t>3(2): 77-101.</a:t>
            </a:r>
          </a:p>
          <a:p>
            <a:pPr>
              <a:spcAft>
                <a:spcPts val="400"/>
              </a:spcAft>
            </a:pPr>
            <a:r>
              <a:rPr lang="en-GB" sz="1200" dirty="0"/>
              <a:t>Thomas, D. R. (2006). "A general inductive approach for </a:t>
            </a:r>
            <a:r>
              <a:rPr lang="en-GB" sz="1200" dirty="0" err="1"/>
              <a:t>analyzing</a:t>
            </a:r>
            <a:r>
              <a:rPr lang="en-GB" sz="1200" dirty="0"/>
              <a:t> qualitative evaluation data." </a:t>
            </a:r>
            <a:r>
              <a:rPr lang="en-GB" sz="1200" u="sng" dirty="0"/>
              <a:t>American Journal of Evaluation </a:t>
            </a:r>
            <a:r>
              <a:rPr lang="en-GB" sz="1200" b="1" u="sng" dirty="0"/>
              <a:t>27(2): 237-246.</a:t>
            </a:r>
          </a:p>
          <a:p>
            <a:pPr>
              <a:spcAft>
                <a:spcPts val="400"/>
              </a:spcAft>
            </a:pPr>
            <a:endParaRPr lang="en-GB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400"/>
              </a:spcAft>
            </a:pPr>
            <a:endParaRPr lang="en-GB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822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457474"/>
            <a:ext cx="6408712" cy="602108"/>
          </a:xfrm>
        </p:spPr>
        <p:txBody>
          <a:bodyPr/>
          <a:lstStyle/>
          <a:p>
            <a:r>
              <a:rPr lang="en-GB" dirty="0"/>
              <a:t>Why questionnaires?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854389"/>
              </p:ext>
            </p:extLst>
          </p:nvPr>
        </p:nvGraphicFramePr>
        <p:xfrm>
          <a:off x="539551" y="1517056"/>
          <a:ext cx="8064897" cy="2536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589052435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3921384747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1361902636"/>
                    </a:ext>
                  </a:extLst>
                </a:gridCol>
              </a:tblGrid>
              <a:tr h="5148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Focus group/interview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69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Purpose?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Generalisations, trends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Insight into individual experiences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832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Research questions?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u="sng" dirty="0"/>
                        <a:t>What</a:t>
                      </a:r>
                      <a:r>
                        <a:rPr lang="en-GB" dirty="0"/>
                        <a:t>, when, how 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u="sng" dirty="0"/>
                        <a:t>Why</a:t>
                      </a:r>
                      <a:r>
                        <a:rPr lang="en-GB" dirty="0"/>
                        <a:t>, how,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668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Typically</a:t>
                      </a:r>
                      <a:r>
                        <a:rPr lang="en-GB" baseline="0" dirty="0"/>
                        <a:t> quantitative, may be (partly) qualitative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Exclusively qualitative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669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Sample/population size?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Small (&lt;50)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624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56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31590"/>
            <a:ext cx="7128793" cy="3456384"/>
          </a:xfrm>
        </p:spPr>
        <p:txBody>
          <a:bodyPr lIns="91440" tIns="45720" rIns="91440" bIns="45720" anchor="t"/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Evidence-based design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ea typeface="ヒラギノ角ゴ Pro W3"/>
              </a:rPr>
              <a:t>Engagement with relevant L&amp;T studies, prior studies </a:t>
            </a:r>
            <a:br>
              <a:rPr lang="en-GB" sz="1400" dirty="0">
                <a:ea typeface="ヒラギノ角ゴ Pro W3"/>
              </a:rPr>
            </a:br>
            <a:r>
              <a:rPr lang="en-GB" sz="1400" dirty="0">
                <a:ea typeface="ヒラギノ角ゴ Pro W3"/>
              </a:rPr>
              <a:t>in area of interest</a:t>
            </a:r>
          </a:p>
          <a:p>
            <a:pPr lvl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Good survey design guidelines</a:t>
            </a:r>
          </a:p>
          <a:p>
            <a:pPr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Ethics permission</a:t>
            </a:r>
          </a:p>
          <a:p>
            <a:pPr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Pre-pilot phase &amp; refinements</a:t>
            </a:r>
          </a:p>
          <a:p>
            <a:pPr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Pilot-phase (including analysis) &amp; refinements</a:t>
            </a:r>
          </a:p>
          <a:p>
            <a:pPr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Implementation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Analysis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Summary statistics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Quantitative</a:t>
            </a:r>
          </a:p>
          <a:p>
            <a:pPr lvl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Qualitative</a:t>
            </a:r>
          </a:p>
          <a:p>
            <a:pPr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Reporting</a:t>
            </a:r>
          </a:p>
          <a:p>
            <a:pPr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457474"/>
            <a:ext cx="6408712" cy="602108"/>
          </a:xfrm>
        </p:spPr>
        <p:txBody>
          <a:bodyPr/>
          <a:lstStyle/>
          <a:p>
            <a:r>
              <a:rPr lang="en-GB" dirty="0"/>
              <a:t>Design phases</a:t>
            </a:r>
          </a:p>
        </p:txBody>
      </p:sp>
      <p:sp>
        <p:nvSpPr>
          <p:cNvPr id="5" name="Right Brace 4"/>
          <p:cNvSpPr/>
          <p:nvPr/>
        </p:nvSpPr>
        <p:spPr bwMode="auto">
          <a:xfrm>
            <a:off x="6444208" y="1352026"/>
            <a:ext cx="360040" cy="1795788"/>
          </a:xfrm>
          <a:prstGeom prst="rightBrace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1347614"/>
            <a:ext cx="1872208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Arial"/>
                <a:ea typeface="ヒラギノ角ゴ Pro W3"/>
                <a:cs typeface="Arial"/>
              </a:rPr>
              <a:t>A well-designed questionnaire for large scale dissemination can take up to 6 months to design!</a:t>
            </a:r>
          </a:p>
        </p:txBody>
      </p:sp>
    </p:spTree>
    <p:extLst>
      <p:ext uri="{BB962C8B-B14F-4D97-AF65-F5344CB8AC3E}">
        <p14:creationId xmlns:p14="http://schemas.microsoft.com/office/powerpoint/2010/main" val="1146466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1" y="1491630"/>
            <a:ext cx="8280921" cy="3456384"/>
          </a:xfrm>
        </p:spPr>
        <p:txBody>
          <a:bodyPr lIns="91440" tIns="45720" rIns="91440" bIns="45720" anchor="t"/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u="sng" dirty="0"/>
              <a:t>Always</a:t>
            </a:r>
            <a:r>
              <a:rPr lang="en-GB" sz="1800" dirty="0"/>
              <a:t> seek ethics permission </a:t>
            </a:r>
            <a:r>
              <a:rPr lang="en-GB" sz="1800" u="sng" dirty="0"/>
              <a:t>BEFORE</a:t>
            </a:r>
            <a:r>
              <a:rPr lang="en-GB" sz="1800" dirty="0"/>
              <a:t> gathering data!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You will need: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ea typeface="ヒラギノ角ゴ Pro W3"/>
              </a:rPr>
              <a:t>Information sheet or Plain Language Statement (PLS) </a:t>
            </a:r>
            <a:r>
              <a:rPr lang="en-GB" sz="1400" u="sng" dirty="0">
                <a:ea typeface="ヒラギノ角ゴ Pro W3"/>
              </a:rPr>
              <a:t>AND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ea typeface="ヒラギノ角ゴ Pro W3"/>
              </a:rPr>
              <a:t>EITHER Consent form, making reference to the General Data Protection Act</a:t>
            </a:r>
            <a:br>
              <a:rPr lang="en-GB" sz="1400" dirty="0"/>
            </a:br>
            <a:r>
              <a:rPr lang="en-GB" sz="1400" dirty="0">
                <a:ea typeface="ヒラギノ角ゴ Pro W3"/>
              </a:rPr>
              <a:t>OR explicit instructions in survey intro that completing survey implies consent </a:t>
            </a:r>
            <a:r>
              <a:rPr lang="en-GB" sz="1400" u="sng" dirty="0">
                <a:ea typeface="ヒラギノ角ゴ Pro W3"/>
              </a:rPr>
              <a:t>AND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latin typeface="Calibri"/>
                <a:ea typeface="ヒラギノ角ゴ Pro W3"/>
              </a:rPr>
              <a:t>Privacy notice for GDPR processing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900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Guidance: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hlinkClick r:id="rId2"/>
              </a:rPr>
              <a:t>www.bera.ac.uk/researchers-resources/resources-for-researchers</a:t>
            </a:r>
            <a:endParaRPr lang="en-GB" sz="1400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457474"/>
            <a:ext cx="6408712" cy="602108"/>
          </a:xfrm>
        </p:spPr>
        <p:txBody>
          <a:bodyPr/>
          <a:lstStyle/>
          <a:p>
            <a:r>
              <a:rPr lang="en-GB" dirty="0"/>
              <a:t>Ethics</a:t>
            </a:r>
          </a:p>
        </p:txBody>
      </p:sp>
    </p:spTree>
    <p:extLst>
      <p:ext uri="{BB962C8B-B14F-4D97-AF65-F5344CB8AC3E}">
        <p14:creationId xmlns:p14="http://schemas.microsoft.com/office/powerpoint/2010/main" val="2528309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1" y="1491630"/>
            <a:ext cx="8280921" cy="3456384"/>
          </a:xfrm>
        </p:spPr>
        <p:txBody>
          <a:bodyPr lIns="91440" tIns="45720" rIns="91440" bIns="45720" anchor="t"/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latin typeface="Arial"/>
                <a:cs typeface="Arial"/>
              </a:rPr>
              <a:t>Arts</a:t>
            </a:r>
            <a:br>
              <a:rPr lang="en-GB" sz="1400" dirty="0"/>
            </a:br>
            <a:r>
              <a:rPr lang="en-GB" sz="1400" dirty="0">
                <a:latin typeface="Arial"/>
                <a:cs typeface="Arial"/>
                <a:hlinkClick r:id="rId2"/>
              </a:rPr>
              <a:t>https://www.gla.ac.uk/colleges/arts/research/ethics/ethicsapplicationprocedures/</a:t>
            </a:r>
            <a:r>
              <a:rPr lang="en-GB" sz="1400" dirty="0">
                <a:latin typeface="Arial"/>
                <a:cs typeface="Arial"/>
              </a:rPr>
              <a:t>  </a:t>
            </a:r>
            <a:endParaRPr lang="en-GB" sz="1400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latin typeface="Arial"/>
                <a:cs typeface="Arial"/>
              </a:rPr>
              <a:t>MVLS:</a:t>
            </a:r>
            <a:br>
              <a:rPr lang="en-GB" sz="1400" dirty="0"/>
            </a:br>
            <a:r>
              <a:rPr lang="en-GB" sz="1400" dirty="0">
                <a:latin typeface="Arial"/>
                <a:cs typeface="Arial"/>
                <a:hlinkClick r:id="rId3"/>
              </a:rPr>
              <a:t>https://www.gla.ac.uk/colleges/mvls/governance/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latin typeface="Arial"/>
                <a:cs typeface="Arial"/>
              </a:rPr>
              <a:t>Social sciences: </a:t>
            </a:r>
            <a:br>
              <a:rPr lang="en-GB" sz="1400" dirty="0"/>
            </a:br>
            <a:r>
              <a:rPr lang="en-GB" sz="1400" dirty="0">
                <a:latin typeface="Arial"/>
                <a:cs typeface="Arial"/>
                <a:hlinkClick r:id="rId4"/>
              </a:rPr>
              <a:t>https://www.gla.ac.uk/colleges/socialsciences/students/ethics/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Science and Engineering:</a:t>
            </a:r>
            <a:br>
              <a:rPr lang="en-GB" sz="1400" dirty="0"/>
            </a:br>
            <a:r>
              <a:rPr lang="en-GB" sz="1400" dirty="0">
                <a:hlinkClick r:id="rId5"/>
              </a:rPr>
              <a:t>https://www.gla.ac.uk/colleges/scienceengineering/staff/committees/ethicscommittee/</a:t>
            </a:r>
            <a:endParaRPr lang="en-GB" sz="1400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latin typeface="Arial"/>
                <a:cs typeface="Arial"/>
              </a:rPr>
              <a:t>However, best to log straight into </a:t>
            </a:r>
            <a:r>
              <a:rPr lang="en-GB" sz="1400" b="1" dirty="0" err="1">
                <a:latin typeface="Arial"/>
                <a:cs typeface="Arial"/>
              </a:rPr>
              <a:t>MyGlasgow</a:t>
            </a:r>
            <a:r>
              <a:rPr lang="en-GB" sz="1400" b="1" dirty="0">
                <a:latin typeface="Arial"/>
                <a:cs typeface="Arial"/>
              </a:rPr>
              <a:t>  –&gt; Business  Systems –&gt; Research Ethics system</a:t>
            </a:r>
            <a:r>
              <a:rPr lang="en-GB" sz="1400" dirty="0">
                <a:latin typeface="Arial"/>
                <a:cs typeface="Arial"/>
              </a:rPr>
              <a:t> and download guidance and templates from there.</a:t>
            </a:r>
            <a:endParaRPr lang="en-GB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latin typeface="Arial"/>
                <a:cs typeface="Arial"/>
              </a:rPr>
              <a:t>If in any doubt, contact college ethics officers with your questions.</a:t>
            </a:r>
            <a:endParaRPr lang="en-GB"/>
          </a:p>
          <a:p>
            <a:pPr marL="0" indent="0">
              <a:spcAft>
                <a:spcPts val="600"/>
              </a:spcAft>
            </a:pPr>
            <a:endParaRPr lang="en-GB" sz="1400" dirty="0"/>
          </a:p>
          <a:p>
            <a:pPr marL="0" indent="0">
              <a:spcAft>
                <a:spcPts val="600"/>
              </a:spcAft>
            </a:pPr>
            <a:endParaRPr lang="en-GB" sz="1400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100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457474"/>
            <a:ext cx="6408712" cy="602108"/>
          </a:xfrm>
        </p:spPr>
        <p:txBody>
          <a:bodyPr/>
          <a:lstStyle/>
          <a:p>
            <a:r>
              <a:rPr lang="en-GB" dirty="0"/>
              <a:t>Ethics – college specific guidance</a:t>
            </a:r>
          </a:p>
        </p:txBody>
      </p:sp>
    </p:spTree>
    <p:extLst>
      <p:ext uri="{BB962C8B-B14F-4D97-AF65-F5344CB8AC3E}">
        <p14:creationId xmlns:p14="http://schemas.microsoft.com/office/powerpoint/2010/main" val="1648447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1" y="1491630"/>
            <a:ext cx="7128793" cy="3456384"/>
          </a:xfrm>
        </p:spPr>
        <p:txBody>
          <a:bodyPr lIns="91440" tIns="45720" rIns="91440" bIns="45720" anchor="t"/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Underpinning research question(s)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A one-off or pre-post or longitudinal survey?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Question types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Question wording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Arial"/>
                <a:cs typeface="Arial"/>
              </a:rPr>
              <a:t>Order and grouping of questions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How will you analyse the data?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457474"/>
            <a:ext cx="6408712" cy="602108"/>
          </a:xfrm>
        </p:spPr>
        <p:txBody>
          <a:bodyPr/>
          <a:lstStyle/>
          <a:p>
            <a:r>
              <a:rPr lang="en-GB" dirty="0"/>
              <a:t>Design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3217261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12221"/>
            <a:ext cx="9144000" cy="1079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457474"/>
            <a:ext cx="6408712" cy="602108"/>
          </a:xfrm>
        </p:spPr>
        <p:txBody>
          <a:bodyPr/>
          <a:lstStyle/>
          <a:p>
            <a:r>
              <a:rPr lang="en-GB" dirty="0"/>
              <a:t>Question types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835916"/>
              </p:ext>
            </p:extLst>
          </p:nvPr>
        </p:nvGraphicFramePr>
        <p:xfrm>
          <a:off x="414586" y="1211982"/>
          <a:ext cx="8208909" cy="3675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6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405">
                <a:tc>
                  <a:txBody>
                    <a:bodyPr/>
                    <a:lstStyle/>
                    <a:p>
                      <a:r>
                        <a:rPr lang="en-GB" sz="1400" dirty="0"/>
                        <a:t>Type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Examples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Data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GB" sz="1400" dirty="0"/>
                        <a:t>Dichotomous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Yes/No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Categorical/nominal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GB" sz="1400" dirty="0"/>
                        <a:t>Multiple</a:t>
                      </a:r>
                      <a:r>
                        <a:rPr lang="en-GB" sz="1400" baseline="0" dirty="0"/>
                        <a:t> choice (single or multiple answers)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Gender</a:t>
                      </a:r>
                    </a:p>
                    <a:p>
                      <a:r>
                        <a:rPr lang="en-GB" sz="1400" dirty="0"/>
                        <a:t>School</a:t>
                      </a:r>
                    </a:p>
                    <a:p>
                      <a:r>
                        <a:rPr lang="en-GB" sz="1400" dirty="0"/>
                        <a:t>Which of the following (select</a:t>
                      </a:r>
                      <a:r>
                        <a:rPr lang="en-GB" sz="1400" baseline="0" dirty="0"/>
                        <a:t> all that apply)…?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Categorical/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nominal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lang="en-GB" sz="1400" dirty="0"/>
                        <a:t>Likert scale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Strongly disagree</a:t>
                      </a:r>
                      <a:r>
                        <a:rPr lang="en-GB" sz="1400" baseline="0" dirty="0"/>
                        <a:t>  -  S</a:t>
                      </a:r>
                      <a:r>
                        <a:rPr lang="en-GB" sz="1400" dirty="0"/>
                        <a:t>trongly</a:t>
                      </a:r>
                      <a:r>
                        <a:rPr lang="en-GB" sz="1400" baseline="0" dirty="0"/>
                        <a:t> agree</a:t>
                      </a:r>
                    </a:p>
                    <a:p>
                      <a:r>
                        <a:rPr lang="en-GB" sz="1400" baseline="0" dirty="0"/>
                        <a:t>Not at all useful  -  Extremely useful</a:t>
                      </a:r>
                    </a:p>
                    <a:p>
                      <a:r>
                        <a:rPr lang="en-GB" sz="1400" baseline="0" dirty="0"/>
                        <a:t>Very poor  - Very good</a:t>
                      </a:r>
                    </a:p>
                    <a:p>
                      <a:r>
                        <a:rPr lang="en-GB" sz="1400" baseline="0" dirty="0"/>
                        <a:t>Not at all confident  - Extremely confident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Ordinal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4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Ranking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Rank the following (most to least important)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Ordinal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GB" sz="1400" dirty="0"/>
                        <a:t>Numerical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Age</a:t>
                      </a:r>
                    </a:p>
                    <a:p>
                      <a:r>
                        <a:rPr lang="en-GB" sz="1400" dirty="0"/>
                        <a:t>Number of hours CPD</a:t>
                      </a:r>
                      <a:r>
                        <a:rPr lang="en-GB" sz="1400" baseline="0" dirty="0"/>
                        <a:t> in last year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Continuous/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scale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405">
                <a:tc>
                  <a:txBody>
                    <a:bodyPr/>
                    <a:lstStyle/>
                    <a:p>
                      <a:r>
                        <a:rPr lang="en-GB" sz="1400" dirty="0"/>
                        <a:t>Open-ended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What did</a:t>
                      </a:r>
                      <a:r>
                        <a:rPr lang="en-GB" sz="1400" baseline="0" dirty="0"/>
                        <a:t> you like best about …?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Qualitative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553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12221"/>
            <a:ext cx="9144000" cy="1079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457474"/>
            <a:ext cx="6408712" cy="602108"/>
          </a:xfrm>
        </p:spPr>
        <p:txBody>
          <a:bodyPr/>
          <a:lstStyle/>
          <a:p>
            <a:r>
              <a:rPr lang="en-GB" dirty="0"/>
              <a:t>Question wording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5616" y="1347614"/>
            <a:ext cx="6885375" cy="363518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Simple language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Short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Avoid: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Double-barrelled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Complex questions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Leading questions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Negative questions (statements including the word ‘not’)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Ambiguity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Irritating questions or instructions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Too many open-ended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Don’t assume prior knowledge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en-GB" sz="1200" dirty="0"/>
              <a:t>Robson (2002, citing de </a:t>
            </a:r>
            <a:r>
              <a:rPr lang="en-GB" sz="1200" dirty="0" err="1"/>
              <a:t>Vaus</a:t>
            </a:r>
            <a:r>
              <a:rPr lang="en-GB" sz="1200" dirty="0"/>
              <a:t> 1991) and Cohen et al (2000)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765154"/>
      </p:ext>
    </p:extLst>
  </p:cSld>
  <p:clrMapOvr>
    <a:masterClrMapping/>
  </p:clrMapOvr>
</p:sld>
</file>

<file path=ppt/theme/theme1.xml><?xml version="1.0" encoding="utf-8"?>
<a:theme xmlns:a="http://schemas.openxmlformats.org/drawingml/2006/main" name="UoG_PowerPoint_16.9">
  <a:themeElements>
    <a:clrScheme name="University colours">
      <a:dk1>
        <a:srgbClr val="002542"/>
      </a:dk1>
      <a:lt1>
        <a:srgbClr val="FFFFFE"/>
      </a:lt1>
      <a:dk2>
        <a:srgbClr val="354047"/>
      </a:dk2>
      <a:lt2>
        <a:srgbClr val="C54520"/>
      </a:lt2>
      <a:accent1>
        <a:srgbClr val="63548B"/>
      </a:accent1>
      <a:accent2>
        <a:srgbClr val="8D0C64"/>
      </a:accent2>
      <a:accent3>
        <a:srgbClr val="CF1C20"/>
      </a:accent3>
      <a:accent4>
        <a:srgbClr val="4B3B7D"/>
      </a:accent4>
      <a:accent5>
        <a:srgbClr val="003824"/>
      </a:accent5>
      <a:accent6>
        <a:srgbClr val="500B29"/>
      </a:accent6>
      <a:hlink>
        <a:srgbClr val="584B3D"/>
      </a:hlink>
      <a:folHlink>
        <a:srgbClr val="0068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UoG_PowerPoint_16.9</Template>
  <TotalTime>2925</TotalTime>
  <Words>2361</Words>
  <Application>Microsoft Office PowerPoint</Application>
  <PresentationFormat>On-screen Show (16:9)</PresentationFormat>
  <Paragraphs>362</Paragraphs>
  <Slides>25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UoG_PowerPoint_16.9</vt:lpstr>
      <vt:lpstr>Designing questionnaires for scholarship</vt:lpstr>
      <vt:lpstr>Overview</vt:lpstr>
      <vt:lpstr>Why questionnaires?</vt:lpstr>
      <vt:lpstr>Design phases</vt:lpstr>
      <vt:lpstr>Ethics</vt:lpstr>
      <vt:lpstr>Ethics – college specific guidance</vt:lpstr>
      <vt:lpstr>Design considerations</vt:lpstr>
      <vt:lpstr>Question types</vt:lpstr>
      <vt:lpstr>Question wording</vt:lpstr>
      <vt:lpstr>Order and grouping of questions</vt:lpstr>
      <vt:lpstr>When designing a survey...</vt:lpstr>
      <vt:lpstr>Task: Let’s review a survey…</vt:lpstr>
      <vt:lpstr>Online survey platforms</vt:lpstr>
      <vt:lpstr>How to boost response rates</vt:lpstr>
      <vt:lpstr>Paper versus online</vt:lpstr>
      <vt:lpstr>Number crunching…</vt:lpstr>
      <vt:lpstr>Explore and visualise the data</vt:lpstr>
      <vt:lpstr>Parametric vs. non-parametric stats</vt:lpstr>
      <vt:lpstr>Non-parametric stats</vt:lpstr>
      <vt:lpstr>PowerPoint Presentation</vt:lpstr>
      <vt:lpstr>Levels of significance</vt:lpstr>
      <vt:lpstr>PowerPoint Presentation</vt:lpstr>
      <vt:lpstr>Qualitative analysis</vt:lpstr>
      <vt:lpstr>Optional task: Your survey</vt:lpstr>
      <vt:lpstr>References &amp; further reading  (*check for later editions of research methods texts)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Peter Howard</dc:creator>
  <cp:keywords/>
  <dc:description/>
  <cp:lastModifiedBy>Vicki Dale</cp:lastModifiedBy>
  <cp:revision>383</cp:revision>
  <cp:lastPrinted>2017-01-31T16:39:06Z</cp:lastPrinted>
  <dcterms:created xsi:type="dcterms:W3CDTF">2016-02-16T11:44:26Z</dcterms:created>
  <dcterms:modified xsi:type="dcterms:W3CDTF">2022-05-03T11:27:52Z</dcterms:modified>
  <cp:category/>
</cp:coreProperties>
</file>