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tags/tag9.xml" ContentType="application/vnd.openxmlformats-officedocument.presentationml.tags+xml"/>
  <Override PartName="/ppt/notesSlides/notesSlide37.xml" ContentType="application/vnd.openxmlformats-officedocument.presentationml.notesSlide+xml"/>
  <Override PartName="/ppt/tags/tag10.xml" ContentType="application/vnd.openxmlformats-officedocument.presentationml.tags+xml"/>
  <Override PartName="/ppt/notesSlides/notesSlide38.xml" ContentType="application/vnd.openxmlformats-officedocument.presentationml.notesSlide+xml"/>
  <Override PartName="/ppt/tags/tag11.xml" ContentType="application/vnd.openxmlformats-officedocument.presentationml.tags+xml"/>
  <Override PartName="/ppt/notesSlides/notesSlide39.xml" ContentType="application/vnd.openxmlformats-officedocument.presentationml.notesSlide+xml"/>
  <Override PartName="/ppt/tags/tag12.xml" ContentType="application/vnd.openxmlformats-officedocument.presentationml.tags+xml"/>
  <Override PartName="/ppt/notesSlides/notesSlide40.xml" ContentType="application/vnd.openxmlformats-officedocument.presentationml.notesSlide+xml"/>
  <Override PartName="/ppt/tags/tag1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27" r:id="rId2"/>
    <p:sldMasterId id="2147483739" r:id="rId3"/>
  </p:sldMasterIdLst>
  <p:notesMasterIdLst>
    <p:notesMasterId r:id="rId54"/>
  </p:notesMasterIdLst>
  <p:sldIdLst>
    <p:sldId id="413" r:id="rId4"/>
    <p:sldId id="376" r:id="rId5"/>
    <p:sldId id="421" r:id="rId6"/>
    <p:sldId id="357" r:id="rId7"/>
    <p:sldId id="378" r:id="rId8"/>
    <p:sldId id="397" r:id="rId9"/>
    <p:sldId id="395" r:id="rId10"/>
    <p:sldId id="412" r:id="rId11"/>
    <p:sldId id="359" r:id="rId12"/>
    <p:sldId id="363" r:id="rId13"/>
    <p:sldId id="386" r:id="rId14"/>
    <p:sldId id="375" r:id="rId15"/>
    <p:sldId id="387" r:id="rId16"/>
    <p:sldId id="361" r:id="rId17"/>
    <p:sldId id="362" r:id="rId18"/>
    <p:sldId id="394" r:id="rId19"/>
    <p:sldId id="372" r:id="rId20"/>
    <p:sldId id="373" r:id="rId21"/>
    <p:sldId id="388" r:id="rId22"/>
    <p:sldId id="358" r:id="rId23"/>
    <p:sldId id="368" r:id="rId24"/>
    <p:sldId id="370" r:id="rId25"/>
    <p:sldId id="389" r:id="rId26"/>
    <p:sldId id="371" r:id="rId27"/>
    <p:sldId id="414" r:id="rId28"/>
    <p:sldId id="392" r:id="rId29"/>
    <p:sldId id="398" r:id="rId30"/>
    <p:sldId id="390" r:id="rId31"/>
    <p:sldId id="419" r:id="rId32"/>
    <p:sldId id="424" r:id="rId33"/>
    <p:sldId id="399" r:id="rId34"/>
    <p:sldId id="367" r:id="rId35"/>
    <p:sldId id="365" r:id="rId36"/>
    <p:sldId id="383" r:id="rId37"/>
    <p:sldId id="416" r:id="rId38"/>
    <p:sldId id="408" r:id="rId39"/>
    <p:sldId id="417" r:id="rId40"/>
    <p:sldId id="381" r:id="rId41"/>
    <p:sldId id="409" r:id="rId42"/>
    <p:sldId id="380" r:id="rId43"/>
    <p:sldId id="391" r:id="rId44"/>
    <p:sldId id="420" r:id="rId45"/>
    <p:sldId id="415" r:id="rId46"/>
    <p:sldId id="382" r:id="rId47"/>
    <p:sldId id="404" r:id="rId48"/>
    <p:sldId id="403" r:id="rId49"/>
    <p:sldId id="369" r:id="rId50"/>
    <p:sldId id="423" r:id="rId51"/>
    <p:sldId id="334" r:id="rId52"/>
    <p:sldId id="42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6F6F6"/>
    <a:srgbClr val="AB4C16"/>
    <a:srgbClr val="8F3C13"/>
    <a:srgbClr val="C06023"/>
    <a:srgbClr val="CC333F"/>
    <a:srgbClr val="BB4F00"/>
    <a:srgbClr val="8A9B0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BBE89-09F1-4786-9E75-1648F1B6A2AD}" v="128" dt="2022-06-01T10:06:53.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87055" autoAdjust="0"/>
  </p:normalViewPr>
  <p:slideViewPr>
    <p:cSldViewPr>
      <p:cViewPr varScale="1">
        <p:scale>
          <a:sx n="108" d="100"/>
          <a:sy n="108" d="100"/>
        </p:scale>
        <p:origin x="594" y="78"/>
      </p:cViewPr>
      <p:guideLst>
        <p:guide orient="horz" pos="2160"/>
        <p:guide pos="3840"/>
      </p:guideLst>
    </p:cSldViewPr>
  </p:slideViewPr>
  <p:outlineViewPr>
    <p:cViewPr>
      <p:scale>
        <a:sx n="33" d="100"/>
        <a:sy n="33" d="100"/>
      </p:scale>
      <p:origin x="0" y="-2832"/>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609DA1-0799-4784-8E47-A27911AF6325}" type="datetimeFigureOut">
              <a:rPr lang="en-GB" smtClean="0"/>
              <a:t>01/06/2022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AD0D5-B522-4523-A195-B0E539A45BE7}" type="slidenum">
              <a:rPr lang="en-GB" smtClean="0"/>
              <a:t>‹#›</a:t>
            </a:fld>
            <a:endParaRPr lang="en-GB"/>
          </a:p>
        </p:txBody>
      </p:sp>
    </p:spTree>
    <p:extLst>
      <p:ext uri="{BB962C8B-B14F-4D97-AF65-F5344CB8AC3E}">
        <p14:creationId xmlns:p14="http://schemas.microsoft.com/office/powerpoint/2010/main" val="370061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a:t>
            </a:fld>
            <a:endParaRPr lang="en-GB"/>
          </a:p>
        </p:txBody>
      </p:sp>
    </p:spTree>
    <p:extLst>
      <p:ext uri="{BB962C8B-B14F-4D97-AF65-F5344CB8AC3E}">
        <p14:creationId xmlns:p14="http://schemas.microsoft.com/office/powerpoint/2010/main" val="88958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13</a:t>
            </a:fld>
            <a:endParaRPr lang="en-GB"/>
          </a:p>
        </p:txBody>
      </p:sp>
    </p:spTree>
    <p:extLst>
      <p:ext uri="{BB962C8B-B14F-4D97-AF65-F5344CB8AC3E}">
        <p14:creationId xmlns:p14="http://schemas.microsoft.com/office/powerpoint/2010/main" val="265736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goal was to systematise the collection, coding and analysis of qualitative data for the purpose of generating theory. </a:t>
            </a:r>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14</a:t>
            </a:fld>
            <a:endParaRPr lang="en-GB"/>
          </a:p>
        </p:txBody>
      </p:sp>
    </p:spTree>
    <p:extLst>
      <p:ext uri="{BB962C8B-B14F-4D97-AF65-F5344CB8AC3E}">
        <p14:creationId xmlns:p14="http://schemas.microsoft.com/office/powerpoint/2010/main" val="2322008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95000"/>
                    <a:lumOff val="5000"/>
                  </a:schemeClr>
                </a:solidFill>
              </a:rPr>
              <a:t>[Glaser and Strauss did not articulate their ontological and epistemological assumptions at the time]</a:t>
            </a:r>
          </a:p>
        </p:txBody>
      </p:sp>
      <p:sp>
        <p:nvSpPr>
          <p:cNvPr id="4" name="Slide Number Placeholder 3"/>
          <p:cNvSpPr>
            <a:spLocks noGrp="1"/>
          </p:cNvSpPr>
          <p:nvPr>
            <p:ph type="sldNum" sz="quarter" idx="10"/>
          </p:nvPr>
        </p:nvSpPr>
        <p:spPr/>
        <p:txBody>
          <a:bodyPr/>
          <a:lstStyle/>
          <a:p>
            <a:fld id="{C16AD0D5-B522-4523-A195-B0E539A45BE7}" type="slidenum">
              <a:rPr lang="en-GB" smtClean="0"/>
              <a:t>15</a:t>
            </a:fld>
            <a:endParaRPr lang="en-GB"/>
          </a:p>
        </p:txBody>
      </p:sp>
    </p:spTree>
    <p:extLst>
      <p:ext uri="{BB962C8B-B14F-4D97-AF65-F5344CB8AC3E}">
        <p14:creationId xmlns:p14="http://schemas.microsoft.com/office/powerpoint/2010/main" val="379838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Sculptures by Michelangelo </a:t>
            </a:r>
            <a:r>
              <a:rPr lang="en-GB" sz="1200" dirty="0">
                <a:solidFill>
                  <a:schemeClr val="tx1">
                    <a:lumMod val="50000"/>
                    <a:lumOff val="50000"/>
                  </a:schemeClr>
                </a:solidFill>
              </a:rPr>
              <a:t>http://www.accademia.org/explore-museum/artworks/michelangelos-prisoners-slaves/ </a:t>
            </a:r>
          </a:p>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16</a:t>
            </a:fld>
            <a:endParaRPr lang="en-GB"/>
          </a:p>
        </p:txBody>
      </p:sp>
    </p:spTree>
    <p:extLst>
      <p:ext uri="{BB962C8B-B14F-4D97-AF65-F5344CB8AC3E}">
        <p14:creationId xmlns:p14="http://schemas.microsoft.com/office/powerpoint/2010/main" val="2834455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17</a:t>
            </a:fld>
            <a:endParaRPr lang="en-GB"/>
          </a:p>
        </p:txBody>
      </p:sp>
    </p:spTree>
    <p:extLst>
      <p:ext uri="{BB962C8B-B14F-4D97-AF65-F5344CB8AC3E}">
        <p14:creationId xmlns:p14="http://schemas.microsoft.com/office/powerpoint/2010/main" val="1043853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18</a:t>
            </a:fld>
            <a:endParaRPr lang="en-GB"/>
          </a:p>
        </p:txBody>
      </p:sp>
    </p:spTree>
    <p:extLst>
      <p:ext uri="{BB962C8B-B14F-4D97-AF65-F5344CB8AC3E}">
        <p14:creationId xmlns:p14="http://schemas.microsoft.com/office/powerpoint/2010/main" val="197944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19</a:t>
            </a:fld>
            <a:endParaRPr lang="en-GB"/>
          </a:p>
        </p:txBody>
      </p:sp>
    </p:spTree>
    <p:extLst>
      <p:ext uri="{BB962C8B-B14F-4D97-AF65-F5344CB8AC3E}">
        <p14:creationId xmlns:p14="http://schemas.microsoft.com/office/powerpoint/2010/main" val="473636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20</a:t>
            </a:fld>
            <a:endParaRPr lang="en-GB"/>
          </a:p>
        </p:txBody>
      </p:sp>
    </p:spTree>
    <p:extLst>
      <p:ext uri="{BB962C8B-B14F-4D97-AF65-F5344CB8AC3E}">
        <p14:creationId xmlns:p14="http://schemas.microsoft.com/office/powerpoint/2010/main" val="1309332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21</a:t>
            </a:fld>
            <a:endParaRPr lang="en-GB"/>
          </a:p>
        </p:txBody>
      </p:sp>
    </p:spTree>
    <p:extLst>
      <p:ext uri="{BB962C8B-B14F-4D97-AF65-F5344CB8AC3E}">
        <p14:creationId xmlns:p14="http://schemas.microsoft.com/office/powerpoint/2010/main" val="9431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22</a:t>
            </a:fld>
            <a:endParaRPr lang="en-GB"/>
          </a:p>
        </p:txBody>
      </p:sp>
    </p:spTree>
    <p:extLst>
      <p:ext uri="{BB962C8B-B14F-4D97-AF65-F5344CB8AC3E}">
        <p14:creationId xmlns:p14="http://schemas.microsoft.com/office/powerpoint/2010/main" val="151617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4</a:t>
            </a:fld>
            <a:endParaRPr lang="en-GB"/>
          </a:p>
        </p:txBody>
      </p:sp>
    </p:spTree>
    <p:extLst>
      <p:ext uri="{BB962C8B-B14F-4D97-AF65-F5344CB8AC3E}">
        <p14:creationId xmlns:p14="http://schemas.microsoft.com/office/powerpoint/2010/main" val="2740851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23</a:t>
            </a:fld>
            <a:endParaRPr lang="en-GB"/>
          </a:p>
        </p:txBody>
      </p:sp>
    </p:spTree>
    <p:extLst>
      <p:ext uri="{BB962C8B-B14F-4D97-AF65-F5344CB8AC3E}">
        <p14:creationId xmlns:p14="http://schemas.microsoft.com/office/powerpoint/2010/main" val="890079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24</a:t>
            </a:fld>
            <a:endParaRPr lang="en-GB"/>
          </a:p>
        </p:txBody>
      </p:sp>
    </p:spTree>
    <p:extLst>
      <p:ext uri="{BB962C8B-B14F-4D97-AF65-F5344CB8AC3E}">
        <p14:creationId xmlns:p14="http://schemas.microsoft.com/office/powerpoint/2010/main" val="291480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25</a:t>
            </a:fld>
            <a:endParaRPr lang="en-GB"/>
          </a:p>
        </p:txBody>
      </p:sp>
    </p:spTree>
    <p:extLst>
      <p:ext uri="{BB962C8B-B14F-4D97-AF65-F5344CB8AC3E}">
        <p14:creationId xmlns:p14="http://schemas.microsoft.com/office/powerpoint/2010/main" val="3475032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26</a:t>
            </a:fld>
            <a:endParaRPr lang="en-GB"/>
          </a:p>
        </p:txBody>
      </p:sp>
    </p:spTree>
    <p:extLst>
      <p:ext uri="{BB962C8B-B14F-4D97-AF65-F5344CB8AC3E}">
        <p14:creationId xmlns:p14="http://schemas.microsoft.com/office/powerpoint/2010/main" val="2410700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27</a:t>
            </a:fld>
            <a:endParaRPr lang="en-GB"/>
          </a:p>
        </p:txBody>
      </p:sp>
    </p:spTree>
    <p:extLst>
      <p:ext uri="{BB962C8B-B14F-4D97-AF65-F5344CB8AC3E}">
        <p14:creationId xmlns:p14="http://schemas.microsoft.com/office/powerpoint/2010/main" val="508261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28</a:t>
            </a:fld>
            <a:endParaRPr lang="en-GB"/>
          </a:p>
        </p:txBody>
      </p:sp>
    </p:spTree>
    <p:extLst>
      <p:ext uri="{BB962C8B-B14F-4D97-AF65-F5344CB8AC3E}">
        <p14:creationId xmlns:p14="http://schemas.microsoft.com/office/powerpoint/2010/main" val="3996232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29</a:t>
            </a:fld>
            <a:endParaRPr lang="en-GB"/>
          </a:p>
        </p:txBody>
      </p:sp>
    </p:spTree>
    <p:extLst>
      <p:ext uri="{BB962C8B-B14F-4D97-AF65-F5344CB8AC3E}">
        <p14:creationId xmlns:p14="http://schemas.microsoft.com/office/powerpoint/2010/main" val="220675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30</a:t>
            </a:fld>
            <a:endParaRPr lang="en-GB"/>
          </a:p>
        </p:txBody>
      </p:sp>
    </p:spTree>
    <p:extLst>
      <p:ext uri="{BB962C8B-B14F-4D97-AF65-F5344CB8AC3E}">
        <p14:creationId xmlns:p14="http://schemas.microsoft.com/office/powerpoint/2010/main" val="841933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defRPr/>
            </a:pPr>
            <a:endParaRPr lang="en-GB" kern="0" dirty="0">
              <a:solidFill>
                <a:schemeClr val="tx1">
                  <a:lumMod val="85000"/>
                  <a:lumOff val="15000"/>
                </a:schemeClr>
              </a:solidFill>
              <a:latin typeface="Corbel"/>
            </a:endParaRPr>
          </a:p>
        </p:txBody>
      </p:sp>
      <p:sp>
        <p:nvSpPr>
          <p:cNvPr id="4" name="Slide Number Placeholder 3"/>
          <p:cNvSpPr>
            <a:spLocks noGrp="1"/>
          </p:cNvSpPr>
          <p:nvPr>
            <p:ph type="sldNum" sz="quarter" idx="10"/>
          </p:nvPr>
        </p:nvSpPr>
        <p:spPr/>
        <p:txBody>
          <a:bodyPr/>
          <a:lstStyle/>
          <a:p>
            <a:fld id="{C16AD0D5-B522-4523-A195-B0E539A45BE7}" type="slidenum">
              <a:rPr lang="en-GB" smtClean="0"/>
              <a:t>31</a:t>
            </a:fld>
            <a:endParaRPr lang="en-GB"/>
          </a:p>
        </p:txBody>
      </p:sp>
    </p:spTree>
    <p:extLst>
      <p:ext uri="{BB962C8B-B14F-4D97-AF65-F5344CB8AC3E}">
        <p14:creationId xmlns:p14="http://schemas.microsoft.com/office/powerpoint/2010/main" val="540769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32</a:t>
            </a:fld>
            <a:endParaRPr lang="en-GB"/>
          </a:p>
        </p:txBody>
      </p:sp>
    </p:spTree>
    <p:extLst>
      <p:ext uri="{BB962C8B-B14F-4D97-AF65-F5344CB8AC3E}">
        <p14:creationId xmlns:p14="http://schemas.microsoft.com/office/powerpoint/2010/main" val="319332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5</a:t>
            </a:fld>
            <a:endParaRPr lang="en-GB"/>
          </a:p>
        </p:txBody>
      </p:sp>
    </p:spTree>
    <p:extLst>
      <p:ext uri="{BB962C8B-B14F-4D97-AF65-F5344CB8AC3E}">
        <p14:creationId xmlns:p14="http://schemas.microsoft.com/office/powerpoint/2010/main" val="1931085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33</a:t>
            </a:fld>
            <a:endParaRPr lang="en-GB"/>
          </a:p>
        </p:txBody>
      </p:sp>
    </p:spTree>
    <p:extLst>
      <p:ext uri="{BB962C8B-B14F-4D97-AF65-F5344CB8AC3E}">
        <p14:creationId xmlns:p14="http://schemas.microsoft.com/office/powerpoint/2010/main" val="2415494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Charmaz,</a:t>
            </a:r>
            <a:r>
              <a:rPr lang="en-GB" baseline="0" dirty="0"/>
              <a:t> 2014</a:t>
            </a:r>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34</a:t>
            </a:fld>
            <a:endParaRPr lang="en-GB"/>
          </a:p>
        </p:txBody>
      </p:sp>
    </p:spTree>
    <p:extLst>
      <p:ext uri="{BB962C8B-B14F-4D97-AF65-F5344CB8AC3E}">
        <p14:creationId xmlns:p14="http://schemas.microsoft.com/office/powerpoint/2010/main" val="2911455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Charmaz,</a:t>
            </a:r>
            <a:r>
              <a:rPr lang="en-GB" baseline="0" dirty="0"/>
              <a:t> 2014</a:t>
            </a:r>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35</a:t>
            </a:fld>
            <a:endParaRPr lang="en-GB"/>
          </a:p>
        </p:txBody>
      </p:sp>
    </p:spTree>
    <p:extLst>
      <p:ext uri="{BB962C8B-B14F-4D97-AF65-F5344CB8AC3E}">
        <p14:creationId xmlns:p14="http://schemas.microsoft.com/office/powerpoint/2010/main" val="3428967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Charmaz,</a:t>
            </a:r>
            <a:r>
              <a:rPr lang="en-GB" baseline="0" dirty="0"/>
              <a:t> 2014</a:t>
            </a:r>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36</a:t>
            </a:fld>
            <a:endParaRPr lang="en-GB"/>
          </a:p>
        </p:txBody>
      </p:sp>
    </p:spTree>
    <p:extLst>
      <p:ext uri="{BB962C8B-B14F-4D97-AF65-F5344CB8AC3E}">
        <p14:creationId xmlns:p14="http://schemas.microsoft.com/office/powerpoint/2010/main" val="2667934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rPr>
              <a:t>treating 'suffering as a moral status' </a:t>
            </a:r>
            <a:r>
              <a:rPr lang="en-GB" sz="1800" b="1" dirty="0">
                <a:effectLst/>
                <a:latin typeface="Calibri" panose="020F0502020204030204" pitchFamily="34" charset="0"/>
              </a:rPr>
              <a:t>as a category, I raised a code to a conceptual level to treat analytically.</a:t>
            </a:r>
            <a:endParaRPr lang="en-GB" sz="1800" dirty="0">
              <a:effectLst/>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37</a:t>
            </a:fld>
            <a:endParaRPr lang="en-GB"/>
          </a:p>
        </p:txBody>
      </p:sp>
    </p:spTree>
    <p:extLst>
      <p:ext uri="{BB962C8B-B14F-4D97-AF65-F5344CB8AC3E}">
        <p14:creationId xmlns:p14="http://schemas.microsoft.com/office/powerpoint/2010/main" val="1052934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38</a:t>
            </a:fld>
            <a:endParaRPr lang="en-GB"/>
          </a:p>
        </p:txBody>
      </p:sp>
    </p:spTree>
    <p:extLst>
      <p:ext uri="{BB962C8B-B14F-4D97-AF65-F5344CB8AC3E}">
        <p14:creationId xmlns:p14="http://schemas.microsoft.com/office/powerpoint/2010/main" val="610720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39</a:t>
            </a:fld>
            <a:endParaRPr lang="en-GB"/>
          </a:p>
        </p:txBody>
      </p:sp>
    </p:spTree>
    <p:extLst>
      <p:ext uri="{BB962C8B-B14F-4D97-AF65-F5344CB8AC3E}">
        <p14:creationId xmlns:p14="http://schemas.microsoft.com/office/powerpoint/2010/main" val="639740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40</a:t>
            </a:fld>
            <a:endParaRPr lang="en-GB"/>
          </a:p>
        </p:txBody>
      </p:sp>
    </p:spTree>
    <p:extLst>
      <p:ext uri="{BB962C8B-B14F-4D97-AF65-F5344CB8AC3E}">
        <p14:creationId xmlns:p14="http://schemas.microsoft.com/office/powerpoint/2010/main" val="924312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41</a:t>
            </a:fld>
            <a:endParaRPr lang="en-GB"/>
          </a:p>
        </p:txBody>
      </p:sp>
    </p:spTree>
    <p:extLst>
      <p:ext uri="{BB962C8B-B14F-4D97-AF65-F5344CB8AC3E}">
        <p14:creationId xmlns:p14="http://schemas.microsoft.com/office/powerpoint/2010/main" val="2624228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Charmaz,</a:t>
            </a:r>
            <a:r>
              <a:rPr lang="en-GB" baseline="0" dirty="0"/>
              <a:t> 2014</a:t>
            </a:r>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42</a:t>
            </a:fld>
            <a:endParaRPr lang="en-GB"/>
          </a:p>
        </p:txBody>
      </p:sp>
    </p:spTree>
    <p:extLst>
      <p:ext uri="{BB962C8B-B14F-4D97-AF65-F5344CB8AC3E}">
        <p14:creationId xmlns:p14="http://schemas.microsoft.com/office/powerpoint/2010/main" val="356232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6</a:t>
            </a:fld>
            <a:endParaRPr lang="en-GB"/>
          </a:p>
        </p:txBody>
      </p:sp>
    </p:spTree>
    <p:extLst>
      <p:ext uri="{BB962C8B-B14F-4D97-AF65-F5344CB8AC3E}">
        <p14:creationId xmlns:p14="http://schemas.microsoft.com/office/powerpoint/2010/main" val="167766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43</a:t>
            </a:fld>
            <a:endParaRPr lang="en-GB"/>
          </a:p>
        </p:txBody>
      </p:sp>
    </p:spTree>
    <p:extLst>
      <p:ext uri="{BB962C8B-B14F-4D97-AF65-F5344CB8AC3E}">
        <p14:creationId xmlns:p14="http://schemas.microsoft.com/office/powerpoint/2010/main" val="4022139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Charmaz,</a:t>
            </a:r>
            <a:r>
              <a:rPr lang="en-GB" baseline="0" dirty="0"/>
              <a:t> 2014</a:t>
            </a:r>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44</a:t>
            </a:fld>
            <a:endParaRPr lang="en-GB"/>
          </a:p>
        </p:txBody>
      </p:sp>
    </p:spTree>
    <p:extLst>
      <p:ext uri="{BB962C8B-B14F-4D97-AF65-F5344CB8AC3E}">
        <p14:creationId xmlns:p14="http://schemas.microsoft.com/office/powerpoint/2010/main" val="1130700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47</a:t>
            </a:fld>
            <a:endParaRPr lang="en-GB"/>
          </a:p>
        </p:txBody>
      </p:sp>
    </p:spTree>
    <p:extLst>
      <p:ext uri="{BB962C8B-B14F-4D97-AF65-F5344CB8AC3E}">
        <p14:creationId xmlns:p14="http://schemas.microsoft.com/office/powerpoint/2010/main" val="2271997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AD0D5-B522-4523-A195-B0E539A45BE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04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8</a:t>
            </a:fld>
            <a:endParaRPr lang="en-GB"/>
          </a:p>
        </p:txBody>
      </p:sp>
    </p:spTree>
    <p:extLst>
      <p:ext uri="{BB962C8B-B14F-4D97-AF65-F5344CB8AC3E}">
        <p14:creationId xmlns:p14="http://schemas.microsoft.com/office/powerpoint/2010/main" val="369195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9</a:t>
            </a:fld>
            <a:endParaRPr lang="en-GB"/>
          </a:p>
        </p:txBody>
      </p:sp>
    </p:spTree>
    <p:extLst>
      <p:ext uri="{BB962C8B-B14F-4D97-AF65-F5344CB8AC3E}">
        <p14:creationId xmlns:p14="http://schemas.microsoft.com/office/powerpoint/2010/main" val="321769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6AD0D5-B522-4523-A195-B0E539A45BE7}" type="slidenum">
              <a:rPr lang="en-GB" smtClean="0"/>
              <a:t>10</a:t>
            </a:fld>
            <a:endParaRPr lang="en-GB"/>
          </a:p>
        </p:txBody>
      </p:sp>
    </p:spTree>
    <p:extLst>
      <p:ext uri="{BB962C8B-B14F-4D97-AF65-F5344CB8AC3E}">
        <p14:creationId xmlns:p14="http://schemas.microsoft.com/office/powerpoint/2010/main" val="385151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11</a:t>
            </a:fld>
            <a:endParaRPr lang="en-GB"/>
          </a:p>
        </p:txBody>
      </p:sp>
    </p:spTree>
    <p:extLst>
      <p:ext uri="{BB962C8B-B14F-4D97-AF65-F5344CB8AC3E}">
        <p14:creationId xmlns:p14="http://schemas.microsoft.com/office/powerpoint/2010/main" val="2404101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6AD0D5-B522-4523-A195-B0E539A45BE7}" type="slidenum">
              <a:rPr lang="en-GB" smtClean="0"/>
              <a:t>12</a:t>
            </a:fld>
            <a:endParaRPr lang="en-GB"/>
          </a:p>
        </p:txBody>
      </p:sp>
    </p:spTree>
    <p:extLst>
      <p:ext uri="{BB962C8B-B14F-4D97-AF65-F5344CB8AC3E}">
        <p14:creationId xmlns:p14="http://schemas.microsoft.com/office/powerpoint/2010/main" val="548647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ework.withgoogle.com"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77927029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325039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18160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0254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72608FF9-6AFA-4760-8701-47C74CFC5AE6}" type="slidenum">
              <a:rPr lang="en-GB"/>
              <a:pPr>
                <a:defRPr/>
              </a:pPr>
              <a:t>‹#›</a:t>
            </a:fld>
            <a:endParaRPr lang="en-GB"/>
          </a:p>
        </p:txBody>
      </p:sp>
    </p:spTree>
    <p:extLst>
      <p:ext uri="{BB962C8B-B14F-4D97-AF65-F5344CB8AC3E}">
        <p14:creationId xmlns:p14="http://schemas.microsoft.com/office/powerpoint/2010/main" val="69231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F19F45B-4D07-4DEF-96ED-E258796F791A}"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3439764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19F45B-4D07-4DEF-96ED-E258796F791A}"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3983109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19F45B-4D07-4DEF-96ED-E258796F791A}"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38409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F19F45B-4D07-4DEF-96ED-E258796F791A}"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1269100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F19F45B-4D07-4DEF-96ED-E258796F791A}" type="datetimeFigureOut">
              <a:rPr lang="en-GB" smtClean="0"/>
              <a:t>01/06/2022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172277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F19F45B-4D07-4DEF-96ED-E258796F791A}" type="datetimeFigureOut">
              <a:rPr lang="en-GB" smtClean="0"/>
              <a:t>01/06/2022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50395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9F45B-4D07-4DEF-96ED-E258796F791A}" type="datetimeFigureOut">
              <a:rPr lang="en-GB" smtClean="0"/>
              <a:t>01/06/2022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311568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94702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19F45B-4D07-4DEF-96ED-E258796F791A}"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113740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19F45B-4D07-4DEF-96ED-E258796F791A}"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2615926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19F45B-4D07-4DEF-96ED-E258796F791A}"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1921165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19F45B-4D07-4DEF-96ED-E258796F791A}"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FC39EF-182C-47F7-8040-5D851DCED8C1}" type="slidenum">
              <a:rPr lang="en-GB" smtClean="0"/>
              <a:t>‹#›</a:t>
            </a:fld>
            <a:endParaRPr lang="en-GB"/>
          </a:p>
        </p:txBody>
      </p:sp>
    </p:spTree>
    <p:extLst>
      <p:ext uri="{BB962C8B-B14F-4D97-AF65-F5344CB8AC3E}">
        <p14:creationId xmlns:p14="http://schemas.microsoft.com/office/powerpoint/2010/main" val="3246143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23475975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93042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728724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871134" y="1341438"/>
            <a:ext cx="43984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72768" y="1341438"/>
            <a:ext cx="43984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65433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582961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6902517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493994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71925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625861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105173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522955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18160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5853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15077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1871134" y="1341438"/>
            <a:ext cx="439843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72768" y="1341438"/>
            <a:ext cx="439843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832616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
        <p:cNvGrpSpPr/>
        <p:nvPr/>
      </p:nvGrpSpPr>
      <p:grpSpPr>
        <a:xfrm>
          <a:off x="0" y="0"/>
          <a:ext cx="0" cy="0"/>
          <a:chOff x="0" y="0"/>
          <a:chExt cx="0" cy="0"/>
        </a:xfrm>
      </p:grpSpPr>
      <p:sp>
        <p:nvSpPr>
          <p:cNvPr id="24" name="Shape 24"/>
          <p:cNvSpPr/>
          <p:nvPr/>
        </p:nvSpPr>
        <p:spPr>
          <a:xfrm>
            <a:off x="0" y="1000309"/>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orbel"/>
              <a:ea typeface="+mn-ea"/>
              <a:cs typeface="+mn-cs"/>
            </a:endParaRPr>
          </a:p>
        </p:txBody>
      </p:sp>
      <p:sp>
        <p:nvSpPr>
          <p:cNvPr id="25" name="Shape 25"/>
          <p:cNvSpPr/>
          <p:nvPr/>
        </p:nvSpPr>
        <p:spPr>
          <a:xfrm>
            <a:off x="0" y="11600"/>
            <a:ext cx="12192000" cy="1000400"/>
          </a:xfrm>
          <a:prstGeom prst="rect">
            <a:avLst/>
          </a:prstGeom>
          <a:solidFill>
            <a:srgbClr val="37474F"/>
          </a:solidFill>
          <a:ln>
            <a:noFill/>
          </a:ln>
        </p:spPr>
        <p:txBody>
          <a:bodyPr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orbel"/>
              <a:ea typeface="+mn-ea"/>
              <a:cs typeface="+mn-cs"/>
            </a:endParaRPr>
          </a:p>
        </p:txBody>
      </p:sp>
      <p:sp>
        <p:nvSpPr>
          <p:cNvPr id="26" name="Shape 26"/>
          <p:cNvSpPr txBox="1">
            <a:spLocks noGrp="1"/>
          </p:cNvSpPr>
          <p:nvPr>
            <p:ph type="title"/>
          </p:nvPr>
        </p:nvSpPr>
        <p:spPr>
          <a:xfrm>
            <a:off x="401933" y="0"/>
            <a:ext cx="10962800" cy="1023600"/>
          </a:xfrm>
          <a:prstGeom prst="rect">
            <a:avLst/>
          </a:prstGeom>
        </p:spPr>
        <p:txBody>
          <a:bodyPr wrap="square" lIns="91425" tIns="91425" rIns="91425" bIns="91425" anchor="b" anchorCtr="0"/>
          <a:lstStyle>
            <a:lvl1pPr lvl="0">
              <a:spcBef>
                <a:spcPts val="0"/>
              </a:spcBef>
              <a:buClr>
                <a:schemeClr val="lt1"/>
              </a:buClr>
              <a:buSzPct val="100000"/>
              <a:defRPr sz="4000">
                <a:solidFill>
                  <a:schemeClr val="lt1"/>
                </a:solidFill>
              </a:defRPr>
            </a:lvl1pPr>
            <a:lvl2pPr lvl="1">
              <a:spcBef>
                <a:spcPts val="0"/>
              </a:spcBef>
              <a:buClr>
                <a:schemeClr val="lt1"/>
              </a:buClr>
              <a:buSzPct val="100000"/>
              <a:defRPr sz="4000">
                <a:solidFill>
                  <a:schemeClr val="lt1"/>
                </a:solidFill>
              </a:defRPr>
            </a:lvl2pPr>
            <a:lvl3pPr lvl="2">
              <a:spcBef>
                <a:spcPts val="0"/>
              </a:spcBef>
              <a:buClr>
                <a:schemeClr val="lt1"/>
              </a:buClr>
              <a:buSzPct val="100000"/>
              <a:defRPr sz="4000">
                <a:solidFill>
                  <a:schemeClr val="lt1"/>
                </a:solidFill>
              </a:defRPr>
            </a:lvl3pPr>
            <a:lvl4pPr lvl="3">
              <a:spcBef>
                <a:spcPts val="0"/>
              </a:spcBef>
              <a:buClr>
                <a:schemeClr val="lt1"/>
              </a:buClr>
              <a:buSzPct val="100000"/>
              <a:defRPr sz="4000">
                <a:solidFill>
                  <a:schemeClr val="lt1"/>
                </a:solidFill>
              </a:defRPr>
            </a:lvl4pPr>
            <a:lvl5pPr lvl="4">
              <a:spcBef>
                <a:spcPts val="0"/>
              </a:spcBef>
              <a:buClr>
                <a:schemeClr val="lt1"/>
              </a:buClr>
              <a:buSzPct val="100000"/>
              <a:defRPr sz="4000">
                <a:solidFill>
                  <a:schemeClr val="lt1"/>
                </a:solidFill>
              </a:defRPr>
            </a:lvl5pPr>
            <a:lvl6pPr lvl="5">
              <a:spcBef>
                <a:spcPts val="0"/>
              </a:spcBef>
              <a:buClr>
                <a:schemeClr val="lt1"/>
              </a:buClr>
              <a:buSzPct val="100000"/>
              <a:defRPr sz="4000">
                <a:solidFill>
                  <a:schemeClr val="lt1"/>
                </a:solidFill>
              </a:defRPr>
            </a:lvl6pPr>
            <a:lvl7pPr lvl="6">
              <a:spcBef>
                <a:spcPts val="0"/>
              </a:spcBef>
              <a:buClr>
                <a:schemeClr val="lt1"/>
              </a:buClr>
              <a:buSzPct val="100000"/>
              <a:defRPr sz="4000">
                <a:solidFill>
                  <a:schemeClr val="lt1"/>
                </a:solidFill>
              </a:defRPr>
            </a:lvl7pPr>
            <a:lvl8pPr lvl="7">
              <a:spcBef>
                <a:spcPts val="0"/>
              </a:spcBef>
              <a:buClr>
                <a:schemeClr val="lt1"/>
              </a:buClr>
              <a:buSzPct val="100000"/>
              <a:defRPr sz="4000">
                <a:solidFill>
                  <a:schemeClr val="lt1"/>
                </a:solidFill>
              </a:defRPr>
            </a:lvl8pPr>
            <a:lvl9pPr lvl="8">
              <a:spcBef>
                <a:spcPts val="0"/>
              </a:spcBef>
              <a:buClr>
                <a:schemeClr val="lt1"/>
              </a:buClr>
              <a:buSzPct val="100000"/>
              <a:defRPr sz="4000">
                <a:solidFill>
                  <a:schemeClr val="lt1"/>
                </a:solidFill>
              </a:defRPr>
            </a:lvl9pPr>
          </a:lstStyle>
          <a:p>
            <a:endParaRPr/>
          </a:p>
        </p:txBody>
      </p:sp>
      <p:sp>
        <p:nvSpPr>
          <p:cNvPr id="27" name="Shape 27"/>
          <p:cNvSpPr txBox="1">
            <a:spLocks noGrp="1"/>
          </p:cNvSpPr>
          <p:nvPr>
            <p:ph type="body" idx="1"/>
          </p:nvPr>
        </p:nvSpPr>
        <p:spPr>
          <a:xfrm>
            <a:off x="629200" y="2558767"/>
            <a:ext cx="10962800" cy="361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p:nvPr/>
        </p:nvSpPr>
        <p:spPr>
          <a:xfrm>
            <a:off x="0" y="6542000"/>
            <a:ext cx="12192000" cy="316000"/>
          </a:xfrm>
          <a:prstGeom prst="rect">
            <a:avLst/>
          </a:prstGeom>
          <a:solidFill>
            <a:srgbClr val="37474F"/>
          </a:solidFill>
          <a:ln>
            <a:noFill/>
          </a:ln>
        </p:spPr>
        <p:txBody>
          <a:bodyPr wrap="square" lIns="121900" tIns="121900" rIns="121900" bIns="1219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067" b="0" i="0" u="none" strike="noStrike" kern="1200" cap="none" spc="0" normalizeH="0" baseline="0" noProof="0">
              <a:ln>
                <a:noFill/>
              </a:ln>
              <a:solidFill>
                <a:srgbClr val="546E7A"/>
              </a:solidFill>
              <a:effectLst/>
              <a:uLnTx/>
              <a:uFillTx/>
              <a:latin typeface="Roboto"/>
              <a:ea typeface="Roboto"/>
              <a:cs typeface="Roboto"/>
              <a:sym typeface="Roboto"/>
            </a:endParaRPr>
          </a:p>
        </p:txBody>
      </p:sp>
      <p:sp>
        <p:nvSpPr>
          <p:cNvPr id="29" name="Shape 29"/>
          <p:cNvSpPr txBox="1"/>
          <p:nvPr/>
        </p:nvSpPr>
        <p:spPr>
          <a:xfrm>
            <a:off x="1094200" y="6541900"/>
            <a:ext cx="10382400" cy="316000"/>
          </a:xfrm>
          <a:prstGeom prst="rect">
            <a:avLst/>
          </a:prstGeom>
          <a:noFill/>
          <a:ln>
            <a:noFill/>
          </a:ln>
        </p:spPr>
        <p:txBody>
          <a:bodyPr wrap="square" lIns="121900" tIns="121900" rIns="121900" bIns="1219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srgbClr val="FFFFFF"/>
                </a:solidFill>
                <a:effectLst/>
                <a:uLnTx/>
                <a:uFillTx/>
                <a:latin typeface="Roboto"/>
                <a:ea typeface="Roboto"/>
                <a:cs typeface="Roboto"/>
                <a:sym typeface="Roboto"/>
              </a:rPr>
              <a:t>This content is from </a:t>
            </a:r>
            <a:r>
              <a:rPr kumimoji="0" lang="en" sz="1067" b="0" i="0" u="sng" strike="noStrike" kern="1200" cap="none" spc="0" normalizeH="0" baseline="0" noProof="0">
                <a:ln>
                  <a:noFill/>
                </a:ln>
                <a:solidFill>
                  <a:srgbClr val="FFFFFF"/>
                </a:solidFill>
                <a:effectLst/>
                <a:uLnTx/>
                <a:uFillTx/>
                <a:latin typeface="Roboto"/>
                <a:ea typeface="Roboto"/>
                <a:cs typeface="Roboto"/>
                <a:sym typeface="Roboto"/>
                <a:hlinkClick r:id="rId2"/>
              </a:rPr>
              <a:t>rework.withgoogle.com</a:t>
            </a:r>
            <a:r>
              <a:rPr kumimoji="0" lang="en" sz="1067" b="0" i="0" u="none" strike="noStrike" kern="1200" cap="none" spc="0" normalizeH="0" baseline="0" noProof="0">
                <a:ln>
                  <a:noFill/>
                </a:ln>
                <a:solidFill>
                  <a:srgbClr val="FFFFFF"/>
                </a:solidFill>
                <a:effectLst/>
                <a:uLnTx/>
                <a:uFillTx/>
                <a:latin typeface="Roboto"/>
                <a:ea typeface="Roboto"/>
                <a:cs typeface="Roboto"/>
                <a:sym typeface="Roboto"/>
              </a:rPr>
              <a:t> (the "Website") and may be used for non-commercial purposes in accordance with the terms of use set forth on the Website.</a:t>
            </a:r>
          </a:p>
        </p:txBody>
      </p:sp>
      <p:pic>
        <p:nvPicPr>
          <p:cNvPr id="30" name="Shape 30"/>
          <p:cNvPicPr preferRelativeResize="0"/>
          <p:nvPr/>
        </p:nvPicPr>
        <p:blipFill>
          <a:blip r:embed="rId3">
            <a:alphaModFix/>
          </a:blip>
          <a:stretch>
            <a:fillRect/>
          </a:stretch>
        </p:blipFill>
        <p:spPr>
          <a:xfrm>
            <a:off x="11243800" y="6452690"/>
            <a:ext cx="1010733" cy="505367"/>
          </a:xfrm>
          <a:prstGeom prst="rect">
            <a:avLst/>
          </a:prstGeom>
          <a:noFill/>
          <a:ln>
            <a:noFill/>
          </a:ln>
        </p:spPr>
      </p:pic>
    </p:spTree>
    <p:extLst>
      <p:ext uri="{BB962C8B-B14F-4D97-AF65-F5344CB8AC3E}">
        <p14:creationId xmlns:p14="http://schemas.microsoft.com/office/powerpoint/2010/main" val="109807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871134" y="1341438"/>
            <a:ext cx="43984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72768" y="1341438"/>
            <a:ext cx="43984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669471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6686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66331197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9233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03771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3194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tx1"/>
        </a:solidFill>
        <a:effectLst/>
      </p:bgPr>
    </p:bg>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bwMode="auto">
          <a:xfrm>
            <a:off x="1871133" y="1341438"/>
            <a:ext cx="9000067"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134125"/>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Times New Roman" pitchFamily="18" charset="0"/>
          <a:cs typeface="Arial" charset="0"/>
        </a:defRPr>
      </a:lvl2pPr>
      <a:lvl3pPr algn="l" rtl="0" eaLnBrk="1" fontAlgn="base" hangingPunct="1">
        <a:spcBef>
          <a:spcPct val="0"/>
        </a:spcBef>
        <a:spcAft>
          <a:spcPct val="0"/>
        </a:spcAft>
        <a:defRPr sz="3600" b="1">
          <a:solidFill>
            <a:schemeClr val="tx2"/>
          </a:solidFill>
          <a:latin typeface="Times New Roman" pitchFamily="18" charset="0"/>
          <a:cs typeface="Arial" charset="0"/>
        </a:defRPr>
      </a:lvl3pPr>
      <a:lvl4pPr algn="l" rtl="0" eaLnBrk="1" fontAlgn="base" hangingPunct="1">
        <a:spcBef>
          <a:spcPct val="0"/>
        </a:spcBef>
        <a:spcAft>
          <a:spcPct val="0"/>
        </a:spcAft>
        <a:defRPr sz="3600" b="1">
          <a:solidFill>
            <a:schemeClr val="tx2"/>
          </a:solidFill>
          <a:latin typeface="Times New Roman" pitchFamily="18" charset="0"/>
          <a:cs typeface="Arial" charset="0"/>
        </a:defRPr>
      </a:lvl4pPr>
      <a:lvl5pPr algn="l" rtl="0" eaLnBrk="1" fontAlgn="base" hangingPunct="1">
        <a:spcBef>
          <a:spcPct val="0"/>
        </a:spcBef>
        <a:spcAft>
          <a:spcPct val="0"/>
        </a:spcAft>
        <a:defRPr sz="3600" b="1">
          <a:solidFill>
            <a:schemeClr val="tx2"/>
          </a:solidFill>
          <a:latin typeface="Times New Roman" pitchFamily="18" charset="0"/>
          <a:cs typeface="Arial" charset="0"/>
        </a:defRPr>
      </a:lvl5pPr>
      <a:lvl6pPr marL="457200" algn="l" rtl="0" eaLnBrk="1" fontAlgn="base" hangingPunct="1">
        <a:spcBef>
          <a:spcPct val="0"/>
        </a:spcBef>
        <a:spcAft>
          <a:spcPct val="0"/>
        </a:spcAft>
        <a:defRPr sz="3600" b="1">
          <a:solidFill>
            <a:schemeClr val="tx2"/>
          </a:solidFill>
          <a:latin typeface="Times New Roman" pitchFamily="18" charset="0"/>
          <a:cs typeface="Arial" charset="0"/>
        </a:defRPr>
      </a:lvl6pPr>
      <a:lvl7pPr marL="914400" algn="l" rtl="0" eaLnBrk="1" fontAlgn="base" hangingPunct="1">
        <a:spcBef>
          <a:spcPct val="0"/>
        </a:spcBef>
        <a:spcAft>
          <a:spcPct val="0"/>
        </a:spcAft>
        <a:defRPr sz="3600" b="1">
          <a:solidFill>
            <a:schemeClr val="tx2"/>
          </a:solidFill>
          <a:latin typeface="Times New Roman" pitchFamily="18" charset="0"/>
          <a:cs typeface="Arial" charset="0"/>
        </a:defRPr>
      </a:lvl7pPr>
      <a:lvl8pPr marL="1371600" algn="l" rtl="0" eaLnBrk="1" fontAlgn="base" hangingPunct="1">
        <a:spcBef>
          <a:spcPct val="0"/>
        </a:spcBef>
        <a:spcAft>
          <a:spcPct val="0"/>
        </a:spcAft>
        <a:defRPr sz="3600" b="1">
          <a:solidFill>
            <a:schemeClr val="tx2"/>
          </a:solidFill>
          <a:latin typeface="Times New Roman" pitchFamily="18" charset="0"/>
          <a:cs typeface="Arial" charset="0"/>
        </a:defRPr>
      </a:lvl8pPr>
      <a:lvl9pPr marL="1828800" algn="l" rtl="0" eaLnBrk="1" fontAlgn="base" hangingPunct="1">
        <a:spcBef>
          <a:spcPct val="0"/>
        </a:spcBef>
        <a:spcAft>
          <a:spcPct val="0"/>
        </a:spcAft>
        <a:defRPr sz="3600" b="1">
          <a:solidFill>
            <a:schemeClr val="tx2"/>
          </a:solidFill>
          <a:latin typeface="Times New Roman" pitchFamily="18" charset="0"/>
          <a:cs typeface="Arial" charset="0"/>
        </a:defRPr>
      </a:lvl9pPr>
    </p:titleStyle>
    <p:bodyStyle>
      <a:lvl1pPr marL="342900" indent="-342900" algn="l" rtl="0" eaLnBrk="1" fontAlgn="base" hangingPunct="1">
        <a:spcBef>
          <a:spcPct val="20000"/>
        </a:spcBef>
        <a:spcAft>
          <a:spcPct val="0"/>
        </a:spcAft>
        <a:buClr>
          <a:schemeClr val="tx1"/>
        </a:buClr>
        <a:buSzPct val="45000"/>
        <a:buFont typeface="Wingdings" pitchFamily="2" charset="2"/>
        <a:buChar char="l"/>
        <a:defRPr sz="3200">
          <a:solidFill>
            <a:schemeClr val="bg2"/>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2"/>
          </a:solidFill>
          <a:latin typeface="+mn-lt"/>
          <a:cs typeface="+mn-cs"/>
        </a:defRPr>
      </a:lvl2pPr>
      <a:lvl3pPr marL="1143000" indent="-228600" algn="l" rtl="0" eaLnBrk="1" fontAlgn="base" hangingPunct="1">
        <a:spcBef>
          <a:spcPct val="20000"/>
        </a:spcBef>
        <a:spcAft>
          <a:spcPct val="0"/>
        </a:spcAft>
        <a:buChar char="•"/>
        <a:defRPr sz="2400">
          <a:solidFill>
            <a:schemeClr val="bg2"/>
          </a:solidFill>
          <a:latin typeface="+mn-lt"/>
          <a:cs typeface="+mn-cs"/>
        </a:defRPr>
      </a:lvl3pPr>
      <a:lvl4pPr marL="1600200"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9F45B-4D07-4DEF-96ED-E258796F791A}" type="datetimeFigureOut">
              <a:rPr lang="en-GB" smtClean="0"/>
              <a:t>01/06/2022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C39EF-182C-47F7-8040-5D851DCED8C1}" type="slidenum">
              <a:rPr lang="en-GB" smtClean="0"/>
              <a:t>‹#›</a:t>
            </a:fld>
            <a:endParaRPr lang="en-GB"/>
          </a:p>
        </p:txBody>
      </p:sp>
    </p:spTree>
    <p:extLst>
      <p:ext uri="{BB962C8B-B14F-4D97-AF65-F5344CB8AC3E}">
        <p14:creationId xmlns:p14="http://schemas.microsoft.com/office/powerpoint/2010/main" val="96128674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solidFill>
          <a:srgbClr val="FFFFFF"/>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871133" y="1341438"/>
            <a:ext cx="9000067"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9710691"/>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1"/>
        </a:buClr>
        <a:buSzPct val="45000"/>
        <a:buFont typeface="Wingdings" pitchFamily="2" charset="2"/>
        <a:buChar char="l"/>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eaLnBrk="0" fontAlgn="base" hangingPunct="0">
        <a:spcBef>
          <a:spcPct val="20000"/>
        </a:spcBef>
        <a:spcAft>
          <a:spcPct val="0"/>
        </a:spcAft>
        <a:buChar char="»"/>
        <a:defRPr sz="2000">
          <a:solidFill>
            <a:schemeClr val="bg2"/>
          </a:solidFill>
          <a:latin typeface="+mn-lt"/>
        </a:defRPr>
      </a:lvl6pPr>
      <a:lvl7pPr marL="2971800" indent="-228600" algn="l" rtl="0" eaLnBrk="0" fontAlgn="base" hangingPunct="0">
        <a:spcBef>
          <a:spcPct val="20000"/>
        </a:spcBef>
        <a:spcAft>
          <a:spcPct val="0"/>
        </a:spcAft>
        <a:buChar char="»"/>
        <a:defRPr sz="2000">
          <a:solidFill>
            <a:schemeClr val="bg2"/>
          </a:solidFill>
          <a:latin typeface="+mn-lt"/>
        </a:defRPr>
      </a:lvl7pPr>
      <a:lvl8pPr marL="3429000" indent="-228600" algn="l" rtl="0" eaLnBrk="0" fontAlgn="base" hangingPunct="0">
        <a:spcBef>
          <a:spcPct val="20000"/>
        </a:spcBef>
        <a:spcAft>
          <a:spcPct val="0"/>
        </a:spcAft>
        <a:buChar char="»"/>
        <a:defRPr sz="2000">
          <a:solidFill>
            <a:schemeClr val="bg2"/>
          </a:solidFill>
          <a:latin typeface="+mn-lt"/>
        </a:defRPr>
      </a:lvl8pPr>
      <a:lvl9pPr marL="3886200" indent="-228600" algn="l" rtl="0" eaLnBrk="0" fontAlgn="base" hangingPunct="0">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tags" Target="../tags/tag3.xml"/><Relationship Id="rId4" Type="http://schemas.openxmlformats.org/officeDocument/2006/relationships/hyperlink" Target="https://www.youtube.com/watch?v=YP3yAX5w6x8"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7.xml"/><Relationship Id="rId1" Type="http://schemas.openxmlformats.org/officeDocument/2006/relationships/tags" Target="../tags/tag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7.xml"/><Relationship Id="rId1" Type="http://schemas.openxmlformats.org/officeDocument/2006/relationships/tags" Target="../tags/tag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xml"/><Relationship Id="rId1" Type="http://schemas.openxmlformats.org/officeDocument/2006/relationships/tags" Target="../tags/tag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7.xml"/><Relationship Id="rId1" Type="http://schemas.openxmlformats.org/officeDocument/2006/relationships/tags" Target="../tags/tag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tags" Target="../tags/tag1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7.xml"/><Relationship Id="rId1" Type="http://schemas.openxmlformats.org/officeDocument/2006/relationships/tags" Target="../tags/tag1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xml"/><Relationship Id="rId1" Type="http://schemas.openxmlformats.org/officeDocument/2006/relationships/tags" Target="../tags/tag1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13.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2067E-CEC9-4494-A193-F29339575EAD}"/>
              </a:ext>
            </a:extLst>
          </p:cNvPr>
          <p:cNvSpPr txBox="1">
            <a:spLocks noGrp="1"/>
          </p:cNvSpPr>
          <p:nvPr>
            <p:ph type="title" idx="4294967295"/>
          </p:nvPr>
        </p:nvSpPr>
        <p:spPr>
          <a:xfrm>
            <a:off x="1487489" y="3586255"/>
            <a:ext cx="6094490" cy="30839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j-lt"/>
                <a:ea typeface="+mj-ea"/>
                <a:cs typeface="+mj-cs"/>
              </a:rPr>
              <a:t>Please interrupt at any time. </a:t>
            </a:r>
            <a:br>
              <a:rPr kumimoji="0" lang="en-US" sz="5400" b="1" i="0" u="none" strike="noStrike" kern="1200" cap="none" spc="0" normalizeH="0" baseline="0" noProof="0" dirty="0">
                <a:ln>
                  <a:noFill/>
                </a:ln>
                <a:solidFill>
                  <a:schemeClr val="tx1"/>
                </a:solidFill>
                <a:effectLst/>
                <a:uLnTx/>
                <a:uFillTx/>
                <a:latin typeface="+mj-lt"/>
                <a:ea typeface="+mj-ea"/>
                <a:cs typeface="+mj-cs"/>
              </a:rPr>
            </a:br>
            <a:r>
              <a:rPr kumimoji="0" lang="en-US" sz="5400" b="1" i="0" u="none" strike="noStrike" kern="1200" cap="none" spc="0" normalizeH="0" baseline="0" noProof="0" dirty="0">
                <a:ln>
                  <a:noFill/>
                </a:ln>
                <a:solidFill>
                  <a:schemeClr val="tx1"/>
                </a:solidFill>
                <a:effectLst/>
                <a:uLnTx/>
                <a:uFillTx/>
                <a:latin typeface="+mj-lt"/>
                <a:ea typeface="+mj-ea"/>
                <a:cs typeface="+mj-cs"/>
              </a:rPr>
              <a:t>Raise Zoom hand or use chat</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AE9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FFC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B137C3-CDD2-4A7F-97B8-1DDD54D3B28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113" y="0"/>
            <a:ext cx="5699887" cy="3801780"/>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a:extLst>
              <a:ext uri="{C183D7F6-B498-43B3-948B-1728B52AA6E4}">
                <adec:decorative xmlns:adec="http://schemas.microsoft.com/office/drawing/2017/decorative" val="1"/>
              </a:ext>
            </a:extLst>
          </p:cNvPr>
          <p:cNvSpPr/>
          <p:nvPr/>
        </p:nvSpPr>
        <p:spPr>
          <a:xfrm>
            <a:off x="551384" y="548680"/>
            <a:ext cx="2340000" cy="2340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C183D7F6-B498-43B3-948B-1728B52AA6E4}">
                <adec:decorative xmlns:adec="http://schemas.microsoft.com/office/drawing/2017/decorative" val="1"/>
              </a:ext>
            </a:extLst>
          </p:cNvPr>
          <p:cNvSpPr/>
          <p:nvPr/>
        </p:nvSpPr>
        <p:spPr>
          <a:xfrm>
            <a:off x="5125828" y="2327987"/>
            <a:ext cx="324000" cy="3240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2227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332656"/>
            <a:ext cx="10585176" cy="1107996"/>
          </a:xfrm>
        </p:spPr>
        <p:txBody>
          <a:bodyPr wrap="square">
            <a:spAutoFit/>
          </a:bodyPr>
          <a:lstStyle/>
          <a:p>
            <a:r>
              <a:rPr lang="en-GB" sz="6600" b="0" dirty="0">
                <a:solidFill>
                  <a:schemeClr val="bg2"/>
                </a:solidFill>
                <a:latin typeface="Calibri" panose="020F0502020204030204" pitchFamily="34" charset="0"/>
                <a:cs typeface="Calibri" panose="020F0502020204030204" pitchFamily="34" charset="0"/>
              </a:rPr>
              <a:t>Easier to say what it is </a:t>
            </a:r>
            <a:r>
              <a:rPr lang="en-GB" sz="6600" dirty="0">
                <a:solidFill>
                  <a:schemeClr val="bg2"/>
                </a:solidFill>
                <a:latin typeface="Calibri" panose="020F0502020204030204" pitchFamily="34" charset="0"/>
                <a:cs typeface="Calibri" panose="020F0502020204030204" pitchFamily="34" charset="0"/>
              </a:rPr>
              <a:t>not</a:t>
            </a:r>
            <a:r>
              <a:rPr lang="en-GB" sz="6600" b="0" dirty="0">
                <a:solidFill>
                  <a:schemeClr val="bg2"/>
                </a:solidFill>
                <a:latin typeface="Calibri" panose="020F0502020204030204" pitchFamily="34" charset="0"/>
                <a:cs typeface="Calibri" panose="020F0502020204030204" pitchFamily="34" charset="0"/>
              </a:rPr>
              <a:t>:</a:t>
            </a:r>
          </a:p>
        </p:txBody>
      </p:sp>
      <p:sp>
        <p:nvSpPr>
          <p:cNvPr id="3" name="Title 1">
            <a:extLst>
              <a:ext uri="{FF2B5EF4-FFF2-40B4-BE49-F238E27FC236}">
                <a16:creationId xmlns:a16="http://schemas.microsoft.com/office/drawing/2014/main" id="{BDB79A4D-78B7-46BF-898E-797DCA5B5EC9}"/>
              </a:ext>
            </a:extLst>
          </p:cNvPr>
          <p:cNvSpPr txBox="1">
            <a:spLocks/>
          </p:cNvSpPr>
          <p:nvPr/>
        </p:nvSpPr>
        <p:spPr>
          <a:xfrm>
            <a:off x="483568" y="1450514"/>
            <a:ext cx="11089232" cy="144655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r>
              <a:rPr lang="en-GB" sz="4400" b="0" kern="0" dirty="0">
                <a:solidFill>
                  <a:schemeClr val="bg1">
                    <a:lumMod val="75000"/>
                  </a:schemeClr>
                </a:solidFill>
                <a:latin typeface="Calibri" panose="020F0502020204030204" pitchFamily="34" charset="0"/>
                <a:cs typeface="Calibri" panose="020F0502020204030204" pitchFamily="34" charset="0"/>
              </a:rPr>
              <a:t>Research does </a:t>
            </a:r>
            <a:r>
              <a:rPr lang="en-GB" sz="4400" kern="0" dirty="0">
                <a:solidFill>
                  <a:schemeClr val="bg1">
                    <a:lumMod val="75000"/>
                  </a:schemeClr>
                </a:solidFill>
                <a:latin typeface="Calibri" panose="020F0502020204030204" pitchFamily="34" charset="0"/>
                <a:cs typeface="Calibri" panose="020F0502020204030204" pitchFamily="34" charset="0"/>
              </a:rPr>
              <a:t>not</a:t>
            </a:r>
            <a:r>
              <a:rPr lang="en-GB" sz="4400" b="0" kern="0" dirty="0">
                <a:solidFill>
                  <a:schemeClr val="bg1">
                    <a:lumMod val="75000"/>
                  </a:schemeClr>
                </a:solidFill>
                <a:latin typeface="Calibri" panose="020F0502020204030204" pitchFamily="34" charset="0"/>
                <a:cs typeface="Calibri" panose="020F0502020204030204" pitchFamily="34" charset="0"/>
              </a:rPr>
              <a:t> start with a hypothesis, does not prove or disprove</a:t>
            </a:r>
          </a:p>
        </p:txBody>
      </p:sp>
      <p:sp>
        <p:nvSpPr>
          <p:cNvPr id="4" name="Title 1">
            <a:extLst>
              <a:ext uri="{FF2B5EF4-FFF2-40B4-BE49-F238E27FC236}">
                <a16:creationId xmlns:a16="http://schemas.microsoft.com/office/drawing/2014/main" id="{1685017C-A720-4352-ABE4-91BF91B98E5C}"/>
              </a:ext>
            </a:extLst>
          </p:cNvPr>
          <p:cNvSpPr txBox="1">
            <a:spLocks/>
          </p:cNvSpPr>
          <p:nvPr/>
        </p:nvSpPr>
        <p:spPr>
          <a:xfrm>
            <a:off x="530414" y="4372903"/>
            <a:ext cx="8805946" cy="2123658"/>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r>
              <a:rPr lang="en-GB" sz="4400" b="0" kern="0" dirty="0">
                <a:solidFill>
                  <a:schemeClr val="bg1">
                    <a:lumMod val="75000"/>
                  </a:schemeClr>
                </a:solidFill>
                <a:latin typeface="Calibri" panose="020F0502020204030204" pitchFamily="34" charset="0"/>
                <a:cs typeface="Calibri" panose="020F0502020204030204" pitchFamily="34" charset="0"/>
              </a:rPr>
              <a:t>Data analysis does </a:t>
            </a:r>
            <a:r>
              <a:rPr lang="en-GB" sz="4400" kern="0" dirty="0">
                <a:solidFill>
                  <a:schemeClr val="bg1">
                    <a:lumMod val="75000"/>
                  </a:schemeClr>
                </a:solidFill>
                <a:latin typeface="Calibri" panose="020F0502020204030204" pitchFamily="34" charset="0"/>
                <a:cs typeface="Calibri" panose="020F0502020204030204" pitchFamily="34" charset="0"/>
              </a:rPr>
              <a:t>not</a:t>
            </a:r>
            <a:r>
              <a:rPr lang="en-GB" sz="4400" b="0" kern="0" dirty="0">
                <a:solidFill>
                  <a:schemeClr val="bg1">
                    <a:lumMod val="75000"/>
                  </a:schemeClr>
                </a:solidFill>
                <a:latin typeface="Calibri" panose="020F0502020204030204" pitchFamily="34" charset="0"/>
                <a:cs typeface="Calibri" panose="020F0502020204030204" pitchFamily="34" charset="0"/>
              </a:rPr>
              <a:t> happen only at the end, after all data has been collected</a:t>
            </a:r>
          </a:p>
        </p:txBody>
      </p:sp>
      <p:sp>
        <p:nvSpPr>
          <p:cNvPr id="6" name="Title 1">
            <a:extLst>
              <a:ext uri="{FF2B5EF4-FFF2-40B4-BE49-F238E27FC236}">
                <a16:creationId xmlns:a16="http://schemas.microsoft.com/office/drawing/2014/main" id="{17872802-1E14-446C-8A45-2D084E6C7A5C}"/>
              </a:ext>
            </a:extLst>
          </p:cNvPr>
          <p:cNvSpPr txBox="1">
            <a:spLocks/>
          </p:cNvSpPr>
          <p:nvPr/>
        </p:nvSpPr>
        <p:spPr>
          <a:xfrm>
            <a:off x="549150" y="2897064"/>
            <a:ext cx="11494329" cy="1323439"/>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r>
              <a:rPr lang="en-GB" sz="4400" b="0" kern="0" dirty="0">
                <a:solidFill>
                  <a:schemeClr val="bg1">
                    <a:lumMod val="75000"/>
                  </a:schemeClr>
                </a:solidFill>
                <a:latin typeface="Calibri" panose="020F0502020204030204" pitchFamily="34" charset="0"/>
                <a:cs typeface="Calibri" panose="020F0502020204030204" pitchFamily="34" charset="0"/>
              </a:rPr>
              <a:t>Thorough literature review is </a:t>
            </a:r>
            <a:r>
              <a:rPr lang="en-GB" sz="4400" kern="0" dirty="0">
                <a:solidFill>
                  <a:schemeClr val="bg1">
                    <a:lumMod val="75000"/>
                  </a:schemeClr>
                </a:solidFill>
                <a:latin typeface="Calibri" panose="020F0502020204030204" pitchFamily="34" charset="0"/>
                <a:cs typeface="Calibri" panose="020F0502020204030204" pitchFamily="34" charset="0"/>
              </a:rPr>
              <a:t>not</a:t>
            </a:r>
            <a:r>
              <a:rPr lang="en-GB" sz="4400" b="0" kern="0" dirty="0">
                <a:solidFill>
                  <a:schemeClr val="bg1">
                    <a:lumMod val="75000"/>
                  </a:schemeClr>
                </a:solidFill>
                <a:latin typeface="Calibri" panose="020F0502020204030204" pitchFamily="34" charset="0"/>
                <a:cs typeface="Calibri" panose="020F0502020204030204" pitchFamily="34" charset="0"/>
              </a:rPr>
              <a:t> first task </a:t>
            </a:r>
            <a:r>
              <a:rPr lang="en-GB" b="0" kern="0" dirty="0">
                <a:solidFill>
                  <a:schemeClr val="bg1">
                    <a:lumMod val="75000"/>
                  </a:schemeClr>
                </a:solidFill>
                <a:latin typeface="Calibri" panose="020F0502020204030204" pitchFamily="34" charset="0"/>
                <a:cs typeface="Calibri" panose="020F0502020204030204" pitchFamily="34" charset="0"/>
              </a:rPr>
              <a:t>knowledge of literature for </a:t>
            </a:r>
            <a:r>
              <a:rPr lang="en-GB" b="0" i="1" kern="0" dirty="0">
                <a:solidFill>
                  <a:schemeClr val="bg1">
                    <a:lumMod val="75000"/>
                  </a:schemeClr>
                </a:solidFill>
                <a:latin typeface="Calibri" panose="020F0502020204030204" pitchFamily="34" charset="0"/>
                <a:cs typeface="Calibri" panose="020F0502020204030204" pitchFamily="34" charset="0"/>
              </a:rPr>
              <a:t>sensitising concepts </a:t>
            </a:r>
            <a:r>
              <a:rPr lang="en-GB" b="0" kern="0" dirty="0">
                <a:solidFill>
                  <a:schemeClr val="bg1">
                    <a:lumMod val="75000"/>
                  </a:schemeClr>
                </a:solidFill>
                <a:latin typeface="Calibri" panose="020F0502020204030204" pitchFamily="34" charset="0"/>
                <a:cs typeface="Calibri" panose="020F0502020204030204" pitchFamily="34" charset="0"/>
              </a:rPr>
              <a:t>useful</a:t>
            </a:r>
            <a:endParaRPr lang="en-GB" sz="4400" b="0" kern="0" dirty="0">
              <a:solidFill>
                <a:schemeClr val="bg1">
                  <a:lumMod val="75000"/>
                </a:schemeClr>
              </a:solidFill>
              <a:latin typeface="Calibri" panose="020F0502020204030204" pitchFamily="34" charset="0"/>
              <a:cs typeface="Calibri" panose="020F0502020204030204" pitchFamily="34" charset="0"/>
            </a:endParaRPr>
          </a:p>
        </p:txBody>
      </p:sp>
      <p:grpSp>
        <p:nvGrpSpPr>
          <p:cNvPr id="9" name="Group 8">
            <a:extLst>
              <a:ext uri="{C183D7F6-B498-43B3-948B-1728B52AA6E4}">
                <adec:decorative xmlns:adec="http://schemas.microsoft.com/office/drawing/2017/decorative" val="1"/>
              </a:ext>
            </a:extLst>
          </p:cNvPr>
          <p:cNvGrpSpPr/>
          <p:nvPr/>
        </p:nvGrpSpPr>
        <p:grpSpPr>
          <a:xfrm>
            <a:off x="263352" y="332656"/>
            <a:ext cx="11385648" cy="6129064"/>
            <a:chOff x="263352" y="332656"/>
            <a:chExt cx="11385648" cy="6129064"/>
          </a:xfrm>
        </p:grpSpPr>
        <p:cxnSp>
          <p:nvCxnSpPr>
            <p:cNvPr id="7" name="Straight Connector 6"/>
            <p:cNvCxnSpPr/>
            <p:nvPr/>
          </p:nvCxnSpPr>
          <p:spPr bwMode="auto">
            <a:xfrm>
              <a:off x="263352" y="332656"/>
              <a:ext cx="11233248" cy="5976664"/>
            </a:xfrm>
            <a:prstGeom prst="line">
              <a:avLst/>
            </a:prstGeom>
            <a:noFill/>
            <a:ln w="190500" cap="flat" cmpd="sng" algn="ctr">
              <a:solidFill>
                <a:srgbClr val="CC0000"/>
              </a:solidFill>
              <a:prstDash val="solid"/>
              <a:round/>
              <a:headEnd type="none" w="med" len="med"/>
              <a:tailEnd type="none" w="med" len="med"/>
            </a:ln>
            <a:effectLst/>
          </p:spPr>
        </p:cxnSp>
        <p:cxnSp>
          <p:nvCxnSpPr>
            <p:cNvPr id="8" name="Straight Connector 7"/>
            <p:cNvCxnSpPr/>
            <p:nvPr/>
          </p:nvCxnSpPr>
          <p:spPr bwMode="auto">
            <a:xfrm flipV="1">
              <a:off x="415752" y="485056"/>
              <a:ext cx="11233248" cy="5976664"/>
            </a:xfrm>
            <a:prstGeom prst="line">
              <a:avLst/>
            </a:prstGeom>
            <a:noFill/>
            <a:ln w="190500" cap="flat" cmpd="sng" algn="ctr">
              <a:solidFill>
                <a:srgbClr val="CC0000"/>
              </a:solidFill>
              <a:prstDash val="solid"/>
              <a:round/>
              <a:headEnd type="none" w="med" len="med"/>
              <a:tailEnd type="none" w="med" len="med"/>
            </a:ln>
            <a:effectLst/>
          </p:spPr>
        </p:cxnSp>
      </p:grpSp>
    </p:spTree>
    <p:custDataLst>
      <p:tags r:id="rId1"/>
    </p:custDataLst>
    <p:extLst>
      <p:ext uri="{BB962C8B-B14F-4D97-AF65-F5344CB8AC3E}">
        <p14:creationId xmlns:p14="http://schemas.microsoft.com/office/powerpoint/2010/main" val="816453134"/>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325105"/>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What is Grounded Theory for?</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695400" y="1654636"/>
            <a:ext cx="11089232" cy="3000821"/>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600"/>
              </a:spcAft>
              <a:defRPr/>
            </a:pPr>
            <a:r>
              <a:rPr lang="en-GB" sz="4800" b="0" kern="0" dirty="0">
                <a:solidFill>
                  <a:schemeClr val="tx1">
                    <a:lumMod val="85000"/>
                    <a:lumOff val="15000"/>
                  </a:schemeClr>
                </a:solidFill>
                <a:latin typeface="Calibri" panose="020F0502020204030204" pitchFamily="34" charset="0"/>
                <a:cs typeface="Calibri" panose="020F0502020204030204" pitchFamily="34" charset="0"/>
              </a:rPr>
              <a:t>To generate </a:t>
            </a:r>
            <a:r>
              <a:rPr lang="en-GB" sz="4800" kern="0" dirty="0">
                <a:solidFill>
                  <a:schemeClr val="tx1">
                    <a:lumMod val="85000"/>
                    <a:lumOff val="15000"/>
                  </a:schemeClr>
                </a:solidFill>
                <a:latin typeface="Calibri" panose="020F0502020204030204" pitchFamily="34" charset="0"/>
                <a:cs typeface="Calibri" panose="020F0502020204030204" pitchFamily="34" charset="0"/>
              </a:rPr>
              <a:t>theories</a:t>
            </a:r>
            <a:r>
              <a:rPr lang="en-GB" sz="4800" b="0" kern="0" dirty="0">
                <a:solidFill>
                  <a:schemeClr val="tx1">
                    <a:lumMod val="85000"/>
                    <a:lumOff val="15000"/>
                  </a:schemeClr>
                </a:solidFill>
                <a:latin typeface="Calibri" panose="020F0502020204030204" pitchFamily="34" charset="0"/>
                <a:cs typeface="Calibri" panose="020F0502020204030204" pitchFamily="34" charset="0"/>
              </a:rPr>
              <a:t> that explain how aspects of the social world works</a:t>
            </a:r>
          </a:p>
          <a:p>
            <a:pPr lvl="0">
              <a:spcAft>
                <a:spcPts val="600"/>
              </a:spcAft>
              <a:defRPr/>
            </a:pPr>
            <a:r>
              <a:rPr kumimoji="0" lang="en-GB" sz="4400" b="0" i="1" u="none" strike="noStrike" kern="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rPr>
              <a:t>Uses inductive</a:t>
            </a:r>
            <a:r>
              <a:rPr kumimoji="0" lang="en-GB" sz="4400" b="0" i="1" u="none" strike="noStrike" kern="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rPr>
              <a:t> reasoning/</a:t>
            </a:r>
            <a:r>
              <a:rPr lang="en-GB" sz="4400" b="0" i="1" kern="0" dirty="0">
                <a:solidFill>
                  <a:schemeClr val="tx1">
                    <a:lumMod val="85000"/>
                    <a:lumOff val="15000"/>
                  </a:schemeClr>
                </a:solidFill>
                <a:latin typeface="Calibri" panose="020F0502020204030204" pitchFamily="34" charset="0"/>
                <a:cs typeface="Calibri" panose="020F0502020204030204" pitchFamily="34" charset="0"/>
              </a:rPr>
              <a:t>emergent research</a:t>
            </a:r>
            <a:r>
              <a:rPr kumimoji="0" lang="en-GB" sz="4400" b="0" i="1" u="none" strike="noStrike" kern="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rPr>
              <a:t> </a:t>
            </a:r>
            <a:r>
              <a:rPr lang="en-GB" sz="4000" b="0" i="1" kern="0" noProof="0" dirty="0">
                <a:solidFill>
                  <a:schemeClr val="tx1">
                    <a:lumMod val="85000"/>
                    <a:lumOff val="15000"/>
                  </a:schemeClr>
                </a:solidFill>
                <a:latin typeface="Calibri" panose="020F0502020204030204" pitchFamily="34" charset="0"/>
                <a:cs typeface="Calibri" panose="020F0502020204030204" pitchFamily="34" charset="0"/>
              </a:rPr>
              <a:t>…but can any research truly be inductive?</a:t>
            </a:r>
            <a:endParaRPr kumimoji="0" lang="en-GB" sz="4000" b="0" i="1" u="none" strike="noStrike" kern="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297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17D6146-4318-46BC-842F-CA9359C925B2}"/>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65" b="888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6" name="Title 5">
            <a:extLst>
              <a:ext uri="{FF2B5EF4-FFF2-40B4-BE49-F238E27FC236}">
                <a16:creationId xmlns:a16="http://schemas.microsoft.com/office/drawing/2014/main" id="{95FA1F89-62AA-4E56-A03A-645765346A01}"/>
              </a:ext>
            </a:extLst>
          </p:cNvPr>
          <p:cNvSpPr txBox="1">
            <a:spLocks noGrp="1"/>
          </p:cNvSpPr>
          <p:nvPr>
            <p:ph type="title" idx="4294967295"/>
          </p:nvPr>
        </p:nvSpPr>
        <p:spPr>
          <a:xfrm>
            <a:off x="6798165" y="1196752"/>
            <a:ext cx="4605544" cy="2474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chemeClr val="tx1">
                    <a:alpha val="80000"/>
                  </a:schemeClr>
                </a:solidFill>
                <a:effectLst/>
                <a:uLnTx/>
                <a:uFillTx/>
                <a:latin typeface="+mn-lt"/>
                <a:ea typeface="+mn-ea"/>
                <a:cs typeface="+mn-cs"/>
              </a:rPr>
              <a:t>Grounded theorists look for patterns, even when focusing on a single case </a:t>
            </a:r>
            <a:br>
              <a:rPr kumimoji="0" lang="en-US" sz="3600" b="0" i="0" u="none" strike="noStrike" kern="1200" cap="none" spc="0" normalizeH="0" baseline="0" noProof="0" dirty="0">
                <a:ln>
                  <a:noFill/>
                </a:ln>
                <a:solidFill>
                  <a:schemeClr val="tx1">
                    <a:alpha val="80000"/>
                  </a:schemeClr>
                </a:solidFill>
                <a:effectLst/>
                <a:uLnTx/>
                <a:uFillTx/>
                <a:latin typeface="+mn-lt"/>
                <a:ea typeface="+mn-ea"/>
                <a:cs typeface="+mn-cs"/>
              </a:rPr>
            </a:br>
            <a:r>
              <a:rPr kumimoji="0" lang="en-US" sz="2800" b="0" i="0" u="none" strike="noStrike" kern="1200" cap="none" spc="0" normalizeH="0" baseline="0" noProof="0" dirty="0">
                <a:ln>
                  <a:noFill/>
                </a:ln>
                <a:solidFill>
                  <a:schemeClr val="tx1">
                    <a:alpha val="80000"/>
                  </a:schemeClr>
                </a:solidFill>
                <a:effectLst/>
                <a:uLnTx/>
                <a:uFillTx/>
                <a:latin typeface="+mn-lt"/>
                <a:ea typeface="+mn-ea"/>
                <a:cs typeface="+mn-cs"/>
              </a:rPr>
              <a:t>(Charmaz, 2014)</a:t>
            </a:r>
          </a:p>
        </p:txBody>
      </p:sp>
      <p:sp>
        <p:nvSpPr>
          <p:cNvPr id="3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94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50DD28-0CB4-4896-ABF5-9EB57A4E9C2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37088" b="15083"/>
          <a:stretch/>
        </p:blipFill>
        <p:spPr>
          <a:xfrm>
            <a:off x="20" y="10"/>
            <a:ext cx="8668492" cy="6857990"/>
          </a:xfrm>
          <a:prstGeom prst="rect">
            <a:avLst/>
          </a:prstGeom>
        </p:spPr>
      </p:pic>
      <p:sp>
        <p:nvSpPr>
          <p:cNvPr id="52" name="Rectangle 5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7760208" y="1844824"/>
            <a:ext cx="4023360" cy="2086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mj-lt"/>
                <a:ea typeface="+mj-ea"/>
                <a:cs typeface="+mj-cs"/>
              </a:rPr>
              <a:t>History of Grounded Theory</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54" name="Rectangle 5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682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 name="Rectangle 79">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7938533" y="978619"/>
            <a:ext cx="3404594" cy="1106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j-ea"/>
                <a:cs typeface="+mj-cs"/>
              </a:rPr>
              <a:t>Origin of Grounded Theory</a:t>
            </a:r>
            <a:endParaRPr kumimoji="0" lang="en-US" sz="3200" b="0" i="0" u="none" strike="noStrike" kern="1200" cap="none" spc="0" normalizeH="0" baseline="0" noProof="0" dirty="0">
              <a:ln>
                <a:noFill/>
              </a:ln>
              <a:solidFill>
                <a:schemeClr val="tx1"/>
              </a:solidFill>
              <a:effectLst/>
              <a:uLnTx/>
              <a:uFillTx/>
              <a:latin typeface="+mn-lt"/>
              <a:ea typeface="+mj-ea"/>
              <a:cs typeface="+mj-cs"/>
            </a:endParaRPr>
          </a:p>
        </p:txBody>
      </p:sp>
      <p:pic>
        <p:nvPicPr>
          <p:cNvPr id="5124" name="Picture 4" descr="Image result for 1967">
            <a:extLst>
              <a:ext uri="{FF2B5EF4-FFF2-40B4-BE49-F238E27FC236}">
                <a16:creationId xmlns:a16="http://schemas.microsoft.com/office/drawing/2014/main" id="{ECCC4578-00ED-49A1-B84E-2CDBAC6694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480" y="1941145"/>
            <a:ext cx="6647688" cy="2875125"/>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4" name="Rectangle 83">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7873715" y="2252870"/>
            <a:ext cx="3600400" cy="3687266"/>
          </a:xfrm>
          <a:prstGeom prst="rect">
            <a:avLst/>
          </a:prstGeom>
        </p:spPr>
        <p:txBody>
          <a:bodyPr vert="horz" lIns="91440" tIns="45720" rIns="91440" bIns="45720" rtlCol="0">
            <a:norm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marR="0" lvl="0" eaLnBrk="1" fontAlgn="base" hangingPunct="1">
              <a:lnSpc>
                <a:spcPct val="90000"/>
              </a:lnSpc>
              <a:spcBef>
                <a:spcPct val="0"/>
              </a:spcBef>
              <a:spcAft>
                <a:spcPts val="600"/>
              </a:spcAft>
              <a:buClrTx/>
              <a:buSzTx/>
              <a:tabLst/>
              <a:defRPr/>
            </a:pPr>
            <a:r>
              <a:rPr kumimoji="0" lang="en-US" sz="2800" b="0" i="0" u="none" strike="noStrike" cap="none" spc="0" normalizeH="0" baseline="0" noProof="0" dirty="0">
                <a:ln>
                  <a:noFill/>
                </a:ln>
                <a:solidFill>
                  <a:schemeClr val="tx1"/>
                </a:solidFill>
                <a:effectLst/>
                <a:uLnTx/>
                <a:uFillTx/>
                <a:latin typeface="+mn-lt"/>
                <a:ea typeface="+mn-ea"/>
                <a:cs typeface="+mn-cs"/>
              </a:rPr>
              <a:t>Barney Glaser &amp; Anselm Strauss</a:t>
            </a:r>
          </a:p>
          <a:p>
            <a:pPr lvl="0" eaLnBrk="1" hangingPunct="1">
              <a:lnSpc>
                <a:spcPct val="90000"/>
              </a:lnSpc>
              <a:spcAft>
                <a:spcPts val="600"/>
              </a:spcAft>
            </a:pPr>
            <a:r>
              <a:rPr lang="en-US" sz="2400" b="0" i="1" dirty="0">
                <a:solidFill>
                  <a:schemeClr val="tx1"/>
                </a:solidFill>
                <a:latin typeface="+mn-lt"/>
                <a:ea typeface="+mn-ea"/>
                <a:cs typeface="+mn-cs"/>
              </a:rPr>
              <a:t>The Discovery of Grounded Theory: An Approach to Qualitative Research </a:t>
            </a:r>
            <a:endParaRPr kumimoji="0" lang="en-US" sz="2400" b="0" i="1" u="none" strike="noStrike"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17267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1706960" y="1052736"/>
            <a:ext cx="9793088"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GB" sz="4400" b="0" i="0" u="none" strike="noStrike" kern="1200" cap="none" spc="0" normalizeH="0" baseline="0" noProof="0" dirty="0">
                <a:ln>
                  <a:noFill/>
                </a:ln>
                <a:solidFill>
                  <a:schemeClr val="tx1">
                    <a:lumMod val="95000"/>
                    <a:lumOff val="5000"/>
                  </a:schemeClr>
                </a:solidFill>
                <a:effectLst/>
                <a:uLnTx/>
                <a:uFillTx/>
                <a:latin typeface="+mn-lt"/>
                <a:ea typeface="+mn-ea"/>
                <a:cs typeface="+mn-cs"/>
              </a:rPr>
              <a:t>The Discovery of Grounded Theory was presented at the time to articulate a </a:t>
            </a:r>
            <a:r>
              <a:rPr kumimoji="0" lang="en-GB" sz="4400" b="1" i="0" u="none" strike="noStrike" kern="1200" cap="none" spc="0" normalizeH="0" baseline="0" noProof="0" dirty="0">
                <a:ln>
                  <a:noFill/>
                </a:ln>
                <a:solidFill>
                  <a:schemeClr val="accent3">
                    <a:lumMod val="75000"/>
                  </a:schemeClr>
                </a:solidFill>
                <a:effectLst/>
                <a:uLnTx/>
                <a:uFillTx/>
                <a:latin typeface="+mn-lt"/>
                <a:ea typeface="+mn-ea"/>
                <a:cs typeface="+mn-cs"/>
              </a:rPr>
              <a:t>credible alternative </a:t>
            </a:r>
            <a:r>
              <a:rPr kumimoji="0" lang="en-GB" sz="4400" b="0" i="0" u="none" strike="noStrike" kern="1200" cap="none" spc="0" normalizeH="0" baseline="0" noProof="0" dirty="0">
                <a:ln>
                  <a:noFill/>
                </a:ln>
                <a:solidFill>
                  <a:schemeClr val="tx1">
                    <a:lumMod val="95000"/>
                    <a:lumOff val="5000"/>
                  </a:schemeClr>
                </a:solidFill>
                <a:effectLst/>
                <a:uLnTx/>
                <a:uFillTx/>
                <a:latin typeface="+mn-lt"/>
                <a:ea typeface="+mn-ea"/>
                <a:cs typeface="+mn-cs"/>
              </a:rPr>
              <a:t>to the considerable dominance of </a:t>
            </a:r>
            <a:r>
              <a:rPr kumimoji="0" lang="en-GB" sz="4400" b="1" i="0" u="none" strike="noStrike" kern="1200" cap="none" spc="0" normalizeH="0" baseline="0" noProof="0" dirty="0">
                <a:ln>
                  <a:noFill/>
                </a:ln>
                <a:solidFill>
                  <a:schemeClr val="accent3">
                    <a:lumMod val="75000"/>
                  </a:schemeClr>
                </a:solidFill>
                <a:effectLst/>
                <a:uLnTx/>
                <a:uFillTx/>
                <a:latin typeface="+mn-lt"/>
                <a:ea typeface="+mn-ea"/>
                <a:cs typeface="+mn-cs"/>
              </a:rPr>
              <a:t>positivistic paradigms </a:t>
            </a:r>
            <a:r>
              <a:rPr kumimoji="0" lang="en-GB" sz="4400" b="0" i="0" u="none" strike="noStrike" kern="1200" cap="none" spc="0" normalizeH="0" baseline="0" noProof="0" dirty="0">
                <a:ln>
                  <a:noFill/>
                </a:ln>
                <a:solidFill>
                  <a:schemeClr val="tx1">
                    <a:lumMod val="95000"/>
                    <a:lumOff val="5000"/>
                  </a:schemeClr>
                </a:solidFill>
                <a:effectLst/>
                <a:uLnTx/>
                <a:uFillTx/>
                <a:latin typeface="+mn-lt"/>
                <a:ea typeface="+mn-ea"/>
                <a:cs typeface="+mn-cs"/>
              </a:rPr>
              <a:t>and their associated assumptions of the time.” </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77438" y="-20383500"/>
            <a:ext cx="2430000" cy="3600000"/>
          </a:xfrm>
          <a:prstGeom prst="rect">
            <a:avLst/>
          </a:prstGeom>
        </p:spPr>
      </p:pic>
      <p:sp>
        <p:nvSpPr>
          <p:cNvPr id="10" name="TextBox 9"/>
          <p:cNvSpPr txBox="1"/>
          <p:nvPr/>
        </p:nvSpPr>
        <p:spPr>
          <a:xfrm>
            <a:off x="1775400" y="4725144"/>
            <a:ext cx="3170330" cy="461665"/>
          </a:xfrm>
          <a:prstGeom prst="rect">
            <a:avLst/>
          </a:prstGeom>
          <a:noFill/>
        </p:spPr>
        <p:txBody>
          <a:bodyPr wrap="square" rtlCol="0">
            <a:spAutoFit/>
          </a:bodyPr>
          <a:lstStyle/>
          <a:p>
            <a:pPr>
              <a:spcBef>
                <a:spcPts val="600"/>
              </a:spcBef>
              <a:spcAft>
                <a:spcPts val="1200"/>
              </a:spcAft>
            </a:pPr>
            <a:r>
              <a:rPr lang="en-GB" sz="2400" dirty="0">
                <a:solidFill>
                  <a:schemeClr val="tx1">
                    <a:lumMod val="65000"/>
                    <a:lumOff val="35000"/>
                  </a:schemeClr>
                </a:solidFill>
              </a:rPr>
              <a:t>Waring (2012) p.297</a:t>
            </a:r>
            <a:endParaRPr lang="en-GB" sz="2800" dirty="0">
              <a:solidFill>
                <a:schemeClr val="tx1">
                  <a:lumMod val="65000"/>
                  <a:lumOff val="35000"/>
                </a:schemeClr>
              </a:solidFil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00" y="548680"/>
            <a:ext cx="1080000" cy="1080000"/>
          </a:xfrm>
          <a:prstGeom prst="rect">
            <a:avLst/>
          </a:prstGeom>
        </p:spPr>
      </p:pic>
    </p:spTree>
    <p:extLst>
      <p:ext uri="{BB962C8B-B14F-4D97-AF65-F5344CB8AC3E}">
        <p14:creationId xmlns:p14="http://schemas.microsoft.com/office/powerpoint/2010/main" val="77759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FA1F89-62AA-4E56-A03A-645765346A01}"/>
              </a:ext>
              <a:ext uri="{C183D7F6-B498-43B3-948B-1728B52AA6E4}">
                <adec:decorative xmlns:adec="http://schemas.microsoft.com/office/drawing/2017/decorative" val="1"/>
              </a:ext>
            </a:extLst>
          </p:cNvPr>
          <p:cNvSpPr txBox="1"/>
          <p:nvPr/>
        </p:nvSpPr>
        <p:spPr>
          <a:xfrm>
            <a:off x="6194716" y="1574298"/>
            <a:ext cx="5589916" cy="1754326"/>
          </a:xfrm>
          <a:prstGeom prst="rect">
            <a:avLst/>
          </a:prstGeom>
        </p:spPr>
        <p:txBody>
          <a:bodyPr vert="horz" wrap="square" lIns="91440" tIns="45720" rIns="91440" bIns="45720" rtlCol="0" anchor="ctr" anchorCtr="0">
            <a:spAutoFit/>
          </a:bodyPr>
          <a:lstStyle/>
          <a:p>
            <a:pPr>
              <a:lnSpc>
                <a:spcPct val="90000"/>
              </a:lnSpc>
              <a:spcBef>
                <a:spcPct val="0"/>
              </a:spcBef>
              <a:spcAft>
                <a:spcPts val="600"/>
              </a:spcAft>
            </a:pPr>
            <a:r>
              <a:rPr lang="en-US" sz="6000" b="1" dirty="0">
                <a:latin typeface="+mj-lt"/>
                <a:ea typeface="+mj-ea"/>
                <a:cs typeface="+mj-cs"/>
              </a:rPr>
              <a:t>‘Discovery’ of Grounded Theory</a:t>
            </a:r>
            <a:endParaRPr lang="en-US" sz="6000" dirty="0">
              <a:latin typeface="+mj-lt"/>
              <a:ea typeface="+mj-ea"/>
              <a:cs typeface="+mj-cs"/>
            </a:endParaRPr>
          </a:p>
        </p:txBody>
      </p:sp>
      <p:sp>
        <p:nvSpPr>
          <p:cNvPr id="23" name="Freeform: Shape 2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E17D6146-4318-46BC-842F-CA9359C925B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500" r="-2"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3" name="Freeform: Shape 3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Title 16">
            <a:extLst>
              <a:ext uri="{FF2B5EF4-FFF2-40B4-BE49-F238E27FC236}">
                <a16:creationId xmlns:a16="http://schemas.microsoft.com/office/drawing/2014/main" id="{5A2A8F0F-E208-1695-0691-EB8B8A1E679D}"/>
              </a:ext>
            </a:extLst>
          </p:cNvPr>
          <p:cNvSpPr txBox="1">
            <a:spLocks noGrp="1"/>
          </p:cNvSpPr>
          <p:nvPr>
            <p:ph type="title" idx="4294967295"/>
          </p:nvPr>
        </p:nvSpPr>
        <p:spPr>
          <a:xfrm>
            <a:off x="1685671" y="5964787"/>
            <a:ext cx="249412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lumMod val="65000"/>
                    <a:lumOff val="35000"/>
                  </a:schemeClr>
                </a:solidFill>
                <a:effectLst/>
                <a:uLnTx/>
                <a:uFillTx/>
                <a:latin typeface="+mn-lt"/>
                <a:ea typeface="+mn-ea"/>
                <a:cs typeface="+mn-cs"/>
              </a:rPr>
              <a:t>Sculptures by Michelangelo</a:t>
            </a:r>
            <a:endParaRPr kumimoji="0" lang="en-GB"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74103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325105"/>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Original Grounded Theory is…</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720899" y="2127334"/>
            <a:ext cx="10631685" cy="367793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600"/>
              </a:spcAft>
              <a:defRPr/>
            </a:pPr>
            <a:r>
              <a:rPr lang="en-GB" sz="4800" b="0" kern="0" dirty="0">
                <a:solidFill>
                  <a:schemeClr val="tx1">
                    <a:lumMod val="85000"/>
                    <a:lumOff val="15000"/>
                  </a:schemeClr>
                </a:solidFill>
                <a:latin typeface="Corbel"/>
              </a:rPr>
              <a:t>Distanced inquiry by </a:t>
            </a:r>
            <a:r>
              <a:rPr lang="en-GB" sz="4800" kern="0" dirty="0">
                <a:solidFill>
                  <a:schemeClr val="tx1">
                    <a:lumMod val="85000"/>
                    <a:lumOff val="15000"/>
                  </a:schemeClr>
                </a:solidFill>
                <a:latin typeface="Corbel"/>
              </a:rPr>
              <a:t>objective experts </a:t>
            </a:r>
            <a:r>
              <a:rPr lang="en-GB" sz="4800" b="0" kern="0" dirty="0">
                <a:solidFill>
                  <a:schemeClr val="tx1">
                    <a:lumMod val="85000"/>
                    <a:lumOff val="15000"/>
                  </a:schemeClr>
                </a:solidFill>
                <a:latin typeface="Corbel"/>
              </a:rPr>
              <a:t>who assumed their training licensed them to define and represent research participants.</a:t>
            </a:r>
          </a:p>
          <a:p>
            <a:pPr lvl="0">
              <a:spcAft>
                <a:spcPts val="600"/>
              </a:spcAft>
              <a:defRPr/>
            </a:pPr>
            <a:r>
              <a:rPr lang="en-GB" sz="3200" b="0" kern="0" dirty="0">
                <a:solidFill>
                  <a:schemeClr val="tx1">
                    <a:lumMod val="85000"/>
                    <a:lumOff val="15000"/>
                  </a:schemeClr>
                </a:solidFill>
                <a:latin typeface="Corbel"/>
              </a:rPr>
              <a:t>(Charmaz, 2008)</a:t>
            </a:r>
            <a:endParaRPr kumimoji="0" lang="en-GB" sz="3200" b="0" i="1" u="none" strike="noStrike" kern="0" cap="none" spc="0" normalizeH="0" baseline="0" noProof="0" dirty="0">
              <a:ln>
                <a:noFill/>
              </a:ln>
              <a:solidFill>
                <a:schemeClr val="tx1">
                  <a:lumMod val="85000"/>
                  <a:lumOff val="15000"/>
                </a:schemeClr>
              </a:solidFill>
              <a:effectLst/>
              <a:uLnTx/>
              <a:uFillTx/>
              <a:latin typeface="Corbel"/>
            </a:endParaRPr>
          </a:p>
        </p:txBody>
      </p:sp>
      <p:pic>
        <p:nvPicPr>
          <p:cNvPr id="5" name="Picture 4">
            <a:extLst>
              <a:ext uri="{FF2B5EF4-FFF2-40B4-BE49-F238E27FC236}">
                <a16:creationId xmlns:a16="http://schemas.microsoft.com/office/drawing/2014/main" id="{72789D83-BECD-C805-BB1F-82EA530D8C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26" y="1556912"/>
            <a:ext cx="791968" cy="791968"/>
          </a:xfrm>
          <a:prstGeom prst="rect">
            <a:avLst/>
          </a:prstGeom>
        </p:spPr>
      </p:pic>
    </p:spTree>
    <p:extLst>
      <p:ext uri="{BB962C8B-B14F-4D97-AF65-F5344CB8AC3E}">
        <p14:creationId xmlns:p14="http://schemas.microsoft.com/office/powerpoint/2010/main" val="3542045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803776" y="1336390"/>
            <a:ext cx="6190412" cy="11829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Quite like the Colonial Ethnographer…</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57"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4C61E1-E865-39B4-3DA3-2F451EB9EC91}"/>
              </a:ext>
            </a:extLst>
          </p:cNvPr>
          <p:cNvSpPr txBox="1"/>
          <p:nvPr/>
        </p:nvSpPr>
        <p:spPr>
          <a:xfrm>
            <a:off x="803776" y="2829330"/>
            <a:ext cx="6190412" cy="3271665"/>
          </a:xfrm>
          <a:prstGeom prst="rect">
            <a:avLst/>
          </a:prstGeom>
        </p:spPr>
        <p:txBody>
          <a:bodyPr vert="horz" lIns="91440" tIns="45720" rIns="91440" bIns="45720" rtlCol="0" anchor="t">
            <a:spAutoFit/>
          </a:bodyPr>
          <a:lstStyle/>
          <a:p>
            <a:pPr marR="0" lvl="0" fontAlgn="auto">
              <a:lnSpc>
                <a:spcPct val="90000"/>
              </a:lnSpc>
              <a:spcBef>
                <a:spcPts val="0"/>
              </a:spcBef>
              <a:spcAft>
                <a:spcPts val="600"/>
              </a:spcAft>
              <a:buClrTx/>
              <a:buSzTx/>
              <a:tabLst/>
              <a:defRPr/>
            </a:pPr>
            <a:r>
              <a:rPr lang="en-US" sz="2800" b="0" dirty="0">
                <a:solidFill>
                  <a:schemeClr val="tx1">
                    <a:alpha val="80000"/>
                  </a:schemeClr>
                </a:solidFill>
              </a:rPr>
              <a:t>Positivistic belief in the researcher as a neutral observer, similar to the original idea of the (Colonial) ethnographer, was accepted by Glaser and Strauss in the original publication and continued to be supported by Glaser in his later publications. </a:t>
            </a:r>
          </a:p>
          <a:p>
            <a:pPr marR="0" lvl="0" fontAlgn="auto">
              <a:lnSpc>
                <a:spcPct val="90000"/>
              </a:lnSpc>
              <a:spcBef>
                <a:spcPts val="0"/>
              </a:spcBef>
              <a:spcAft>
                <a:spcPts val="600"/>
              </a:spcAft>
              <a:buClrTx/>
              <a:buSzTx/>
              <a:tabLst/>
              <a:defRPr/>
            </a:pPr>
            <a:r>
              <a:rPr lang="en-US" sz="2800" b="0" dirty="0">
                <a:solidFill>
                  <a:schemeClr val="tx1">
                    <a:alpha val="80000"/>
                  </a:schemeClr>
                </a:solidFill>
              </a:rPr>
              <a:t>But not by Strauss &amp; Corbin.</a:t>
            </a:r>
            <a:endParaRPr kumimoji="0" lang="en-US" sz="2800" b="0" i="1" u="none" strike="noStrike" cap="none" spc="0" normalizeH="0" baseline="0" noProof="0" dirty="0">
              <a:ln>
                <a:noFill/>
              </a:ln>
              <a:solidFill>
                <a:schemeClr val="tx1">
                  <a:alpha val="80000"/>
                </a:schemeClr>
              </a:solidFill>
              <a:effectLst/>
              <a:uLnTx/>
              <a:uFillTx/>
            </a:endParaRPr>
          </a:p>
        </p:txBody>
      </p:sp>
      <p:pic>
        <p:nvPicPr>
          <p:cNvPr id="5" name="Picture 4">
            <a:extLst>
              <a:ext uri="{FF2B5EF4-FFF2-40B4-BE49-F238E27FC236}">
                <a16:creationId xmlns:a16="http://schemas.microsoft.com/office/drawing/2014/main" id="{3F916AC7-E7CD-4855-AF4F-981A27E7F70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69" r="15128" b="-3"/>
          <a:stretch/>
        </p:blipFill>
        <p:spPr>
          <a:xfrm>
            <a:off x="7459271" y="1124744"/>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5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61"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1955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6206086" y="1433518"/>
            <a:ext cx="558991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j-lt"/>
                <a:ea typeface="+mj-ea"/>
                <a:cs typeface="+mj-cs"/>
              </a:rPr>
              <a:t>(Re)Interpreting Grounded Theory</a:t>
            </a:r>
          </a:p>
        </p:txBody>
      </p:sp>
      <p:sp>
        <p:nvSpPr>
          <p:cNvPr id="49" name="Freeform: Shape 48">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7891D103-5627-5A75-693F-B90DE3514B7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2" r="14526"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9" name="Freeform: Shape 58">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2881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E688A-CAF5-4B92-96B2-26C88A7CA09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0031" b="23719"/>
          <a:stretch/>
        </p:blipFill>
        <p:spPr>
          <a:xfrm>
            <a:off x="20" y="10"/>
            <a:ext cx="12191980" cy="6857990"/>
          </a:xfrm>
          <a:prstGeom prst="rect">
            <a:avLst/>
          </a:prstGeom>
        </p:spPr>
      </p:pic>
      <p:sp>
        <p:nvSpPr>
          <p:cNvPr id="9"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5FA1F89-62AA-4E56-A03A-645765346A01}"/>
              </a:ext>
            </a:extLst>
          </p:cNvPr>
          <p:cNvSpPr txBox="1">
            <a:spLocks noGrp="1"/>
          </p:cNvSpPr>
          <p:nvPr>
            <p:ph type="title" idx="4294967295"/>
          </p:nvPr>
        </p:nvSpPr>
        <p:spPr>
          <a:xfrm>
            <a:off x="490537" y="4731921"/>
            <a:ext cx="11210925" cy="1912992"/>
          </a:xfrm>
          <a:prstGeom prst="ellipse">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rtl="0" eaLnBrk="1" fontAlgn="auto" latinLnBrk="0" hangingPunct="1">
              <a:lnSpc>
                <a:spcPct val="90000"/>
              </a:lnSpc>
              <a:spcBef>
                <a:spcPct val="0"/>
              </a:spcBef>
              <a:spcAft>
                <a:spcPts val="1200"/>
              </a:spcAft>
              <a:buClrTx/>
              <a:buSzTx/>
              <a:buFontTx/>
              <a:buNone/>
              <a:tabLst/>
              <a:defRPr/>
            </a:pPr>
            <a:r>
              <a:rPr kumimoji="0" lang="en-US" sz="4800" b="1" i="0" u="none" strike="noStrike" kern="1200" cap="none" spc="0" normalizeH="0" baseline="0" noProof="0" dirty="0">
                <a:ln>
                  <a:noFill/>
                </a:ln>
                <a:solidFill>
                  <a:schemeClr val="tx1">
                    <a:lumMod val="85000"/>
                    <a:lumOff val="15000"/>
                  </a:schemeClr>
                </a:solidFill>
                <a:effectLst/>
                <a:uLnTx/>
                <a:uFillTx/>
                <a:latin typeface="+mj-lt"/>
                <a:ea typeface="+mj-ea"/>
                <a:cs typeface="+mj-cs"/>
              </a:rPr>
              <a:t>Round Robin: your interest?</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897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3B886D7-5E93-43E5-9370-1DACE6C81F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1686" y="692696"/>
            <a:ext cx="9052706" cy="5571066"/>
          </a:xfrm>
          <a:prstGeom prst="rect">
            <a:avLst/>
          </a:prstGeom>
        </p:spPr>
      </p:pic>
      <p:sp>
        <p:nvSpPr>
          <p:cNvPr id="2" name="Oval 1">
            <a:extLst>
              <a:ext uri="{C183D7F6-B498-43B3-948B-1728B52AA6E4}">
                <adec:decorative xmlns:adec="http://schemas.microsoft.com/office/drawing/2017/decorative" val="1"/>
              </a:ext>
            </a:extLst>
          </p:cNvPr>
          <p:cNvSpPr/>
          <p:nvPr/>
        </p:nvSpPr>
        <p:spPr>
          <a:xfrm>
            <a:off x="479376" y="1196752"/>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C183D7F6-B498-43B3-948B-1728B52AA6E4}">
                <adec:decorative xmlns:adec="http://schemas.microsoft.com/office/drawing/2017/decorative" val="1"/>
              </a:ext>
            </a:extLst>
          </p:cNvPr>
          <p:cNvSpPr/>
          <p:nvPr/>
        </p:nvSpPr>
        <p:spPr>
          <a:xfrm>
            <a:off x="6168008" y="1412776"/>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6DD8BE01-C4A1-2EB9-B677-15111A516E7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Glaser</a:t>
            </a:r>
          </a:p>
        </p:txBody>
      </p:sp>
    </p:spTree>
    <p:extLst>
      <p:ext uri="{BB962C8B-B14F-4D97-AF65-F5344CB8AC3E}">
        <p14:creationId xmlns:p14="http://schemas.microsoft.com/office/powerpoint/2010/main" val="23276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181089"/>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Barney Glaser</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983432" y="1412776"/>
            <a:ext cx="10511604" cy="3385542"/>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1200"/>
              </a:spcAft>
              <a:defRPr/>
            </a:pPr>
            <a:r>
              <a:rPr lang="en-GB" sz="4400" b="0" kern="0" dirty="0">
                <a:solidFill>
                  <a:schemeClr val="tx1">
                    <a:lumMod val="85000"/>
                    <a:lumOff val="15000"/>
                  </a:schemeClr>
                </a:solidFill>
                <a:latin typeface="Corbel"/>
              </a:rPr>
              <a:t>Glaser maintained “an </a:t>
            </a:r>
            <a:r>
              <a:rPr lang="en-GB" sz="4400" kern="0" dirty="0">
                <a:solidFill>
                  <a:schemeClr val="tx1">
                    <a:lumMod val="85000"/>
                    <a:lumOff val="15000"/>
                  </a:schemeClr>
                </a:solidFill>
                <a:latin typeface="Corbel"/>
              </a:rPr>
              <a:t>objective, external reality</a:t>
            </a:r>
            <a:r>
              <a:rPr lang="en-GB" sz="4400" b="0" kern="0" dirty="0">
                <a:solidFill>
                  <a:schemeClr val="tx1">
                    <a:lumMod val="85000"/>
                    <a:lumOff val="15000"/>
                  </a:schemeClr>
                </a:solidFill>
                <a:latin typeface="Corbel"/>
              </a:rPr>
              <a:t>, a </a:t>
            </a:r>
            <a:r>
              <a:rPr lang="en-GB" sz="4400" kern="0" dirty="0">
                <a:solidFill>
                  <a:schemeClr val="tx1">
                    <a:lumMod val="85000"/>
                    <a:lumOff val="15000"/>
                  </a:schemeClr>
                </a:solidFill>
                <a:latin typeface="Corbel"/>
              </a:rPr>
              <a:t>neutral observer </a:t>
            </a:r>
            <a:r>
              <a:rPr lang="en-GB" sz="4400" b="0" kern="0" dirty="0">
                <a:solidFill>
                  <a:schemeClr val="tx1">
                    <a:lumMod val="85000"/>
                    <a:lumOff val="15000"/>
                  </a:schemeClr>
                </a:solidFill>
                <a:latin typeface="Corbel"/>
              </a:rPr>
              <a:t>who discovers data, reductionist inquiry of manageable problems, and objectivist rendering of data.”</a:t>
            </a:r>
          </a:p>
          <a:p>
            <a:pPr lvl="0">
              <a:spcAft>
                <a:spcPts val="600"/>
              </a:spcAft>
              <a:defRPr/>
            </a:pPr>
            <a:r>
              <a:rPr lang="en-GB" sz="2800" b="0" kern="0" dirty="0">
                <a:solidFill>
                  <a:schemeClr val="tx1">
                    <a:lumMod val="85000"/>
                    <a:lumOff val="15000"/>
                  </a:schemeClr>
                </a:solidFill>
                <a:latin typeface="Corbel"/>
              </a:rPr>
              <a:t>Charmaz (2000), quoted in Cooney (2010)</a:t>
            </a:r>
            <a:endParaRPr kumimoji="0" lang="en-GB" sz="2800" b="0" i="1" u="none" strike="noStrike" kern="0" cap="none" spc="0" normalizeH="0" baseline="0" noProof="0" dirty="0">
              <a:ln>
                <a:noFill/>
              </a:ln>
              <a:solidFill>
                <a:schemeClr val="tx1">
                  <a:lumMod val="85000"/>
                  <a:lumOff val="15000"/>
                </a:schemeClr>
              </a:solidFill>
              <a:effectLst/>
              <a:uLnTx/>
              <a:uFillTx/>
              <a:latin typeface="Corbel"/>
            </a:endParaRPr>
          </a:p>
        </p:txBody>
      </p:sp>
    </p:spTree>
    <p:extLst>
      <p:ext uri="{BB962C8B-B14F-4D97-AF65-F5344CB8AC3E}">
        <p14:creationId xmlns:p14="http://schemas.microsoft.com/office/powerpoint/2010/main" val="869588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253097"/>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Glaser vs Strauss</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695400" y="1636926"/>
            <a:ext cx="10843064" cy="2769989"/>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600"/>
              </a:spcAft>
              <a:defRPr/>
            </a:pPr>
            <a:r>
              <a:rPr lang="en-GB" sz="4400" b="0" kern="0" dirty="0">
                <a:solidFill>
                  <a:schemeClr val="tx1">
                    <a:lumMod val="85000"/>
                    <a:lumOff val="15000"/>
                  </a:schemeClr>
                </a:solidFill>
                <a:latin typeface="Corbel"/>
              </a:rPr>
              <a:t>Main difference in data analysis</a:t>
            </a:r>
          </a:p>
          <a:p>
            <a:pPr marL="571500" lvl="0" indent="-571500">
              <a:spcAft>
                <a:spcPts val="600"/>
              </a:spcAft>
              <a:buSzPct val="80000"/>
              <a:buBlip>
                <a:blip r:embed="rId3"/>
              </a:buBlip>
              <a:defRPr/>
            </a:pPr>
            <a:r>
              <a:rPr kumimoji="0" lang="en-GB" sz="4000" b="0" u="none" strike="noStrike" kern="0" cap="none" spc="0" normalizeH="0" baseline="0" noProof="0" dirty="0">
                <a:ln>
                  <a:noFill/>
                </a:ln>
                <a:solidFill>
                  <a:schemeClr val="tx1">
                    <a:lumMod val="85000"/>
                    <a:lumOff val="15000"/>
                  </a:schemeClr>
                </a:solidFill>
                <a:effectLst/>
                <a:uLnTx/>
                <a:uFillTx/>
                <a:latin typeface="Corbel"/>
              </a:rPr>
              <a:t> Glaser remained close to original version</a:t>
            </a:r>
          </a:p>
          <a:p>
            <a:pPr marL="571500" lvl="0" indent="-571500">
              <a:spcAft>
                <a:spcPts val="600"/>
              </a:spcAft>
              <a:buSzPct val="80000"/>
              <a:buBlip>
                <a:blip r:embed="rId3"/>
              </a:buBlip>
              <a:defRPr/>
            </a:pPr>
            <a:r>
              <a:rPr lang="en-GB" sz="4000" b="0" kern="0" dirty="0">
                <a:solidFill>
                  <a:schemeClr val="tx1">
                    <a:lumMod val="85000"/>
                    <a:lumOff val="15000"/>
                  </a:schemeClr>
                </a:solidFill>
                <a:latin typeface="Corbel"/>
              </a:rPr>
              <a:t> Strauss (with Corbin) reformulated original version</a:t>
            </a:r>
            <a:endParaRPr kumimoji="0" lang="en-GB" sz="4000" b="0" u="none" strike="noStrike" kern="0" cap="none" spc="0" normalizeH="0" baseline="0" noProof="0" dirty="0">
              <a:ln>
                <a:noFill/>
              </a:ln>
              <a:solidFill>
                <a:schemeClr val="tx1">
                  <a:lumMod val="85000"/>
                  <a:lumOff val="15000"/>
                </a:schemeClr>
              </a:solidFill>
              <a:effectLst/>
              <a:uLnTx/>
              <a:uFillTx/>
              <a:latin typeface="Corbel"/>
            </a:endParaRPr>
          </a:p>
        </p:txBody>
      </p:sp>
    </p:spTree>
    <p:extLst>
      <p:ext uri="{BB962C8B-B14F-4D97-AF65-F5344CB8AC3E}">
        <p14:creationId xmlns:p14="http://schemas.microsoft.com/office/powerpoint/2010/main" val="287365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3B886D7-5E93-43E5-9370-1DACE6C81F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5391" y="692696"/>
            <a:ext cx="9052706" cy="5571066"/>
          </a:xfrm>
          <a:prstGeom prst="rect">
            <a:avLst/>
          </a:prstGeom>
        </p:spPr>
      </p:pic>
      <p:sp>
        <p:nvSpPr>
          <p:cNvPr id="2" name="Oval 1">
            <a:extLst>
              <a:ext uri="{C183D7F6-B498-43B3-948B-1728B52AA6E4}">
                <adec:decorative xmlns:adec="http://schemas.microsoft.com/office/drawing/2017/decorative" val="1"/>
              </a:ext>
            </a:extLst>
          </p:cNvPr>
          <p:cNvSpPr/>
          <p:nvPr/>
        </p:nvSpPr>
        <p:spPr>
          <a:xfrm>
            <a:off x="461708" y="1196752"/>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C183D7F6-B498-43B3-948B-1728B52AA6E4}">
                <adec:decorative xmlns:adec="http://schemas.microsoft.com/office/drawing/2017/decorative" val="1"/>
              </a:ext>
            </a:extLst>
          </p:cNvPr>
          <p:cNvSpPr/>
          <p:nvPr/>
        </p:nvSpPr>
        <p:spPr>
          <a:xfrm>
            <a:off x="6119483" y="1340768"/>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C183D7F6-B498-43B3-948B-1728B52AA6E4}">
                <adec:decorative xmlns:adec="http://schemas.microsoft.com/office/drawing/2017/decorative" val="1"/>
              </a:ext>
            </a:extLst>
          </p:cNvPr>
          <p:cNvSpPr/>
          <p:nvPr/>
        </p:nvSpPr>
        <p:spPr>
          <a:xfrm>
            <a:off x="2855640" y="1700808"/>
            <a:ext cx="2376000" cy="2376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E6D3C947-9BB7-C9F5-572C-61233F97CDD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Strauss</a:t>
            </a:r>
          </a:p>
        </p:txBody>
      </p:sp>
    </p:spTree>
    <p:extLst>
      <p:ext uri="{BB962C8B-B14F-4D97-AF65-F5344CB8AC3E}">
        <p14:creationId xmlns:p14="http://schemas.microsoft.com/office/powerpoint/2010/main" val="44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116632"/>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Strauss and Corbin</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870946" y="1342504"/>
            <a:ext cx="10441160" cy="4093428"/>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1200"/>
              </a:spcAft>
              <a:defRPr/>
            </a:pPr>
            <a:r>
              <a:rPr lang="en-GB" sz="4000" b="0" i="1" kern="0" dirty="0">
                <a:solidFill>
                  <a:schemeClr val="tx1">
                    <a:lumMod val="85000"/>
                    <a:lumOff val="15000"/>
                  </a:schemeClr>
                </a:solidFill>
                <a:latin typeface="Corbel"/>
              </a:rPr>
              <a:t>Basics of Qualitative Research </a:t>
            </a:r>
            <a:r>
              <a:rPr lang="en-GB" sz="4000" b="0" kern="0" dirty="0">
                <a:solidFill>
                  <a:schemeClr val="tx1">
                    <a:lumMod val="85000"/>
                    <a:lumOff val="15000"/>
                  </a:schemeClr>
                </a:solidFill>
                <a:latin typeface="Corbel"/>
              </a:rPr>
              <a:t>1</a:t>
            </a:r>
            <a:r>
              <a:rPr lang="en-GB" sz="4000" b="0" kern="0" baseline="30000" dirty="0">
                <a:solidFill>
                  <a:schemeClr val="tx1">
                    <a:lumMod val="85000"/>
                    <a:lumOff val="15000"/>
                  </a:schemeClr>
                </a:solidFill>
                <a:latin typeface="Corbel"/>
              </a:rPr>
              <a:t>st</a:t>
            </a:r>
            <a:r>
              <a:rPr lang="en-GB" sz="4000" b="0" kern="0" dirty="0">
                <a:solidFill>
                  <a:schemeClr val="tx1">
                    <a:lumMod val="85000"/>
                    <a:lumOff val="15000"/>
                  </a:schemeClr>
                </a:solidFill>
                <a:latin typeface="Corbel"/>
              </a:rPr>
              <a:t> edition (1990) very prescriptive analysis techniques</a:t>
            </a:r>
          </a:p>
          <a:p>
            <a:pPr lvl="0">
              <a:spcAft>
                <a:spcPts val="1200"/>
              </a:spcAft>
              <a:defRPr/>
            </a:pPr>
            <a:r>
              <a:rPr kumimoji="0" lang="en-GB" sz="4000" b="0" u="none" strike="noStrike" kern="0" cap="none" spc="0" normalizeH="0" baseline="0" noProof="0" dirty="0">
                <a:ln>
                  <a:noFill/>
                </a:ln>
                <a:solidFill>
                  <a:schemeClr val="tx1">
                    <a:lumMod val="85000"/>
                    <a:lumOff val="15000"/>
                  </a:schemeClr>
                </a:solidFill>
                <a:effectLst/>
                <a:uLnTx/>
                <a:uFillTx/>
                <a:latin typeface="Corbel"/>
              </a:rPr>
              <a:t>2</a:t>
            </a:r>
            <a:r>
              <a:rPr kumimoji="0" lang="en-GB" sz="4000" b="0" u="none" strike="noStrike" kern="0" cap="none" spc="0" normalizeH="0" baseline="30000" noProof="0" dirty="0">
                <a:ln>
                  <a:noFill/>
                </a:ln>
                <a:solidFill>
                  <a:schemeClr val="tx1">
                    <a:lumMod val="85000"/>
                    <a:lumOff val="15000"/>
                  </a:schemeClr>
                </a:solidFill>
                <a:effectLst/>
                <a:uLnTx/>
                <a:uFillTx/>
                <a:latin typeface="Corbel"/>
              </a:rPr>
              <a:t>nd</a:t>
            </a:r>
            <a:r>
              <a:rPr kumimoji="0" lang="en-GB" sz="4000" b="0" u="none" strike="noStrike" kern="0" cap="none" spc="0" normalizeH="0" baseline="0" noProof="0" dirty="0">
                <a:ln>
                  <a:noFill/>
                </a:ln>
                <a:solidFill>
                  <a:schemeClr val="tx1">
                    <a:lumMod val="85000"/>
                    <a:lumOff val="15000"/>
                  </a:schemeClr>
                </a:solidFill>
                <a:effectLst/>
                <a:uLnTx/>
                <a:uFillTx/>
                <a:latin typeface="Corbel"/>
              </a:rPr>
              <a:t> edition (1998) less so</a:t>
            </a:r>
          </a:p>
          <a:p>
            <a:pPr lvl="0">
              <a:spcAft>
                <a:spcPts val="1200"/>
              </a:spcAft>
              <a:defRPr/>
            </a:pPr>
            <a:r>
              <a:rPr lang="en-GB" sz="4000" b="0" kern="0" dirty="0">
                <a:solidFill>
                  <a:schemeClr val="tx1">
                    <a:lumMod val="85000"/>
                    <a:lumOff val="15000"/>
                  </a:schemeClr>
                </a:solidFill>
                <a:latin typeface="Corbel"/>
              </a:rPr>
              <a:t>3</a:t>
            </a:r>
            <a:r>
              <a:rPr lang="en-GB" sz="4000" b="0" kern="0" baseline="30000" dirty="0">
                <a:solidFill>
                  <a:schemeClr val="tx1">
                    <a:lumMod val="85000"/>
                    <a:lumOff val="15000"/>
                  </a:schemeClr>
                </a:solidFill>
                <a:latin typeface="Corbel"/>
              </a:rPr>
              <a:t>rd</a:t>
            </a:r>
            <a:r>
              <a:rPr lang="en-GB" sz="4000" b="0" kern="0" dirty="0">
                <a:solidFill>
                  <a:schemeClr val="tx1">
                    <a:lumMod val="85000"/>
                    <a:lumOff val="15000"/>
                  </a:schemeClr>
                </a:solidFill>
                <a:latin typeface="Corbel"/>
              </a:rPr>
              <a:t> edition (2008) more flexible, </a:t>
            </a:r>
            <a:br>
              <a:rPr lang="en-GB" sz="4000" b="0" kern="0" dirty="0">
                <a:solidFill>
                  <a:schemeClr val="tx1">
                    <a:lumMod val="85000"/>
                    <a:lumOff val="15000"/>
                  </a:schemeClr>
                </a:solidFill>
                <a:latin typeface="Corbel"/>
              </a:rPr>
            </a:br>
            <a:r>
              <a:rPr lang="en-GB" sz="4000" b="0" kern="0" dirty="0">
                <a:solidFill>
                  <a:schemeClr val="tx1">
                    <a:lumMod val="85000"/>
                    <a:lumOff val="15000"/>
                  </a:schemeClr>
                </a:solidFill>
                <a:latin typeface="Corbel"/>
              </a:rPr>
              <a:t>researchers are asked to “use the </a:t>
            </a:r>
            <a:br>
              <a:rPr lang="en-GB" sz="4000" b="0" kern="0" dirty="0">
                <a:solidFill>
                  <a:schemeClr val="tx1">
                    <a:lumMod val="85000"/>
                    <a:lumOff val="15000"/>
                  </a:schemeClr>
                </a:solidFill>
                <a:latin typeface="Corbel"/>
              </a:rPr>
            </a:br>
            <a:r>
              <a:rPr lang="en-GB" sz="4000" b="0" kern="0" dirty="0">
                <a:solidFill>
                  <a:schemeClr val="tx1">
                    <a:lumMod val="85000"/>
                    <a:lumOff val="15000"/>
                  </a:schemeClr>
                </a:solidFill>
                <a:latin typeface="Corbel"/>
              </a:rPr>
              <a:t>procedures in their own way”</a:t>
            </a:r>
            <a:endParaRPr kumimoji="0" lang="en-GB" sz="4000" b="0" u="none" strike="noStrike" kern="0" cap="none" spc="0" normalizeH="0" baseline="0" noProof="0" dirty="0">
              <a:ln>
                <a:noFill/>
              </a:ln>
              <a:solidFill>
                <a:schemeClr val="tx1">
                  <a:lumMod val="85000"/>
                  <a:lumOff val="15000"/>
                </a:schemeClr>
              </a:solidFill>
              <a:effectLst/>
              <a:uLnTx/>
              <a:uFillTx/>
              <a:latin typeface="Corbel"/>
            </a:endParaRPr>
          </a:p>
        </p:txBody>
      </p:sp>
    </p:spTree>
    <p:extLst>
      <p:ext uri="{BB962C8B-B14F-4D97-AF65-F5344CB8AC3E}">
        <p14:creationId xmlns:p14="http://schemas.microsoft.com/office/powerpoint/2010/main" val="1716884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116632"/>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Strauss &amp; Corbin difference</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870946" y="1262365"/>
            <a:ext cx="10441160" cy="4739759"/>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marL="571500" lvl="0" indent="-571500">
              <a:spcAft>
                <a:spcPts val="600"/>
              </a:spcAft>
              <a:buFont typeface="Arial" panose="020B0604020202020204" pitchFamily="34" charset="0"/>
              <a:buChar char="•"/>
              <a:defRPr/>
            </a:pPr>
            <a:r>
              <a:rPr lang="en-GB" sz="3200" b="0" kern="0" dirty="0">
                <a:solidFill>
                  <a:schemeClr val="tx1">
                    <a:lumMod val="85000"/>
                    <a:lumOff val="15000"/>
                  </a:schemeClr>
                </a:solidFill>
                <a:latin typeface="Corbel"/>
              </a:rPr>
              <a:t>sampling proceeds on theoretical grounds</a:t>
            </a:r>
          </a:p>
          <a:p>
            <a:pPr marL="571500" lvl="0" indent="-571500">
              <a:spcAft>
                <a:spcPts val="600"/>
              </a:spcAft>
              <a:buFont typeface="Arial" panose="020B0604020202020204" pitchFamily="34" charset="0"/>
              <a:buChar char="•"/>
              <a:defRPr/>
            </a:pPr>
            <a:r>
              <a:rPr lang="en-GB" sz="3200" b="0" kern="0" dirty="0">
                <a:solidFill>
                  <a:schemeClr val="tx1">
                    <a:lumMod val="85000"/>
                    <a:lumOff val="15000"/>
                  </a:schemeClr>
                </a:solidFill>
                <a:latin typeface="Corbel"/>
              </a:rPr>
              <a:t>hypotheses can be developed and verified</a:t>
            </a:r>
          </a:p>
          <a:p>
            <a:pPr marL="571500" lvl="0" indent="-571500">
              <a:spcAft>
                <a:spcPts val="600"/>
              </a:spcAft>
              <a:buFont typeface="Arial" panose="020B0604020202020204" pitchFamily="34" charset="0"/>
              <a:buChar char="•"/>
              <a:defRPr/>
            </a:pPr>
            <a:r>
              <a:rPr lang="en-GB" sz="3200" b="0" kern="0" dirty="0">
                <a:solidFill>
                  <a:schemeClr val="tx1">
                    <a:lumMod val="85000"/>
                    <a:lumOff val="15000"/>
                  </a:schemeClr>
                </a:solidFill>
                <a:latin typeface="Corbel"/>
              </a:rPr>
              <a:t>induction, deduction and abduction can be used, whereas the original model advocated induction alone and rejects deduction</a:t>
            </a:r>
          </a:p>
          <a:p>
            <a:pPr marL="571500" lvl="0" indent="-571500">
              <a:spcAft>
                <a:spcPts val="600"/>
              </a:spcAft>
              <a:buFont typeface="Arial" panose="020B0604020202020204" pitchFamily="34" charset="0"/>
              <a:buChar char="•"/>
              <a:defRPr/>
            </a:pPr>
            <a:r>
              <a:rPr lang="en-GB" sz="3200" b="0" kern="0" dirty="0">
                <a:solidFill>
                  <a:schemeClr val="tx1">
                    <a:lumMod val="85000"/>
                    <a:lumOff val="15000"/>
                  </a:schemeClr>
                </a:solidFill>
                <a:latin typeface="Corbel"/>
              </a:rPr>
              <a:t>attention must be given to broader structural </a:t>
            </a:r>
            <a:br>
              <a:rPr lang="en-GB" sz="3200" b="0" kern="0" dirty="0">
                <a:solidFill>
                  <a:schemeClr val="tx1">
                    <a:lumMod val="85000"/>
                    <a:lumOff val="15000"/>
                  </a:schemeClr>
                </a:solidFill>
                <a:latin typeface="Corbel"/>
              </a:rPr>
            </a:br>
            <a:r>
              <a:rPr lang="en-GB" sz="3200" b="0" kern="0" dirty="0">
                <a:solidFill>
                  <a:schemeClr val="tx1">
                    <a:lumMod val="85000"/>
                    <a:lumOff val="15000"/>
                  </a:schemeClr>
                </a:solidFill>
                <a:latin typeface="Corbel"/>
              </a:rPr>
              <a:t>contents and influences </a:t>
            </a:r>
          </a:p>
          <a:p>
            <a:pPr lvl="2">
              <a:spcAft>
                <a:spcPts val="1200"/>
              </a:spcAft>
              <a:defRPr/>
            </a:pPr>
            <a:endParaRPr lang="en-GB" sz="2400" b="0" kern="0" dirty="0">
              <a:solidFill>
                <a:schemeClr val="tx1">
                  <a:lumMod val="85000"/>
                  <a:lumOff val="15000"/>
                </a:schemeClr>
              </a:solidFill>
              <a:latin typeface="Corbel"/>
            </a:endParaRPr>
          </a:p>
          <a:p>
            <a:pPr lvl="2">
              <a:spcAft>
                <a:spcPts val="1200"/>
              </a:spcAft>
              <a:defRPr/>
            </a:pPr>
            <a:r>
              <a:rPr lang="en-GB" sz="2400" b="0" kern="0" dirty="0">
                <a:solidFill>
                  <a:schemeClr val="tx1">
                    <a:lumMod val="85000"/>
                    <a:lumOff val="15000"/>
                  </a:schemeClr>
                </a:solidFill>
                <a:latin typeface="Corbel"/>
              </a:rPr>
              <a:t>(Cohen et al., 2017, p.716)</a:t>
            </a:r>
            <a:endParaRPr kumimoji="0" lang="en-GB" sz="2400" b="0" u="none" strike="noStrike" kern="0" cap="none" spc="0" normalizeH="0" baseline="0" noProof="0" dirty="0">
              <a:ln>
                <a:noFill/>
              </a:ln>
              <a:solidFill>
                <a:schemeClr val="tx1">
                  <a:lumMod val="85000"/>
                  <a:lumOff val="15000"/>
                </a:schemeClr>
              </a:solidFill>
              <a:effectLst/>
              <a:uLnTx/>
              <a:uFillTx/>
              <a:latin typeface="Corbel"/>
            </a:endParaRPr>
          </a:p>
        </p:txBody>
      </p:sp>
    </p:spTree>
    <p:extLst>
      <p:ext uri="{BB962C8B-B14F-4D97-AF65-F5344CB8AC3E}">
        <p14:creationId xmlns:p14="http://schemas.microsoft.com/office/powerpoint/2010/main" val="359662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916AC7-E7CD-4855-AF4F-981A27E7F7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621" y="-16788"/>
            <a:ext cx="10322263" cy="6874788"/>
          </a:xfrm>
          <a:prstGeom prst="rect">
            <a:avLst/>
          </a:prstGeom>
        </p:spPr>
      </p:pic>
      <p:pic>
        <p:nvPicPr>
          <p:cNvPr id="35" name="Picture 34">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6960096" y="1121126"/>
            <a:ext cx="5036360" cy="23360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mn-lt"/>
                <a:ea typeface="+mj-ea"/>
                <a:cs typeface="+mj-cs"/>
              </a:rPr>
              <a:t>Constructivist Grounded Theory</a:t>
            </a:r>
          </a:p>
        </p:txBody>
      </p:sp>
    </p:spTree>
    <p:extLst>
      <p:ext uri="{BB962C8B-B14F-4D97-AF65-F5344CB8AC3E}">
        <p14:creationId xmlns:p14="http://schemas.microsoft.com/office/powerpoint/2010/main" val="3400851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3B886D7-5E93-43E5-9370-1DACE6C81F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3414" y="643467"/>
            <a:ext cx="9052706" cy="5571066"/>
          </a:xfrm>
          <a:prstGeom prst="rect">
            <a:avLst/>
          </a:prstGeom>
        </p:spPr>
      </p:pic>
      <p:sp>
        <p:nvSpPr>
          <p:cNvPr id="2" name="Oval 1">
            <a:extLst>
              <a:ext uri="{C183D7F6-B498-43B3-948B-1728B52AA6E4}">
                <adec:decorative xmlns:adec="http://schemas.microsoft.com/office/drawing/2017/decorative" val="1"/>
              </a:ext>
            </a:extLst>
          </p:cNvPr>
          <p:cNvSpPr/>
          <p:nvPr/>
        </p:nvSpPr>
        <p:spPr>
          <a:xfrm>
            <a:off x="477012" y="764704"/>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C183D7F6-B498-43B3-948B-1728B52AA6E4}">
                <adec:decorative xmlns:adec="http://schemas.microsoft.com/office/drawing/2017/decorative" val="1"/>
              </a:ext>
            </a:extLst>
          </p:cNvPr>
          <p:cNvSpPr/>
          <p:nvPr/>
        </p:nvSpPr>
        <p:spPr>
          <a:xfrm>
            <a:off x="6240016" y="1340768"/>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C183D7F6-B498-43B3-948B-1728B52AA6E4}">
                <adec:decorative xmlns:adec="http://schemas.microsoft.com/office/drawing/2017/decorative" val="1"/>
              </a:ext>
            </a:extLst>
          </p:cNvPr>
          <p:cNvSpPr/>
          <p:nvPr/>
        </p:nvSpPr>
        <p:spPr>
          <a:xfrm>
            <a:off x="2927648" y="1573825"/>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EDCB8B4-39BB-48D4-AEEA-DEFBC77E6A81}"/>
              </a:ext>
              <a:ext uri="{C183D7F6-B498-43B3-948B-1728B52AA6E4}">
                <adec:decorative xmlns:adec="http://schemas.microsoft.com/office/drawing/2017/decorative" val="1"/>
              </a:ext>
            </a:extLst>
          </p:cNvPr>
          <p:cNvSpPr/>
          <p:nvPr/>
        </p:nvSpPr>
        <p:spPr>
          <a:xfrm>
            <a:off x="4101488" y="4307688"/>
            <a:ext cx="2520000" cy="25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16CB41F9-1D6C-A189-5135-5020CA1FE8F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Charmaz</a:t>
            </a:r>
          </a:p>
        </p:txBody>
      </p:sp>
    </p:spTree>
    <p:extLst>
      <p:ext uri="{BB962C8B-B14F-4D97-AF65-F5344CB8AC3E}">
        <p14:creationId xmlns:p14="http://schemas.microsoft.com/office/powerpoint/2010/main" val="24374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253097"/>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Constructivist Grounded Theory II</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767408" y="1484784"/>
            <a:ext cx="10843064" cy="3908762"/>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1200"/>
              </a:spcAft>
              <a:defRPr/>
            </a:pPr>
            <a:r>
              <a:rPr lang="en-GB" sz="4000" b="0" kern="0" dirty="0">
                <a:solidFill>
                  <a:schemeClr val="tx1">
                    <a:lumMod val="85000"/>
                    <a:lumOff val="15000"/>
                  </a:schemeClr>
                </a:solidFill>
                <a:latin typeface="Corbel"/>
              </a:rPr>
              <a:t>Data </a:t>
            </a:r>
            <a:r>
              <a:rPr lang="en-GB" sz="4000" b="0" i="1" kern="0" dirty="0">
                <a:solidFill>
                  <a:schemeClr val="tx1">
                    <a:lumMod val="85000"/>
                    <a:lumOff val="15000"/>
                  </a:schemeClr>
                </a:solidFill>
                <a:latin typeface="Corbel"/>
              </a:rPr>
              <a:t>and</a:t>
            </a:r>
            <a:r>
              <a:rPr lang="en-GB" sz="4000" b="0" kern="0" dirty="0">
                <a:solidFill>
                  <a:schemeClr val="tx1">
                    <a:lumMod val="85000"/>
                    <a:lumOff val="15000"/>
                  </a:schemeClr>
                </a:solidFill>
                <a:latin typeface="Corbel"/>
              </a:rPr>
              <a:t> analyses are seen as </a:t>
            </a:r>
            <a:r>
              <a:rPr lang="en-GB" sz="4000" kern="0" dirty="0">
                <a:solidFill>
                  <a:schemeClr val="tx1">
                    <a:lumMod val="85000"/>
                    <a:lumOff val="15000"/>
                  </a:schemeClr>
                </a:solidFill>
                <a:latin typeface="Corbel"/>
              </a:rPr>
              <a:t>social constructions</a:t>
            </a:r>
            <a:r>
              <a:rPr lang="en-GB" sz="4000" b="0" kern="0" dirty="0">
                <a:solidFill>
                  <a:schemeClr val="tx1">
                    <a:lumMod val="85000"/>
                    <a:lumOff val="15000"/>
                  </a:schemeClr>
                </a:solidFill>
                <a:latin typeface="Corbel"/>
              </a:rPr>
              <a:t> reflecting their process of production, </a:t>
            </a:r>
            <a:r>
              <a:rPr lang="en-GB" sz="4000" kern="0" dirty="0">
                <a:solidFill>
                  <a:schemeClr val="accent3">
                    <a:lumMod val="75000"/>
                  </a:schemeClr>
                </a:solidFill>
                <a:latin typeface="Corbel"/>
              </a:rPr>
              <a:t>and each analysis is specific to the time, space, culture and situation</a:t>
            </a:r>
            <a:r>
              <a:rPr lang="en-GB" sz="4000" b="0" kern="0" dirty="0">
                <a:solidFill>
                  <a:schemeClr val="tx1">
                    <a:lumMod val="85000"/>
                    <a:lumOff val="15000"/>
                  </a:schemeClr>
                </a:solidFill>
                <a:latin typeface="Corbel"/>
              </a:rPr>
              <a:t>.</a:t>
            </a:r>
          </a:p>
          <a:p>
            <a:pPr lvl="0">
              <a:spcAft>
                <a:spcPts val="1200"/>
              </a:spcAft>
              <a:defRPr/>
            </a:pPr>
            <a:r>
              <a:rPr lang="en-GB" sz="2800" b="0" kern="0" dirty="0">
                <a:solidFill>
                  <a:schemeClr val="tx1">
                    <a:lumMod val="85000"/>
                    <a:lumOff val="15000"/>
                  </a:schemeClr>
                </a:solidFill>
                <a:latin typeface="Corbel"/>
              </a:rPr>
              <a:t>(Waring, 2012)</a:t>
            </a:r>
          </a:p>
          <a:p>
            <a:pPr lvl="0">
              <a:spcAft>
                <a:spcPts val="1200"/>
              </a:spcAft>
              <a:defRPr/>
            </a:pPr>
            <a:r>
              <a:rPr lang="en-GB" sz="4000" b="0" kern="0" dirty="0">
                <a:solidFill>
                  <a:schemeClr val="tx1">
                    <a:lumMod val="85000"/>
                    <a:lumOff val="15000"/>
                  </a:schemeClr>
                </a:solidFill>
                <a:latin typeface="Corbel"/>
              </a:rPr>
              <a:t>CGT specific: coding in gerunds</a:t>
            </a:r>
          </a:p>
        </p:txBody>
      </p:sp>
    </p:spTree>
    <p:extLst>
      <p:ext uri="{BB962C8B-B14F-4D97-AF65-F5344CB8AC3E}">
        <p14:creationId xmlns:p14="http://schemas.microsoft.com/office/powerpoint/2010/main" val="3354588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116632"/>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Charmaz CGT</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911424" y="1196752"/>
            <a:ext cx="9865096" cy="4324261"/>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600"/>
              </a:spcAft>
              <a:defRPr/>
            </a:pPr>
            <a:r>
              <a:rPr lang="en-GB" b="0" kern="0" dirty="0">
                <a:solidFill>
                  <a:schemeClr val="tx1">
                    <a:lumMod val="85000"/>
                    <a:lumOff val="15000"/>
                  </a:schemeClr>
                </a:solidFill>
                <a:latin typeface="Corbel"/>
              </a:rPr>
              <a:t>Charmaz (2008) advocates examining </a:t>
            </a:r>
          </a:p>
          <a:p>
            <a:pPr marL="742950" lvl="0" indent="-742950">
              <a:spcAft>
                <a:spcPts val="600"/>
              </a:spcAft>
              <a:buAutoNum type="arabicParenBoth"/>
              <a:defRPr/>
            </a:pPr>
            <a:r>
              <a:rPr lang="en-GB" sz="3200" b="0" kern="0" dirty="0">
                <a:solidFill>
                  <a:schemeClr val="tx1">
                    <a:lumMod val="85000"/>
                    <a:lumOff val="15000"/>
                  </a:schemeClr>
                </a:solidFill>
                <a:latin typeface="Corbel"/>
              </a:rPr>
              <a:t>the relativity of the researcher's perspectives, positions, practices, and research situation, </a:t>
            </a:r>
          </a:p>
          <a:p>
            <a:pPr marL="742950" lvl="0" indent="-742950">
              <a:spcAft>
                <a:spcPts val="600"/>
              </a:spcAft>
              <a:buAutoNum type="arabicParenBoth"/>
              <a:defRPr/>
            </a:pPr>
            <a:r>
              <a:rPr lang="en-GB" sz="3200" b="0" kern="0" dirty="0">
                <a:solidFill>
                  <a:schemeClr val="tx1">
                    <a:lumMod val="85000"/>
                    <a:lumOff val="15000"/>
                  </a:schemeClr>
                </a:solidFill>
                <a:latin typeface="Corbel"/>
              </a:rPr>
              <a:t>the researcher's reflexivity [researcher is aware of their effect on process and outcomes of research]; and </a:t>
            </a:r>
          </a:p>
          <a:p>
            <a:pPr marL="742950" lvl="0" indent="-742950">
              <a:spcAft>
                <a:spcPts val="600"/>
              </a:spcAft>
              <a:buAutoNum type="arabicParenBoth"/>
              <a:defRPr/>
            </a:pPr>
            <a:r>
              <a:rPr lang="en-GB" sz="3200" b="0" kern="0" dirty="0">
                <a:solidFill>
                  <a:schemeClr val="tx1">
                    <a:lumMod val="85000"/>
                    <a:lumOff val="15000"/>
                  </a:schemeClr>
                </a:solidFill>
                <a:latin typeface="Corbel"/>
              </a:rPr>
              <a:t>depictions of social constructions </a:t>
            </a:r>
            <a:br>
              <a:rPr lang="en-GB" sz="3200" b="0" kern="0" dirty="0">
                <a:solidFill>
                  <a:schemeClr val="tx1">
                    <a:lumMod val="85000"/>
                    <a:lumOff val="15000"/>
                  </a:schemeClr>
                </a:solidFill>
                <a:latin typeface="Corbel"/>
              </a:rPr>
            </a:br>
            <a:r>
              <a:rPr lang="en-GB" sz="3200" b="0" kern="0" dirty="0">
                <a:solidFill>
                  <a:schemeClr val="tx1">
                    <a:lumMod val="85000"/>
                    <a:lumOff val="15000"/>
                  </a:schemeClr>
                </a:solidFill>
                <a:latin typeface="Corbel"/>
              </a:rPr>
              <a:t>in the studied world.</a:t>
            </a:r>
          </a:p>
        </p:txBody>
      </p:sp>
    </p:spTree>
    <p:extLst>
      <p:ext uri="{BB962C8B-B14F-4D97-AF65-F5344CB8AC3E}">
        <p14:creationId xmlns:p14="http://schemas.microsoft.com/office/powerpoint/2010/main" val="339809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11B00F5-064A-98F6-C93E-C3C4D06D85C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64" r="14394" b="1127"/>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7980" y="1122363"/>
            <a:ext cx="6410108" cy="3204134"/>
          </a:xfrm>
        </p:spPr>
        <p:txBody>
          <a:bodyPr vert="horz" lIns="91440" tIns="45720" rIns="91440" bIns="45720" rtlCol="0" anchor="b">
            <a:normAutofit/>
          </a:bodyPr>
          <a:lstStyle/>
          <a:p>
            <a:pPr>
              <a:spcBef>
                <a:spcPts val="1200"/>
              </a:spcBef>
              <a:spcAft>
                <a:spcPts val="1200"/>
              </a:spcAft>
            </a:pPr>
            <a:r>
              <a:rPr lang="en-US" dirty="0"/>
              <a:t>Introduction to (Constructivist) Grounded Theory</a:t>
            </a:r>
            <a:endParaRPr lang="en-US" b="0" dirty="0"/>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10" descr="UoG_keyline_regular_lockup.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263"/>
            <a:ext cx="183832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AE5D6D8C-F33B-3666-57AB-23C74C2EF4D4}"/>
              </a:ext>
            </a:extLst>
          </p:cNvPr>
          <p:cNvSpPr txBox="1">
            <a:spLocks/>
          </p:cNvSpPr>
          <p:nvPr/>
        </p:nvSpPr>
        <p:spPr>
          <a:xfrm>
            <a:off x="484937" y="4664427"/>
            <a:ext cx="6403151" cy="1311128"/>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12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Nic Kipar, Academic &amp; Digital Development</a:t>
            </a:r>
          </a:p>
        </p:txBody>
      </p:sp>
    </p:spTree>
    <p:extLst>
      <p:ext uri="{BB962C8B-B14F-4D97-AF65-F5344CB8AC3E}">
        <p14:creationId xmlns:p14="http://schemas.microsoft.com/office/powerpoint/2010/main" val="241355701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116632"/>
            <a:ext cx="11377264"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Constructivist Grounded Theory III</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2E389AC-90D5-46A4-9E50-DD225ECD6CCF}"/>
              </a:ext>
            </a:extLst>
          </p:cNvPr>
          <p:cNvSpPr txBox="1">
            <a:spLocks/>
          </p:cNvSpPr>
          <p:nvPr/>
        </p:nvSpPr>
        <p:spPr>
          <a:xfrm>
            <a:off x="3503712" y="1469251"/>
            <a:ext cx="7920880" cy="1754326"/>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lvl="0">
              <a:spcAft>
                <a:spcPts val="1200"/>
              </a:spcAft>
              <a:defRPr/>
            </a:pPr>
            <a:r>
              <a:rPr lang="en-GB" b="0" kern="0" dirty="0">
                <a:solidFill>
                  <a:schemeClr val="tx1">
                    <a:lumMod val="85000"/>
                    <a:lumOff val="15000"/>
                  </a:schemeClr>
                </a:solidFill>
                <a:latin typeface="Corbel"/>
              </a:rPr>
              <a:t>Understanding of empirical phenomena must be located in the studied </a:t>
            </a:r>
            <a:r>
              <a:rPr lang="en-GB" kern="0" dirty="0">
                <a:solidFill>
                  <a:schemeClr val="tx1">
                    <a:lumMod val="85000"/>
                    <a:lumOff val="15000"/>
                  </a:schemeClr>
                </a:solidFill>
                <a:latin typeface="Corbel"/>
              </a:rPr>
              <a:t>specific circumstances </a:t>
            </a:r>
            <a:r>
              <a:rPr lang="en-GB" b="0" kern="0" dirty="0">
                <a:solidFill>
                  <a:schemeClr val="tx1">
                    <a:lumMod val="85000"/>
                    <a:lumOff val="15000"/>
                  </a:schemeClr>
                </a:solidFill>
                <a:latin typeface="Corbel"/>
              </a:rPr>
              <a:t>of the research process.</a:t>
            </a:r>
          </a:p>
        </p:txBody>
      </p:sp>
      <p:grpSp>
        <p:nvGrpSpPr>
          <p:cNvPr id="8" name="Group 7">
            <a:extLst>
              <a:ext uri="{FF2B5EF4-FFF2-40B4-BE49-F238E27FC236}">
                <a16:creationId xmlns:a16="http://schemas.microsoft.com/office/drawing/2014/main" id="{4ED66DA4-F46C-3108-FF25-732C4E7CADA5}"/>
              </a:ext>
              <a:ext uri="{C183D7F6-B498-43B3-948B-1728B52AA6E4}">
                <adec:decorative xmlns:adec="http://schemas.microsoft.com/office/drawing/2017/decorative" val="1"/>
              </a:ext>
            </a:extLst>
          </p:cNvPr>
          <p:cNvGrpSpPr/>
          <p:nvPr/>
        </p:nvGrpSpPr>
        <p:grpSpPr>
          <a:xfrm>
            <a:off x="407368" y="1412776"/>
            <a:ext cx="7102889" cy="4429401"/>
            <a:chOff x="407368" y="1412776"/>
            <a:chExt cx="7102889" cy="4429401"/>
          </a:xfrm>
        </p:grpSpPr>
        <p:sp>
          <p:nvSpPr>
            <p:cNvPr id="5" name="TextBox 4">
              <a:extLst>
                <a:ext uri="{FF2B5EF4-FFF2-40B4-BE49-F238E27FC236}">
                  <a16:creationId xmlns:a16="http://schemas.microsoft.com/office/drawing/2014/main" id="{099EBD95-015C-1679-B1C9-3CDE50E91591}"/>
                </a:ext>
              </a:extLst>
            </p:cNvPr>
            <p:cNvSpPr txBox="1"/>
            <p:nvPr/>
          </p:nvSpPr>
          <p:spPr>
            <a:xfrm>
              <a:off x="3503712" y="3556787"/>
              <a:ext cx="4006545" cy="2246769"/>
            </a:xfrm>
            <a:prstGeom prst="rect">
              <a:avLst/>
            </a:prstGeom>
            <a:noFill/>
          </p:spPr>
          <p:txBody>
            <a:bodyPr wrap="square">
              <a:spAutoFit/>
            </a:bodyPr>
            <a:lstStyle/>
            <a:p>
              <a:pPr lvl="0">
                <a:spcAft>
                  <a:spcPts val="1200"/>
                </a:spcAft>
                <a:defRPr/>
              </a:pPr>
              <a:r>
                <a:rPr lang="en-GB" sz="2800" kern="0" dirty="0">
                  <a:solidFill>
                    <a:schemeClr val="tx1">
                      <a:lumMod val="85000"/>
                      <a:lumOff val="15000"/>
                    </a:schemeClr>
                  </a:solidFill>
                  <a:latin typeface="Corbel"/>
                </a:rPr>
                <a:t>We may think our codes depict empirical reality, but they are our codes, we choose them; </a:t>
              </a:r>
              <a:br>
                <a:rPr lang="en-GB" sz="2800" kern="0" dirty="0">
                  <a:solidFill>
                    <a:schemeClr val="tx1">
                      <a:lumMod val="85000"/>
                      <a:lumOff val="15000"/>
                    </a:schemeClr>
                  </a:solidFill>
                  <a:latin typeface="Corbel"/>
                </a:rPr>
              </a:br>
              <a:r>
                <a:rPr lang="en-GB" sz="2800" kern="0" dirty="0">
                  <a:solidFill>
                    <a:schemeClr val="tx1">
                      <a:lumMod val="85000"/>
                      <a:lumOff val="15000"/>
                    </a:schemeClr>
                  </a:solidFill>
                  <a:latin typeface="Corbel"/>
                </a:rPr>
                <a:t>we construct them.</a:t>
              </a:r>
            </a:p>
          </p:txBody>
        </p:sp>
        <p:pic>
          <p:nvPicPr>
            <p:cNvPr id="6" name="Picture 5">
              <a:extLst>
                <a:ext uri="{FF2B5EF4-FFF2-40B4-BE49-F238E27FC236}">
                  <a16:creationId xmlns:a16="http://schemas.microsoft.com/office/drawing/2014/main" id="{6FB0FD2D-FB84-A6B6-2E98-64EA96A7AB89}"/>
                </a:ext>
              </a:extLst>
            </p:cNvPr>
            <p:cNvPicPr>
              <a:picLocks noChangeAspect="1"/>
            </p:cNvPicPr>
            <p:nvPr/>
          </p:nvPicPr>
          <p:blipFill>
            <a:blip r:embed="rId3"/>
            <a:stretch>
              <a:fillRect/>
            </a:stretch>
          </p:blipFill>
          <p:spPr>
            <a:xfrm>
              <a:off x="407368" y="1412776"/>
              <a:ext cx="2874399" cy="4429401"/>
            </a:xfrm>
            <a:prstGeom prst="rect">
              <a:avLst/>
            </a:prstGeom>
          </p:spPr>
        </p:pic>
      </p:grpSp>
    </p:spTree>
    <p:extLst>
      <p:ext uri="{BB962C8B-B14F-4D97-AF65-F5344CB8AC3E}">
        <p14:creationId xmlns:p14="http://schemas.microsoft.com/office/powerpoint/2010/main" val="1871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2067E-CEC9-4494-A193-F29339575EAD}"/>
              </a:ext>
            </a:extLst>
          </p:cNvPr>
          <p:cNvSpPr txBox="1">
            <a:spLocks noGrp="1"/>
          </p:cNvSpPr>
          <p:nvPr>
            <p:ph type="title" idx="4294967295"/>
          </p:nvPr>
        </p:nvSpPr>
        <p:spPr>
          <a:xfrm>
            <a:off x="642257" y="3993725"/>
            <a:ext cx="6939722" cy="22689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mn-lt"/>
                <a:ea typeface="+mj-ea"/>
                <a:cs typeface="+mj-cs"/>
              </a:rPr>
              <a:t>My own ‘</a:t>
            </a:r>
            <a:r>
              <a:rPr kumimoji="0" lang="en-US" sz="6000" b="0" i="0" u="none" strike="noStrike" kern="1200" cap="none" spc="0" normalizeH="0" baseline="0" noProof="0" dirty="0" err="1">
                <a:ln>
                  <a:noFill/>
                </a:ln>
                <a:solidFill>
                  <a:schemeClr val="tx1"/>
                </a:solidFill>
                <a:effectLst/>
                <a:uLnTx/>
                <a:uFillTx/>
                <a:latin typeface="+mn-lt"/>
                <a:ea typeface="+mj-ea"/>
                <a:cs typeface="+mj-cs"/>
              </a:rPr>
              <a:t>flavour</a:t>
            </a:r>
            <a:r>
              <a:rPr kumimoji="0" lang="en-US" sz="6000" b="0" i="0" u="none" strike="noStrike" kern="1200" cap="none" spc="0" normalizeH="0" baseline="0" noProof="0" dirty="0">
                <a:ln>
                  <a:noFill/>
                </a:ln>
                <a:solidFill>
                  <a:schemeClr val="tx1"/>
                </a:solidFill>
                <a:effectLst/>
                <a:uLnTx/>
                <a:uFillTx/>
                <a:latin typeface="+mn-lt"/>
                <a:ea typeface="+mj-ea"/>
                <a:cs typeface="+mj-cs"/>
              </a:rPr>
              <a:t>’ of Grounded Theory is Constructivist</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AE9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FFC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B137C3-CDD2-4A7F-97B8-1DDD54D3B28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8891" r="2" b="2918"/>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35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116632"/>
            <a:ext cx="11377264"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Grounded</a:t>
            </a:r>
            <a:r>
              <a:rPr kumimoji="0" lang="en-GB" sz="60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 ‘</a:t>
            </a:r>
            <a:r>
              <a:rPr kumimoji="0" lang="en-GB" sz="66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Theory’</a:t>
            </a:r>
            <a:endParaRPr kumimoji="0" lang="en-GB" sz="40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9D06255-669F-482B-B0CD-E5051882F8D1}"/>
              </a:ext>
            </a:extLst>
          </p:cNvPr>
          <p:cNvSpPr txBox="1"/>
          <p:nvPr/>
        </p:nvSpPr>
        <p:spPr>
          <a:xfrm>
            <a:off x="623392" y="1412776"/>
            <a:ext cx="11089232" cy="4755148"/>
          </a:xfrm>
          <a:prstGeom prst="rect">
            <a:avLst/>
          </a:prstGeom>
          <a:noFill/>
        </p:spPr>
        <p:txBody>
          <a:bodyPr wrap="square" rtlCol="0">
            <a:spAutoFit/>
          </a:bodyPr>
          <a:lstStyle/>
          <a:p>
            <a:pPr marL="0" marR="0" lvl="0" indent="0" algn="l" defTabSz="914400" rtl="0" eaLnBrk="1" fontAlgn="auto" latinLnBrk="0" hangingPunct="1">
              <a:spcAft>
                <a:spcPts val="600"/>
              </a:spcAft>
              <a:buClrTx/>
              <a:buSzTx/>
              <a:buFontTx/>
              <a:buNone/>
              <a:tabLst/>
              <a:defRPr/>
            </a:pPr>
            <a:r>
              <a:rPr kumimoji="0" lang="en-GB" sz="3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“Not all grounded theory studies build theory” (Strauss &amp; Corbin)</a:t>
            </a:r>
          </a:p>
          <a:p>
            <a:pPr lvl="0">
              <a:spcAft>
                <a:spcPts val="600"/>
              </a:spcAft>
              <a:defRPr/>
            </a:pPr>
            <a:endParaRPr lang="en-GB" sz="3200" dirty="0">
              <a:solidFill>
                <a:prstClr val="black">
                  <a:lumMod val="95000"/>
                  <a:lumOff val="5000"/>
                </a:prstClr>
              </a:solidFill>
            </a:endParaRPr>
          </a:p>
          <a:p>
            <a:pPr lvl="0">
              <a:spcAft>
                <a:spcPts val="600"/>
              </a:spcAft>
              <a:defRPr/>
            </a:pPr>
            <a:r>
              <a:rPr lang="en-GB" sz="3200" dirty="0">
                <a:solidFill>
                  <a:prstClr val="black">
                    <a:lumMod val="95000"/>
                    <a:lumOff val="5000"/>
                  </a:prstClr>
                </a:solidFill>
              </a:rPr>
              <a:t>“Grounded theory evolved as a method of theory construction yet not everyone who uses its strategies intends to develop a theory.” (</a:t>
            </a:r>
            <a:r>
              <a:rPr lang="en-GB" sz="3200" dirty="0">
                <a:solidFill>
                  <a:prstClr val="black">
                    <a:lumMod val="95000"/>
                    <a:lumOff val="5000"/>
                  </a:prstClr>
                </a:solidFill>
                <a:latin typeface="Calibri" panose="020F0502020204030204"/>
              </a:rPr>
              <a:t>Charmaz)</a:t>
            </a:r>
            <a:endParaRPr kumimoji="0" lang="en-GB" sz="32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lvl="0">
              <a:spcAft>
                <a:spcPts val="600"/>
              </a:spcAft>
              <a:defRPr/>
            </a:pPr>
            <a:r>
              <a:rPr lang="en-GB" sz="3200" dirty="0">
                <a:solidFill>
                  <a:prstClr val="black">
                    <a:lumMod val="95000"/>
                    <a:lumOff val="5000"/>
                  </a:prstClr>
                </a:solidFill>
              </a:rPr>
              <a:t>Grounded Theory </a:t>
            </a:r>
            <a:r>
              <a:rPr lang="en-GB" sz="3200" b="1" dirty="0">
                <a:solidFill>
                  <a:prstClr val="black">
                    <a:lumMod val="95000"/>
                    <a:lumOff val="5000"/>
                  </a:prstClr>
                </a:solidFill>
              </a:rPr>
              <a:t>methods</a:t>
            </a:r>
            <a:r>
              <a:rPr lang="en-GB" sz="3200" dirty="0">
                <a:solidFill>
                  <a:prstClr val="black">
                    <a:lumMod val="95000"/>
                    <a:lumOff val="5000"/>
                  </a:prstClr>
                </a:solidFill>
              </a:rPr>
              <a:t> can be used to </a:t>
            </a:r>
            <a:br>
              <a:rPr lang="en-GB" sz="3200" dirty="0">
                <a:solidFill>
                  <a:prstClr val="black">
                    <a:lumMod val="95000"/>
                    <a:lumOff val="5000"/>
                  </a:prstClr>
                </a:solidFill>
              </a:rPr>
            </a:br>
            <a:r>
              <a:rPr lang="en-GB" sz="3200" dirty="0">
                <a:solidFill>
                  <a:prstClr val="black">
                    <a:lumMod val="95000"/>
                    <a:lumOff val="5000"/>
                  </a:prstClr>
                </a:solidFill>
              </a:rPr>
              <a:t>produce useful descriptions, and can also </a:t>
            </a:r>
            <a:br>
              <a:rPr lang="en-GB" sz="3200" dirty="0">
                <a:solidFill>
                  <a:prstClr val="black">
                    <a:lumMod val="95000"/>
                    <a:lumOff val="5000"/>
                  </a:prstClr>
                </a:solidFill>
              </a:rPr>
            </a:br>
            <a:r>
              <a:rPr lang="en-GB" sz="3200" dirty="0">
                <a:solidFill>
                  <a:prstClr val="black">
                    <a:lumMod val="95000"/>
                    <a:lumOff val="5000"/>
                  </a:prstClr>
                </a:solidFill>
              </a:rPr>
              <a:t>be adapted and used flexibly in one’s </a:t>
            </a:r>
            <a:br>
              <a:rPr lang="en-GB" sz="3200" dirty="0">
                <a:solidFill>
                  <a:prstClr val="black">
                    <a:lumMod val="95000"/>
                    <a:lumOff val="5000"/>
                  </a:prstClr>
                </a:solidFill>
              </a:rPr>
            </a:br>
            <a:r>
              <a:rPr lang="en-GB" sz="3200" dirty="0">
                <a:solidFill>
                  <a:prstClr val="black">
                    <a:lumMod val="95000"/>
                    <a:lumOff val="5000"/>
                  </a:prstClr>
                </a:solidFill>
              </a:rPr>
              <a:t>own research. </a:t>
            </a:r>
          </a:p>
        </p:txBody>
      </p:sp>
      <p:sp>
        <p:nvSpPr>
          <p:cNvPr id="6" name="TextBox 5">
            <a:extLst>
              <a:ext uri="{FF2B5EF4-FFF2-40B4-BE49-F238E27FC236}">
                <a16:creationId xmlns:a16="http://schemas.microsoft.com/office/drawing/2014/main" id="{CBB2E690-DCD7-502D-0C68-D4AEEB4944EB}"/>
              </a:ext>
            </a:extLst>
          </p:cNvPr>
          <p:cNvSpPr txBox="1"/>
          <p:nvPr/>
        </p:nvSpPr>
        <p:spPr>
          <a:xfrm>
            <a:off x="767408" y="1988840"/>
            <a:ext cx="6097190" cy="523220"/>
          </a:xfrm>
          <a:prstGeom prst="rect">
            <a:avLst/>
          </a:prstGeom>
          <a:noFill/>
        </p:spPr>
        <p:txBody>
          <a:bodyPr wrap="square">
            <a:spAutoFit/>
          </a:bodyPr>
          <a:lstStyle/>
          <a:p>
            <a:r>
              <a:rPr lang="en-GB" sz="2800" dirty="0">
                <a:solidFill>
                  <a:prstClr val="black">
                    <a:lumMod val="95000"/>
                    <a:lumOff val="5000"/>
                  </a:prstClr>
                </a:solidFill>
                <a:latin typeface="Calibri" panose="020F0502020204030204"/>
              </a:rPr>
              <a:t>Actually, most don’t. </a:t>
            </a:r>
            <a:endParaRPr lang="en-GB" sz="2800" dirty="0"/>
          </a:p>
        </p:txBody>
      </p:sp>
    </p:spTree>
    <p:extLst>
      <p:ext uri="{BB962C8B-B14F-4D97-AF65-F5344CB8AC3E}">
        <p14:creationId xmlns:p14="http://schemas.microsoft.com/office/powerpoint/2010/main" val="1896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332656"/>
            <a:ext cx="10585176" cy="1200329"/>
          </a:xfrm>
        </p:spPr>
        <p:txBody>
          <a:bodyPr wrap="square">
            <a:spAutoFit/>
          </a:bodyPr>
          <a:lstStyle/>
          <a:p>
            <a:r>
              <a:rPr lang="en-GB" sz="7200" b="0" dirty="0">
                <a:solidFill>
                  <a:schemeClr val="bg2"/>
                </a:solidFill>
              </a:rPr>
              <a:t>What it </a:t>
            </a:r>
            <a:r>
              <a:rPr lang="en-GB" sz="7200" dirty="0">
                <a:solidFill>
                  <a:schemeClr val="bg2"/>
                </a:solidFill>
              </a:rPr>
              <a:t>does</a:t>
            </a:r>
            <a:r>
              <a:rPr lang="en-GB" sz="7200" b="0" dirty="0">
                <a:solidFill>
                  <a:schemeClr val="bg2"/>
                </a:solidFill>
              </a:rPr>
              <a:t>:</a:t>
            </a:r>
          </a:p>
        </p:txBody>
      </p:sp>
      <p:sp>
        <p:nvSpPr>
          <p:cNvPr id="3" name="Title 1">
            <a:extLst>
              <a:ext uri="{FF2B5EF4-FFF2-40B4-BE49-F238E27FC236}">
                <a16:creationId xmlns:a16="http://schemas.microsoft.com/office/drawing/2014/main" id="{BDB79A4D-78B7-46BF-898E-797DCA5B5EC9}"/>
              </a:ext>
            </a:extLst>
          </p:cNvPr>
          <p:cNvSpPr txBox="1">
            <a:spLocks/>
          </p:cNvSpPr>
          <p:nvPr/>
        </p:nvSpPr>
        <p:spPr>
          <a:xfrm>
            <a:off x="694474" y="3685584"/>
            <a:ext cx="11089232" cy="92333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r>
              <a:rPr lang="en-GB" sz="5400" b="0" kern="0" dirty="0">
                <a:solidFill>
                  <a:schemeClr val="bg1">
                    <a:lumMod val="75000"/>
                  </a:schemeClr>
                </a:solidFill>
              </a:rPr>
              <a:t>Constant comparison</a:t>
            </a:r>
          </a:p>
        </p:txBody>
      </p:sp>
      <p:sp>
        <p:nvSpPr>
          <p:cNvPr id="4" name="Title 1">
            <a:extLst>
              <a:ext uri="{FF2B5EF4-FFF2-40B4-BE49-F238E27FC236}">
                <a16:creationId xmlns:a16="http://schemas.microsoft.com/office/drawing/2014/main" id="{1685017C-A720-4352-ABE4-91BF91B98E5C}"/>
              </a:ext>
            </a:extLst>
          </p:cNvPr>
          <p:cNvSpPr txBox="1">
            <a:spLocks/>
          </p:cNvSpPr>
          <p:nvPr/>
        </p:nvSpPr>
        <p:spPr>
          <a:xfrm>
            <a:off x="695400" y="2768154"/>
            <a:ext cx="11089232" cy="92333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r>
              <a:rPr lang="en-GB" sz="5400" b="0" kern="0" dirty="0">
                <a:solidFill>
                  <a:schemeClr val="bg1">
                    <a:lumMod val="75000"/>
                  </a:schemeClr>
                </a:solidFill>
              </a:rPr>
              <a:t>Theoretical sampling</a:t>
            </a:r>
          </a:p>
        </p:txBody>
      </p:sp>
      <p:sp>
        <p:nvSpPr>
          <p:cNvPr id="5" name="Title 1">
            <a:extLst>
              <a:ext uri="{FF2B5EF4-FFF2-40B4-BE49-F238E27FC236}">
                <a16:creationId xmlns:a16="http://schemas.microsoft.com/office/drawing/2014/main" id="{D2C2F228-56FB-41CE-98F4-6EB676E5F36E}"/>
              </a:ext>
            </a:extLst>
          </p:cNvPr>
          <p:cNvSpPr txBox="1">
            <a:spLocks/>
          </p:cNvSpPr>
          <p:nvPr/>
        </p:nvSpPr>
        <p:spPr>
          <a:xfrm>
            <a:off x="694474" y="1850724"/>
            <a:ext cx="11089232" cy="92333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r>
              <a:rPr lang="en-GB" sz="5400" b="0" kern="0" dirty="0">
                <a:solidFill>
                  <a:schemeClr val="bg1">
                    <a:lumMod val="75000"/>
                  </a:schemeClr>
                </a:solidFill>
              </a:rPr>
              <a:t>Coding and categorisation</a:t>
            </a:r>
          </a:p>
        </p:txBody>
      </p:sp>
      <p:sp>
        <p:nvSpPr>
          <p:cNvPr id="6" name="Title 1">
            <a:extLst>
              <a:ext uri="{FF2B5EF4-FFF2-40B4-BE49-F238E27FC236}">
                <a16:creationId xmlns:a16="http://schemas.microsoft.com/office/drawing/2014/main" id="{ADCFD739-DEB9-47BF-BA97-AAD90DF94D3E}"/>
              </a:ext>
            </a:extLst>
          </p:cNvPr>
          <p:cNvSpPr txBox="1">
            <a:spLocks/>
          </p:cNvSpPr>
          <p:nvPr/>
        </p:nvSpPr>
        <p:spPr>
          <a:xfrm>
            <a:off x="694474" y="4597114"/>
            <a:ext cx="11089232" cy="92333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r>
              <a:rPr lang="en-GB" sz="5400" b="0" kern="0" dirty="0">
                <a:solidFill>
                  <a:schemeClr val="bg1">
                    <a:lumMod val="75000"/>
                  </a:schemeClr>
                </a:solidFill>
              </a:rPr>
              <a:t>Memo writing</a:t>
            </a:r>
          </a:p>
        </p:txBody>
      </p:sp>
    </p:spTree>
    <p:custDataLst>
      <p:tags r:id="rId1"/>
    </p:custDataLst>
    <p:extLst>
      <p:ext uri="{BB962C8B-B14F-4D97-AF65-F5344CB8AC3E}">
        <p14:creationId xmlns:p14="http://schemas.microsoft.com/office/powerpoint/2010/main" val="2470221298"/>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2492990"/>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Coding and categorisation</a:t>
            </a:r>
            <a:br>
              <a:rPr lang="en-GB" sz="6000" b="0" dirty="0">
                <a:solidFill>
                  <a:schemeClr val="bg2"/>
                </a:solidFill>
                <a:latin typeface="Calibri" panose="020F0502020204030204" pitchFamily="34" charset="0"/>
                <a:cs typeface="Calibri" panose="020F0502020204030204" pitchFamily="34" charset="0"/>
              </a:rPr>
            </a:br>
            <a:r>
              <a:rPr lang="en-GB" sz="4800" b="0" dirty="0">
                <a:solidFill>
                  <a:schemeClr val="bg2"/>
                </a:solidFill>
                <a:latin typeface="Calibri" panose="020F0502020204030204" pitchFamily="34" charset="0"/>
                <a:cs typeface="Calibri" panose="020F0502020204030204" pitchFamily="34" charset="0"/>
              </a:rPr>
              <a:t>First phase (initial coding) </a:t>
            </a:r>
            <a:br>
              <a:rPr lang="en-GB" sz="4800" b="0" dirty="0">
                <a:solidFill>
                  <a:schemeClr val="bg2"/>
                </a:solidFill>
                <a:latin typeface="Calibri" panose="020F0502020204030204" pitchFamily="34" charset="0"/>
                <a:cs typeface="Calibri" panose="020F0502020204030204" pitchFamily="34" charset="0"/>
              </a:rPr>
            </a:br>
            <a:r>
              <a:rPr lang="en-GB" sz="4800" b="0" dirty="0">
                <a:solidFill>
                  <a:schemeClr val="bg2"/>
                </a:solidFill>
                <a:latin typeface="Calibri" panose="020F0502020204030204" pitchFamily="34" charset="0"/>
                <a:cs typeface="Calibri" panose="020F0502020204030204" pitchFamily="34" charset="0"/>
              </a:rPr>
              <a:t>Second phase (focused coding)</a:t>
            </a:r>
            <a:endParaRPr lang="en-GB" sz="6000" b="0" dirty="0">
              <a:solidFill>
                <a:schemeClr val="bg2"/>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683649" y="2703929"/>
            <a:ext cx="10308895" cy="2708434"/>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marL="742950" indent="-742950">
              <a:spcAft>
                <a:spcPts val="1200"/>
              </a:spcAft>
              <a:buFont typeface="+mj-lt"/>
              <a:buAutoNum type="arabicPeriod"/>
            </a:pPr>
            <a:r>
              <a:rPr lang="en-GB" sz="3200" b="0" kern="0" dirty="0">
                <a:solidFill>
                  <a:schemeClr val="bg1">
                    <a:lumMod val="75000"/>
                  </a:schemeClr>
                </a:solidFill>
                <a:latin typeface="Calibri" panose="020F0502020204030204" pitchFamily="34" charset="0"/>
                <a:cs typeface="Calibri" panose="020F0502020204030204" pitchFamily="34" charset="0"/>
              </a:rPr>
              <a:t>initial phase involves naming each word, line, or segment of data followed by </a:t>
            </a:r>
          </a:p>
          <a:p>
            <a:pPr marL="742950" indent="-742950">
              <a:spcAft>
                <a:spcPts val="1200"/>
              </a:spcAft>
              <a:buFont typeface="+mj-lt"/>
              <a:buAutoNum type="arabicPeriod"/>
            </a:pPr>
            <a:r>
              <a:rPr lang="en-GB" sz="3200" b="0" kern="0" dirty="0">
                <a:solidFill>
                  <a:schemeClr val="bg1">
                    <a:lumMod val="75000"/>
                  </a:schemeClr>
                </a:solidFill>
                <a:latin typeface="Calibri" panose="020F0502020204030204" pitchFamily="34" charset="0"/>
                <a:cs typeface="Calibri" panose="020F0502020204030204" pitchFamily="34" charset="0"/>
              </a:rPr>
              <a:t>focused, selective phase that uses the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most significant or frequent initial codes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to sort, synthesise, integrate, organise</a:t>
            </a:r>
          </a:p>
        </p:txBody>
      </p:sp>
      <p:sp>
        <p:nvSpPr>
          <p:cNvPr id="5" name="TextBox 4">
            <a:extLst>
              <a:ext uri="{FF2B5EF4-FFF2-40B4-BE49-F238E27FC236}">
                <a16:creationId xmlns:a16="http://schemas.microsoft.com/office/drawing/2014/main" id="{A84BB630-075D-A5CA-8892-8CC9A7931002}"/>
              </a:ext>
            </a:extLst>
          </p:cNvPr>
          <p:cNvSpPr txBox="1"/>
          <p:nvPr/>
        </p:nvSpPr>
        <p:spPr>
          <a:xfrm>
            <a:off x="797552" y="6021288"/>
            <a:ext cx="10699048" cy="646331"/>
          </a:xfrm>
          <a:prstGeom prst="rect">
            <a:avLst/>
          </a:prstGeom>
          <a:noFill/>
        </p:spPr>
        <p:txBody>
          <a:bodyPr wrap="square">
            <a:spAutoFit/>
          </a:bodyPr>
          <a:lstStyle/>
          <a:p>
            <a:r>
              <a:rPr lang="en-GB" dirty="0">
                <a:solidFill>
                  <a:schemeClr val="bg2"/>
                </a:solidFill>
                <a:latin typeface="Calibri" panose="020F0502020204030204" pitchFamily="34" charset="0"/>
                <a:cs typeface="Calibri" panose="020F0502020204030204" pitchFamily="34" charset="0"/>
              </a:rPr>
              <a:t>Coding qualitative data: </a:t>
            </a:r>
            <a:r>
              <a:rPr lang="en-GB" dirty="0">
                <a:solidFill>
                  <a:schemeClr val="bg2"/>
                </a:solidFill>
                <a:latin typeface="Calibri" panose="020F0502020204030204" pitchFamily="34" charset="0"/>
                <a:cs typeface="Calibri" panose="020F0502020204030204" pitchFamily="34" charset="0"/>
                <a:hlinkClick r:id="rId4"/>
              </a:rPr>
              <a:t>https://www.youtube.com/watch?v=YP3yAX5w6x8</a:t>
            </a:r>
            <a:r>
              <a:rPr lang="en-GB" dirty="0">
                <a:solidFill>
                  <a:schemeClr val="bg2"/>
                </a:solidFill>
                <a:latin typeface="Calibri" panose="020F0502020204030204" pitchFamily="34" charset="0"/>
                <a:cs typeface="Calibri" panose="020F0502020204030204" pitchFamily="34" charset="0"/>
              </a:rPr>
              <a:t> </a:t>
            </a:r>
          </a:p>
          <a:p>
            <a:r>
              <a:rPr lang="en-US" dirty="0">
                <a:solidFill>
                  <a:schemeClr val="bg2"/>
                </a:solidFill>
                <a:latin typeface="Calibri" panose="020F0502020204030204" pitchFamily="34" charset="0"/>
                <a:cs typeface="Calibri" panose="020F0502020204030204" pitchFamily="34" charset="0"/>
              </a:rPr>
              <a:t>Saldana, J. (2021) The Coding Manual for Qualitative Researchers London: SAGE Publications. Available as </a:t>
            </a:r>
            <a:r>
              <a:rPr lang="en-US">
                <a:solidFill>
                  <a:schemeClr val="bg2"/>
                </a:solidFill>
                <a:latin typeface="Calibri" panose="020F0502020204030204" pitchFamily="34" charset="0"/>
                <a:cs typeface="Calibri" panose="020F0502020204030204" pitchFamily="34" charset="0"/>
              </a:rPr>
              <a:t>eboo</a:t>
            </a:r>
            <a:r>
              <a:rPr lang="en-US" dirty="0">
                <a:solidFill>
                  <a:schemeClr val="bg2"/>
                </a:solidFill>
                <a:latin typeface="Calibri" panose="020F0502020204030204" pitchFamily="34" charset="0"/>
                <a:cs typeface="Calibri" panose="020F0502020204030204" pitchFamily="34" charset="0"/>
              </a:rPr>
              <a:t>k</a:t>
            </a:r>
          </a:p>
        </p:txBody>
      </p:sp>
    </p:spTree>
    <p:custDataLst>
      <p:tags r:id="rId1"/>
    </p:custDataLst>
    <p:extLst>
      <p:ext uri="{BB962C8B-B14F-4D97-AF65-F5344CB8AC3E}">
        <p14:creationId xmlns:p14="http://schemas.microsoft.com/office/powerpoint/2010/main" val="2485379508"/>
      </p:ext>
    </p:extLst>
  </p:cSld>
  <p:clrMapOvr>
    <a:masterClrMapping/>
  </p:clrMapOvr>
  <p:transition advTm="34443"/>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1015663"/>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Initial Coding</a:t>
            </a: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797552" y="1340768"/>
            <a:ext cx="10729192" cy="3908762"/>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What</a:t>
            </a:r>
            <a:r>
              <a:rPr lang="en-GB" sz="3200" b="0" kern="0" dirty="0">
                <a:solidFill>
                  <a:schemeClr val="bg1">
                    <a:lumMod val="75000"/>
                  </a:schemeClr>
                </a:solidFill>
                <a:latin typeface="Calibri" panose="020F0502020204030204" pitchFamily="34" charset="0"/>
                <a:cs typeface="Calibri" panose="020F0502020204030204" pitchFamily="34" charset="0"/>
              </a:rPr>
              <a:t>: open to exploring any and all theoretical possibilities in the data. Coding is the pivotal link between collecting data and developing an emergent theory to explain these </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How:</a:t>
            </a:r>
            <a:r>
              <a:rPr lang="en-GB" sz="3200" b="0" kern="0" dirty="0">
                <a:solidFill>
                  <a:schemeClr val="bg1">
                    <a:lumMod val="75000"/>
                  </a:schemeClr>
                </a:solidFill>
                <a:latin typeface="Calibri" panose="020F0502020204030204" pitchFamily="34" charset="0"/>
                <a:cs typeface="Calibri" panose="020F0502020204030204" pitchFamily="34" charset="0"/>
              </a:rPr>
              <a:t> stick closely to the data. Try to see actions in each segment of data rather than applying pre-existing categories to the data</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Why</a:t>
            </a:r>
            <a:r>
              <a:rPr lang="en-GB" sz="3200" b="0" kern="0" dirty="0">
                <a:solidFill>
                  <a:schemeClr val="bg1">
                    <a:lumMod val="75000"/>
                  </a:schemeClr>
                </a:solidFill>
                <a:latin typeface="Calibri" panose="020F0502020204030204" pitchFamily="34" charset="0"/>
                <a:cs typeface="Calibri" panose="020F0502020204030204" pitchFamily="34" charset="0"/>
              </a:rPr>
              <a:t>: code as action to investigate processes</a:t>
            </a:r>
          </a:p>
        </p:txBody>
      </p:sp>
    </p:spTree>
    <p:custDataLst>
      <p:tags r:id="rId1"/>
    </p:custDataLst>
    <p:extLst>
      <p:ext uri="{BB962C8B-B14F-4D97-AF65-F5344CB8AC3E}">
        <p14:creationId xmlns:p14="http://schemas.microsoft.com/office/powerpoint/2010/main" val="282158032"/>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1015663"/>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Initial Coding – practical</a:t>
            </a: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695400" y="1340768"/>
            <a:ext cx="11089232" cy="433965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What</a:t>
            </a:r>
            <a:r>
              <a:rPr lang="en-GB" sz="3200" b="0" kern="0" dirty="0">
                <a:solidFill>
                  <a:schemeClr val="bg1">
                    <a:lumMod val="75000"/>
                  </a:schemeClr>
                </a:solidFill>
                <a:latin typeface="Calibri" panose="020F0502020204030204" pitchFamily="34" charset="0"/>
                <a:cs typeface="Calibri" panose="020F0502020204030204" pitchFamily="34" charset="0"/>
              </a:rPr>
              <a:t>: codes are provisional: you may reword them to improve meanings and actions. Compelling codes capture the phenomenon and grab the reader</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How</a:t>
            </a:r>
            <a:r>
              <a:rPr lang="en-GB" sz="3200" b="0" kern="0" dirty="0">
                <a:solidFill>
                  <a:schemeClr val="bg1">
                    <a:lumMod val="75000"/>
                  </a:schemeClr>
                </a:solidFill>
                <a:latin typeface="Calibri" panose="020F0502020204030204" pitchFamily="34" charset="0"/>
                <a:cs typeface="Calibri" panose="020F0502020204030204" pitchFamily="34" charset="0"/>
              </a:rPr>
              <a:t>: speed and spontaneity help in initial coding.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Working quickly sparks your thinking. </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Why</a:t>
            </a:r>
            <a:r>
              <a:rPr lang="en-GB" sz="3200" b="0" kern="0" dirty="0">
                <a:solidFill>
                  <a:schemeClr val="bg1">
                    <a:lumMod val="75000"/>
                  </a:schemeClr>
                </a:solidFill>
                <a:latin typeface="Calibri" panose="020F0502020204030204" pitchFamily="34" charset="0"/>
                <a:cs typeface="Calibri" panose="020F0502020204030204" pitchFamily="34" charset="0"/>
              </a:rPr>
              <a:t>: codes make the leap from concrete events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and descriptions of them to theoretical insights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and theoretical possibilities</a:t>
            </a:r>
          </a:p>
        </p:txBody>
      </p:sp>
    </p:spTree>
    <p:custDataLst>
      <p:tags r:id="rId1"/>
    </p:custDataLst>
    <p:extLst>
      <p:ext uri="{BB962C8B-B14F-4D97-AF65-F5344CB8AC3E}">
        <p14:creationId xmlns:p14="http://schemas.microsoft.com/office/powerpoint/2010/main" val="2943205407"/>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1015663"/>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Focused Coding</a:t>
            </a: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695400" y="1340768"/>
            <a:ext cx="11089232" cy="433965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What</a:t>
            </a:r>
            <a:r>
              <a:rPr lang="en-GB" sz="3200" b="0" kern="0" dirty="0">
                <a:solidFill>
                  <a:schemeClr val="bg1">
                    <a:lumMod val="75000"/>
                  </a:schemeClr>
                </a:solidFill>
                <a:latin typeface="Calibri" panose="020F0502020204030204" pitchFamily="34" charset="0"/>
                <a:cs typeface="Calibri" panose="020F0502020204030204" pitchFamily="34" charset="0"/>
              </a:rPr>
              <a:t>: categorizes coded data based on thematic or conceptual similarity</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How</a:t>
            </a:r>
            <a:r>
              <a:rPr lang="en-GB" sz="3200" b="0" kern="0" dirty="0">
                <a:solidFill>
                  <a:schemeClr val="bg1">
                    <a:lumMod val="75000"/>
                  </a:schemeClr>
                </a:solidFill>
                <a:latin typeface="Calibri" panose="020F0502020204030204" pitchFamily="34" charset="0"/>
                <a:cs typeface="Calibri" panose="020F0502020204030204" pitchFamily="34" charset="0"/>
              </a:rPr>
              <a:t>: compare codes with codes. Constantly compare to data.</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Why</a:t>
            </a:r>
            <a:r>
              <a:rPr lang="en-GB" sz="3200" b="0" kern="0" dirty="0">
                <a:solidFill>
                  <a:schemeClr val="bg1">
                    <a:lumMod val="75000"/>
                  </a:schemeClr>
                </a:solidFill>
                <a:latin typeface="Calibri" panose="020F0502020204030204" pitchFamily="34" charset="0"/>
                <a:cs typeface="Calibri" panose="020F0502020204030204" pitchFamily="34" charset="0"/>
              </a:rPr>
              <a:t>: searches for the most frequent or significant codes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to develop the most salient categories and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requires decisions about which initial codes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make the most analytic sense.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Elevate to analytical codes</a:t>
            </a:r>
          </a:p>
        </p:txBody>
      </p:sp>
    </p:spTree>
    <p:custDataLst>
      <p:tags r:id="rId1"/>
    </p:custDataLst>
    <p:extLst>
      <p:ext uri="{BB962C8B-B14F-4D97-AF65-F5344CB8AC3E}">
        <p14:creationId xmlns:p14="http://schemas.microsoft.com/office/powerpoint/2010/main" val="2647348867"/>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16632"/>
            <a:ext cx="10585176" cy="1015663"/>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Theoretical sampling</a:t>
            </a: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695400" y="1340768"/>
            <a:ext cx="11089232" cy="446276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What</a:t>
            </a:r>
            <a:r>
              <a:rPr lang="en-GB" sz="3200" b="0" kern="0" dirty="0">
                <a:solidFill>
                  <a:schemeClr val="bg1">
                    <a:lumMod val="75000"/>
                  </a:schemeClr>
                </a:solidFill>
                <a:latin typeface="Calibri" panose="020F0502020204030204" pitchFamily="34" charset="0"/>
                <a:cs typeface="Calibri" panose="020F0502020204030204" pitchFamily="34" charset="0"/>
              </a:rPr>
              <a:t>: sampling aimed toward theory construction not for population representativeness. It is strategic, specific, and systematic and refines your theoretical categories. </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How</a:t>
            </a:r>
            <a:r>
              <a:rPr lang="en-GB" sz="3200" b="0" kern="0" dirty="0">
                <a:solidFill>
                  <a:schemeClr val="bg1">
                    <a:lumMod val="75000"/>
                  </a:schemeClr>
                </a:solidFill>
                <a:latin typeface="Calibri" panose="020F0502020204030204" pitchFamily="34" charset="0"/>
                <a:cs typeface="Calibri" panose="020F0502020204030204" pitchFamily="34" charset="0"/>
              </a:rPr>
              <a:t>: </a:t>
            </a:r>
            <a:r>
              <a:rPr lang="en-GB" sz="3200" b="0" dirty="0">
                <a:solidFill>
                  <a:schemeClr val="bg1">
                    <a:lumMod val="75000"/>
                  </a:schemeClr>
                </a:solidFill>
                <a:latin typeface="Calibri" panose="020F0502020204030204" pitchFamily="34" charset="0"/>
                <a:cs typeface="Calibri" panose="020F0502020204030204" pitchFamily="34" charset="0"/>
              </a:rPr>
              <a:t>Conducting</a:t>
            </a:r>
            <a:r>
              <a:rPr lang="en-GB" sz="3200" b="0" dirty="0">
                <a:solidFill>
                  <a:schemeClr val="bg1">
                    <a:lumMod val="75000"/>
                  </a:schemeClr>
                </a:solidFill>
                <a:effectLst/>
                <a:latin typeface="Calibri" panose="020F0502020204030204" pitchFamily="34" charset="0"/>
                <a:cs typeface="Calibri" panose="020F0502020204030204" pitchFamily="34" charset="0"/>
              </a:rPr>
              <a:t> theoretical sampling depends on having already </a:t>
            </a:r>
            <a:r>
              <a:rPr lang="en-GB" sz="3200" dirty="0">
                <a:solidFill>
                  <a:schemeClr val="bg1">
                    <a:lumMod val="75000"/>
                  </a:schemeClr>
                </a:solidFill>
                <a:effectLst/>
                <a:latin typeface="Calibri" panose="020F0502020204030204" pitchFamily="34" charset="0"/>
                <a:cs typeface="Calibri" panose="020F0502020204030204" pitchFamily="34" charset="0"/>
              </a:rPr>
              <a:t>identified</a:t>
            </a:r>
            <a:r>
              <a:rPr lang="en-GB" sz="3200" b="0" dirty="0">
                <a:solidFill>
                  <a:schemeClr val="bg1">
                    <a:lumMod val="75000"/>
                  </a:schemeClr>
                </a:solidFill>
                <a:effectLst/>
                <a:latin typeface="Calibri" panose="020F0502020204030204" pitchFamily="34" charset="0"/>
                <a:cs typeface="Calibri" panose="020F0502020204030204" pitchFamily="34" charset="0"/>
              </a:rPr>
              <a:t> a </a:t>
            </a:r>
            <a:r>
              <a:rPr lang="en-GB" sz="3200" dirty="0">
                <a:solidFill>
                  <a:schemeClr val="bg1">
                    <a:lumMod val="75000"/>
                  </a:schemeClr>
                </a:solidFill>
                <a:effectLst/>
                <a:latin typeface="Calibri" panose="020F0502020204030204" pitchFamily="34" charset="0"/>
                <a:cs typeface="Calibri" panose="020F0502020204030204" pitchFamily="34" charset="0"/>
              </a:rPr>
              <a:t>category</a:t>
            </a:r>
            <a:r>
              <a:rPr lang="en-GB" sz="3200" b="0" dirty="0">
                <a:solidFill>
                  <a:schemeClr val="bg1">
                    <a:lumMod val="75000"/>
                  </a:schemeClr>
                </a:solidFill>
                <a:effectLst/>
                <a:latin typeface="Calibri" panose="020F0502020204030204" pitchFamily="34" charset="0"/>
                <a:cs typeface="Calibri" panose="020F0502020204030204" pitchFamily="34" charset="0"/>
              </a:rPr>
              <a:t>. It prompts you to </a:t>
            </a:r>
            <a:r>
              <a:rPr lang="en-GB" sz="3200" b="0" i="1" dirty="0">
                <a:solidFill>
                  <a:schemeClr val="bg1">
                    <a:lumMod val="75000"/>
                  </a:schemeClr>
                </a:solidFill>
                <a:effectLst/>
                <a:latin typeface="Calibri" panose="020F0502020204030204" pitchFamily="34" charset="0"/>
                <a:cs typeface="Calibri" panose="020F0502020204030204" pitchFamily="34" charset="0"/>
              </a:rPr>
              <a:t>predict</a:t>
            </a:r>
            <a:r>
              <a:rPr lang="en-GB" sz="3200" b="0" dirty="0">
                <a:solidFill>
                  <a:schemeClr val="bg1">
                    <a:lumMod val="75000"/>
                  </a:schemeClr>
                </a:solidFill>
                <a:effectLst/>
                <a:latin typeface="Calibri" panose="020F0502020204030204" pitchFamily="34" charset="0"/>
                <a:cs typeface="Calibri" panose="020F0502020204030204" pitchFamily="34" charset="0"/>
              </a:rPr>
              <a:t> where and how to find needed data to fill gaps and to saturate categories.</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Why</a:t>
            </a:r>
            <a:r>
              <a:rPr lang="en-GB" sz="3200" b="0" kern="0" dirty="0">
                <a:solidFill>
                  <a:schemeClr val="bg1">
                    <a:lumMod val="75000"/>
                  </a:schemeClr>
                </a:solidFill>
                <a:latin typeface="Calibri" panose="020F0502020204030204" pitchFamily="34" charset="0"/>
                <a:cs typeface="Calibri" panose="020F0502020204030204" pitchFamily="34" charset="0"/>
              </a:rPr>
              <a:t>: brings explicit systematic checks and refinements into your analysis</a:t>
            </a:r>
          </a:p>
        </p:txBody>
      </p:sp>
    </p:spTree>
    <p:custDataLst>
      <p:tags r:id="rId1"/>
    </p:custDataLst>
    <p:extLst>
      <p:ext uri="{BB962C8B-B14F-4D97-AF65-F5344CB8AC3E}">
        <p14:creationId xmlns:p14="http://schemas.microsoft.com/office/powerpoint/2010/main" val="1478407292"/>
      </p:ext>
    </p:extLst>
  </p:cSld>
  <p:clrMapOvr>
    <a:masterClrMapping/>
  </p:clrMapOvr>
  <p:transition advTm="34443"/>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1015663"/>
          </a:xfrm>
        </p:spPr>
        <p:txBody>
          <a:bodyPr wrap="square">
            <a:spAutoFit/>
          </a:bodyPr>
          <a:lstStyle/>
          <a:p>
            <a:r>
              <a:rPr lang="en-GB" sz="6000" b="0" dirty="0">
                <a:solidFill>
                  <a:schemeClr val="accent6">
                    <a:lumMod val="50000"/>
                  </a:schemeClr>
                </a:solidFill>
                <a:latin typeface="Calibri" panose="020F0502020204030204" pitchFamily="34" charset="0"/>
                <a:cs typeface="Calibri" panose="020F0502020204030204" pitchFamily="34" charset="0"/>
              </a:rPr>
              <a:t>Example</a:t>
            </a: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767687" y="1274564"/>
            <a:ext cx="11089232" cy="4632037"/>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Question</a:t>
            </a:r>
            <a:r>
              <a:rPr lang="en-GB" sz="3000" b="0" kern="0" dirty="0">
                <a:solidFill>
                  <a:schemeClr val="bg1">
                    <a:lumMod val="75000"/>
                  </a:schemeClr>
                </a:solidFill>
                <a:latin typeface="Calibri" panose="020F0502020204030204" pitchFamily="34" charset="0"/>
                <a:cs typeface="Calibri" panose="020F0502020204030204" pitchFamily="34" charset="0"/>
              </a:rPr>
              <a:t>: Can you tell me about a memorable learning experience in your life?</a:t>
            </a:r>
          </a:p>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Sensitising concept</a:t>
            </a:r>
            <a:r>
              <a:rPr lang="en-GB" sz="3000" b="0" kern="0" dirty="0">
                <a:solidFill>
                  <a:schemeClr val="bg1">
                    <a:lumMod val="75000"/>
                  </a:schemeClr>
                </a:solidFill>
                <a:latin typeface="Calibri" panose="020F0502020204030204" pitchFamily="34" charset="0"/>
                <a:cs typeface="Calibri" panose="020F0502020204030204" pitchFamily="34" charset="0"/>
              </a:rPr>
              <a:t>: emotion important factor in learning</a:t>
            </a:r>
          </a:p>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Interview Coding</a:t>
            </a:r>
            <a:r>
              <a:rPr lang="en-GB" sz="3000" b="0" kern="0" dirty="0">
                <a:solidFill>
                  <a:schemeClr val="bg1">
                    <a:lumMod val="75000"/>
                  </a:schemeClr>
                </a:solidFill>
                <a:latin typeface="Calibri" panose="020F0502020204030204" pitchFamily="34" charset="0"/>
                <a:cs typeface="Calibri" panose="020F0502020204030204" pitchFamily="34" charset="0"/>
              </a:rPr>
              <a:t>: surprised at repeated mention of dismissal</a:t>
            </a:r>
          </a:p>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Categories</a:t>
            </a:r>
            <a:r>
              <a:rPr lang="en-GB" sz="3000" b="0" kern="0" dirty="0">
                <a:solidFill>
                  <a:schemeClr val="bg1">
                    <a:lumMod val="75000"/>
                  </a:schemeClr>
                </a:solidFill>
                <a:latin typeface="Calibri" panose="020F0502020204030204" pitchFamily="34" charset="0"/>
                <a:cs typeface="Calibri" panose="020F0502020204030204" pitchFamily="34" charset="0"/>
              </a:rPr>
              <a:t>: self-respect, respecting others, being respected</a:t>
            </a:r>
          </a:p>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Core category</a:t>
            </a:r>
            <a:r>
              <a:rPr lang="en-GB" sz="3000" b="0" kern="0" dirty="0">
                <a:solidFill>
                  <a:schemeClr val="bg1">
                    <a:lumMod val="75000"/>
                  </a:schemeClr>
                </a:solidFill>
                <a:latin typeface="Calibri" panose="020F0502020204030204" pitchFamily="34" charset="0"/>
                <a:cs typeface="Calibri" panose="020F0502020204030204" pitchFamily="34" charset="0"/>
              </a:rPr>
              <a:t>: respect</a:t>
            </a:r>
          </a:p>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Theoretical sampling</a:t>
            </a:r>
            <a:r>
              <a:rPr lang="en-GB" sz="3000" b="0" kern="0" dirty="0">
                <a:solidFill>
                  <a:schemeClr val="bg1">
                    <a:lumMod val="75000"/>
                  </a:schemeClr>
                </a:solidFill>
                <a:latin typeface="Calibri" panose="020F0502020204030204" pitchFamily="34" charset="0"/>
                <a:cs typeface="Calibri" panose="020F0502020204030204" pitchFamily="34" charset="0"/>
              </a:rPr>
              <a:t>: wanting to hear from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negative or positive learning examples where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learners felt/didn’t feel respected</a:t>
            </a:r>
          </a:p>
        </p:txBody>
      </p:sp>
    </p:spTree>
    <p:custDataLst>
      <p:tags r:id="rId1"/>
    </p:custDataLst>
    <p:extLst>
      <p:ext uri="{BB962C8B-B14F-4D97-AF65-F5344CB8AC3E}">
        <p14:creationId xmlns:p14="http://schemas.microsoft.com/office/powerpoint/2010/main" val="57809342"/>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Arc 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C1DCCC61-97BC-474E-92AE-61370DEA6FB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735" r="24747" b="-2"/>
          <a:stretch/>
        </p:blipFill>
        <p:spPr>
          <a:xfrm>
            <a:off x="703182" y="793690"/>
            <a:ext cx="4777381" cy="510087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itle 5">
            <a:extLst>
              <a:ext uri="{FF2B5EF4-FFF2-40B4-BE49-F238E27FC236}">
                <a16:creationId xmlns:a16="http://schemas.microsoft.com/office/drawing/2014/main" id="{95FA1F89-62AA-4E56-A03A-645765346A01}"/>
              </a:ext>
            </a:extLst>
          </p:cNvPr>
          <p:cNvSpPr txBox="1">
            <a:spLocks noGrp="1"/>
          </p:cNvSpPr>
          <p:nvPr>
            <p:ph type="title" idx="4294967295"/>
          </p:nvPr>
        </p:nvSpPr>
        <p:spPr>
          <a:xfrm>
            <a:off x="5879976" y="1412776"/>
            <a:ext cx="5458838" cy="3268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What is Grounded Theory?</a:t>
            </a:r>
          </a:p>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Origin and development of Grounded Theory</a:t>
            </a:r>
          </a:p>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What makes a Grounded Theory</a:t>
            </a:r>
          </a:p>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How to undertake a Grounded Theory (how to use Grounded Theory methods)</a:t>
            </a:r>
          </a:p>
        </p:txBody>
      </p:sp>
    </p:spTree>
    <p:extLst>
      <p:ext uri="{BB962C8B-B14F-4D97-AF65-F5344CB8AC3E}">
        <p14:creationId xmlns:p14="http://schemas.microsoft.com/office/powerpoint/2010/main" val="2636610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1015663"/>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Constant comparison</a:t>
            </a:r>
          </a:p>
        </p:txBody>
      </p:sp>
      <p:sp>
        <p:nvSpPr>
          <p:cNvPr id="3" name="Title 1">
            <a:extLst>
              <a:ext uri="{FF2B5EF4-FFF2-40B4-BE49-F238E27FC236}">
                <a16:creationId xmlns:a16="http://schemas.microsoft.com/office/drawing/2014/main" id="{BDB79A4D-78B7-46BF-898E-797DCA5B5EC9}"/>
              </a:ext>
            </a:extLst>
          </p:cNvPr>
          <p:cNvSpPr txBox="1">
            <a:spLocks/>
          </p:cNvSpPr>
          <p:nvPr/>
        </p:nvSpPr>
        <p:spPr>
          <a:xfrm>
            <a:off x="695400" y="1476067"/>
            <a:ext cx="10687328" cy="3970318"/>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What</a:t>
            </a:r>
            <a:r>
              <a:rPr lang="en-GB" sz="3200" b="0" kern="0" dirty="0">
                <a:solidFill>
                  <a:schemeClr val="bg1">
                    <a:lumMod val="75000"/>
                  </a:schemeClr>
                </a:solidFill>
                <a:latin typeface="Calibri" panose="020F0502020204030204" pitchFamily="34" charset="0"/>
                <a:cs typeface="Calibri" panose="020F0502020204030204" pitchFamily="34" charset="0"/>
              </a:rPr>
              <a:t>: involves making comparisons during each stage of the analysis</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How</a:t>
            </a:r>
            <a:r>
              <a:rPr lang="en-GB" sz="3200" b="0" kern="0" dirty="0">
                <a:solidFill>
                  <a:schemeClr val="bg1">
                    <a:lumMod val="75000"/>
                  </a:schemeClr>
                </a:solidFill>
                <a:latin typeface="Calibri" panose="020F0502020204030204" pitchFamily="34" charset="0"/>
                <a:cs typeface="Calibri" panose="020F0502020204030204" pitchFamily="34" charset="0"/>
              </a:rPr>
              <a:t>: when writing memos make comparisons between data &amp; data, data &amp; codes, codes &amp; codes, codes &amp; categories, categories &amp; categories</a:t>
            </a:r>
          </a:p>
          <a:p>
            <a:pPr>
              <a:spcAft>
                <a:spcPts val="1200"/>
              </a:spcAft>
            </a:pPr>
            <a:r>
              <a:rPr lang="en-GB" sz="3200" kern="0" dirty="0">
                <a:solidFill>
                  <a:schemeClr val="bg1">
                    <a:lumMod val="75000"/>
                  </a:schemeClr>
                </a:solidFill>
                <a:latin typeface="Calibri" panose="020F0502020204030204" pitchFamily="34" charset="0"/>
                <a:cs typeface="Calibri" panose="020F0502020204030204" pitchFamily="34" charset="0"/>
              </a:rPr>
              <a:t>Why</a:t>
            </a:r>
            <a:r>
              <a:rPr lang="en-GB" sz="3200" b="0" kern="0" dirty="0">
                <a:solidFill>
                  <a:schemeClr val="bg1">
                    <a:lumMod val="75000"/>
                  </a:schemeClr>
                </a:solidFill>
                <a:latin typeface="Calibri" panose="020F0502020204030204" pitchFamily="34" charset="0"/>
                <a:cs typeface="Calibri" panose="020F0502020204030204" pitchFamily="34" charset="0"/>
              </a:rPr>
              <a:t>: repeated scrutiny of the data and of </a:t>
            </a:r>
            <a:br>
              <a:rPr lang="en-GB" sz="3200" b="0" kern="0" dirty="0">
                <a:solidFill>
                  <a:schemeClr val="bg1">
                    <a:lumMod val="75000"/>
                  </a:schemeClr>
                </a:solidFill>
                <a:latin typeface="Calibri" panose="020F0502020204030204" pitchFamily="34" charset="0"/>
                <a:cs typeface="Calibri" panose="020F0502020204030204" pitchFamily="34" charset="0"/>
              </a:rPr>
            </a:br>
            <a:r>
              <a:rPr lang="en-GB" sz="3200" b="0" kern="0" dirty="0">
                <a:solidFill>
                  <a:schemeClr val="bg1">
                    <a:lumMod val="75000"/>
                  </a:schemeClr>
                </a:solidFill>
                <a:latin typeface="Calibri" panose="020F0502020204030204" pitchFamily="34" charset="0"/>
                <a:cs typeface="Calibri" panose="020F0502020204030204" pitchFamily="34" charset="0"/>
              </a:rPr>
              <a:t>subsequent emerging codes and categories.</a:t>
            </a:r>
          </a:p>
        </p:txBody>
      </p:sp>
    </p:spTree>
    <p:custDataLst>
      <p:tags r:id="rId1"/>
    </p:custDataLst>
    <p:extLst>
      <p:ext uri="{BB962C8B-B14F-4D97-AF65-F5344CB8AC3E}">
        <p14:creationId xmlns:p14="http://schemas.microsoft.com/office/powerpoint/2010/main" val="2819305749"/>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1015663"/>
          </a:xfrm>
        </p:spPr>
        <p:txBody>
          <a:bodyPr wrap="square">
            <a:spAutoFit/>
          </a:bodyPr>
          <a:lstStyle/>
          <a:p>
            <a:r>
              <a:rPr lang="en-GB" sz="6000" b="0" dirty="0">
                <a:solidFill>
                  <a:schemeClr val="accent6">
                    <a:lumMod val="50000"/>
                  </a:schemeClr>
                </a:solidFill>
                <a:latin typeface="Calibri" panose="020F0502020204030204" pitchFamily="34" charset="0"/>
                <a:cs typeface="Calibri" panose="020F0502020204030204" pitchFamily="34" charset="0"/>
              </a:rPr>
              <a:t>Example I</a:t>
            </a: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695400" y="1340768"/>
            <a:ext cx="11089232" cy="4862870"/>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Categories</a:t>
            </a:r>
            <a:r>
              <a:rPr lang="en-GB" sz="3000" b="0" kern="0" dirty="0">
                <a:solidFill>
                  <a:schemeClr val="bg1">
                    <a:lumMod val="75000"/>
                  </a:schemeClr>
                </a:solidFill>
                <a:latin typeface="Calibri" panose="020F0502020204030204" pitchFamily="34" charset="0"/>
                <a:cs typeface="Calibri" panose="020F0502020204030204" pitchFamily="34" charset="0"/>
              </a:rPr>
              <a:t>: self-respect, respecting others, being respected Relationship between the categories: value?</a:t>
            </a:r>
          </a:p>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Theoretical sampling</a:t>
            </a:r>
            <a:r>
              <a:rPr lang="en-GB" sz="3000" b="0" kern="0" dirty="0">
                <a:solidFill>
                  <a:schemeClr val="bg1">
                    <a:lumMod val="75000"/>
                  </a:schemeClr>
                </a:solidFill>
                <a:latin typeface="Calibri" panose="020F0502020204030204" pitchFamily="34" charset="0"/>
                <a:cs typeface="Calibri" panose="020F0502020204030204" pitchFamily="34" charset="0"/>
              </a:rPr>
              <a:t>: wanting to hear from negative or positive learning examples where learners felt/didn’t feel respected</a:t>
            </a:r>
          </a:p>
          <a:p>
            <a:pPr>
              <a:spcAft>
                <a:spcPts val="600"/>
              </a:spcAft>
            </a:pPr>
            <a:r>
              <a:rPr lang="en-GB" sz="3000" kern="0" dirty="0">
                <a:solidFill>
                  <a:schemeClr val="bg1">
                    <a:lumMod val="75000"/>
                  </a:schemeClr>
                </a:solidFill>
                <a:latin typeface="Calibri" panose="020F0502020204030204" pitchFamily="34" charset="0"/>
                <a:cs typeface="Calibri" panose="020F0502020204030204" pitchFamily="34" charset="0"/>
              </a:rPr>
              <a:t>Constant comparison</a:t>
            </a:r>
            <a:r>
              <a:rPr lang="en-GB" sz="3000" b="0" kern="0" dirty="0">
                <a:solidFill>
                  <a:schemeClr val="bg1">
                    <a:lumMod val="75000"/>
                  </a:schemeClr>
                </a:solidFill>
                <a:latin typeface="Calibri" panose="020F0502020204030204" pitchFamily="34" charset="0"/>
                <a:cs typeface="Calibri" panose="020F0502020204030204" pitchFamily="34" charset="0"/>
              </a:rPr>
              <a:t>: With each subsequent interview,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each emerging category is compared with the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extant categories to determine if the emerging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category is a discrete category, a property of an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existing category, or representative of a category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at a higher level of abstraction.</a:t>
            </a:r>
          </a:p>
        </p:txBody>
      </p:sp>
    </p:spTree>
    <p:custDataLst>
      <p:tags r:id="rId1"/>
    </p:custDataLst>
    <p:extLst>
      <p:ext uri="{BB962C8B-B14F-4D97-AF65-F5344CB8AC3E}">
        <p14:creationId xmlns:p14="http://schemas.microsoft.com/office/powerpoint/2010/main" val="1209246646"/>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332656"/>
            <a:ext cx="10585176" cy="1015663"/>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Analytic Memo writing</a:t>
            </a:r>
          </a:p>
        </p:txBody>
      </p:sp>
      <p:sp>
        <p:nvSpPr>
          <p:cNvPr id="7" name="Title 1">
            <a:extLst>
              <a:ext uri="{FF2B5EF4-FFF2-40B4-BE49-F238E27FC236}">
                <a16:creationId xmlns:a16="http://schemas.microsoft.com/office/drawing/2014/main" id="{BDB79A4D-78B7-46BF-898E-797DCA5B5EC9}"/>
              </a:ext>
            </a:extLst>
          </p:cNvPr>
          <p:cNvSpPr txBox="1">
            <a:spLocks/>
          </p:cNvSpPr>
          <p:nvPr/>
        </p:nvSpPr>
        <p:spPr>
          <a:xfrm>
            <a:off x="695400" y="1476067"/>
            <a:ext cx="11089232" cy="3631763"/>
          </a:xfrm>
          <a:prstGeom prst="rect">
            <a:avLst/>
          </a:prstGeom>
        </p:spPr>
        <p:txBody>
          <a:bodyPr wrap="square">
            <a:sp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itchFamily="18" charset="0"/>
              </a:defRPr>
            </a:lvl2pPr>
            <a:lvl3pPr algn="l" rtl="0" eaLnBrk="0" fontAlgn="base" hangingPunct="0">
              <a:spcBef>
                <a:spcPct val="0"/>
              </a:spcBef>
              <a:spcAft>
                <a:spcPct val="0"/>
              </a:spcAft>
              <a:defRPr sz="3600" b="1">
                <a:solidFill>
                  <a:schemeClr val="tx2"/>
                </a:solidFill>
                <a:latin typeface="Times New Roman" pitchFamily="18" charset="0"/>
              </a:defRPr>
            </a:lvl3pPr>
            <a:lvl4pPr algn="l" rtl="0" eaLnBrk="0" fontAlgn="base" hangingPunct="0">
              <a:spcBef>
                <a:spcPct val="0"/>
              </a:spcBef>
              <a:spcAft>
                <a:spcPct val="0"/>
              </a:spcAft>
              <a:defRPr sz="3600" b="1">
                <a:solidFill>
                  <a:schemeClr val="tx2"/>
                </a:solidFill>
                <a:latin typeface="Times New Roman" pitchFamily="18" charset="0"/>
              </a:defRPr>
            </a:lvl4pPr>
            <a:lvl5pPr algn="l" rtl="0" eaLnBrk="0" fontAlgn="base" hangingPunct="0">
              <a:spcBef>
                <a:spcPct val="0"/>
              </a:spcBef>
              <a:spcAft>
                <a:spcPct val="0"/>
              </a:spcAft>
              <a:defRPr sz="3600" b="1">
                <a:solidFill>
                  <a:schemeClr val="tx2"/>
                </a:solidFill>
                <a:latin typeface="Times New Roman" pitchFamily="18" charset="0"/>
              </a:defRPr>
            </a:lvl5pPr>
            <a:lvl6pPr marL="457200" algn="l" rtl="0" eaLnBrk="0" fontAlgn="base" hangingPunct="0">
              <a:spcBef>
                <a:spcPct val="0"/>
              </a:spcBef>
              <a:spcAft>
                <a:spcPct val="0"/>
              </a:spcAft>
              <a:defRPr sz="3600" b="1">
                <a:solidFill>
                  <a:schemeClr val="tx2"/>
                </a:solidFill>
                <a:latin typeface="Times New Roman" pitchFamily="18" charset="0"/>
              </a:defRPr>
            </a:lvl6pPr>
            <a:lvl7pPr marL="914400" algn="l" rtl="0" eaLnBrk="0" fontAlgn="base" hangingPunct="0">
              <a:spcBef>
                <a:spcPct val="0"/>
              </a:spcBef>
              <a:spcAft>
                <a:spcPct val="0"/>
              </a:spcAft>
              <a:defRPr sz="3600" b="1">
                <a:solidFill>
                  <a:schemeClr val="tx2"/>
                </a:solidFill>
                <a:latin typeface="Times New Roman" pitchFamily="18" charset="0"/>
              </a:defRPr>
            </a:lvl7pPr>
            <a:lvl8pPr marL="1371600" algn="l" rtl="0" eaLnBrk="0" fontAlgn="base" hangingPunct="0">
              <a:spcBef>
                <a:spcPct val="0"/>
              </a:spcBef>
              <a:spcAft>
                <a:spcPct val="0"/>
              </a:spcAft>
              <a:defRPr sz="3600" b="1">
                <a:solidFill>
                  <a:schemeClr val="tx2"/>
                </a:solidFill>
                <a:latin typeface="Times New Roman" pitchFamily="18" charset="0"/>
              </a:defRPr>
            </a:lvl8pPr>
            <a:lvl9pPr marL="1828800" algn="l" rtl="0" eaLnBrk="0" fontAlgn="base" hangingPunct="0">
              <a:spcBef>
                <a:spcPct val="0"/>
              </a:spcBef>
              <a:spcAft>
                <a:spcPct val="0"/>
              </a:spcAft>
              <a:defRPr sz="3600" b="1">
                <a:solidFill>
                  <a:schemeClr val="tx2"/>
                </a:solidFill>
                <a:latin typeface="Times New Roman" pitchFamily="18" charset="0"/>
              </a:defRPr>
            </a:lvl9pPr>
          </a:lstStyle>
          <a:p>
            <a:pPr>
              <a:spcAft>
                <a:spcPts val="1200"/>
              </a:spcAft>
            </a:pPr>
            <a:r>
              <a:rPr lang="en-GB" sz="3000" kern="0" dirty="0">
                <a:solidFill>
                  <a:schemeClr val="bg1">
                    <a:lumMod val="75000"/>
                  </a:schemeClr>
                </a:solidFill>
                <a:latin typeface="Calibri" panose="020F0502020204030204" pitchFamily="34" charset="0"/>
                <a:cs typeface="Calibri" panose="020F0502020204030204" pitchFamily="34" charset="0"/>
              </a:rPr>
              <a:t>What</a:t>
            </a:r>
            <a:r>
              <a:rPr lang="en-GB" sz="3000" b="0" kern="0" dirty="0">
                <a:solidFill>
                  <a:schemeClr val="bg1">
                    <a:lumMod val="75000"/>
                  </a:schemeClr>
                </a:solidFill>
                <a:latin typeface="Calibri" panose="020F0502020204030204" pitchFamily="34" charset="0"/>
                <a:cs typeface="Calibri" panose="020F0502020204030204" pitchFamily="34" charset="0"/>
              </a:rPr>
              <a:t>: provides a space to become actively engaged in your materials, to develop your ideas, to fine-tune your subsequent data-gathering, and to engage in critical reflexivity. </a:t>
            </a:r>
          </a:p>
          <a:p>
            <a:pPr>
              <a:spcAft>
                <a:spcPts val="1200"/>
              </a:spcAft>
            </a:pPr>
            <a:r>
              <a:rPr lang="en-GB" sz="3000" kern="0" dirty="0">
                <a:solidFill>
                  <a:schemeClr val="bg1">
                    <a:lumMod val="75000"/>
                  </a:schemeClr>
                </a:solidFill>
                <a:latin typeface="Calibri" panose="020F0502020204030204" pitchFamily="34" charset="0"/>
                <a:cs typeface="Calibri" panose="020F0502020204030204" pitchFamily="34" charset="0"/>
              </a:rPr>
              <a:t>How</a:t>
            </a:r>
            <a:r>
              <a:rPr lang="en-GB" sz="3000" b="0" kern="0" dirty="0">
                <a:solidFill>
                  <a:schemeClr val="bg1">
                    <a:lumMod val="75000"/>
                  </a:schemeClr>
                </a:solidFill>
                <a:latin typeface="Calibri" panose="020F0502020204030204" pitchFamily="34" charset="0"/>
                <a:cs typeface="Calibri" panose="020F0502020204030204" pitchFamily="34" charset="0"/>
              </a:rPr>
              <a:t>: write memos quickly, don’t edit. Aim to foster development and preservation of your natural voice</a:t>
            </a:r>
          </a:p>
          <a:p>
            <a:pPr>
              <a:spcAft>
                <a:spcPts val="1200"/>
              </a:spcAft>
            </a:pPr>
            <a:r>
              <a:rPr lang="en-GB" sz="3000" kern="0" dirty="0">
                <a:solidFill>
                  <a:schemeClr val="bg1">
                    <a:lumMod val="75000"/>
                  </a:schemeClr>
                </a:solidFill>
                <a:latin typeface="Calibri" panose="020F0502020204030204" pitchFamily="34" charset="0"/>
                <a:cs typeface="Calibri" panose="020F0502020204030204" pitchFamily="34" charset="0"/>
              </a:rPr>
              <a:t>Why</a:t>
            </a:r>
            <a:r>
              <a:rPr lang="en-GB" sz="3000" b="0" kern="0" dirty="0">
                <a:solidFill>
                  <a:schemeClr val="bg1">
                    <a:lumMod val="75000"/>
                  </a:schemeClr>
                </a:solidFill>
                <a:latin typeface="Calibri" panose="020F0502020204030204" pitchFamily="34" charset="0"/>
                <a:cs typeface="Calibri" panose="020F0502020204030204" pitchFamily="34" charset="0"/>
              </a:rPr>
              <a:t>: memos raise Focused Codes to </a:t>
            </a:r>
            <a:br>
              <a:rPr lang="en-GB" sz="3000" b="0" kern="0" dirty="0">
                <a:solidFill>
                  <a:schemeClr val="bg1">
                    <a:lumMod val="75000"/>
                  </a:schemeClr>
                </a:solidFill>
                <a:latin typeface="Calibri" panose="020F0502020204030204" pitchFamily="34" charset="0"/>
                <a:cs typeface="Calibri" panose="020F0502020204030204" pitchFamily="34" charset="0"/>
              </a:rPr>
            </a:br>
            <a:r>
              <a:rPr lang="en-GB" sz="3000" b="0" kern="0" dirty="0">
                <a:solidFill>
                  <a:schemeClr val="bg1">
                    <a:lumMod val="75000"/>
                  </a:schemeClr>
                </a:solidFill>
                <a:latin typeface="Calibri" panose="020F0502020204030204" pitchFamily="34" charset="0"/>
                <a:cs typeface="Calibri" panose="020F0502020204030204" pitchFamily="34" charset="0"/>
              </a:rPr>
              <a:t>Conceptual Categories</a:t>
            </a:r>
          </a:p>
        </p:txBody>
      </p:sp>
    </p:spTree>
    <p:custDataLst>
      <p:tags r:id="rId1"/>
    </p:custDataLst>
    <p:extLst>
      <p:ext uri="{BB962C8B-B14F-4D97-AF65-F5344CB8AC3E}">
        <p14:creationId xmlns:p14="http://schemas.microsoft.com/office/powerpoint/2010/main" val="2982206553"/>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188640"/>
            <a:ext cx="10585176" cy="1015663"/>
          </a:xfrm>
        </p:spPr>
        <p:txBody>
          <a:bodyPr wrap="square">
            <a:spAutoFit/>
          </a:bodyPr>
          <a:lstStyle/>
          <a:p>
            <a:r>
              <a:rPr lang="en-GB" sz="6000" b="0" dirty="0">
                <a:solidFill>
                  <a:schemeClr val="accent6">
                    <a:lumMod val="50000"/>
                  </a:schemeClr>
                </a:solidFill>
                <a:latin typeface="Calibri" panose="020F0502020204030204" pitchFamily="34" charset="0"/>
                <a:cs typeface="Calibri" panose="020F0502020204030204" pitchFamily="34" charset="0"/>
              </a:rPr>
              <a:t>Example II</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01" y="1268760"/>
            <a:ext cx="9217024" cy="3936212"/>
          </a:xfrm>
          <a:prstGeom prst="rect">
            <a:avLst/>
          </a:prstGeom>
        </p:spPr>
      </p:pic>
    </p:spTree>
    <p:custDataLst>
      <p:tags r:id="rId1"/>
    </p:custDataLst>
    <p:extLst>
      <p:ext uri="{BB962C8B-B14F-4D97-AF65-F5344CB8AC3E}">
        <p14:creationId xmlns:p14="http://schemas.microsoft.com/office/powerpoint/2010/main" val="3766895837"/>
      </p:ext>
    </p:extLst>
  </p:cSld>
  <p:clrMapOvr>
    <a:masterClrMapping/>
  </p:clrMapOvr>
  <p:transition advTm="34443"/>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52" y="212447"/>
            <a:ext cx="10585176" cy="1015663"/>
          </a:xfrm>
        </p:spPr>
        <p:txBody>
          <a:bodyPr wrap="square">
            <a:spAutoFit/>
          </a:bodyPr>
          <a:lstStyle/>
          <a:p>
            <a:r>
              <a:rPr lang="en-GB" sz="6000" b="0" dirty="0">
                <a:solidFill>
                  <a:schemeClr val="bg2"/>
                </a:solidFill>
                <a:latin typeface="Calibri" panose="020F0502020204030204" pitchFamily="34" charset="0"/>
                <a:cs typeface="Calibri" panose="020F0502020204030204" pitchFamily="34" charset="0"/>
              </a:rPr>
              <a:t>Theoretical saturation</a:t>
            </a:r>
          </a:p>
        </p:txBody>
      </p:sp>
      <p:sp>
        <p:nvSpPr>
          <p:cNvPr id="4" name="TextBox 3">
            <a:extLst>
              <a:ext uri="{FF2B5EF4-FFF2-40B4-BE49-F238E27FC236}">
                <a16:creationId xmlns:a16="http://schemas.microsoft.com/office/drawing/2014/main" id="{6A59B5E2-C30E-D343-9BEF-1169B83612F3}"/>
              </a:ext>
            </a:extLst>
          </p:cNvPr>
          <p:cNvSpPr txBox="1"/>
          <p:nvPr/>
        </p:nvSpPr>
        <p:spPr>
          <a:xfrm>
            <a:off x="526839" y="1487100"/>
            <a:ext cx="11329801" cy="3939540"/>
          </a:xfrm>
          <a:prstGeom prst="rect">
            <a:avLst/>
          </a:prstGeom>
          <a:noFill/>
        </p:spPr>
        <p:txBody>
          <a:bodyPr wrap="square">
            <a:spAutoFit/>
          </a:bodyPr>
          <a:lstStyle/>
          <a:p>
            <a:pPr>
              <a:spcAft>
                <a:spcPts val="1200"/>
              </a:spcAft>
            </a:pPr>
            <a:r>
              <a:rPr lang="en-GB" sz="3000" b="1" dirty="0">
                <a:solidFill>
                  <a:schemeClr val="bg2">
                    <a:lumMod val="85000"/>
                    <a:lumOff val="15000"/>
                  </a:schemeClr>
                </a:solidFill>
                <a:latin typeface="Calibri" panose="020F0502020204030204" pitchFamily="34" charset="0"/>
                <a:ea typeface="Times New Roman" panose="020F0502020204030204" pitchFamily="34" charset="0"/>
                <a:cs typeface="Calibri" panose="020F0502020204030204" pitchFamily="34" charset="0"/>
              </a:rPr>
              <a:t>What:</a:t>
            </a:r>
            <a:r>
              <a:rPr lang="en-GB" sz="3000" dirty="0">
                <a:solidFill>
                  <a:schemeClr val="bg2">
                    <a:lumMod val="85000"/>
                    <a:lumOff val="15000"/>
                  </a:schemeClr>
                </a:solidFill>
                <a:effectLst/>
                <a:latin typeface="Calibri" panose="020F0502020204030204" pitchFamily="34" charset="0"/>
                <a:ea typeface="Times New Roman" panose="020F0502020204030204" pitchFamily="34" charset="0"/>
                <a:cs typeface="Calibri" panose="020F0502020204030204" pitchFamily="34" charset="0"/>
              </a:rPr>
              <a:t> researcher adds cases to sample until data describes what is going on in the situation under study</a:t>
            </a:r>
            <a:r>
              <a:rPr lang="en-GB" sz="3000" dirty="0">
                <a:solidFill>
                  <a:schemeClr val="bg2">
                    <a:lumMod val="85000"/>
                    <a:lumOff val="15000"/>
                  </a:schemeClr>
                </a:solidFill>
                <a:latin typeface="Calibri" panose="020F0502020204030204" pitchFamily="34" charset="0"/>
                <a:ea typeface="Times New Roman" panose="020F0502020204030204" pitchFamily="34" charset="0"/>
                <a:cs typeface="Calibri" panose="020F0502020204030204" pitchFamily="34" charset="0"/>
              </a:rPr>
              <a:t>. T</a:t>
            </a:r>
            <a:r>
              <a:rPr lang="en-GB" sz="3000" dirty="0">
                <a:solidFill>
                  <a:schemeClr val="bg2">
                    <a:lumMod val="85000"/>
                    <a:lumOff val="15000"/>
                  </a:schemeClr>
                </a:solidFill>
                <a:effectLst/>
                <a:latin typeface="Calibri" panose="020F0502020204030204" pitchFamily="34" charset="0"/>
                <a:ea typeface="Times New Roman" panose="020F0502020204030204" pitchFamily="34" charset="0"/>
                <a:cs typeface="Calibri" panose="020F0502020204030204" pitchFamily="34" charset="0"/>
              </a:rPr>
              <a:t>heoretical saturation is reached when no new insights, properties, dimensions, relationships, codes or categories are produced even when new data are added (Cohen, 2017)</a:t>
            </a:r>
          </a:p>
          <a:p>
            <a:pPr>
              <a:spcAft>
                <a:spcPts val="1200"/>
              </a:spcAft>
            </a:pPr>
            <a:r>
              <a:rPr lang="en-GB" sz="3000" dirty="0">
                <a:solidFill>
                  <a:schemeClr val="bg2">
                    <a:lumMod val="85000"/>
                    <a:lumOff val="15000"/>
                  </a:schemeClr>
                </a:solidFill>
                <a:effectLst/>
                <a:latin typeface="Calibri" panose="020F0502020204030204" pitchFamily="34" charset="0"/>
                <a:cs typeface="Calibri" panose="020F0502020204030204" pitchFamily="34" charset="0"/>
              </a:rPr>
              <a:t>Categories are 'saturated' when gathering </a:t>
            </a:r>
            <a:br>
              <a:rPr lang="en-GB" sz="3000" dirty="0">
                <a:solidFill>
                  <a:schemeClr val="bg2">
                    <a:lumMod val="85000"/>
                    <a:lumOff val="15000"/>
                  </a:schemeClr>
                </a:solidFill>
                <a:effectLst/>
                <a:latin typeface="Calibri" panose="020F0502020204030204" pitchFamily="34" charset="0"/>
                <a:cs typeface="Calibri" panose="020F0502020204030204" pitchFamily="34" charset="0"/>
              </a:rPr>
            </a:br>
            <a:r>
              <a:rPr lang="en-GB" sz="3000" dirty="0">
                <a:solidFill>
                  <a:schemeClr val="bg2">
                    <a:lumMod val="85000"/>
                    <a:lumOff val="15000"/>
                  </a:schemeClr>
                </a:solidFill>
                <a:effectLst/>
                <a:latin typeface="Calibri" panose="020F0502020204030204" pitchFamily="34" charset="0"/>
                <a:cs typeface="Calibri" panose="020F0502020204030204" pitchFamily="34" charset="0"/>
              </a:rPr>
              <a:t>fresh data no longer sparks new theoretical </a:t>
            </a:r>
            <a:br>
              <a:rPr lang="en-GB" sz="3000" dirty="0">
                <a:solidFill>
                  <a:schemeClr val="bg2">
                    <a:lumMod val="85000"/>
                    <a:lumOff val="15000"/>
                  </a:schemeClr>
                </a:solidFill>
                <a:effectLst/>
                <a:latin typeface="Calibri" panose="020F0502020204030204" pitchFamily="34" charset="0"/>
                <a:cs typeface="Calibri" panose="020F0502020204030204" pitchFamily="34" charset="0"/>
              </a:rPr>
            </a:br>
            <a:r>
              <a:rPr lang="en-GB" sz="3000" dirty="0">
                <a:solidFill>
                  <a:schemeClr val="bg2">
                    <a:lumMod val="85000"/>
                    <a:lumOff val="15000"/>
                  </a:schemeClr>
                </a:solidFill>
                <a:effectLst/>
                <a:latin typeface="Calibri" panose="020F0502020204030204" pitchFamily="34" charset="0"/>
                <a:cs typeface="Calibri" panose="020F0502020204030204" pitchFamily="34" charset="0"/>
              </a:rPr>
              <a:t>insights, nor reveals new properties of these </a:t>
            </a:r>
            <a:br>
              <a:rPr lang="en-GB" sz="3000" dirty="0">
                <a:solidFill>
                  <a:schemeClr val="bg2">
                    <a:lumMod val="85000"/>
                    <a:lumOff val="15000"/>
                  </a:schemeClr>
                </a:solidFill>
                <a:effectLst/>
                <a:latin typeface="Calibri" panose="020F0502020204030204" pitchFamily="34" charset="0"/>
                <a:cs typeface="Calibri" panose="020F0502020204030204" pitchFamily="34" charset="0"/>
              </a:rPr>
            </a:br>
            <a:r>
              <a:rPr lang="en-GB" sz="3000" dirty="0">
                <a:solidFill>
                  <a:schemeClr val="bg2">
                    <a:lumMod val="85000"/>
                    <a:lumOff val="15000"/>
                  </a:schemeClr>
                </a:solidFill>
                <a:effectLst/>
                <a:latin typeface="Calibri" panose="020F0502020204030204" pitchFamily="34" charset="0"/>
                <a:cs typeface="Calibri" panose="020F0502020204030204" pitchFamily="34" charset="0"/>
              </a:rPr>
              <a:t>core categories. (Charmaz, 2014)</a:t>
            </a:r>
          </a:p>
        </p:txBody>
      </p:sp>
    </p:spTree>
    <p:custDataLst>
      <p:tags r:id="rId1"/>
    </p:custDataLst>
    <p:extLst>
      <p:ext uri="{BB962C8B-B14F-4D97-AF65-F5344CB8AC3E}">
        <p14:creationId xmlns:p14="http://schemas.microsoft.com/office/powerpoint/2010/main" val="1538147660"/>
      </p:ext>
    </p:extLst>
  </p:cSld>
  <p:clrMapOvr>
    <a:masterClrMapping/>
  </p:clrMapOvr>
  <p:transition advTm="34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2067E-CEC9-4494-A193-F29339575EAD}"/>
              </a:ext>
            </a:extLst>
          </p:cNvPr>
          <p:cNvSpPr txBox="1">
            <a:spLocks noGrp="1"/>
          </p:cNvSpPr>
          <p:nvPr>
            <p:ph type="title" idx="4294967295"/>
          </p:nvPr>
        </p:nvSpPr>
        <p:spPr>
          <a:xfrm>
            <a:off x="6213299" y="2193559"/>
            <a:ext cx="5334930" cy="1311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800" b="1" i="0" u="none" strike="noStrike" kern="1200" cap="none" spc="0" normalizeH="0" baseline="0" noProof="0" dirty="0">
                <a:ln>
                  <a:noFill/>
                </a:ln>
                <a:solidFill>
                  <a:schemeClr val="tx1"/>
                </a:solidFill>
                <a:effectLst/>
                <a:uLnTx/>
                <a:uFillTx/>
                <a:latin typeface="+mj-lt"/>
                <a:ea typeface="+mj-ea"/>
                <a:cs typeface="+mj-cs"/>
              </a:rPr>
              <a:t>To recap</a:t>
            </a:r>
          </a:p>
        </p:txBody>
      </p:sp>
      <p:sp>
        <p:nvSpPr>
          <p:cNvPr id="40" name="Freeform: Shape 39">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C6B137C3-CDD2-4A7F-97B8-1DDD54D3B28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7339" r="16661" b="-1"/>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0" name="Freeform: Shape 49">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13726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65651CB-0E6F-4FD9-A78A-AE8A331CEAF7}"/>
              </a:ext>
              <a:ext uri="{C183D7F6-B498-43B3-948B-1728B52AA6E4}">
                <adec:decorative xmlns:adec="http://schemas.microsoft.com/office/drawing/2017/decorative" val="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3">
            <a:extLst>
              <a:ext uri="{FF2B5EF4-FFF2-40B4-BE49-F238E27FC236}">
                <a16:creationId xmlns:a16="http://schemas.microsoft.com/office/drawing/2014/main" id="{06A2569C-A944-4078-B991-14D81FADF9E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51" t="9206" r="9332" b="15340"/>
          <a:stretch>
            <a:fillRect/>
          </a:stretch>
        </p:blipFill>
        <p:spPr bwMode="auto">
          <a:xfrm>
            <a:off x="1839135" y="148291"/>
            <a:ext cx="8513730" cy="61610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334D986-40F7-48D4-888D-5CFC8242A7AD}"/>
              </a:ext>
              <a:ext uri="{C183D7F6-B498-43B3-948B-1728B52AA6E4}">
                <adec:decorative xmlns:adec="http://schemas.microsoft.com/office/drawing/2017/decorative" val="1"/>
              </a:ext>
            </a:extLst>
          </p:cNvPr>
          <p:cNvSpPr>
            <a:spLocks noGrp="1" noChangeArrowheads="1"/>
          </p:cNvSpPr>
          <p:nvPr>
            <p:ph type="title" idx="4294967295"/>
          </p:nvPr>
        </p:nvSpPr>
        <p:spPr bwMode="auto">
          <a:xfrm>
            <a:off x="2692530" y="6361988"/>
            <a:ext cx="6839758" cy="369332"/>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Times New Roman" panose="02020603050405020304" pitchFamily="18" charset="0"/>
                <a:cs typeface="Arial" panose="020B0604020202020204" pitchFamily="34" charset="0"/>
              </a:rPr>
              <a:t>Visual representation of a grounded theory, from Charmaz (2014, p.18)</a:t>
            </a:r>
            <a:endParaRPr kumimoji="0" lang="en-GB" altLang="en-US" sz="4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5122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407368" y="116632"/>
            <a:ext cx="1137726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Why Grounded</a:t>
            </a:r>
            <a:r>
              <a:rPr kumimoji="0" lang="en-GB" sz="5400" b="1"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 </a:t>
            </a:r>
            <a:r>
              <a:rPr kumimoji="0" lang="en-GB" sz="5400" b="0" i="0" u="none" strike="noStrike" kern="1200" cap="none" spc="0" normalizeH="0" baseline="0" noProof="0" dirty="0">
                <a:ln>
                  <a:noFill/>
                </a:ln>
                <a:solidFill>
                  <a:srgbClr val="00A0B0">
                    <a:lumMod val="50000"/>
                  </a:srgbClr>
                </a:solidFill>
                <a:effectLst/>
                <a:uLnTx/>
                <a:uFillTx/>
                <a:latin typeface="Calibri" panose="020F0502020204030204"/>
                <a:ea typeface="+mn-ea"/>
                <a:cs typeface="+mn-cs"/>
              </a:rPr>
              <a:t>Theory?</a:t>
            </a:r>
          </a:p>
        </p:txBody>
      </p:sp>
      <p:sp>
        <p:nvSpPr>
          <p:cNvPr id="5" name="TextBox 4">
            <a:extLst>
              <a:ext uri="{FF2B5EF4-FFF2-40B4-BE49-F238E27FC236}">
                <a16:creationId xmlns:a16="http://schemas.microsoft.com/office/drawing/2014/main" id="{09D06255-669F-482B-B0CD-E5051882F8D1}"/>
              </a:ext>
            </a:extLst>
          </p:cNvPr>
          <p:cNvSpPr txBox="1"/>
          <p:nvPr/>
        </p:nvSpPr>
        <p:spPr>
          <a:xfrm>
            <a:off x="697533" y="1263339"/>
            <a:ext cx="11089232" cy="1077218"/>
          </a:xfrm>
          <a:prstGeom prst="rect">
            <a:avLst/>
          </a:prstGeom>
          <a:noFill/>
        </p:spPr>
        <p:txBody>
          <a:bodyPr wrap="square" rtlCol="0">
            <a:spAutoFit/>
          </a:bodyPr>
          <a:lstStyle/>
          <a:p>
            <a:pPr marL="571500" lvl="0" indent="-571500">
              <a:spcBef>
                <a:spcPts val="600"/>
              </a:spcBef>
              <a:spcAft>
                <a:spcPts val="1200"/>
              </a:spcAft>
              <a:buSzPct val="80000"/>
              <a:buBlip>
                <a:blip r:embed="rId3"/>
              </a:buBlip>
              <a:defRPr/>
            </a:pPr>
            <a:r>
              <a:rPr lang="en-GB" sz="3200" dirty="0">
                <a:solidFill>
                  <a:prstClr val="black">
                    <a:lumMod val="95000"/>
                    <a:lumOff val="5000"/>
                  </a:prstClr>
                </a:solidFill>
              </a:rPr>
              <a:t>Grounded Theory methods have uses beyond building theory, as they explore social processes. </a:t>
            </a:r>
          </a:p>
        </p:txBody>
      </p:sp>
      <p:sp>
        <p:nvSpPr>
          <p:cNvPr id="2" name="Rectangle 1"/>
          <p:cNvSpPr/>
          <p:nvPr/>
        </p:nvSpPr>
        <p:spPr>
          <a:xfrm>
            <a:off x="695400" y="2455341"/>
            <a:ext cx="10801200" cy="2062103"/>
          </a:xfrm>
          <a:prstGeom prst="rect">
            <a:avLst/>
          </a:prstGeom>
        </p:spPr>
        <p:txBody>
          <a:bodyPr wrap="square">
            <a:spAutoFit/>
          </a:bodyPr>
          <a:lstStyle/>
          <a:p>
            <a:pPr marL="571500" lvl="0" indent="-571500">
              <a:spcBef>
                <a:spcPts val="600"/>
              </a:spcBef>
              <a:spcAft>
                <a:spcPts val="1200"/>
              </a:spcAft>
              <a:buSzPct val="80000"/>
              <a:buBlip>
                <a:blip r:embed="rId3"/>
              </a:buBlip>
              <a:defRPr/>
            </a:pPr>
            <a:r>
              <a:rPr lang="en-GB" sz="3200" dirty="0">
                <a:solidFill>
                  <a:prstClr val="black">
                    <a:lumMod val="95000"/>
                    <a:lumOff val="5000"/>
                  </a:prstClr>
                </a:solidFill>
              </a:rPr>
              <a:t>Grounded Theory is well established as a qualitative research methodology – but you must be clear what ‘flavour’ of GT you employ, and you must be clear what and why and how you are using GT.</a:t>
            </a:r>
          </a:p>
        </p:txBody>
      </p:sp>
      <p:sp>
        <p:nvSpPr>
          <p:cNvPr id="6" name="Rectangle 5"/>
          <p:cNvSpPr/>
          <p:nvPr/>
        </p:nvSpPr>
        <p:spPr>
          <a:xfrm>
            <a:off x="696963" y="4632228"/>
            <a:ext cx="10801200" cy="1569660"/>
          </a:xfrm>
          <a:prstGeom prst="rect">
            <a:avLst/>
          </a:prstGeom>
        </p:spPr>
        <p:txBody>
          <a:bodyPr wrap="square">
            <a:spAutoFit/>
          </a:bodyPr>
          <a:lstStyle/>
          <a:p>
            <a:pPr marL="571500" lvl="0" indent="-571500">
              <a:spcBef>
                <a:spcPts val="600"/>
              </a:spcBef>
              <a:spcAft>
                <a:spcPts val="1200"/>
              </a:spcAft>
              <a:buSzPct val="80000"/>
              <a:buBlip>
                <a:blip r:embed="rId3"/>
              </a:buBlip>
              <a:defRPr/>
            </a:pPr>
            <a:r>
              <a:rPr lang="en-GB" sz="3200" dirty="0">
                <a:solidFill>
                  <a:prstClr val="black">
                    <a:lumMod val="95000"/>
                    <a:lumOff val="5000"/>
                  </a:prstClr>
                </a:solidFill>
              </a:rPr>
              <a:t>Grounded Theory allows inductive/</a:t>
            </a:r>
            <a:br>
              <a:rPr lang="en-GB" sz="3200" dirty="0">
                <a:solidFill>
                  <a:prstClr val="black">
                    <a:lumMod val="95000"/>
                    <a:lumOff val="5000"/>
                  </a:prstClr>
                </a:solidFill>
              </a:rPr>
            </a:br>
            <a:r>
              <a:rPr lang="en-GB" sz="3200" dirty="0">
                <a:solidFill>
                  <a:prstClr val="black">
                    <a:lumMod val="95000"/>
                    <a:lumOff val="5000"/>
                  </a:prstClr>
                </a:solidFill>
              </a:rPr>
              <a:t>emergent research to be undertaken </a:t>
            </a:r>
            <a:br>
              <a:rPr lang="en-GB" sz="3200" dirty="0">
                <a:solidFill>
                  <a:prstClr val="black">
                    <a:lumMod val="95000"/>
                    <a:lumOff val="5000"/>
                  </a:prstClr>
                </a:solidFill>
              </a:rPr>
            </a:br>
            <a:r>
              <a:rPr lang="en-GB" sz="3200" dirty="0">
                <a:solidFill>
                  <a:prstClr val="black">
                    <a:lumMod val="95000"/>
                    <a:lumOff val="5000"/>
                  </a:prstClr>
                </a:solidFill>
              </a:rPr>
              <a:t>without becoming ‘wishy-washy’. </a:t>
            </a:r>
          </a:p>
        </p:txBody>
      </p:sp>
    </p:spTree>
    <p:extLst>
      <p:ext uri="{BB962C8B-B14F-4D97-AF65-F5344CB8AC3E}">
        <p14:creationId xmlns:p14="http://schemas.microsoft.com/office/powerpoint/2010/main" val="305589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C183D7F6-B498-43B3-948B-1728B52AA6E4}">
                <adec:decorative xmlns:adec="http://schemas.microsoft.com/office/drawing/2017/decorative" val="1"/>
              </a:ext>
            </a:extLst>
          </p:cNvPr>
          <p:cNvSpPr txBox="1"/>
          <p:nvPr/>
        </p:nvSpPr>
        <p:spPr>
          <a:xfrm>
            <a:off x="335360" y="1196752"/>
            <a:ext cx="11521280" cy="4924425"/>
          </a:xfrm>
          <a:prstGeom prst="rect">
            <a:avLst/>
          </a:prstGeom>
          <a:noFill/>
        </p:spPr>
        <p:txBody>
          <a:bodyPr wrap="square" rtlCol="0">
            <a:spAutoFit/>
          </a:bodyPr>
          <a:lstStyle/>
          <a:p>
            <a:pPr>
              <a:spcAft>
                <a:spcPts val="1200"/>
              </a:spcAft>
            </a:pPr>
            <a:r>
              <a:rPr lang="en-US" sz="2400" dirty="0" err="1">
                <a:solidFill>
                  <a:schemeClr val="tx1">
                    <a:lumMod val="95000"/>
                    <a:lumOff val="5000"/>
                  </a:schemeClr>
                </a:solidFill>
              </a:rPr>
              <a:t>Apramian</a:t>
            </a:r>
            <a:r>
              <a:rPr lang="en-US" sz="2400" dirty="0">
                <a:solidFill>
                  <a:schemeClr val="tx1">
                    <a:lumMod val="95000"/>
                    <a:lumOff val="5000"/>
                  </a:schemeClr>
                </a:solidFill>
              </a:rPr>
              <a:t>, T., </a:t>
            </a:r>
            <a:r>
              <a:rPr lang="en-US" sz="2400" dirty="0" err="1">
                <a:solidFill>
                  <a:schemeClr val="tx1">
                    <a:lumMod val="95000"/>
                    <a:lumOff val="5000"/>
                  </a:schemeClr>
                </a:solidFill>
              </a:rPr>
              <a:t>Cristancho</a:t>
            </a:r>
            <a:r>
              <a:rPr lang="en-US" sz="2400" dirty="0">
                <a:solidFill>
                  <a:schemeClr val="tx1">
                    <a:lumMod val="95000"/>
                    <a:lumOff val="5000"/>
                  </a:schemeClr>
                </a:solidFill>
              </a:rPr>
              <a:t>, S., Watling, C. and Lingard, L. (2016) '(Re)Grounding grounded theory: a close reading of theory in four schools', </a:t>
            </a:r>
            <a:r>
              <a:rPr lang="en-US" sz="2400" i="1" dirty="0">
                <a:solidFill>
                  <a:schemeClr val="tx1">
                    <a:lumMod val="95000"/>
                    <a:lumOff val="5000"/>
                  </a:schemeClr>
                </a:solidFill>
              </a:rPr>
              <a:t>Qualitative Research</a:t>
            </a:r>
            <a:r>
              <a:rPr lang="en-US" sz="2400" dirty="0">
                <a:solidFill>
                  <a:schemeClr val="tx1">
                    <a:lumMod val="95000"/>
                    <a:lumOff val="5000"/>
                  </a:schemeClr>
                </a:solidFill>
              </a:rPr>
              <a:t>, 17(4), pp. 359-376.</a:t>
            </a:r>
          </a:p>
          <a:p>
            <a:pPr>
              <a:spcAft>
                <a:spcPts val="1200"/>
              </a:spcAft>
            </a:pPr>
            <a:r>
              <a:rPr lang="en-US" sz="2400" dirty="0">
                <a:solidFill>
                  <a:schemeClr val="tx1">
                    <a:lumMod val="95000"/>
                    <a:lumOff val="5000"/>
                  </a:schemeClr>
                </a:solidFill>
              </a:rPr>
              <a:t>Birks, M. and Mills, J. (2011) </a:t>
            </a:r>
            <a:r>
              <a:rPr lang="en-US" sz="2400" i="1" dirty="0">
                <a:solidFill>
                  <a:schemeClr val="tx1">
                    <a:lumMod val="95000"/>
                    <a:lumOff val="5000"/>
                  </a:schemeClr>
                </a:solidFill>
              </a:rPr>
              <a:t>Grounded theory: a practical guide</a:t>
            </a:r>
            <a:r>
              <a:rPr lang="en-US" sz="2400" dirty="0">
                <a:solidFill>
                  <a:schemeClr val="tx1">
                    <a:lumMod val="95000"/>
                    <a:lumOff val="5000"/>
                  </a:schemeClr>
                </a:solidFill>
              </a:rPr>
              <a:t>. Los Angeles, London: SAGE.  </a:t>
            </a:r>
          </a:p>
          <a:p>
            <a:pPr>
              <a:spcAft>
                <a:spcPts val="1200"/>
              </a:spcAft>
            </a:pPr>
            <a:r>
              <a:rPr lang="en-US" sz="2400" dirty="0">
                <a:solidFill>
                  <a:schemeClr val="tx1">
                    <a:lumMod val="95000"/>
                    <a:lumOff val="5000"/>
                  </a:schemeClr>
                </a:solidFill>
              </a:rPr>
              <a:t>Bryant, A. (2014) 'The grounded theory method', in Leavy, P. (ed.) </a:t>
            </a:r>
            <a:r>
              <a:rPr lang="en-US" sz="2400" i="1" dirty="0">
                <a:solidFill>
                  <a:schemeClr val="tx1">
                    <a:lumMod val="95000"/>
                    <a:lumOff val="5000"/>
                  </a:schemeClr>
                </a:solidFill>
              </a:rPr>
              <a:t>Oxford Handbook of Qualitative Research</a:t>
            </a:r>
            <a:r>
              <a:rPr lang="en-US" sz="2400" dirty="0">
                <a:solidFill>
                  <a:schemeClr val="tx1">
                    <a:lumMod val="95000"/>
                    <a:lumOff val="5000"/>
                  </a:schemeClr>
                </a:solidFill>
              </a:rPr>
              <a:t>. Cary: Oxford University Press, pp. 114-136. </a:t>
            </a:r>
            <a:endParaRPr lang="en-GB" sz="2400" dirty="0">
              <a:solidFill>
                <a:schemeClr val="tx1">
                  <a:lumMod val="95000"/>
                  <a:lumOff val="5000"/>
                </a:schemeClr>
              </a:solidFill>
            </a:endParaRPr>
          </a:p>
          <a:p>
            <a:pPr>
              <a:spcAft>
                <a:spcPts val="1200"/>
              </a:spcAft>
            </a:pPr>
            <a:r>
              <a:rPr lang="en-GB" sz="2400" dirty="0">
                <a:solidFill>
                  <a:schemeClr val="tx1">
                    <a:lumMod val="95000"/>
                    <a:lumOff val="5000"/>
                  </a:schemeClr>
                </a:solidFill>
              </a:rPr>
              <a:t>Bryant, A. and Charmaz, K. (2007) 'Grounded Theory in Historical Perspective: An epistemological account', in </a:t>
            </a:r>
            <a:r>
              <a:rPr lang="en-GB" sz="2400" i="1" dirty="0">
                <a:solidFill>
                  <a:schemeClr val="tx1">
                    <a:lumMod val="95000"/>
                    <a:lumOff val="5000"/>
                  </a:schemeClr>
                </a:solidFill>
              </a:rPr>
              <a:t>The SAGE Handbook of Grounded Theory, </a:t>
            </a:r>
            <a:r>
              <a:rPr lang="en-GB" sz="2400" dirty="0">
                <a:solidFill>
                  <a:schemeClr val="tx1">
                    <a:lumMod val="95000"/>
                    <a:lumOff val="5000"/>
                  </a:schemeClr>
                </a:solidFill>
              </a:rPr>
              <a:t>Los Angeles: SAGE</a:t>
            </a:r>
            <a:r>
              <a:rPr lang="en-GB" sz="2400" i="1" dirty="0">
                <a:solidFill>
                  <a:schemeClr val="tx1">
                    <a:lumMod val="95000"/>
                    <a:lumOff val="5000"/>
                  </a:schemeClr>
                </a:solidFill>
              </a:rPr>
              <a:t>.</a:t>
            </a:r>
          </a:p>
          <a:p>
            <a:pPr>
              <a:spcAft>
                <a:spcPts val="1200"/>
              </a:spcAft>
            </a:pPr>
            <a:r>
              <a:rPr lang="en-GB" sz="2400" dirty="0">
                <a:solidFill>
                  <a:schemeClr val="tx1">
                    <a:lumMod val="95000"/>
                    <a:lumOff val="5000"/>
                  </a:schemeClr>
                </a:solidFill>
              </a:rPr>
              <a:t>Charmaz, K. (2014) </a:t>
            </a:r>
            <a:r>
              <a:rPr lang="en-GB" sz="2400" i="1" dirty="0">
                <a:solidFill>
                  <a:schemeClr val="tx1">
                    <a:lumMod val="95000"/>
                    <a:lumOff val="5000"/>
                  </a:schemeClr>
                </a:solidFill>
              </a:rPr>
              <a:t>Constructing grounded theory</a:t>
            </a:r>
            <a:r>
              <a:rPr lang="en-GB" sz="2400" dirty="0">
                <a:solidFill>
                  <a:schemeClr val="tx1">
                    <a:lumMod val="95000"/>
                    <a:lumOff val="5000"/>
                  </a:schemeClr>
                </a:solidFill>
              </a:rPr>
              <a:t>. 2nd </a:t>
            </a:r>
            <a:r>
              <a:rPr lang="en-GB" sz="2400" dirty="0" err="1">
                <a:solidFill>
                  <a:schemeClr val="tx1">
                    <a:lumMod val="95000"/>
                    <a:lumOff val="5000"/>
                  </a:schemeClr>
                </a:solidFill>
              </a:rPr>
              <a:t>edn</a:t>
            </a:r>
            <a:r>
              <a:rPr lang="en-GB" sz="2400" dirty="0">
                <a:solidFill>
                  <a:schemeClr val="tx1">
                    <a:lumMod val="95000"/>
                    <a:lumOff val="5000"/>
                  </a:schemeClr>
                </a:solidFill>
              </a:rPr>
              <a:t>. Los Angeles: SAGE.</a:t>
            </a:r>
          </a:p>
          <a:p>
            <a:pPr>
              <a:spcAft>
                <a:spcPts val="1200"/>
              </a:spcAft>
            </a:pPr>
            <a:r>
              <a:rPr lang="en-US" sz="2400" dirty="0">
                <a:solidFill>
                  <a:schemeClr val="tx1">
                    <a:lumMod val="95000"/>
                    <a:lumOff val="5000"/>
                  </a:schemeClr>
                </a:solidFill>
              </a:rPr>
              <a:t>Charmaz, K. (2017) 'Constructivist grounded theory', The Journal of Positive Psychology, 12(3), pp. 299-300.</a:t>
            </a:r>
            <a:endParaRPr lang="en-GB" sz="2400" dirty="0">
              <a:solidFill>
                <a:schemeClr val="tx1">
                  <a:lumMod val="95000"/>
                  <a:lumOff val="5000"/>
                </a:schemeClr>
              </a:solidFill>
            </a:endParaRPr>
          </a:p>
        </p:txBody>
      </p:sp>
      <p:sp>
        <p:nvSpPr>
          <p:cNvPr id="9" name="Title 8"/>
          <p:cNvSpPr txBox="1">
            <a:spLocks noGrp="1"/>
          </p:cNvSpPr>
          <p:nvPr>
            <p:ph type="title" idx="4294967295"/>
          </p:nvPr>
        </p:nvSpPr>
        <p:spPr>
          <a:xfrm>
            <a:off x="1369899" y="188640"/>
            <a:ext cx="943815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tx1">
                    <a:lumMod val="95000"/>
                    <a:lumOff val="5000"/>
                  </a:schemeClr>
                </a:solidFill>
                <a:effectLst/>
                <a:uLnTx/>
                <a:uFillTx/>
                <a:latin typeface="+mn-lt"/>
                <a:ea typeface="+mn-ea"/>
                <a:cs typeface="+mn-cs"/>
              </a:rPr>
              <a:t>Recommended Reading I</a:t>
            </a:r>
            <a:endParaRPr kumimoji="0" lang="en-GB" sz="32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spTree>
    <p:extLst>
      <p:ext uri="{BB962C8B-B14F-4D97-AF65-F5344CB8AC3E}">
        <p14:creationId xmlns:p14="http://schemas.microsoft.com/office/powerpoint/2010/main" val="1793495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C183D7F6-B498-43B3-948B-1728B52AA6E4}">
                <adec:decorative xmlns:adec="http://schemas.microsoft.com/office/drawing/2017/decorative" val="1"/>
              </a:ext>
            </a:extLst>
          </p:cNvPr>
          <p:cNvSpPr txBox="1"/>
          <p:nvPr/>
        </p:nvSpPr>
        <p:spPr>
          <a:xfrm>
            <a:off x="335360" y="1196752"/>
            <a:ext cx="11521280" cy="4924425"/>
          </a:xfrm>
          <a:prstGeom prst="rect">
            <a:avLst/>
          </a:prstGeom>
          <a:noFill/>
        </p:spPr>
        <p:txBody>
          <a:bodyPr wrap="square" rtlCol="0">
            <a:spAutoFit/>
          </a:bodyPr>
          <a:lstStyle/>
          <a:p>
            <a:pPr>
              <a:spcAft>
                <a:spcPts val="1200"/>
              </a:spcAft>
            </a:pPr>
            <a:r>
              <a:rPr lang="en-US" sz="2400" dirty="0">
                <a:solidFill>
                  <a:schemeClr val="tx1">
                    <a:lumMod val="95000"/>
                    <a:lumOff val="5000"/>
                  </a:schemeClr>
                </a:solidFill>
              </a:rPr>
              <a:t>Charmaz, K. and </a:t>
            </a:r>
            <a:r>
              <a:rPr lang="en-US" sz="2400" dirty="0" err="1">
                <a:solidFill>
                  <a:schemeClr val="tx1">
                    <a:lumMod val="95000"/>
                    <a:lumOff val="5000"/>
                  </a:schemeClr>
                </a:solidFill>
              </a:rPr>
              <a:t>Thornberg</a:t>
            </a:r>
            <a:r>
              <a:rPr lang="en-US" sz="2400" dirty="0">
                <a:solidFill>
                  <a:schemeClr val="tx1">
                    <a:lumMod val="95000"/>
                    <a:lumOff val="5000"/>
                  </a:schemeClr>
                </a:solidFill>
              </a:rPr>
              <a:t>, R. (2020) 'The pursuit of quality in grounded theory', </a:t>
            </a:r>
            <a:r>
              <a:rPr lang="en-US" sz="2400" i="1" dirty="0">
                <a:solidFill>
                  <a:schemeClr val="tx1">
                    <a:lumMod val="95000"/>
                    <a:lumOff val="5000"/>
                  </a:schemeClr>
                </a:solidFill>
              </a:rPr>
              <a:t>Qualitative Research in Psychology</a:t>
            </a:r>
            <a:r>
              <a:rPr lang="en-US" sz="2400" dirty="0">
                <a:solidFill>
                  <a:schemeClr val="tx1">
                    <a:lumMod val="95000"/>
                    <a:lumOff val="5000"/>
                  </a:schemeClr>
                </a:solidFill>
              </a:rPr>
              <a:t>, pp. 1-23. </a:t>
            </a:r>
            <a:endParaRPr lang="en-GB" sz="2400" dirty="0">
              <a:solidFill>
                <a:schemeClr val="tx1">
                  <a:lumMod val="95000"/>
                  <a:lumOff val="5000"/>
                </a:schemeClr>
              </a:solidFill>
            </a:endParaRPr>
          </a:p>
          <a:p>
            <a:pPr>
              <a:spcAft>
                <a:spcPts val="1200"/>
              </a:spcAft>
            </a:pPr>
            <a:r>
              <a:rPr lang="en-GB" sz="2400" dirty="0">
                <a:solidFill>
                  <a:schemeClr val="tx1">
                    <a:lumMod val="95000"/>
                    <a:lumOff val="5000"/>
                  </a:schemeClr>
                </a:solidFill>
              </a:rPr>
              <a:t>Cohen, L., Manion, L. and Morrison, K. (2017) 'Grounded theory',  </a:t>
            </a:r>
            <a:r>
              <a:rPr lang="en-GB" sz="2400" i="1" dirty="0">
                <a:solidFill>
                  <a:schemeClr val="tx1">
                    <a:lumMod val="95000"/>
                    <a:lumOff val="5000"/>
                  </a:schemeClr>
                </a:solidFill>
              </a:rPr>
              <a:t>Research methods in education</a:t>
            </a:r>
            <a:r>
              <a:rPr lang="en-GB" sz="2400" dirty="0">
                <a:solidFill>
                  <a:schemeClr val="tx1">
                    <a:lumMod val="95000"/>
                    <a:lumOff val="5000"/>
                  </a:schemeClr>
                </a:solidFill>
              </a:rPr>
              <a:t>. 8th ed. London and New York: Routledge, pp. 714-724.</a:t>
            </a:r>
          </a:p>
          <a:p>
            <a:pPr>
              <a:spcAft>
                <a:spcPts val="1200"/>
              </a:spcAft>
            </a:pPr>
            <a:r>
              <a:rPr lang="en-US" sz="2400" dirty="0">
                <a:solidFill>
                  <a:schemeClr val="tx1">
                    <a:lumMod val="95000"/>
                    <a:lumOff val="5000"/>
                  </a:schemeClr>
                </a:solidFill>
              </a:rPr>
              <a:t>Flick, U. (2018) </a:t>
            </a:r>
            <a:r>
              <a:rPr lang="en-US" sz="2400" i="1" dirty="0">
                <a:solidFill>
                  <a:schemeClr val="tx1">
                    <a:lumMod val="95000"/>
                    <a:lumOff val="5000"/>
                  </a:schemeClr>
                </a:solidFill>
              </a:rPr>
              <a:t>Doing Grounded Theory</a:t>
            </a:r>
            <a:r>
              <a:rPr lang="en-US" sz="2400" dirty="0">
                <a:solidFill>
                  <a:schemeClr val="tx1">
                    <a:lumMod val="95000"/>
                    <a:lumOff val="5000"/>
                  </a:schemeClr>
                </a:solidFill>
              </a:rPr>
              <a:t>. The SAGE Qualitative Research Kit London: SAGE.</a:t>
            </a:r>
            <a:endParaRPr lang="en-GB" sz="2400" dirty="0">
              <a:solidFill>
                <a:schemeClr val="tx1">
                  <a:lumMod val="95000"/>
                  <a:lumOff val="5000"/>
                </a:schemeClr>
              </a:solidFill>
            </a:endParaRPr>
          </a:p>
          <a:p>
            <a:pPr>
              <a:spcAft>
                <a:spcPts val="1200"/>
              </a:spcAft>
            </a:pPr>
            <a:r>
              <a:rPr lang="en-US" sz="2400" dirty="0">
                <a:solidFill>
                  <a:schemeClr val="tx1">
                    <a:lumMod val="95000"/>
                    <a:lumOff val="5000"/>
                  </a:schemeClr>
                </a:solidFill>
              </a:rPr>
              <a:t>Glaser, B. G. and Strauss, A. L. (1967) </a:t>
            </a:r>
            <a:r>
              <a:rPr lang="en-US" sz="2400" i="1" dirty="0">
                <a:solidFill>
                  <a:schemeClr val="tx1">
                    <a:lumMod val="95000"/>
                    <a:lumOff val="5000"/>
                  </a:schemeClr>
                </a:solidFill>
              </a:rPr>
              <a:t>The discovery of grounded theory: strategies for qualitive research</a:t>
            </a:r>
            <a:r>
              <a:rPr lang="en-US" sz="2400" dirty="0">
                <a:solidFill>
                  <a:schemeClr val="tx1">
                    <a:lumMod val="95000"/>
                    <a:lumOff val="5000"/>
                  </a:schemeClr>
                </a:solidFill>
              </a:rPr>
              <a:t>. Chicago: Aldine. </a:t>
            </a:r>
          </a:p>
          <a:p>
            <a:pPr>
              <a:spcAft>
                <a:spcPts val="1200"/>
              </a:spcAft>
            </a:pPr>
            <a:r>
              <a:rPr lang="en-US" sz="2400" dirty="0">
                <a:solidFill>
                  <a:schemeClr val="tx1">
                    <a:lumMod val="95000"/>
                    <a:lumOff val="5000"/>
                  </a:schemeClr>
                </a:solidFill>
              </a:rPr>
              <a:t>Rieger, K. L. (2019) 'Discriminating among grounded theory approaches', </a:t>
            </a:r>
            <a:r>
              <a:rPr lang="en-US" sz="2400" i="1" dirty="0">
                <a:solidFill>
                  <a:schemeClr val="tx1">
                    <a:lumMod val="95000"/>
                    <a:lumOff val="5000"/>
                  </a:schemeClr>
                </a:solidFill>
              </a:rPr>
              <a:t>Nursing Inquiry</a:t>
            </a:r>
            <a:r>
              <a:rPr lang="en-US" sz="2400" dirty="0">
                <a:solidFill>
                  <a:schemeClr val="tx1">
                    <a:lumMod val="95000"/>
                    <a:lumOff val="5000"/>
                  </a:schemeClr>
                </a:solidFill>
              </a:rPr>
              <a:t>, 26(1), pp. 1-12.</a:t>
            </a:r>
            <a:endParaRPr lang="en-GB" sz="2400" dirty="0">
              <a:solidFill>
                <a:schemeClr val="tx1">
                  <a:lumMod val="95000"/>
                  <a:lumOff val="5000"/>
                </a:schemeClr>
              </a:solidFill>
            </a:endParaRPr>
          </a:p>
          <a:p>
            <a:pPr>
              <a:spcAft>
                <a:spcPts val="1200"/>
              </a:spcAft>
            </a:pPr>
            <a:r>
              <a:rPr lang="en-GB" sz="2400" dirty="0">
                <a:solidFill>
                  <a:schemeClr val="tx1">
                    <a:lumMod val="95000"/>
                    <a:lumOff val="5000"/>
                  </a:schemeClr>
                </a:solidFill>
              </a:rPr>
              <a:t>Waring, M. (2012) 'Grounded Theory', in Arthur, J., Waring, M. &amp; Coe, R. (eds.) </a:t>
            </a:r>
            <a:r>
              <a:rPr lang="en-GB" sz="2400" i="1" dirty="0">
                <a:solidFill>
                  <a:schemeClr val="tx1">
                    <a:lumMod val="95000"/>
                    <a:lumOff val="5000"/>
                  </a:schemeClr>
                </a:solidFill>
              </a:rPr>
              <a:t>Research Methods and Methodologies in Education</a:t>
            </a:r>
            <a:r>
              <a:rPr lang="en-GB" sz="2400" dirty="0">
                <a:solidFill>
                  <a:schemeClr val="tx1">
                    <a:lumMod val="95000"/>
                    <a:lumOff val="5000"/>
                  </a:schemeClr>
                </a:solidFill>
              </a:rPr>
              <a:t>. London: SAGE, pp. 297-308.</a:t>
            </a:r>
          </a:p>
        </p:txBody>
      </p:sp>
      <p:sp>
        <p:nvSpPr>
          <p:cNvPr id="9" name="Title 8"/>
          <p:cNvSpPr txBox="1">
            <a:spLocks noGrp="1"/>
          </p:cNvSpPr>
          <p:nvPr>
            <p:ph type="title" idx="4294967295"/>
          </p:nvPr>
        </p:nvSpPr>
        <p:spPr>
          <a:xfrm>
            <a:off x="1369899" y="188640"/>
            <a:ext cx="943815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tx1">
                    <a:lumMod val="95000"/>
                    <a:lumOff val="5000"/>
                  </a:schemeClr>
                </a:solidFill>
                <a:effectLst/>
                <a:uLnTx/>
                <a:uFillTx/>
                <a:latin typeface="+mn-lt"/>
                <a:ea typeface="+mn-ea"/>
                <a:cs typeface="+mn-cs"/>
              </a:rPr>
              <a:t>Recommended Reading II</a:t>
            </a:r>
            <a:endParaRPr kumimoji="0" lang="en-GB" sz="32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spTree>
    <p:extLst>
      <p:ext uri="{BB962C8B-B14F-4D97-AF65-F5344CB8AC3E}">
        <p14:creationId xmlns:p14="http://schemas.microsoft.com/office/powerpoint/2010/main" val="292083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A97C632-258E-4ECA-AE37-7CA1C89897C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086" r="12915"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6" name="Title 5">
            <a:extLst>
              <a:ext uri="{FF2B5EF4-FFF2-40B4-BE49-F238E27FC236}">
                <a16:creationId xmlns:a16="http://schemas.microsoft.com/office/drawing/2014/main" id="{95FA1F89-62AA-4E56-A03A-645765346A01}"/>
              </a:ext>
            </a:extLst>
          </p:cNvPr>
          <p:cNvSpPr txBox="1">
            <a:spLocks noGrp="1"/>
          </p:cNvSpPr>
          <p:nvPr>
            <p:ph type="title" idx="4294967295"/>
          </p:nvPr>
        </p:nvSpPr>
        <p:spPr>
          <a:xfrm>
            <a:off x="6819048" y="980728"/>
            <a:ext cx="4584660" cy="27946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4000" b="1" i="0" u="none" strike="noStrike" kern="1200" cap="none" spc="0" normalizeH="0" baseline="0" noProof="0" dirty="0">
                <a:ln>
                  <a:noFill/>
                </a:ln>
                <a:solidFill>
                  <a:schemeClr val="tx1">
                    <a:alpha val="80000"/>
                  </a:schemeClr>
                </a:solidFill>
                <a:effectLst/>
                <a:uLnTx/>
                <a:uFillTx/>
                <a:latin typeface="+mn-lt"/>
                <a:ea typeface="+mn-ea"/>
                <a:cs typeface="+mn-cs"/>
              </a:rPr>
              <a:t>My </a:t>
            </a:r>
            <a:r>
              <a:rPr kumimoji="0" lang="en-US" sz="4000" b="1" i="0" u="none" strike="noStrike" kern="1200" cap="none" spc="0" normalizeH="0" baseline="0" noProof="0" dirty="0">
                <a:ln>
                  <a:noFill/>
                </a:ln>
                <a:solidFill>
                  <a:schemeClr val="accent1">
                    <a:lumMod val="75000"/>
                    <a:alpha val="80000"/>
                  </a:schemeClr>
                </a:solidFill>
                <a:effectLst/>
                <a:uLnTx/>
                <a:uFillTx/>
                <a:latin typeface="+mn-lt"/>
                <a:ea typeface="+mn-ea"/>
                <a:cs typeface="+mn-cs"/>
              </a:rPr>
              <a:t>Bugbear</a:t>
            </a:r>
          </a:p>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3600" b="0" i="0" u="none" strike="noStrike" kern="1200" cap="none" spc="0" normalizeH="0" baseline="0" noProof="0" dirty="0">
                <a:ln>
                  <a:noFill/>
                </a:ln>
                <a:solidFill>
                  <a:schemeClr val="tx1">
                    <a:alpha val="80000"/>
                  </a:schemeClr>
                </a:solidFill>
                <a:effectLst/>
                <a:uLnTx/>
                <a:uFillTx/>
                <a:latin typeface="+mn-lt"/>
                <a:ea typeface="+mn-ea"/>
                <a:cs typeface="+mn-cs"/>
              </a:rPr>
              <a:t>Many studies claim they are using Grounded Theory but they are not.</a:t>
            </a:r>
          </a:p>
        </p:txBody>
      </p:sp>
      <p:sp>
        <p:nvSpPr>
          <p:cNvPr id="3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095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D0C8E-5986-5BA2-A111-EC926AC3BC8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480"/>
            <a:ext cx="12192000" cy="5284520"/>
          </a:xfrm>
          <a:prstGeom prst="rect">
            <a:avLst/>
          </a:prstGeom>
        </p:spPr>
      </p:pic>
      <p:pic>
        <p:nvPicPr>
          <p:cNvPr id="8" name="Picture 10">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5263"/>
            <a:ext cx="183832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55840" y="1038990"/>
            <a:ext cx="4608512" cy="1200329"/>
          </a:xfrm>
        </p:spPr>
        <p:txBody>
          <a:bodyPr wrap="square">
            <a:spAutoFit/>
          </a:bodyPr>
          <a:lstStyle/>
          <a:p>
            <a:r>
              <a:rPr lang="en-GB" sz="8000">
                <a:latin typeface="+mn-lt"/>
              </a:rPr>
              <a:t>Thank you</a:t>
            </a:r>
            <a:endParaRPr lang="en-GB" sz="4400" b="0">
              <a:latin typeface="+mn-lt"/>
            </a:endParaRPr>
          </a:p>
        </p:txBody>
      </p:sp>
    </p:spTree>
    <p:extLst>
      <p:ext uri="{BB962C8B-B14F-4D97-AF65-F5344CB8AC3E}">
        <p14:creationId xmlns:p14="http://schemas.microsoft.com/office/powerpoint/2010/main" val="426993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95FA1F89-62AA-4E56-A03A-645765346A01}"/>
              </a:ext>
            </a:extLst>
          </p:cNvPr>
          <p:cNvSpPr txBox="1">
            <a:spLocks noGrp="1"/>
          </p:cNvSpPr>
          <p:nvPr>
            <p:ph type="title" idx="4294967295"/>
          </p:nvPr>
        </p:nvSpPr>
        <p:spPr>
          <a:xfrm>
            <a:off x="1055440" y="889843"/>
            <a:ext cx="10369152" cy="2985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mn-lt"/>
                <a:ea typeface="+mj-ea"/>
                <a:cs typeface="+mj-cs"/>
              </a:rPr>
              <a:t>Anyone who wants to use grounded theory has to be able to </a:t>
            </a:r>
            <a:r>
              <a:rPr kumimoji="0" lang="en-GB" sz="4000" b="1" i="0" u="none" strike="noStrike" kern="1200" cap="none" spc="0" normalizeH="0" baseline="0" noProof="0" dirty="0">
                <a:ln>
                  <a:noFill/>
                </a:ln>
                <a:solidFill>
                  <a:srgbClr val="000000"/>
                </a:solidFill>
                <a:effectLst/>
                <a:uLnTx/>
                <a:uFillTx/>
                <a:latin typeface="+mn-lt"/>
                <a:ea typeface="+mj-ea"/>
                <a:cs typeface="+mj-cs"/>
              </a:rPr>
              <a:t>locate</a:t>
            </a:r>
            <a:r>
              <a:rPr kumimoji="0" lang="en-GB" sz="4000" b="0" i="0" u="none" strike="noStrike" kern="1200" cap="none" spc="0" normalizeH="0" baseline="0" noProof="0" dirty="0">
                <a:ln>
                  <a:noFill/>
                </a:ln>
                <a:solidFill>
                  <a:srgbClr val="000000"/>
                </a:solidFill>
                <a:effectLst/>
                <a:uLnTx/>
                <a:uFillTx/>
                <a:latin typeface="+mn-lt"/>
                <a:ea typeface="+mj-ea"/>
                <a:cs typeface="+mj-cs"/>
              </a:rPr>
              <a:t> their research within the complicated and contented landscape of grounded theory methodology and methods. </a:t>
            </a:r>
            <a:r>
              <a:rPr kumimoji="0" lang="en-GB" sz="2800" b="0" i="0" u="none" strike="noStrike" kern="1200" cap="none" spc="0" normalizeH="0" baseline="0" noProof="0" dirty="0">
                <a:ln>
                  <a:noFill/>
                </a:ln>
                <a:solidFill>
                  <a:srgbClr val="000000"/>
                </a:solidFill>
                <a:effectLst/>
                <a:uLnTx/>
                <a:uFillTx/>
                <a:latin typeface="+mn-lt"/>
                <a:ea typeface="+mj-ea"/>
                <a:cs typeface="+mj-cs"/>
              </a:rPr>
              <a:t>(Morse et al., 2009)</a:t>
            </a:r>
            <a:endParaRPr kumimoji="0" lang="en-US" sz="2800" b="0" i="0" u="none" strike="noStrike" kern="1200" cap="none" spc="0" normalizeH="0" baseline="0" noProof="0" dirty="0">
              <a:ln>
                <a:noFill/>
              </a:ln>
              <a:solidFill>
                <a:srgbClr val="000000"/>
              </a:solidFill>
              <a:effectLst/>
              <a:uLnTx/>
              <a:uFillTx/>
              <a:latin typeface="+mn-lt"/>
              <a:ea typeface="+mj-ea"/>
              <a:cs typeface="+mj-cs"/>
            </a:endParaRPr>
          </a:p>
        </p:txBody>
      </p:sp>
      <p:pic>
        <p:nvPicPr>
          <p:cNvPr id="3" name="Picture 2">
            <a:extLst>
              <a:ext uri="{FF2B5EF4-FFF2-40B4-BE49-F238E27FC236}">
                <a16:creationId xmlns:a16="http://schemas.microsoft.com/office/drawing/2014/main" id="{9C5720D5-A4C2-40EF-F705-0A92E7F5D3F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 y="4365104"/>
            <a:ext cx="12192000" cy="3643244"/>
          </a:xfrm>
          <a:prstGeom prst="rect">
            <a:avLst/>
          </a:prstGeom>
        </p:spPr>
      </p:pic>
    </p:spTree>
    <p:extLst>
      <p:ext uri="{BB962C8B-B14F-4D97-AF65-F5344CB8AC3E}">
        <p14:creationId xmlns:p14="http://schemas.microsoft.com/office/powerpoint/2010/main" val="238527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82585F-D17E-489A-BEE3-5D7E7E57EF9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05" r="1" b="27896"/>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0"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DC85961F-5F03-42D2-988D-42E9E48F8B0B}"/>
              </a:ext>
            </a:extLst>
          </p:cNvPr>
          <p:cNvSpPr txBox="1">
            <a:spLocks noGrp="1"/>
          </p:cNvSpPr>
          <p:nvPr>
            <p:ph type="title" idx="4294967295"/>
          </p:nvPr>
        </p:nvSpPr>
        <p:spPr>
          <a:xfrm>
            <a:off x="6674883" y="875194"/>
            <a:ext cx="4724934"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chemeClr val="tx1">
                    <a:alpha val="80000"/>
                  </a:schemeClr>
                </a:solidFill>
                <a:effectLst/>
                <a:uLnTx/>
                <a:uFillTx/>
                <a:latin typeface="+mn-lt"/>
                <a:ea typeface="+mn-ea"/>
                <a:cs typeface="+mn-cs"/>
              </a:rPr>
              <a:t>My aim is to distil that complex, contested, and complicated landscape of Grounded Theory into a clearer path</a:t>
            </a:r>
          </a:p>
        </p:txBody>
      </p:sp>
      <p:sp>
        <p:nvSpPr>
          <p:cNvPr id="42"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0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A97C632-258E-4ECA-AE37-7CA1C89897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960" y="0"/>
            <a:ext cx="10261348" cy="6858000"/>
          </a:xfrm>
          <a:prstGeom prst="rect">
            <a:avLst/>
          </a:prstGeom>
        </p:spPr>
      </p:pic>
      <p:pic>
        <p:nvPicPr>
          <p:cNvPr id="23" name="Picture 2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95FA1F89-62AA-4E56-A03A-645765346A01}"/>
              </a:ext>
            </a:extLst>
          </p:cNvPr>
          <p:cNvSpPr txBox="1">
            <a:spLocks noGrp="1"/>
          </p:cNvSpPr>
          <p:nvPr>
            <p:ph type="title" idx="4294967295"/>
          </p:nvPr>
        </p:nvSpPr>
        <p:spPr>
          <a:xfrm>
            <a:off x="6744072" y="908720"/>
            <a:ext cx="5252384" cy="38643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4800" b="1" i="0" u="none" strike="noStrike" kern="1200" cap="none" spc="0" normalizeH="0" baseline="0" noProof="0" dirty="0">
                <a:ln>
                  <a:noFill/>
                </a:ln>
                <a:solidFill>
                  <a:schemeClr val="tx1">
                    <a:lumMod val="85000"/>
                    <a:lumOff val="15000"/>
                  </a:schemeClr>
                </a:solidFill>
                <a:effectLst/>
                <a:uLnTx/>
                <a:uFillTx/>
                <a:latin typeface="+mj-lt"/>
                <a:ea typeface="+mj-ea"/>
                <a:cs typeface="+mj-cs"/>
              </a:rPr>
              <a:t>My own </a:t>
            </a:r>
            <a:r>
              <a:rPr kumimoji="0" lang="en-GB" sz="4800" b="1" i="0" u="none" strike="noStrike" kern="1200" cap="none" spc="0" normalizeH="0" baseline="0" noProof="0" dirty="0">
                <a:ln>
                  <a:noFill/>
                </a:ln>
                <a:solidFill>
                  <a:schemeClr val="tx1">
                    <a:lumMod val="85000"/>
                    <a:lumOff val="15000"/>
                  </a:schemeClr>
                </a:solidFill>
                <a:effectLst/>
                <a:uLnTx/>
                <a:uFillTx/>
                <a:latin typeface="+mj-lt"/>
                <a:ea typeface="+mj-ea"/>
                <a:cs typeface="+mj-cs"/>
              </a:rPr>
              <a:t>position is that of </a:t>
            </a:r>
            <a:r>
              <a:rPr kumimoji="0" lang="en-GB" sz="4800" b="1" i="0" u="none" strike="noStrike" kern="1200" cap="none" spc="0" normalizeH="0" baseline="0" noProof="0" dirty="0">
                <a:ln>
                  <a:noFill/>
                </a:ln>
                <a:solidFill>
                  <a:schemeClr val="accent3">
                    <a:lumMod val="75000"/>
                  </a:schemeClr>
                </a:solidFill>
                <a:effectLst/>
                <a:uLnTx/>
                <a:uFillTx/>
                <a:latin typeface="+mj-lt"/>
                <a:ea typeface="+mj-ea"/>
                <a:cs typeface="+mj-cs"/>
              </a:rPr>
              <a:t>Constructivist</a:t>
            </a:r>
            <a:r>
              <a:rPr kumimoji="0" lang="en-GB" sz="4800" b="1" i="0" u="none" strike="noStrike" kern="1200" cap="none" spc="0" normalizeH="0" baseline="0" noProof="0" dirty="0">
                <a:ln>
                  <a:noFill/>
                </a:ln>
                <a:solidFill>
                  <a:schemeClr val="tx1">
                    <a:lumMod val="85000"/>
                    <a:lumOff val="15000"/>
                  </a:schemeClr>
                </a:solidFill>
                <a:effectLst/>
                <a:uLnTx/>
                <a:uFillTx/>
                <a:latin typeface="+mj-lt"/>
                <a:ea typeface="+mj-ea"/>
                <a:cs typeface="+mj-cs"/>
              </a:rPr>
              <a:t> (Charmazian) Grounded Theory</a:t>
            </a:r>
            <a:endParaRPr kumimoji="0" lang="en-US" sz="4400" b="0" i="0" u="none" strike="noStrike" kern="1200" cap="none" spc="0" normalizeH="0" baseline="0" noProof="0" dirty="0">
              <a:ln>
                <a:noFill/>
              </a:ln>
              <a:solidFill>
                <a:schemeClr val="tx1">
                  <a:lumMod val="85000"/>
                  <a:lumOff val="15000"/>
                </a:schemeClr>
              </a:solidFill>
              <a:effectLst/>
              <a:uLnTx/>
              <a:uFillTx/>
              <a:latin typeface="+mj-lt"/>
              <a:ea typeface="+mj-ea"/>
              <a:cs typeface="+mj-cs"/>
            </a:endParaRPr>
          </a:p>
        </p:txBody>
      </p:sp>
    </p:spTree>
    <p:extLst>
      <p:ext uri="{BB962C8B-B14F-4D97-AF65-F5344CB8AC3E}">
        <p14:creationId xmlns:p14="http://schemas.microsoft.com/office/powerpoint/2010/main" val="3863595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325F4B-7538-4FF1-A55A-D2A7CBC3907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4221" r="2" b="1078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4E90C610-1E11-45E5-AC01-86202DBAE834}"/>
              </a:ext>
            </a:extLst>
          </p:cNvPr>
          <p:cNvSpPr txBox="1">
            <a:spLocks noGrp="1"/>
          </p:cNvSpPr>
          <p:nvPr>
            <p:ph type="title" idx="4294967295"/>
          </p:nvPr>
        </p:nvSpPr>
        <p:spPr>
          <a:xfrm>
            <a:off x="6717355" y="1268760"/>
            <a:ext cx="4491212" cy="19205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chemeClr val="tx1">
                    <a:alpha val="80000"/>
                  </a:schemeClr>
                </a:solidFill>
                <a:effectLst/>
                <a:uLnTx/>
                <a:uFillTx/>
                <a:latin typeface="+mj-lt"/>
                <a:ea typeface="+mn-ea"/>
                <a:cs typeface="+mn-cs"/>
              </a:rPr>
              <a:t>What do </a:t>
            </a:r>
            <a:r>
              <a:rPr kumimoji="0" lang="en-US" sz="4400" b="1" i="1" u="none" strike="noStrike" kern="1200" cap="none" spc="0" normalizeH="0" baseline="0" noProof="0" dirty="0">
                <a:ln>
                  <a:noFill/>
                </a:ln>
                <a:solidFill>
                  <a:schemeClr val="tx1">
                    <a:alpha val="80000"/>
                  </a:schemeClr>
                </a:solidFill>
                <a:effectLst/>
                <a:uLnTx/>
                <a:uFillTx/>
                <a:latin typeface="+mj-lt"/>
                <a:ea typeface="+mn-ea"/>
                <a:cs typeface="+mn-cs"/>
              </a:rPr>
              <a:t>you</a:t>
            </a:r>
            <a:r>
              <a:rPr kumimoji="0" lang="en-US" sz="4400" b="1" i="0" u="none" strike="noStrike" kern="1200" cap="none" spc="0" normalizeH="0" baseline="0" noProof="0" dirty="0">
                <a:ln>
                  <a:noFill/>
                </a:ln>
                <a:solidFill>
                  <a:schemeClr val="tx1">
                    <a:alpha val="80000"/>
                  </a:schemeClr>
                </a:solidFill>
                <a:effectLst/>
                <a:uLnTx/>
                <a:uFillTx/>
                <a:latin typeface="+mj-lt"/>
                <a:ea typeface="+mn-ea"/>
                <a:cs typeface="+mn-cs"/>
              </a:rPr>
              <a:t> </a:t>
            </a:r>
            <a:br>
              <a:rPr kumimoji="0" lang="en-US" sz="4400" b="1" i="0" u="none" strike="noStrike" kern="1200" cap="none" spc="0" normalizeH="0" baseline="0" noProof="0" dirty="0">
                <a:ln>
                  <a:noFill/>
                </a:ln>
                <a:solidFill>
                  <a:schemeClr val="tx1">
                    <a:alpha val="80000"/>
                  </a:schemeClr>
                </a:solidFill>
                <a:effectLst/>
                <a:uLnTx/>
                <a:uFillTx/>
                <a:latin typeface="+mj-lt"/>
                <a:ea typeface="+mn-ea"/>
                <a:cs typeface="+mn-cs"/>
              </a:rPr>
            </a:br>
            <a:r>
              <a:rPr kumimoji="0" lang="en-US" sz="4400" b="1" i="0" u="none" strike="noStrike" kern="1200" cap="none" spc="0" normalizeH="0" baseline="0" noProof="0" dirty="0">
                <a:ln>
                  <a:noFill/>
                </a:ln>
                <a:solidFill>
                  <a:schemeClr val="tx1">
                    <a:alpha val="80000"/>
                  </a:schemeClr>
                </a:solidFill>
                <a:effectLst/>
                <a:uLnTx/>
                <a:uFillTx/>
                <a:latin typeface="+mj-lt"/>
                <a:ea typeface="+mn-ea"/>
                <a:cs typeface="+mn-cs"/>
              </a:rPr>
              <a:t>think is </a:t>
            </a:r>
            <a:br>
              <a:rPr kumimoji="0" lang="en-US" sz="4400" b="1" i="0" u="none" strike="noStrike" kern="1200" cap="none" spc="0" normalizeH="0" baseline="0" noProof="0" dirty="0">
                <a:ln>
                  <a:noFill/>
                </a:ln>
                <a:solidFill>
                  <a:schemeClr val="tx1">
                    <a:alpha val="80000"/>
                  </a:schemeClr>
                </a:solidFill>
                <a:effectLst/>
                <a:uLnTx/>
                <a:uFillTx/>
                <a:latin typeface="+mj-lt"/>
                <a:ea typeface="+mn-ea"/>
                <a:cs typeface="+mn-cs"/>
              </a:rPr>
            </a:br>
            <a:r>
              <a:rPr kumimoji="0" lang="en-US" sz="4400" b="1" i="0" u="none" strike="noStrike" kern="1200" cap="none" spc="0" normalizeH="0" baseline="0" noProof="0" dirty="0">
                <a:ln>
                  <a:noFill/>
                </a:ln>
                <a:solidFill>
                  <a:schemeClr val="tx1">
                    <a:alpha val="80000"/>
                  </a:schemeClr>
                </a:solidFill>
                <a:effectLst/>
                <a:uLnTx/>
                <a:uFillTx/>
                <a:latin typeface="+mj-lt"/>
                <a:ea typeface="+mn-ea"/>
                <a:cs typeface="+mn-cs"/>
              </a:rPr>
              <a:t>Grounded Theory?</a:t>
            </a:r>
          </a:p>
        </p:txBody>
      </p:sp>
      <p:sp>
        <p:nvSpPr>
          <p:cNvPr id="2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0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0.955"/>
</p:tagLst>
</file>

<file path=ppt/tags/tag10.xml><?xml version="1.0" encoding="utf-8"?>
<p:tagLst xmlns:a="http://schemas.openxmlformats.org/drawingml/2006/main" xmlns:r="http://schemas.openxmlformats.org/officeDocument/2006/relationships" xmlns:p="http://schemas.openxmlformats.org/presentationml/2006/main">
  <p:tag name="TIMING" val="|20.955"/>
</p:tagLst>
</file>

<file path=ppt/tags/tag11.xml><?xml version="1.0" encoding="utf-8"?>
<p:tagLst xmlns:a="http://schemas.openxmlformats.org/drawingml/2006/main" xmlns:r="http://schemas.openxmlformats.org/officeDocument/2006/relationships" xmlns:p="http://schemas.openxmlformats.org/presentationml/2006/main">
  <p:tag name="TIMING" val="|20.955"/>
</p:tagLst>
</file>

<file path=ppt/tags/tag12.xml><?xml version="1.0" encoding="utf-8"?>
<p:tagLst xmlns:a="http://schemas.openxmlformats.org/drawingml/2006/main" xmlns:r="http://schemas.openxmlformats.org/officeDocument/2006/relationships" xmlns:p="http://schemas.openxmlformats.org/presentationml/2006/main">
  <p:tag name="TIMING" val="|20.955"/>
</p:tagLst>
</file>

<file path=ppt/tags/tag13.xml><?xml version="1.0" encoding="utf-8"?>
<p:tagLst xmlns:a="http://schemas.openxmlformats.org/drawingml/2006/main" xmlns:r="http://schemas.openxmlformats.org/officeDocument/2006/relationships" xmlns:p="http://schemas.openxmlformats.org/presentationml/2006/main">
  <p:tag name="TIMING" val="|20.955"/>
</p:tagLst>
</file>

<file path=ppt/tags/tag2.xml><?xml version="1.0" encoding="utf-8"?>
<p:tagLst xmlns:a="http://schemas.openxmlformats.org/drawingml/2006/main" xmlns:r="http://schemas.openxmlformats.org/officeDocument/2006/relationships" xmlns:p="http://schemas.openxmlformats.org/presentationml/2006/main">
  <p:tag name="TIMING" val="|20.955"/>
</p:tagLst>
</file>

<file path=ppt/tags/tag3.xml><?xml version="1.0" encoding="utf-8"?>
<p:tagLst xmlns:a="http://schemas.openxmlformats.org/drawingml/2006/main" xmlns:r="http://schemas.openxmlformats.org/officeDocument/2006/relationships" xmlns:p="http://schemas.openxmlformats.org/presentationml/2006/main">
  <p:tag name="TIMING" val="|20.955"/>
</p:tagLst>
</file>

<file path=ppt/tags/tag4.xml><?xml version="1.0" encoding="utf-8"?>
<p:tagLst xmlns:a="http://schemas.openxmlformats.org/drawingml/2006/main" xmlns:r="http://schemas.openxmlformats.org/officeDocument/2006/relationships" xmlns:p="http://schemas.openxmlformats.org/presentationml/2006/main">
  <p:tag name="TIMING" val="|20.955"/>
</p:tagLst>
</file>

<file path=ppt/tags/tag5.xml><?xml version="1.0" encoding="utf-8"?>
<p:tagLst xmlns:a="http://schemas.openxmlformats.org/drawingml/2006/main" xmlns:r="http://schemas.openxmlformats.org/officeDocument/2006/relationships" xmlns:p="http://schemas.openxmlformats.org/presentationml/2006/main">
  <p:tag name="TIMING" val="|20.955"/>
</p:tagLst>
</file>

<file path=ppt/tags/tag6.xml><?xml version="1.0" encoding="utf-8"?>
<p:tagLst xmlns:a="http://schemas.openxmlformats.org/drawingml/2006/main" xmlns:r="http://schemas.openxmlformats.org/officeDocument/2006/relationships" xmlns:p="http://schemas.openxmlformats.org/presentationml/2006/main">
  <p:tag name="TIMING" val="|20.955"/>
</p:tagLst>
</file>

<file path=ppt/tags/tag7.xml><?xml version="1.0" encoding="utf-8"?>
<p:tagLst xmlns:a="http://schemas.openxmlformats.org/drawingml/2006/main" xmlns:r="http://schemas.openxmlformats.org/officeDocument/2006/relationships" xmlns:p="http://schemas.openxmlformats.org/presentationml/2006/main">
  <p:tag name="TIMING" val="|20.955"/>
</p:tagLst>
</file>

<file path=ppt/tags/tag8.xml><?xml version="1.0" encoding="utf-8"?>
<p:tagLst xmlns:a="http://schemas.openxmlformats.org/drawingml/2006/main" xmlns:r="http://schemas.openxmlformats.org/officeDocument/2006/relationships" xmlns:p="http://schemas.openxmlformats.org/presentationml/2006/main">
  <p:tag name="TIMING" val="|20.955"/>
</p:tagLst>
</file>

<file path=ppt/tags/tag9.xml><?xml version="1.0" encoding="utf-8"?>
<p:tagLst xmlns:a="http://schemas.openxmlformats.org/drawingml/2006/main" xmlns:r="http://schemas.openxmlformats.org/officeDocument/2006/relationships" xmlns:p="http://schemas.openxmlformats.org/presentationml/2006/main">
  <p:tag name="TIMING" val="|20.955"/>
</p:tagLst>
</file>

<file path=ppt/theme/theme1.xml><?xml version="1.0" encoding="utf-8"?>
<a:theme xmlns:a="http://schemas.openxmlformats.org/drawingml/2006/main" name="Theme1">
  <a:themeElements>
    <a:clrScheme name="Goldfish">
      <a:dk1>
        <a:srgbClr val="000000"/>
      </a:dk1>
      <a:lt1>
        <a:srgbClr val="FFFFFF"/>
      </a:lt1>
      <a:dk2>
        <a:srgbClr val="ED1C24"/>
      </a:dk2>
      <a:lt2>
        <a:srgbClr val="E0E4CC"/>
      </a:lt2>
      <a:accent1>
        <a:srgbClr val="F38630"/>
      </a:accent1>
      <a:accent2>
        <a:srgbClr val="F8E777"/>
      </a:accent2>
      <a:accent3>
        <a:srgbClr val="FA6900"/>
      </a:accent3>
      <a:accent4>
        <a:srgbClr val="A7DBD8"/>
      </a:accent4>
      <a:accent5>
        <a:srgbClr val="69D2E7"/>
      </a:accent5>
      <a:accent6>
        <a:srgbClr val="30C4C9"/>
      </a:accent6>
      <a:hlink>
        <a:srgbClr val="E2351B"/>
      </a:hlink>
      <a:folHlink>
        <a:srgbClr val="FFFA9E"/>
      </a:folHlink>
    </a:clrScheme>
    <a:fontScheme name="6_uni powerpoint.tmp">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0" cmpd="sng">
          <a:solidFill>
            <a:schemeClr val="bg1"/>
          </a:solidFill>
          <a:prstDash val="solid"/>
        </a:ln>
        <a:effectLst>
          <a:outerShdw blurRad="50800" dist="38100" dir="2700000" algn="tl"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4000" b="0" dirty="0">
            <a:latin typeface="Corbel" pitchFamily="34" charset="0"/>
          </a:defRPr>
        </a:defPPr>
      </a:lstStyle>
    </a:txDef>
  </a:objectDefaults>
  <a:extraClrSchemeLst>
    <a:extraClrScheme>
      <a:clrScheme name="6_uni powerpoint.tmp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6_uni powerpoint.tmp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6_uni powerpoint.tmp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6_uni powerpoint.tmp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6_uni powerpoint.tmp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6_uni powerpoint.tmp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98586F0C-6443-4B08-B6B5-35F1A710BF9C}" vid="{E0EB0C28-9D1E-4B06-8D42-7962AB8D976C}"/>
    </a:ext>
  </a:extLst>
</a:theme>
</file>

<file path=ppt/theme/theme2.xml><?xml version="1.0" encoding="utf-8"?>
<a:theme xmlns:a="http://schemas.openxmlformats.org/drawingml/2006/main" name="Office Theme">
  <a:themeElements>
    <a:clrScheme name="PPT17">
      <a:dk1>
        <a:sysClr val="windowText" lastClr="000000"/>
      </a:dk1>
      <a:lt1>
        <a:sysClr val="window" lastClr="FFFFFF"/>
      </a:lt1>
      <a:dk2>
        <a:srgbClr val="490A3D"/>
      </a:dk2>
      <a:lt2>
        <a:srgbClr val="F4EAD5"/>
      </a:lt2>
      <a:accent1>
        <a:srgbClr val="00A0B0"/>
      </a:accent1>
      <a:accent2>
        <a:srgbClr val="6A4A3C"/>
      </a:accent2>
      <a:accent3>
        <a:srgbClr val="CC333F"/>
      </a:accent3>
      <a:accent4>
        <a:srgbClr val="FD6841"/>
      </a:accent4>
      <a:accent5>
        <a:srgbClr val="EDC951"/>
      </a:accent5>
      <a:accent6>
        <a:srgbClr val="8A9B0F"/>
      </a:accent6>
      <a:hlink>
        <a:srgbClr val="490A3D"/>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800" dirty="0">
            <a:latin typeface="Corbel" panose="020B05030202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i powerpoint.tmp">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CC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rgbClr val="CC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ni powerpoint.tmp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uni powerpoint.tmp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uni powerpoint.tmp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uni powerpoint.tmp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uni powerpoint.tmp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uni powerpoint.tmp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2155</Words>
  <Application>Microsoft Office PowerPoint</Application>
  <PresentationFormat>Widescreen</PresentationFormat>
  <Paragraphs>200</Paragraphs>
  <Slides>50</Slides>
  <Notes>43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50</vt:i4>
      </vt:variant>
    </vt:vector>
  </HeadingPairs>
  <TitlesOfParts>
    <vt:vector size="60" baseType="lpstr">
      <vt:lpstr>Arial</vt:lpstr>
      <vt:lpstr>Calibri</vt:lpstr>
      <vt:lpstr>Calibri Light</vt:lpstr>
      <vt:lpstr>Corbel</vt:lpstr>
      <vt:lpstr>Roboto</vt:lpstr>
      <vt:lpstr>Times New Roman</vt:lpstr>
      <vt:lpstr>Wingdings</vt:lpstr>
      <vt:lpstr>Theme1</vt:lpstr>
      <vt:lpstr>Office Theme</vt:lpstr>
      <vt:lpstr>uni powerpoint.tmp</vt:lpstr>
      <vt:lpstr>Please interrupt at any time.  Raise Zoom hand or use chat</vt:lpstr>
      <vt:lpstr>Round Robin: your interest?</vt:lpstr>
      <vt:lpstr>Introduction to (Constructivist) Grounded Theory</vt:lpstr>
      <vt:lpstr>What is Grounded Theory? Origin and development of Grounded Theory What makes a Grounded Theory How to undertake a Grounded Theory (how to use Grounded Theory methods)</vt:lpstr>
      <vt:lpstr>My Bugbear Many studies claim they are using Grounded Theory but they are not.</vt:lpstr>
      <vt:lpstr>Anyone who wants to use grounded theory has to be able to locate their research within the complicated and contented landscape of grounded theory methodology and methods. (Morse et al., 2009)</vt:lpstr>
      <vt:lpstr>My aim is to distil that complex, contested, and complicated landscape of Grounded Theory into a clearer path</vt:lpstr>
      <vt:lpstr>My own position is that of Constructivist (Charmazian) Grounded Theory</vt:lpstr>
      <vt:lpstr>What do you  think is  Grounded Theory?</vt:lpstr>
      <vt:lpstr>Easier to say what it is not:</vt:lpstr>
      <vt:lpstr>What is Grounded Theory for?</vt:lpstr>
      <vt:lpstr>Grounded theorists look for patterns, even when focusing on a single case  (Charmaz, 2014)</vt:lpstr>
      <vt:lpstr>History of Grounded Theory</vt:lpstr>
      <vt:lpstr>Origin of Grounded Theory</vt:lpstr>
      <vt:lpstr>The Discovery of Grounded Theory was presented at the time to articulate a credible alternative to the considerable dominance of positivistic paradigms and their associated assumptions of the time.” </vt:lpstr>
      <vt:lpstr>Sculptures by Michelangelo</vt:lpstr>
      <vt:lpstr>Original Grounded Theory is…</vt:lpstr>
      <vt:lpstr>Quite like the Colonial Ethnographer…</vt:lpstr>
      <vt:lpstr>(Re)Interpreting Grounded Theory</vt:lpstr>
      <vt:lpstr>Glaser</vt:lpstr>
      <vt:lpstr>Barney Glaser</vt:lpstr>
      <vt:lpstr>Glaser vs Strauss</vt:lpstr>
      <vt:lpstr>Strauss</vt:lpstr>
      <vt:lpstr>Strauss and Corbin</vt:lpstr>
      <vt:lpstr>Strauss &amp; Corbin difference</vt:lpstr>
      <vt:lpstr>Constructivist Grounded Theory</vt:lpstr>
      <vt:lpstr>Charmaz</vt:lpstr>
      <vt:lpstr>Constructivist Grounded Theory II</vt:lpstr>
      <vt:lpstr>Charmaz CGT</vt:lpstr>
      <vt:lpstr>Constructivist Grounded Theory III</vt:lpstr>
      <vt:lpstr>My own ‘flavour’ of Grounded Theory is Constructivist</vt:lpstr>
      <vt:lpstr>Grounded ‘Theory’</vt:lpstr>
      <vt:lpstr>What it does:</vt:lpstr>
      <vt:lpstr>Coding and categorisation First phase (initial coding)  Second phase (focused coding)</vt:lpstr>
      <vt:lpstr>Initial Coding</vt:lpstr>
      <vt:lpstr>Initial Coding – practical</vt:lpstr>
      <vt:lpstr>Focused Coding</vt:lpstr>
      <vt:lpstr>Theoretical sampling</vt:lpstr>
      <vt:lpstr>Example</vt:lpstr>
      <vt:lpstr>Constant comparison</vt:lpstr>
      <vt:lpstr>Example I</vt:lpstr>
      <vt:lpstr>Analytic Memo writing</vt:lpstr>
      <vt:lpstr>Example II</vt:lpstr>
      <vt:lpstr>Theoretical saturation</vt:lpstr>
      <vt:lpstr>To recap</vt:lpstr>
      <vt:lpstr>Visual representation of a grounded theory, from Charmaz (2014, p.18)</vt:lpstr>
      <vt:lpstr>Why Grounded Theory?</vt:lpstr>
      <vt:lpstr>Recommended Reading I</vt:lpstr>
      <vt:lpstr>Recommended Reading II</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Grounded Theory  Nicole Kipar, LEADS</dc:title>
  <dc:creator>Nicole Kipar</dc:creator>
  <cp:lastModifiedBy>Sarah Honeychurch</cp:lastModifiedBy>
  <cp:revision>23</cp:revision>
  <dcterms:created xsi:type="dcterms:W3CDTF">2019-02-05T21:24:31Z</dcterms:created>
  <dcterms:modified xsi:type="dcterms:W3CDTF">2022-06-01T10:12:47Z</dcterms:modified>
</cp:coreProperties>
</file>