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70" r:id="rId2"/>
    <p:sldId id="461" r:id="rId3"/>
    <p:sldId id="462" r:id="rId4"/>
    <p:sldId id="257" r:id="rId5"/>
    <p:sldId id="463" r:id="rId6"/>
    <p:sldId id="258" r:id="rId7"/>
    <p:sldId id="460" r:id="rId8"/>
    <p:sldId id="260" r:id="rId9"/>
    <p:sldId id="261" r:id="rId10"/>
    <p:sldId id="262" r:id="rId11"/>
    <p:sldId id="264" r:id="rId1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067A7"/>
    <a:srgbClr val="003865"/>
    <a:srgbClr val="284F76"/>
    <a:srgbClr val="3E474E"/>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6"/>
    <p:restoredTop sz="66977"/>
  </p:normalViewPr>
  <p:slideViewPr>
    <p:cSldViewPr>
      <p:cViewPr varScale="1">
        <p:scale>
          <a:sx n="113" d="100"/>
          <a:sy n="113" d="100"/>
        </p:scale>
        <p:origin x="965" y="9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37473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socpol-pgt-rm-courses@glasgow.ac.uk"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ower of the main building with the city in the background">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50766"/>
            <a:ext cx="1907704" cy="1122179"/>
          </a:xfrm>
          <a:prstGeom prst="rect">
            <a:avLst/>
          </a:prstGeom>
        </p:spPr>
      </p:pic>
      <p:sp>
        <p:nvSpPr>
          <p:cNvPr id="7" name="Title 1">
            <a:extLst>
              <a:ext uri="{FF2B5EF4-FFF2-40B4-BE49-F238E27FC236}">
                <a16:creationId xmlns:a16="http://schemas.microsoft.com/office/drawing/2014/main" id="{B5A592FA-C535-124E-A8E7-844425B8DB50}"/>
              </a:ext>
            </a:extLst>
          </p:cNvPr>
          <p:cNvSpPr>
            <a:spLocks noGrp="1"/>
          </p:cNvSpPr>
          <p:nvPr>
            <p:ph type="title"/>
          </p:nvPr>
        </p:nvSpPr>
        <p:spPr>
          <a:xfrm>
            <a:off x="459735" y="1169230"/>
            <a:ext cx="5552425" cy="1352549"/>
          </a:xfrm>
          <a:prstGeom prst="rect">
            <a:avLst/>
          </a:prstGeom>
        </p:spPr>
        <p:txBody>
          <a:bodyPr/>
          <a:lstStyle/>
          <a:p>
            <a:pPr>
              <a:defRPr/>
            </a:pPr>
            <a:r>
              <a:rPr lang="en-US" spc="10" dirty="0"/>
              <a:t>The </a:t>
            </a:r>
            <a:r>
              <a:rPr lang="en-US" spc="-75" dirty="0"/>
              <a:t>Research </a:t>
            </a:r>
            <a:r>
              <a:rPr lang="en-US" spc="-15" dirty="0"/>
              <a:t>Training </a:t>
            </a:r>
            <a:r>
              <a:rPr lang="en-US" spc="-25" dirty="0" err="1"/>
              <a:t>Programme</a:t>
            </a:r>
            <a:r>
              <a:rPr lang="en-US" spc="-25" dirty="0"/>
              <a:t> </a:t>
            </a:r>
            <a:r>
              <a:rPr lang="en-US" spc="20" dirty="0"/>
              <a:t>of </a:t>
            </a:r>
            <a:r>
              <a:rPr lang="en-US" spc="-5" dirty="0"/>
              <a:t>the </a:t>
            </a:r>
            <a:r>
              <a:rPr lang="en-US" spc="-30" dirty="0"/>
              <a:t>Graduate </a:t>
            </a:r>
            <a:r>
              <a:rPr lang="en-US" spc="-35" dirty="0"/>
              <a:t>School </a:t>
            </a:r>
            <a:r>
              <a:rPr lang="en-US" spc="20" dirty="0"/>
              <a:t>of </a:t>
            </a:r>
            <a:r>
              <a:rPr lang="en-US" spc="-35" dirty="0"/>
              <a:t>Social </a:t>
            </a:r>
            <a:r>
              <a:rPr lang="en-US" dirty="0"/>
              <a:t> </a:t>
            </a:r>
            <a:r>
              <a:rPr lang="en-US" spc="-70" dirty="0"/>
              <a:t>Sciences</a:t>
            </a:r>
            <a:endParaRPr lang="en-US" dirty="0">
              <a:ea typeface="+mj-ea"/>
            </a:endParaRPr>
          </a:p>
        </p:txBody>
      </p:sp>
      <p:sp>
        <p:nvSpPr>
          <p:cNvPr id="9" name="Content Placeholder 2">
            <a:extLst>
              <a:ext uri="{FF2B5EF4-FFF2-40B4-BE49-F238E27FC236}">
                <a16:creationId xmlns:a16="http://schemas.microsoft.com/office/drawing/2014/main" id="{1650459D-5F1E-5640-87B5-00F2D9510815}"/>
              </a:ext>
            </a:extLst>
          </p:cNvPr>
          <p:cNvSpPr txBox="1">
            <a:spLocks/>
          </p:cNvSpPr>
          <p:nvPr/>
        </p:nvSpPr>
        <p:spPr bwMode="auto">
          <a:xfrm>
            <a:off x="539552" y="2363168"/>
            <a:ext cx="5760640" cy="640630"/>
          </a:xfrm>
          <a:prstGeom prst="rect">
            <a:avLst/>
          </a:prstGeom>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a:lstStyle>
          <a:p>
            <a:r>
              <a:rPr lang="en-US" altLang="en-US" sz="2000" kern="0" dirty="0">
                <a:solidFill>
                  <a:srgbClr val="003560"/>
                </a:solidFill>
                <a:latin typeface="Arial" charset="0"/>
                <a:ea typeface="ヒラギノ角ゴ Pro W3" charset="-128"/>
                <a:cs typeface="ヒラギノ角ゴ Pro W3" charset="-128"/>
              </a:rPr>
              <a:t>Professor Mark Tranmer</a:t>
            </a:r>
          </a:p>
        </p:txBody>
      </p:sp>
    </p:spTree>
    <p:extLst>
      <p:ext uri="{BB962C8B-B14F-4D97-AF65-F5344CB8AC3E}">
        <p14:creationId xmlns:p14="http://schemas.microsoft.com/office/powerpoint/2010/main" val="5877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4AA41A-A495-4B94-BBD1-6018D5C98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2" name="object 2"/>
          <p:cNvSpPr txBox="1">
            <a:spLocks noGrp="1"/>
          </p:cNvSpPr>
          <p:nvPr>
            <p:ph type="title"/>
          </p:nvPr>
        </p:nvSpPr>
        <p:spPr>
          <a:xfrm>
            <a:off x="2061058" y="460831"/>
            <a:ext cx="5012407" cy="430887"/>
          </a:xfrm>
          <a:prstGeom prst="rect">
            <a:avLst/>
          </a:prstGeom>
        </p:spPr>
        <p:txBody>
          <a:bodyPr vert="horz" wrap="square" lIns="0" tIns="0" rIns="0" bIns="0" rtlCol="0">
            <a:spAutoFit/>
          </a:bodyPr>
          <a:lstStyle/>
          <a:p>
            <a:pPr marL="18875">
              <a:lnSpc>
                <a:spcPct val="100000"/>
              </a:lnSpc>
            </a:pPr>
            <a:r>
              <a:rPr spc="-37" dirty="0"/>
              <a:t>Applied </a:t>
            </a:r>
            <a:r>
              <a:rPr dirty="0"/>
              <a:t>Qualitative</a:t>
            </a:r>
            <a:r>
              <a:rPr spc="260" dirty="0"/>
              <a:t> </a:t>
            </a:r>
            <a:r>
              <a:rPr spc="-22" dirty="0"/>
              <a:t>Methods</a:t>
            </a:r>
          </a:p>
        </p:txBody>
      </p:sp>
      <p:sp>
        <p:nvSpPr>
          <p:cNvPr id="4" name="object 4"/>
          <p:cNvSpPr txBox="1">
            <a:spLocks noGrp="1"/>
          </p:cNvSpPr>
          <p:nvPr>
            <p:ph type="sldNum" sz="quarter" idx="7"/>
          </p:nvPr>
        </p:nvSpPr>
        <p:spPr>
          <a:xfrm>
            <a:off x="4343298" y="3331888"/>
            <a:ext cx="193039" cy="118110"/>
          </a:xfrm>
          <a:prstGeom prst="rect">
            <a:avLst/>
          </a:prstGeom>
        </p:spPr>
        <p:txBody>
          <a:bodyPr vert="horz" wrap="square" lIns="0" tIns="0" rIns="0" bIns="0" rtlCol="0">
            <a:spAutoFit/>
          </a:bodyPr>
          <a:lstStyle>
            <a:defPPr>
              <a:defRPr lang="en-US"/>
            </a:defPPr>
            <a:lvl1pPr marL="0" algn="l" defTabSz="914400" rtl="0" eaLnBrk="1" latinLnBrk="0" hangingPunct="1">
              <a:defRPr sz="600" b="0" i="0" kern="1200">
                <a:solidFill>
                  <a:srgbClr val="262685"/>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45"/>
              </a:spcBef>
            </a:pPr>
            <a:fld id="{81D60167-4931-47E6-BA6A-407CBD079E47}" type="slidenum">
              <a:rPr lang="en-GB" spc="15" smtClean="0"/>
              <a:pPr marL="25400">
                <a:spcBef>
                  <a:spcPts val="45"/>
                </a:spcBef>
              </a:pPr>
              <a:t>10</a:t>
            </a:fld>
            <a:r>
              <a:rPr lang="en-GB" spc="-120"/>
              <a:t> </a:t>
            </a:r>
            <a:r>
              <a:rPr lang="en-GB" spc="15"/>
              <a:t>/</a:t>
            </a:r>
            <a:r>
              <a:rPr lang="en-GB" spc="-120"/>
              <a:t> </a:t>
            </a:r>
            <a:r>
              <a:rPr lang="en-GB" spc="15"/>
              <a:t>9</a:t>
            </a:r>
            <a:endParaRPr spc="22" dirty="0"/>
          </a:p>
        </p:txBody>
      </p:sp>
      <p:sp>
        <p:nvSpPr>
          <p:cNvPr id="3" name="object 3"/>
          <p:cNvSpPr txBox="1"/>
          <p:nvPr/>
        </p:nvSpPr>
        <p:spPr>
          <a:xfrm>
            <a:off x="498809" y="1491630"/>
            <a:ext cx="8136904" cy="3298194"/>
          </a:xfrm>
          <a:prstGeom prst="rect">
            <a:avLst/>
          </a:prstGeom>
        </p:spPr>
        <p:txBody>
          <a:bodyPr vert="horz" wrap="square" lIns="0" tIns="0" rIns="0" bIns="0" rtlCol="0">
            <a:spAutoFit/>
          </a:bodyPr>
          <a:lstStyle/>
          <a:p>
            <a:pPr marL="397313" marR="963555" indent="-270853">
              <a:lnSpc>
                <a:spcPct val="103400"/>
              </a:lnSpc>
              <a:buClr>
                <a:srgbClr val="7F7F7F"/>
              </a:buClr>
              <a:buAutoNum type="arabicPeriod"/>
              <a:tabLst>
                <a:tab pos="398257" algn="l"/>
              </a:tabLst>
            </a:pPr>
            <a:r>
              <a:rPr sz="1561" spc="-45" dirty="0">
                <a:latin typeface="Arial"/>
                <a:cs typeface="Arial"/>
              </a:rPr>
              <a:t>Reflexivity Informing </a:t>
            </a:r>
            <a:r>
              <a:rPr sz="1561" spc="-30" dirty="0">
                <a:latin typeface="Arial"/>
                <a:cs typeface="Arial"/>
              </a:rPr>
              <a:t>Practice:</a:t>
            </a:r>
            <a:r>
              <a:rPr lang="en-GB" sz="1561" spc="-30" dirty="0">
                <a:latin typeface="Arial"/>
                <a:cs typeface="Arial"/>
              </a:rPr>
              <a:t> </a:t>
            </a:r>
            <a:r>
              <a:rPr sz="1561" spc="-22" dirty="0">
                <a:latin typeface="Arial"/>
                <a:cs typeface="Arial"/>
              </a:rPr>
              <a:t>Introduction </a:t>
            </a:r>
            <a:r>
              <a:rPr sz="1561" spc="169" dirty="0">
                <a:latin typeface="Arial"/>
                <a:cs typeface="Arial"/>
              </a:rPr>
              <a:t>&amp;</a:t>
            </a:r>
            <a:r>
              <a:rPr lang="en-GB" sz="1561" spc="-22" dirty="0">
                <a:latin typeface="Arial"/>
                <a:cs typeface="Arial"/>
              </a:rPr>
              <a:t>Discourse Analysis</a:t>
            </a:r>
            <a:endParaRPr sz="1561" dirty="0">
              <a:latin typeface="Arial"/>
              <a:cs typeface="Arial"/>
            </a:endParaRPr>
          </a:p>
          <a:p>
            <a:pPr marL="397313" indent="-270853">
              <a:spcBef>
                <a:spcPts val="505"/>
              </a:spcBef>
              <a:buClr>
                <a:srgbClr val="7F7F7F"/>
              </a:buClr>
              <a:buAutoNum type="arabicPeriod"/>
              <a:tabLst>
                <a:tab pos="398257" algn="l"/>
              </a:tabLst>
            </a:pPr>
            <a:r>
              <a:rPr sz="1561" spc="-45" dirty="0">
                <a:latin typeface="Arial"/>
                <a:cs typeface="Arial"/>
              </a:rPr>
              <a:t>Reflexivity Informing </a:t>
            </a:r>
            <a:r>
              <a:rPr sz="1561" spc="-30" dirty="0">
                <a:latin typeface="Arial"/>
                <a:cs typeface="Arial"/>
              </a:rPr>
              <a:t>Practice: </a:t>
            </a:r>
            <a:r>
              <a:rPr sz="1561" spc="-52" dirty="0">
                <a:latin typeface="Arial"/>
                <a:cs typeface="Arial"/>
              </a:rPr>
              <a:t>Emancipatory </a:t>
            </a:r>
            <a:r>
              <a:rPr sz="1561" spc="-22" dirty="0">
                <a:latin typeface="Arial"/>
                <a:cs typeface="Arial"/>
              </a:rPr>
              <a:t> </a:t>
            </a:r>
            <a:r>
              <a:rPr sz="1561" spc="-82" dirty="0">
                <a:latin typeface="Arial"/>
                <a:cs typeface="Arial"/>
              </a:rPr>
              <a:t>Approaches</a:t>
            </a:r>
            <a:endParaRPr sz="1561" dirty="0">
              <a:latin typeface="Arial"/>
              <a:cs typeface="Arial"/>
            </a:endParaRPr>
          </a:p>
          <a:p>
            <a:pPr marL="397313" indent="-270853">
              <a:spcBef>
                <a:spcPts val="505"/>
              </a:spcBef>
              <a:buClr>
                <a:srgbClr val="7F7F7F"/>
              </a:buClr>
              <a:buAutoNum type="arabicPeriod"/>
              <a:tabLst>
                <a:tab pos="398257" algn="l"/>
              </a:tabLst>
            </a:pPr>
            <a:r>
              <a:rPr sz="1561" spc="-111" dirty="0">
                <a:latin typeface="Arial"/>
                <a:cs typeface="Arial"/>
              </a:rPr>
              <a:t>Research  </a:t>
            </a:r>
            <a:r>
              <a:rPr sz="1561" spc="-45" dirty="0">
                <a:latin typeface="Arial"/>
                <a:cs typeface="Arial"/>
              </a:rPr>
              <a:t>Skills:  </a:t>
            </a:r>
            <a:r>
              <a:rPr sz="1561" spc="-59" dirty="0">
                <a:latin typeface="Arial"/>
                <a:cs typeface="Arial"/>
              </a:rPr>
              <a:t>Involving </a:t>
            </a:r>
            <a:r>
              <a:rPr sz="1561" spc="-30" dirty="0">
                <a:latin typeface="Arial"/>
                <a:cs typeface="Arial"/>
              </a:rPr>
              <a:t>Non-Traditional</a:t>
            </a:r>
            <a:r>
              <a:rPr sz="1561" spc="104" dirty="0">
                <a:latin typeface="Arial"/>
                <a:cs typeface="Arial"/>
              </a:rPr>
              <a:t> </a:t>
            </a:r>
            <a:r>
              <a:rPr sz="1561" spc="-37" dirty="0">
                <a:latin typeface="Arial"/>
                <a:cs typeface="Arial"/>
              </a:rPr>
              <a:t>Participants</a:t>
            </a:r>
            <a:endParaRPr sz="1561" dirty="0">
              <a:latin typeface="Arial"/>
              <a:cs typeface="Arial"/>
            </a:endParaRPr>
          </a:p>
          <a:p>
            <a:pPr marL="397313" indent="-270853">
              <a:spcBef>
                <a:spcPts val="505"/>
              </a:spcBef>
              <a:buClr>
                <a:srgbClr val="7F7F7F"/>
              </a:buClr>
              <a:buAutoNum type="arabicPeriod"/>
              <a:tabLst>
                <a:tab pos="398257" algn="l"/>
              </a:tabLst>
            </a:pPr>
            <a:r>
              <a:rPr sz="1561" spc="-111" dirty="0">
                <a:latin typeface="Arial"/>
                <a:cs typeface="Arial"/>
              </a:rPr>
              <a:t>Research  </a:t>
            </a:r>
            <a:r>
              <a:rPr sz="1561" spc="-45" dirty="0">
                <a:latin typeface="Arial"/>
                <a:cs typeface="Arial"/>
              </a:rPr>
              <a:t>Skills:  </a:t>
            </a:r>
            <a:r>
              <a:rPr sz="1561" spc="-97" dirty="0">
                <a:latin typeface="Arial"/>
                <a:cs typeface="Arial"/>
              </a:rPr>
              <a:t>Researching  </a:t>
            </a:r>
            <a:r>
              <a:rPr sz="1561" spc="-67" dirty="0">
                <a:latin typeface="Arial"/>
                <a:cs typeface="Arial"/>
              </a:rPr>
              <a:t>Sensitive</a:t>
            </a:r>
            <a:r>
              <a:rPr sz="1561" spc="-201" dirty="0">
                <a:latin typeface="Arial"/>
                <a:cs typeface="Arial"/>
              </a:rPr>
              <a:t> </a:t>
            </a:r>
            <a:r>
              <a:rPr sz="1561" spc="-126" dirty="0">
                <a:latin typeface="Arial"/>
                <a:cs typeface="Arial"/>
              </a:rPr>
              <a:t>Issues</a:t>
            </a:r>
            <a:endParaRPr sz="1561" dirty="0">
              <a:latin typeface="Arial"/>
              <a:cs typeface="Arial"/>
            </a:endParaRPr>
          </a:p>
          <a:p>
            <a:pPr marL="397313" indent="-270853">
              <a:spcBef>
                <a:spcPts val="505"/>
              </a:spcBef>
              <a:buClr>
                <a:srgbClr val="7F7F7F"/>
              </a:buClr>
              <a:buAutoNum type="arabicPeriod"/>
              <a:tabLst>
                <a:tab pos="398257" algn="l"/>
              </a:tabLst>
            </a:pPr>
            <a:r>
              <a:rPr sz="1561" spc="-111" dirty="0">
                <a:latin typeface="Arial"/>
                <a:cs typeface="Arial"/>
              </a:rPr>
              <a:t>Research  </a:t>
            </a:r>
            <a:r>
              <a:rPr sz="1561" spc="-45" dirty="0">
                <a:latin typeface="Arial"/>
                <a:cs typeface="Arial"/>
              </a:rPr>
              <a:t>Skills:  </a:t>
            </a:r>
            <a:r>
              <a:rPr sz="1561" spc="-22" dirty="0">
                <a:latin typeface="Arial"/>
                <a:cs typeface="Arial"/>
              </a:rPr>
              <a:t>Emotion </a:t>
            </a:r>
            <a:r>
              <a:rPr sz="1561" spc="-141" dirty="0">
                <a:latin typeface="Arial"/>
                <a:cs typeface="Arial"/>
              </a:rPr>
              <a:t>as  </a:t>
            </a:r>
            <a:r>
              <a:rPr sz="1561" spc="-111" dirty="0">
                <a:latin typeface="Arial"/>
                <a:cs typeface="Arial"/>
              </a:rPr>
              <a:t>a  </a:t>
            </a:r>
            <a:r>
              <a:rPr sz="1561" spc="-59" dirty="0">
                <a:latin typeface="Arial"/>
                <a:cs typeface="Arial"/>
              </a:rPr>
              <a:t>Form </a:t>
            </a:r>
            <a:r>
              <a:rPr sz="1561" dirty="0">
                <a:latin typeface="Arial"/>
                <a:cs typeface="Arial"/>
              </a:rPr>
              <a:t>of</a:t>
            </a:r>
            <a:r>
              <a:rPr sz="1561" spc="37" dirty="0">
                <a:latin typeface="Arial"/>
                <a:cs typeface="Arial"/>
              </a:rPr>
              <a:t> </a:t>
            </a:r>
            <a:r>
              <a:rPr sz="1561" spc="-22" dirty="0">
                <a:latin typeface="Arial"/>
                <a:cs typeface="Arial"/>
              </a:rPr>
              <a:t>Data</a:t>
            </a:r>
            <a:endParaRPr lang="en-GB" sz="1561" spc="-22" dirty="0">
              <a:latin typeface="Arial"/>
              <a:cs typeface="Arial"/>
            </a:endParaRPr>
          </a:p>
          <a:p>
            <a:pPr marL="397313" indent="-270853">
              <a:spcBef>
                <a:spcPts val="505"/>
              </a:spcBef>
              <a:buClr>
                <a:srgbClr val="7F7F7F"/>
              </a:buClr>
              <a:buAutoNum type="arabicPeriod"/>
              <a:tabLst>
                <a:tab pos="398257" algn="l"/>
              </a:tabLst>
            </a:pPr>
            <a:r>
              <a:rPr lang="en-GB" sz="1561" spc="-111" dirty="0">
                <a:latin typeface="Arial"/>
                <a:cs typeface="Arial"/>
              </a:rPr>
              <a:t>Research  </a:t>
            </a:r>
            <a:r>
              <a:rPr lang="en-GB" sz="1561" spc="-45" dirty="0">
                <a:latin typeface="Arial"/>
                <a:cs typeface="Arial"/>
              </a:rPr>
              <a:t>Skills:  </a:t>
            </a:r>
            <a:r>
              <a:rPr lang="en-GB" sz="1561" dirty="0">
                <a:latin typeface="Arial"/>
                <a:cs typeface="Arial"/>
              </a:rPr>
              <a:t>Ethics of Space &amp; Culture</a:t>
            </a:r>
            <a:endParaRPr sz="1561" dirty="0">
              <a:latin typeface="Arial"/>
              <a:cs typeface="Arial"/>
            </a:endParaRPr>
          </a:p>
          <a:p>
            <a:pPr marL="397313" indent="-270853">
              <a:spcBef>
                <a:spcPts val="505"/>
              </a:spcBef>
              <a:buClr>
                <a:srgbClr val="7F7F7F"/>
              </a:buClr>
              <a:buAutoNum type="arabicPeriod"/>
              <a:tabLst>
                <a:tab pos="398257" algn="l"/>
              </a:tabLst>
            </a:pPr>
            <a:r>
              <a:rPr sz="1561" spc="-89" dirty="0">
                <a:latin typeface="Arial"/>
                <a:cs typeface="Arial"/>
              </a:rPr>
              <a:t>Advanced  </a:t>
            </a:r>
            <a:r>
              <a:rPr sz="1561" spc="-37" dirty="0">
                <a:latin typeface="Arial"/>
                <a:cs typeface="Arial"/>
              </a:rPr>
              <a:t>Methods:  </a:t>
            </a:r>
            <a:r>
              <a:rPr sz="1561" spc="-30" dirty="0">
                <a:latin typeface="Arial"/>
                <a:cs typeface="Arial"/>
              </a:rPr>
              <a:t>Life </a:t>
            </a:r>
            <a:r>
              <a:rPr sz="1561" spc="169" dirty="0">
                <a:latin typeface="Arial"/>
                <a:cs typeface="Arial"/>
              </a:rPr>
              <a:t>&amp; </a:t>
            </a:r>
            <a:r>
              <a:rPr sz="1561" spc="-30" dirty="0">
                <a:latin typeface="Arial"/>
                <a:cs typeface="Arial"/>
              </a:rPr>
              <a:t>Oral</a:t>
            </a:r>
            <a:r>
              <a:rPr sz="1561" spc="-67" dirty="0">
                <a:latin typeface="Arial"/>
                <a:cs typeface="Arial"/>
              </a:rPr>
              <a:t> </a:t>
            </a:r>
            <a:r>
              <a:rPr sz="1561" spc="-52" dirty="0">
                <a:latin typeface="Arial"/>
                <a:cs typeface="Arial"/>
              </a:rPr>
              <a:t>Histories</a:t>
            </a:r>
            <a:endParaRPr sz="1561" dirty="0">
              <a:latin typeface="Arial"/>
              <a:cs typeface="Arial"/>
            </a:endParaRPr>
          </a:p>
          <a:p>
            <a:pPr marL="397313" indent="-270853">
              <a:spcBef>
                <a:spcPts val="505"/>
              </a:spcBef>
              <a:buClr>
                <a:srgbClr val="7F7F7F"/>
              </a:buClr>
              <a:buAutoNum type="arabicPeriod"/>
              <a:tabLst>
                <a:tab pos="398257" algn="l"/>
              </a:tabLst>
            </a:pPr>
            <a:r>
              <a:rPr sz="1561" spc="-89" dirty="0">
                <a:latin typeface="Arial"/>
                <a:cs typeface="Arial"/>
              </a:rPr>
              <a:t>Advanced  </a:t>
            </a:r>
            <a:r>
              <a:rPr sz="1561" spc="-37" dirty="0">
                <a:latin typeface="Arial"/>
                <a:cs typeface="Arial"/>
              </a:rPr>
              <a:t>Methods: </a:t>
            </a:r>
            <a:r>
              <a:rPr lang="en-GB" sz="1561" spc="-37" dirty="0">
                <a:latin typeface="Arial"/>
                <a:cs typeface="Arial"/>
              </a:rPr>
              <a:t> </a:t>
            </a:r>
            <a:r>
              <a:rPr sz="1561" spc="-37" dirty="0">
                <a:latin typeface="Arial"/>
                <a:cs typeface="Arial"/>
              </a:rPr>
              <a:t>Archival</a:t>
            </a:r>
            <a:r>
              <a:rPr sz="1561" spc="-149" dirty="0">
                <a:latin typeface="Arial"/>
                <a:cs typeface="Arial"/>
              </a:rPr>
              <a:t> </a:t>
            </a:r>
            <a:r>
              <a:rPr sz="1561" spc="-111" dirty="0">
                <a:latin typeface="Arial"/>
                <a:cs typeface="Arial"/>
              </a:rPr>
              <a:t>Research</a:t>
            </a:r>
            <a:endParaRPr sz="1561" dirty="0">
              <a:latin typeface="Arial"/>
              <a:cs typeface="Arial"/>
            </a:endParaRPr>
          </a:p>
          <a:p>
            <a:pPr marL="397313" indent="-270853">
              <a:spcBef>
                <a:spcPts val="505"/>
              </a:spcBef>
              <a:buClr>
                <a:srgbClr val="7F7F7F"/>
              </a:buClr>
              <a:buAutoNum type="arabicPeriod"/>
              <a:tabLst>
                <a:tab pos="398257" algn="l"/>
              </a:tabLst>
            </a:pPr>
            <a:r>
              <a:rPr sz="1561" spc="-89" dirty="0">
                <a:latin typeface="Arial"/>
                <a:cs typeface="Arial"/>
              </a:rPr>
              <a:t>Advanced  </a:t>
            </a:r>
            <a:r>
              <a:rPr sz="1561" spc="-37" dirty="0">
                <a:latin typeface="Arial"/>
                <a:cs typeface="Arial"/>
              </a:rPr>
              <a:t>Methods:  Introducing</a:t>
            </a:r>
            <a:r>
              <a:rPr sz="1561" spc="-149" dirty="0">
                <a:latin typeface="Arial"/>
                <a:cs typeface="Arial"/>
              </a:rPr>
              <a:t> </a:t>
            </a:r>
            <a:r>
              <a:rPr sz="1561" spc="-45" dirty="0" err="1">
                <a:latin typeface="Arial"/>
                <a:cs typeface="Arial"/>
              </a:rPr>
              <a:t>NviVo</a:t>
            </a:r>
            <a:endParaRPr lang="en-GB" sz="1561" dirty="0">
              <a:latin typeface="Arial"/>
              <a:cs typeface="Arial"/>
            </a:endParaRPr>
          </a:p>
          <a:p>
            <a:pPr marL="397313" indent="-270853">
              <a:spcBef>
                <a:spcPts val="505"/>
              </a:spcBef>
              <a:buClr>
                <a:srgbClr val="7F7F7F"/>
              </a:buClr>
              <a:buAutoNum type="arabicPeriod"/>
              <a:tabLst>
                <a:tab pos="398257" algn="l"/>
              </a:tabLst>
            </a:pPr>
            <a:r>
              <a:rPr sz="1561" spc="-82" dirty="0">
                <a:latin typeface="Arial"/>
                <a:cs typeface="Arial"/>
              </a:rPr>
              <a:t>Reaching </a:t>
            </a:r>
            <a:r>
              <a:rPr sz="1561" spc="-74" dirty="0">
                <a:latin typeface="Arial"/>
                <a:cs typeface="Arial"/>
              </a:rPr>
              <a:t>Beyond </a:t>
            </a:r>
            <a:r>
              <a:rPr sz="1561" spc="-22" dirty="0">
                <a:latin typeface="Arial"/>
                <a:cs typeface="Arial"/>
              </a:rPr>
              <a:t>the </a:t>
            </a:r>
            <a:r>
              <a:rPr sz="1561" spc="-74" dirty="0">
                <a:latin typeface="Arial"/>
                <a:cs typeface="Arial"/>
              </a:rPr>
              <a:t>Academy:  </a:t>
            </a:r>
            <a:r>
              <a:rPr sz="1561" spc="-52" dirty="0">
                <a:latin typeface="Arial"/>
                <a:cs typeface="Arial"/>
              </a:rPr>
              <a:t>Presenting </a:t>
            </a:r>
            <a:r>
              <a:rPr sz="1561" spc="-22" dirty="0">
                <a:latin typeface="Arial"/>
                <a:cs typeface="Arial"/>
              </a:rPr>
              <a:t>Qualitative </a:t>
            </a:r>
            <a:r>
              <a:rPr sz="1561" spc="275" dirty="0">
                <a:latin typeface="Arial"/>
                <a:cs typeface="Arial"/>
              </a:rPr>
              <a:t> </a:t>
            </a:r>
            <a:r>
              <a:rPr sz="1561" spc="-15" dirty="0">
                <a:latin typeface="Arial"/>
                <a:cs typeface="Arial"/>
              </a:rPr>
              <a:t>Data</a:t>
            </a:r>
            <a:endParaRPr lang="en-GB" sz="1561" spc="-15" dirty="0">
              <a:latin typeface="Arial"/>
              <a:cs typeface="Arial"/>
            </a:endParaRPr>
          </a:p>
          <a:p>
            <a:pPr marL="397313" indent="-270853">
              <a:spcBef>
                <a:spcPts val="505"/>
              </a:spcBef>
              <a:buClr>
                <a:srgbClr val="7F7F7F"/>
              </a:buClr>
              <a:buAutoNum type="arabicPeriod"/>
              <a:tabLst>
                <a:tab pos="398257" algn="l"/>
              </a:tabLst>
            </a:pPr>
            <a:r>
              <a:rPr lang="en-GB" sz="1561" dirty="0">
                <a:latin typeface="Arial"/>
                <a:cs typeface="Arial"/>
              </a:rPr>
              <a:t>Field visit to University archives. </a:t>
            </a:r>
            <a:endParaRPr sz="1561" dirty="0">
              <a:latin typeface="Arial"/>
              <a:cs typeface="Arial"/>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CD2EF2-8A4A-4B90-8435-C50ED47BB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2" name="object 2"/>
          <p:cNvSpPr txBox="1">
            <a:spLocks noGrp="1"/>
          </p:cNvSpPr>
          <p:nvPr>
            <p:ph type="title"/>
          </p:nvPr>
        </p:nvSpPr>
        <p:spPr>
          <a:xfrm>
            <a:off x="2051720" y="401373"/>
            <a:ext cx="6768752" cy="430887"/>
          </a:xfrm>
          <a:prstGeom prst="rect">
            <a:avLst/>
          </a:prstGeom>
        </p:spPr>
        <p:txBody>
          <a:bodyPr vert="horz" wrap="square" lIns="0" tIns="0" rIns="0" bIns="0" rtlCol="0">
            <a:spAutoFit/>
          </a:bodyPr>
          <a:lstStyle/>
          <a:p>
            <a:pPr marL="18875">
              <a:lnSpc>
                <a:spcPct val="100000"/>
              </a:lnSpc>
            </a:pPr>
            <a:r>
              <a:rPr spc="-22" dirty="0"/>
              <a:t>Support </a:t>
            </a:r>
            <a:r>
              <a:rPr spc="-15" dirty="0"/>
              <a:t>Structure </a:t>
            </a:r>
            <a:r>
              <a:rPr spc="7" dirty="0"/>
              <a:t>for </a:t>
            </a:r>
            <a:r>
              <a:rPr dirty="0"/>
              <a:t>the</a:t>
            </a:r>
            <a:r>
              <a:rPr spc="505" dirty="0"/>
              <a:t> </a:t>
            </a:r>
            <a:r>
              <a:rPr spc="-104" dirty="0"/>
              <a:t>Courses</a:t>
            </a:r>
          </a:p>
        </p:txBody>
      </p:sp>
      <p:sp>
        <p:nvSpPr>
          <p:cNvPr id="4" name="object 4"/>
          <p:cNvSpPr txBox="1">
            <a:spLocks noGrp="1"/>
          </p:cNvSpPr>
          <p:nvPr>
            <p:ph type="sldNum" sz="quarter" idx="7"/>
          </p:nvPr>
        </p:nvSpPr>
        <p:spPr>
          <a:xfrm>
            <a:off x="4343298" y="3331888"/>
            <a:ext cx="193039" cy="118110"/>
          </a:xfrm>
          <a:prstGeom prst="rect">
            <a:avLst/>
          </a:prstGeom>
        </p:spPr>
        <p:txBody>
          <a:bodyPr vert="horz" wrap="square" lIns="0" tIns="0" rIns="0" bIns="0" rtlCol="0">
            <a:spAutoFit/>
          </a:bodyPr>
          <a:lstStyle>
            <a:defPPr>
              <a:defRPr lang="en-US"/>
            </a:defPPr>
            <a:lvl1pPr marL="0" algn="l" defTabSz="914400" rtl="0" eaLnBrk="1" latinLnBrk="0" hangingPunct="1">
              <a:defRPr sz="600" b="0" i="0" kern="1200">
                <a:solidFill>
                  <a:srgbClr val="262685"/>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45"/>
              </a:spcBef>
            </a:pPr>
            <a:fld id="{81D60167-4931-47E6-BA6A-407CBD079E47}" type="slidenum">
              <a:rPr lang="en-GB" spc="15" smtClean="0"/>
              <a:pPr marL="25400">
                <a:spcBef>
                  <a:spcPts val="45"/>
                </a:spcBef>
              </a:pPr>
              <a:t>11</a:t>
            </a:fld>
            <a:r>
              <a:rPr lang="en-GB" spc="-120"/>
              <a:t> </a:t>
            </a:r>
            <a:r>
              <a:rPr lang="en-GB" spc="15"/>
              <a:t>/</a:t>
            </a:r>
            <a:r>
              <a:rPr lang="en-GB" spc="-120"/>
              <a:t> </a:t>
            </a:r>
            <a:r>
              <a:rPr lang="en-GB" spc="15"/>
              <a:t>9</a:t>
            </a:r>
            <a:endParaRPr spc="22" dirty="0"/>
          </a:p>
        </p:txBody>
      </p:sp>
      <p:sp>
        <p:nvSpPr>
          <p:cNvPr id="3" name="object 3"/>
          <p:cNvSpPr txBox="1">
            <a:spLocks noGrp="1"/>
          </p:cNvSpPr>
          <p:nvPr>
            <p:ph type="body" idx="1"/>
          </p:nvPr>
        </p:nvSpPr>
        <p:spPr>
          <a:xfrm>
            <a:off x="179512" y="1563638"/>
            <a:ext cx="8784976" cy="2548390"/>
          </a:xfrm>
          <a:prstGeom prst="rect">
            <a:avLst/>
          </a:prstGeom>
        </p:spPr>
        <p:txBody>
          <a:bodyPr vert="horz" wrap="square" lIns="0" tIns="0" rIns="0" bIns="0" rtlCol="0">
            <a:spAutoFit/>
          </a:bodyPr>
          <a:lstStyle/>
          <a:p>
            <a:pPr marL="308602" marR="7550" indent="-263303">
              <a:lnSpc>
                <a:spcPct val="103400"/>
              </a:lnSpc>
            </a:pPr>
            <a:r>
              <a:rPr sz="2341" spc="65" baseline="5291" dirty="0">
                <a:solidFill>
                  <a:srgbClr val="7F7F7F"/>
                </a:solidFill>
                <a:latin typeface="Lucida Sans Unicode"/>
                <a:cs typeface="Lucida Sans Unicode"/>
              </a:rPr>
              <a:t>� </a:t>
            </a:r>
            <a:r>
              <a:rPr sz="1561" spc="-30" dirty="0"/>
              <a:t>Information </a:t>
            </a:r>
            <a:r>
              <a:rPr sz="1561" spc="-37" dirty="0"/>
              <a:t>about </a:t>
            </a:r>
            <a:r>
              <a:rPr sz="1561" spc="-82" dirty="0"/>
              <a:t>procedures: </a:t>
            </a:r>
            <a:r>
              <a:rPr sz="1561" spc="-111" dirty="0"/>
              <a:t>Research </a:t>
            </a:r>
            <a:r>
              <a:rPr sz="1561" spc="-45" dirty="0"/>
              <a:t>Training </a:t>
            </a:r>
            <a:r>
              <a:rPr sz="1561" spc="-67" dirty="0"/>
              <a:t>Handbook  </a:t>
            </a:r>
            <a:r>
              <a:rPr sz="1561" spc="-52" dirty="0"/>
              <a:t>(available </a:t>
            </a:r>
            <a:r>
              <a:rPr sz="1561" spc="-67" dirty="0"/>
              <a:t>on </a:t>
            </a:r>
            <a:r>
              <a:rPr sz="1561" spc="-22" dirty="0"/>
              <a:t>the </a:t>
            </a:r>
            <a:r>
              <a:rPr sz="1561" spc="-74" dirty="0"/>
              <a:t>website </a:t>
            </a:r>
            <a:r>
              <a:rPr sz="1561" dirty="0"/>
              <a:t>of </a:t>
            </a:r>
            <a:r>
              <a:rPr sz="1561" spc="-22" dirty="0"/>
              <a:t>the </a:t>
            </a:r>
            <a:r>
              <a:rPr sz="1561" spc="-59" dirty="0"/>
              <a:t>Graduate </a:t>
            </a:r>
            <a:r>
              <a:rPr sz="1561" spc="-37" dirty="0"/>
              <a:t>School).</a:t>
            </a:r>
            <a:endParaRPr sz="1561" dirty="0">
              <a:latin typeface="Lucida Sans Unicode"/>
              <a:cs typeface="Lucida Sans Unicode"/>
            </a:endParaRPr>
          </a:p>
          <a:p>
            <a:pPr marL="308602" marR="208566" indent="-263303">
              <a:lnSpc>
                <a:spcPct val="103400"/>
              </a:lnSpc>
              <a:spcBef>
                <a:spcPts val="438"/>
              </a:spcBef>
            </a:pPr>
            <a:r>
              <a:rPr sz="2341" spc="65" baseline="5291" dirty="0">
                <a:solidFill>
                  <a:srgbClr val="7F7F7F"/>
                </a:solidFill>
                <a:latin typeface="Lucida Sans Unicode"/>
                <a:cs typeface="Lucida Sans Unicode"/>
              </a:rPr>
              <a:t>� </a:t>
            </a:r>
            <a:r>
              <a:rPr sz="1561" spc="-59" dirty="0"/>
              <a:t>For </a:t>
            </a:r>
            <a:r>
              <a:rPr sz="1561" spc="-45" dirty="0"/>
              <a:t>administrative </a:t>
            </a:r>
            <a:r>
              <a:rPr sz="1561" spc="-74" dirty="0"/>
              <a:t>questions </a:t>
            </a:r>
            <a:r>
              <a:rPr sz="1561" spc="-97" dirty="0"/>
              <a:t>(essay </a:t>
            </a:r>
            <a:r>
              <a:rPr sz="1561" spc="-82" dirty="0"/>
              <a:t>submission, deadlines,  </a:t>
            </a:r>
            <a:r>
              <a:rPr sz="1561" spc="-30" dirty="0"/>
              <a:t>enrolment):  </a:t>
            </a:r>
            <a:r>
              <a:rPr sz="1561" spc="7" dirty="0"/>
              <a:t>RTP </a:t>
            </a:r>
            <a:r>
              <a:rPr sz="1561" spc="-67" dirty="0"/>
              <a:t>Secretary</a:t>
            </a:r>
            <a:r>
              <a:rPr lang="en-GB" sz="1400" dirty="0"/>
              <a:t> </a:t>
            </a:r>
            <a:r>
              <a:rPr lang="en-GB" sz="1400" u="sng" dirty="0">
                <a:hlinkClick r:id="rId3"/>
              </a:rPr>
              <a:t>socpol-pgt-rm-courses@glasgow.ac.uk</a:t>
            </a:r>
            <a:endParaRPr sz="1561" dirty="0">
              <a:latin typeface="Lucida Sans Unicode"/>
              <a:cs typeface="Lucida Sans Unicode"/>
            </a:endParaRPr>
          </a:p>
          <a:p>
            <a:pPr marL="308602" marR="371832" indent="-263303">
              <a:lnSpc>
                <a:spcPct val="103400"/>
              </a:lnSpc>
              <a:spcBef>
                <a:spcPts val="438"/>
              </a:spcBef>
            </a:pPr>
            <a:r>
              <a:rPr sz="2341" spc="65" baseline="5291" dirty="0">
                <a:solidFill>
                  <a:srgbClr val="7F7F7F"/>
                </a:solidFill>
                <a:latin typeface="Lucida Sans Unicode"/>
                <a:cs typeface="Lucida Sans Unicode"/>
              </a:rPr>
              <a:t>� </a:t>
            </a:r>
            <a:r>
              <a:rPr sz="1561" spc="-59" dirty="0"/>
              <a:t>For </a:t>
            </a:r>
            <a:r>
              <a:rPr sz="1561" spc="-74" dirty="0"/>
              <a:t>questions </a:t>
            </a:r>
            <a:r>
              <a:rPr sz="1561" spc="-45" dirty="0"/>
              <a:t>related </a:t>
            </a:r>
            <a:r>
              <a:rPr sz="1561" spc="45" dirty="0"/>
              <a:t>to </a:t>
            </a:r>
            <a:r>
              <a:rPr sz="1561" spc="-111" dirty="0"/>
              <a:t>a </a:t>
            </a:r>
            <a:r>
              <a:rPr sz="1561" spc="-74" dirty="0"/>
              <a:t>course: </a:t>
            </a:r>
            <a:r>
              <a:rPr sz="1561" spc="-22" dirty="0"/>
              <a:t>the </a:t>
            </a:r>
            <a:r>
              <a:rPr sz="1561" spc="-74" dirty="0"/>
              <a:t>respective </a:t>
            </a:r>
            <a:r>
              <a:rPr sz="1561" spc="-89" dirty="0"/>
              <a:t>course  </a:t>
            </a:r>
            <a:r>
              <a:rPr sz="1561" spc="-74" dirty="0"/>
              <a:t>convener.</a:t>
            </a:r>
            <a:endParaRPr sz="1561" dirty="0">
              <a:latin typeface="Lucida Sans Unicode"/>
              <a:cs typeface="Lucida Sans Unicode"/>
            </a:endParaRPr>
          </a:p>
          <a:p>
            <a:pPr marL="308602" marR="166098" indent="-263303">
              <a:lnSpc>
                <a:spcPct val="103400"/>
              </a:lnSpc>
              <a:spcBef>
                <a:spcPts val="438"/>
              </a:spcBef>
            </a:pPr>
            <a:r>
              <a:rPr sz="2341" spc="65" baseline="5291" dirty="0">
                <a:solidFill>
                  <a:srgbClr val="7F7F7F"/>
                </a:solidFill>
                <a:latin typeface="Lucida Sans Unicode"/>
                <a:cs typeface="Lucida Sans Unicode"/>
              </a:rPr>
              <a:t>� </a:t>
            </a:r>
            <a:r>
              <a:rPr sz="1561" spc="-59" dirty="0"/>
              <a:t>For </a:t>
            </a:r>
            <a:r>
              <a:rPr sz="1561" spc="-74" dirty="0"/>
              <a:t>questions </a:t>
            </a:r>
            <a:r>
              <a:rPr sz="1561" spc="-37" dirty="0"/>
              <a:t>about </a:t>
            </a:r>
            <a:r>
              <a:rPr sz="1561" spc="-22" dirty="0"/>
              <a:t>the </a:t>
            </a:r>
            <a:r>
              <a:rPr sz="1561" spc="-74" dirty="0"/>
              <a:t>programme </a:t>
            </a:r>
            <a:r>
              <a:rPr sz="1561" spc="-30" dirty="0"/>
              <a:t>structure </a:t>
            </a:r>
            <a:r>
              <a:rPr sz="1561" spc="-52" dirty="0"/>
              <a:t>or </a:t>
            </a:r>
            <a:r>
              <a:rPr sz="1561" spc="-82" dirty="0"/>
              <a:t>problems  </a:t>
            </a:r>
            <a:r>
              <a:rPr sz="1561" spc="-22" dirty="0"/>
              <a:t>the </a:t>
            </a:r>
            <a:r>
              <a:rPr sz="1561" spc="-97" dirty="0"/>
              <a:t>conveners </a:t>
            </a:r>
            <a:r>
              <a:rPr sz="1561" spc="-45" dirty="0"/>
              <a:t>cannot </a:t>
            </a:r>
            <a:r>
              <a:rPr sz="1561" spc="-74" dirty="0"/>
              <a:t>solve: </a:t>
            </a:r>
            <a:r>
              <a:rPr sz="1561" spc="-22" dirty="0"/>
              <a:t>Director </a:t>
            </a:r>
            <a:r>
              <a:rPr sz="1561" dirty="0"/>
              <a:t>of </a:t>
            </a:r>
            <a:r>
              <a:rPr sz="1561" spc="-45" dirty="0"/>
              <a:t>Postgraduate  </a:t>
            </a:r>
            <a:r>
              <a:rPr sz="1561" spc="-111" dirty="0"/>
              <a:t>Research  </a:t>
            </a:r>
            <a:r>
              <a:rPr sz="1561" spc="-45" dirty="0"/>
              <a:t>Training </a:t>
            </a:r>
            <a:r>
              <a:rPr sz="1561" spc="-7" dirty="0"/>
              <a:t>(</a:t>
            </a:r>
            <a:r>
              <a:rPr lang="en-GB" sz="1561" spc="-7" dirty="0"/>
              <a:t>Mark Tranmer</a:t>
            </a:r>
            <a:r>
              <a:rPr sz="1561" spc="-30" dirty="0"/>
              <a:t>).</a:t>
            </a:r>
            <a:endParaRPr sz="1561" dirty="0">
              <a:latin typeface="Lucida Sans Unicode"/>
              <a:cs typeface="Lucida Sans Unicode"/>
            </a:endParaRPr>
          </a:p>
          <a:p>
            <a:pPr marL="27368">
              <a:spcBef>
                <a:spcPts val="74"/>
              </a:spcBef>
            </a:pPr>
            <a:endParaRPr sz="2304" dirty="0">
              <a:latin typeface="Times New Roman"/>
              <a:cs typeface="Times New Roman"/>
            </a:endParaRPr>
          </a:p>
          <a:p>
            <a:pPr marL="1476948"/>
            <a:r>
              <a:rPr spc="-22" dirty="0"/>
              <a:t>Thank </a:t>
            </a:r>
            <a:r>
              <a:rPr spc="-89" dirty="0"/>
              <a:t>you </a:t>
            </a:r>
            <a:r>
              <a:rPr spc="-15" dirty="0"/>
              <a:t>for </a:t>
            </a:r>
            <a:r>
              <a:rPr spc="-59" dirty="0"/>
              <a:t>your </a:t>
            </a:r>
            <a:r>
              <a:rPr dirty="0"/>
              <a:t>attention!</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A4D4-7161-4A8D-8E7A-04D3A2207A8F}"/>
              </a:ext>
            </a:extLst>
          </p:cNvPr>
          <p:cNvSpPr>
            <a:spLocks noGrp="1"/>
          </p:cNvSpPr>
          <p:nvPr>
            <p:ph type="title"/>
          </p:nvPr>
        </p:nvSpPr>
        <p:spPr>
          <a:xfrm>
            <a:off x="6012160" y="627534"/>
            <a:ext cx="4320482" cy="864096"/>
          </a:xfrm>
        </p:spPr>
        <p:txBody>
          <a:bodyPr/>
          <a:lstStyle/>
          <a:p>
            <a:r>
              <a:rPr lang="en-GB" dirty="0"/>
              <a:t>Reality….</a:t>
            </a:r>
          </a:p>
        </p:txBody>
      </p:sp>
      <p:sp>
        <p:nvSpPr>
          <p:cNvPr id="3" name="Content Placeholder 2">
            <a:extLst>
              <a:ext uri="{FF2B5EF4-FFF2-40B4-BE49-F238E27FC236}">
                <a16:creationId xmlns:a16="http://schemas.microsoft.com/office/drawing/2014/main" id="{3319DC6E-FC31-4A37-8D73-BB6129EC999B}"/>
              </a:ext>
            </a:extLst>
          </p:cNvPr>
          <p:cNvSpPr>
            <a:spLocks noGrp="1"/>
          </p:cNvSpPr>
          <p:nvPr>
            <p:ph idx="1"/>
          </p:nvPr>
        </p:nvSpPr>
        <p:spPr/>
        <p:txBody>
          <a:bodyPr/>
          <a:lstStyle/>
          <a:p>
            <a:endParaRPr lang="en-GB" dirty="0"/>
          </a:p>
        </p:txBody>
      </p:sp>
      <p:graphicFrame>
        <p:nvGraphicFramePr>
          <p:cNvPr id="4" name="Object 3">
            <a:extLst>
              <a:ext uri="{FF2B5EF4-FFF2-40B4-BE49-F238E27FC236}">
                <a16:creationId xmlns:a16="http://schemas.microsoft.com/office/drawing/2014/main" id="{95A052AF-0FF9-499E-B9F4-3ED6691BDD22}"/>
              </a:ext>
            </a:extLst>
          </p:cNvPr>
          <p:cNvGraphicFramePr>
            <a:graphicFrameLocks noChangeAspect="1"/>
          </p:cNvGraphicFramePr>
          <p:nvPr>
            <p:extLst>
              <p:ext uri="{D42A27DB-BD31-4B8C-83A1-F6EECF244321}">
                <p14:modId xmlns:p14="http://schemas.microsoft.com/office/powerpoint/2010/main" val="3956206684"/>
              </p:ext>
            </p:extLst>
          </p:nvPr>
        </p:nvGraphicFramePr>
        <p:xfrm>
          <a:off x="827584" y="1491630"/>
          <a:ext cx="3381375" cy="3381375"/>
        </p:xfrm>
        <a:graphic>
          <a:graphicData uri="http://schemas.openxmlformats.org/presentationml/2006/ole">
            <mc:AlternateContent xmlns:mc="http://schemas.openxmlformats.org/markup-compatibility/2006">
              <mc:Choice xmlns:v="urn:schemas-microsoft-com:vml" Requires="v">
                <p:oleObj name="Acrobat Document" r:id="rId2" imgW="3381359" imgH="3381225" progId="AcroExch.Document.DC">
                  <p:embed/>
                </p:oleObj>
              </mc:Choice>
              <mc:Fallback>
                <p:oleObj name="Acrobat Document" r:id="rId2" imgW="3381359" imgH="3381225" progId="AcroExch.Document.DC">
                  <p:embed/>
                  <p:pic>
                    <p:nvPicPr>
                      <p:cNvPr id="0" name=""/>
                      <p:cNvPicPr/>
                      <p:nvPr/>
                    </p:nvPicPr>
                    <p:blipFill>
                      <a:blip r:embed="rId3"/>
                      <a:stretch>
                        <a:fillRect/>
                      </a:stretch>
                    </p:blipFill>
                    <p:spPr>
                      <a:xfrm>
                        <a:off x="827584" y="1491630"/>
                        <a:ext cx="3381375" cy="33813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D26B904-5498-4BEA-A409-31D2D55D7F20}"/>
              </a:ext>
            </a:extLst>
          </p:cNvPr>
          <p:cNvGraphicFramePr>
            <a:graphicFrameLocks noChangeAspect="1"/>
          </p:cNvGraphicFramePr>
          <p:nvPr>
            <p:extLst>
              <p:ext uri="{D42A27DB-BD31-4B8C-83A1-F6EECF244321}">
                <p14:modId xmlns:p14="http://schemas.microsoft.com/office/powerpoint/2010/main" val="715653004"/>
              </p:ext>
            </p:extLst>
          </p:nvPr>
        </p:nvGraphicFramePr>
        <p:xfrm>
          <a:off x="4932040" y="1851671"/>
          <a:ext cx="3810000" cy="2524125"/>
        </p:xfrm>
        <a:graphic>
          <a:graphicData uri="http://schemas.openxmlformats.org/presentationml/2006/ole">
            <mc:AlternateContent xmlns:mc="http://schemas.openxmlformats.org/markup-compatibility/2006">
              <mc:Choice xmlns:v="urn:schemas-microsoft-com:vml" Requires="v">
                <p:oleObj name="Acrobat Document" r:id="rId4" imgW="3809744" imgH="2523975" progId="AcroExch.Document.DC">
                  <p:embed/>
                </p:oleObj>
              </mc:Choice>
              <mc:Fallback>
                <p:oleObj name="Acrobat Document" r:id="rId4" imgW="3809744" imgH="2523975" progId="AcroExch.Document.DC">
                  <p:embed/>
                  <p:pic>
                    <p:nvPicPr>
                      <p:cNvPr id="0" name=""/>
                      <p:cNvPicPr/>
                      <p:nvPr/>
                    </p:nvPicPr>
                    <p:blipFill>
                      <a:blip r:embed="rId5"/>
                      <a:stretch>
                        <a:fillRect/>
                      </a:stretch>
                    </p:blipFill>
                    <p:spPr>
                      <a:xfrm>
                        <a:off x="4932040" y="1851671"/>
                        <a:ext cx="3810000" cy="2524125"/>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E1E212CC-5743-4448-BBC6-AA1F3A970E79}"/>
              </a:ext>
            </a:extLst>
          </p:cNvPr>
          <p:cNvSpPr txBox="1">
            <a:spLocks/>
          </p:cNvSpPr>
          <p:nvPr/>
        </p:nvSpPr>
        <p:spPr>
          <a:xfrm>
            <a:off x="691950" y="635918"/>
            <a:ext cx="4320482" cy="864096"/>
          </a:xfrm>
          <a:prstGeom prst="rect">
            <a:avLst/>
          </a:prstGeom>
        </p:spPr>
        <p:txBody>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kern="0" dirty="0"/>
              <a:t>Thinking about doing research….</a:t>
            </a:r>
          </a:p>
        </p:txBody>
      </p:sp>
    </p:spTree>
    <p:extLst>
      <p:ext uri="{BB962C8B-B14F-4D97-AF65-F5344CB8AC3E}">
        <p14:creationId xmlns:p14="http://schemas.microsoft.com/office/powerpoint/2010/main" val="20296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B376-969E-4BD0-9FD2-2A9DCD9E87AB}"/>
              </a:ext>
            </a:extLst>
          </p:cNvPr>
          <p:cNvSpPr>
            <a:spLocks noGrp="1"/>
          </p:cNvSpPr>
          <p:nvPr>
            <p:ph type="title"/>
          </p:nvPr>
        </p:nvSpPr>
        <p:spPr>
          <a:xfrm>
            <a:off x="467544" y="411510"/>
            <a:ext cx="8424937" cy="504055"/>
          </a:xfrm>
        </p:spPr>
        <p:txBody>
          <a:bodyPr/>
          <a:lstStyle/>
          <a:p>
            <a:r>
              <a:rPr lang="en-GB" sz="3000" dirty="0"/>
              <a:t>Why bother with research methods training?</a:t>
            </a:r>
          </a:p>
        </p:txBody>
      </p:sp>
      <p:sp>
        <p:nvSpPr>
          <p:cNvPr id="4" name="Rectangle 1">
            <a:extLst>
              <a:ext uri="{FF2B5EF4-FFF2-40B4-BE49-F238E27FC236}">
                <a16:creationId xmlns:a16="http://schemas.microsoft.com/office/drawing/2014/main" id="{DCADDF11-3724-4085-81A8-D8788AAD7699}"/>
              </a:ext>
            </a:extLst>
          </p:cNvPr>
          <p:cNvSpPr>
            <a:spLocks noGrp="1" noChangeArrowheads="1"/>
          </p:cNvSpPr>
          <p:nvPr>
            <p:ph idx="1"/>
          </p:nvPr>
        </p:nvSpPr>
        <p:spPr bwMode="auto">
          <a:xfrm>
            <a:off x="467544" y="1614741"/>
            <a:ext cx="8136706" cy="2831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Get to know your choices and when to choose which method. </a:t>
            </a:r>
            <a:r>
              <a:rPr kumimoji="0" lang="en-US" altLang="en-US"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Appreciate</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the variety of tools available. </a:t>
            </a:r>
          </a:p>
          <a:p>
            <a:pPr marR="0" lvl="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Know the </a:t>
            </a:r>
            <a:r>
              <a:rPr kumimoji="0" lang="en-US" altLang="en-US"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do’s</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and </a:t>
            </a:r>
            <a:r>
              <a:rPr kumimoji="0" lang="en-US" altLang="en-US"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don'ts</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What is best-practice? </a:t>
            </a:r>
          </a:p>
          <a:p>
            <a:pPr marR="0" lvl="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Get an overall </a:t>
            </a:r>
            <a:r>
              <a:rPr kumimoji="0" lang="en-US" altLang="en-US"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vantage point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to understand how research is conducted. Helps to plan better.</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R="0" lvl="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Get an awareness of what is good and what is poor research. </a:t>
            </a:r>
            <a:r>
              <a:rPr kumimoji="0" lang="en-US" altLang="en-US"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Be more critical</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with research that you read.</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lang="en-US" altLang="en-US" sz="1800" dirty="0">
              <a:solidFill>
                <a:srgbClr val="800000"/>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pPr>
            <a:r>
              <a:rPr lang="en-US" altLang="en-US" sz="1800" dirty="0">
                <a:solidFill>
                  <a:srgbClr val="000000"/>
                </a:solidFill>
                <a:latin typeface="Arial" panose="020B0604020202020204" pitchFamily="34" charset="0"/>
                <a:cs typeface="Arial" panose="020B0604020202020204" pitchFamily="34" charset="0"/>
              </a:rPr>
              <a:t>Obtain</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transferable skills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that are desirable inside and outside academia.</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3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F4E6B2-0A7B-4660-827E-224C3F01B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1352550"/>
          </a:xfrm>
          <a:prstGeom prst="rect">
            <a:avLst/>
          </a:prstGeom>
        </p:spPr>
      </p:pic>
      <p:sp>
        <p:nvSpPr>
          <p:cNvPr id="2" name="object 2"/>
          <p:cNvSpPr txBox="1">
            <a:spLocks noGrp="1"/>
          </p:cNvSpPr>
          <p:nvPr>
            <p:ph type="title"/>
          </p:nvPr>
        </p:nvSpPr>
        <p:spPr>
          <a:xfrm>
            <a:off x="1907704" y="414508"/>
            <a:ext cx="6976589" cy="430887"/>
          </a:xfrm>
          <a:prstGeom prst="rect">
            <a:avLst/>
          </a:prstGeom>
        </p:spPr>
        <p:txBody>
          <a:bodyPr vert="horz" wrap="square" lIns="0" tIns="0" rIns="0" bIns="0" rtlCol="0">
            <a:spAutoFit/>
          </a:bodyPr>
          <a:lstStyle/>
          <a:p>
            <a:pPr marL="18875">
              <a:lnSpc>
                <a:spcPct val="100000"/>
              </a:lnSpc>
            </a:pPr>
            <a:r>
              <a:rPr spc="15" dirty="0"/>
              <a:t>The </a:t>
            </a:r>
            <a:r>
              <a:rPr spc="-111" dirty="0"/>
              <a:t>Research  </a:t>
            </a:r>
            <a:r>
              <a:rPr spc="-22" dirty="0"/>
              <a:t>Training </a:t>
            </a:r>
            <a:r>
              <a:rPr spc="-37" dirty="0"/>
              <a:t>Programme</a:t>
            </a:r>
            <a:r>
              <a:rPr spc="141" dirty="0"/>
              <a:t> </a:t>
            </a:r>
            <a:r>
              <a:rPr spc="111" dirty="0"/>
              <a:t>(RTP)</a:t>
            </a:r>
          </a:p>
        </p:txBody>
      </p:sp>
      <p:sp>
        <p:nvSpPr>
          <p:cNvPr id="3" name="object 3"/>
          <p:cNvSpPr txBox="1"/>
          <p:nvPr/>
        </p:nvSpPr>
        <p:spPr>
          <a:xfrm>
            <a:off x="736377" y="1138798"/>
            <a:ext cx="7671243" cy="231154"/>
          </a:xfrm>
          <a:prstGeom prst="rect">
            <a:avLst/>
          </a:prstGeom>
        </p:spPr>
        <p:txBody>
          <a:bodyPr vert="horz" wrap="square" lIns="0" tIns="0" rIns="0" bIns="0" rtlCol="0">
            <a:spAutoFit/>
          </a:bodyPr>
          <a:lstStyle/>
          <a:p>
            <a:pPr marL="18875" marR="7550">
              <a:lnSpc>
                <a:spcPct val="103400"/>
              </a:lnSpc>
            </a:pPr>
            <a:r>
              <a:rPr sz="1561" spc="-15" dirty="0">
                <a:latin typeface="Arial"/>
                <a:cs typeface="Arial"/>
              </a:rPr>
              <a:t>The </a:t>
            </a:r>
            <a:r>
              <a:rPr sz="1561" spc="7" dirty="0">
                <a:latin typeface="Arial"/>
                <a:cs typeface="Arial"/>
              </a:rPr>
              <a:t>RTP </a:t>
            </a:r>
            <a:r>
              <a:rPr sz="1561" spc="-82" dirty="0">
                <a:latin typeface="Arial"/>
                <a:cs typeface="Arial"/>
              </a:rPr>
              <a:t>provides </a:t>
            </a:r>
            <a:r>
              <a:rPr sz="1561" spc="-22" dirty="0">
                <a:latin typeface="Arial"/>
                <a:cs typeface="Arial"/>
              </a:rPr>
              <a:t>the </a:t>
            </a:r>
            <a:r>
              <a:rPr sz="1561" spc="15" dirty="0">
                <a:latin typeface="Arial"/>
                <a:cs typeface="Arial"/>
              </a:rPr>
              <a:t>joint </a:t>
            </a:r>
            <a:r>
              <a:rPr sz="1561" spc="-59" dirty="0">
                <a:latin typeface="Arial"/>
                <a:cs typeface="Arial"/>
              </a:rPr>
              <a:t>methods </a:t>
            </a:r>
            <a:r>
              <a:rPr sz="1561" spc="-97" dirty="0">
                <a:latin typeface="Arial"/>
                <a:cs typeface="Arial"/>
              </a:rPr>
              <a:t>courses across </a:t>
            </a:r>
            <a:r>
              <a:rPr sz="1561" spc="-22" dirty="0">
                <a:latin typeface="Arial"/>
                <a:cs typeface="Arial"/>
              </a:rPr>
              <a:t>the </a:t>
            </a:r>
            <a:r>
              <a:rPr sz="1561" spc="-82" dirty="0">
                <a:latin typeface="Arial"/>
                <a:cs typeface="Arial"/>
              </a:rPr>
              <a:t>College  </a:t>
            </a:r>
            <a:r>
              <a:rPr sz="1561" dirty="0">
                <a:latin typeface="Arial"/>
                <a:cs typeface="Arial"/>
              </a:rPr>
              <a:t>of </a:t>
            </a:r>
            <a:r>
              <a:rPr sz="1561" spc="-59" dirty="0">
                <a:latin typeface="Arial"/>
                <a:cs typeface="Arial"/>
              </a:rPr>
              <a:t>Social</a:t>
            </a:r>
            <a:r>
              <a:rPr sz="1561" spc="111" dirty="0">
                <a:latin typeface="Arial"/>
                <a:cs typeface="Arial"/>
              </a:rPr>
              <a:t> </a:t>
            </a:r>
            <a:r>
              <a:rPr sz="1561" spc="-89" dirty="0">
                <a:latin typeface="Arial"/>
                <a:cs typeface="Arial"/>
              </a:rPr>
              <a:t>Sciences.</a:t>
            </a:r>
            <a:endParaRPr sz="1561" dirty="0">
              <a:latin typeface="Arial"/>
              <a:cs typeface="Arial"/>
            </a:endParaRPr>
          </a:p>
        </p:txBody>
      </p:sp>
      <p:graphicFrame>
        <p:nvGraphicFramePr>
          <p:cNvPr id="4" name="object 4"/>
          <p:cNvGraphicFramePr>
            <a:graphicFrameLocks noGrp="1" noChangeAspect="1"/>
          </p:cNvGraphicFramePr>
          <p:nvPr>
            <p:extLst>
              <p:ext uri="{D42A27DB-BD31-4B8C-83A1-F6EECF244321}">
                <p14:modId xmlns:p14="http://schemas.microsoft.com/office/powerpoint/2010/main" val="2666996830"/>
              </p:ext>
            </p:extLst>
          </p:nvPr>
        </p:nvGraphicFramePr>
        <p:xfrm>
          <a:off x="470660" y="1588378"/>
          <a:ext cx="8344741" cy="2110110"/>
        </p:xfrm>
        <a:graphic>
          <a:graphicData uri="http://schemas.openxmlformats.org/drawingml/2006/table">
            <a:tbl>
              <a:tblPr firstRow="1" bandRow="1">
                <a:tableStyleId>{2D5ABB26-0587-4C30-8999-92F81FD0307C}</a:tableStyleId>
              </a:tblPr>
              <a:tblGrid>
                <a:gridCol w="1751366">
                  <a:extLst>
                    <a:ext uri="{9D8B030D-6E8A-4147-A177-3AD203B41FA5}">
                      <a16:colId xmlns:a16="http://schemas.microsoft.com/office/drawing/2014/main" val="20000"/>
                    </a:ext>
                  </a:extLst>
                </a:gridCol>
                <a:gridCol w="875683">
                  <a:extLst>
                    <a:ext uri="{9D8B030D-6E8A-4147-A177-3AD203B41FA5}">
                      <a16:colId xmlns:a16="http://schemas.microsoft.com/office/drawing/2014/main" val="20001"/>
                    </a:ext>
                  </a:extLst>
                </a:gridCol>
                <a:gridCol w="970235">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gridCol w="1795129">
                  <a:extLst>
                    <a:ext uri="{9D8B030D-6E8A-4147-A177-3AD203B41FA5}">
                      <a16:colId xmlns:a16="http://schemas.microsoft.com/office/drawing/2014/main" val="2705669529"/>
                    </a:ext>
                  </a:extLst>
                </a:gridCol>
              </a:tblGrid>
              <a:tr h="390370">
                <a:tc>
                  <a:txBody>
                    <a:bodyPr/>
                    <a:lstStyle/>
                    <a:p>
                      <a:pPr marL="75565">
                        <a:lnSpc>
                          <a:spcPts val="1070"/>
                        </a:lnSpc>
                      </a:pPr>
                      <a:endParaRPr lang="en-GB" sz="1500" spc="-60" dirty="0"/>
                    </a:p>
                    <a:p>
                      <a:pPr marL="75565">
                        <a:lnSpc>
                          <a:spcPts val="1070"/>
                        </a:lnSpc>
                      </a:pPr>
                      <a:r>
                        <a:rPr sz="1500" spc="-60" dirty="0"/>
                        <a:t>Course</a:t>
                      </a:r>
                      <a:r>
                        <a:rPr sz="1500" spc="-10" dirty="0"/>
                        <a:t> </a:t>
                      </a:r>
                      <a:r>
                        <a:rPr sz="1500" spc="20" dirty="0"/>
                        <a:t>title</a:t>
                      </a:r>
                      <a:endParaRPr lang="en-GB" sz="1500" spc="20" dirty="0"/>
                    </a:p>
                    <a:p>
                      <a:pPr marL="75565">
                        <a:lnSpc>
                          <a:spcPts val="1070"/>
                        </a:lnSpc>
                      </a:pPr>
                      <a:endParaRPr sz="1500" dirty="0">
                        <a:latin typeface="Arial"/>
                        <a:cs typeface="Arial"/>
                      </a:endParaRPr>
                    </a:p>
                  </a:txBody>
                  <a:tcPr marL="0" marR="0" marT="0" marB="0"/>
                </a:tc>
                <a:tc>
                  <a:txBody>
                    <a:bodyPr/>
                    <a:lstStyle/>
                    <a:p>
                      <a:pPr algn="ctr">
                        <a:lnSpc>
                          <a:spcPts val="1070"/>
                        </a:lnSpc>
                      </a:pPr>
                      <a:endParaRPr lang="en-GB" sz="1500" spc="-50" dirty="0"/>
                    </a:p>
                    <a:p>
                      <a:pPr algn="ctr">
                        <a:lnSpc>
                          <a:spcPts val="1070"/>
                        </a:lnSpc>
                      </a:pPr>
                      <a:r>
                        <a:rPr sz="1500" spc="-50" dirty="0"/>
                        <a:t>Semes</a:t>
                      </a:r>
                      <a:r>
                        <a:rPr lang="en-GB" sz="1500" spc="-50" dirty="0"/>
                        <a:t>t</a:t>
                      </a:r>
                      <a:r>
                        <a:rPr sz="1500" spc="-50" dirty="0"/>
                        <a:t>er</a:t>
                      </a:r>
                      <a:endParaRPr sz="1500" dirty="0">
                        <a:latin typeface="Arial"/>
                        <a:cs typeface="Arial"/>
                      </a:endParaRPr>
                    </a:p>
                  </a:txBody>
                  <a:tcPr marL="0" marR="0" marT="0" marB="0"/>
                </a:tc>
                <a:tc>
                  <a:txBody>
                    <a:bodyPr/>
                    <a:lstStyle/>
                    <a:p>
                      <a:pPr marL="75565">
                        <a:lnSpc>
                          <a:spcPts val="1070"/>
                        </a:lnSpc>
                      </a:pPr>
                      <a:endParaRPr lang="en-GB" sz="1500" spc="-40" dirty="0"/>
                    </a:p>
                    <a:p>
                      <a:pPr marL="75565">
                        <a:lnSpc>
                          <a:spcPts val="1070"/>
                        </a:lnSpc>
                      </a:pPr>
                      <a:r>
                        <a:rPr sz="1500" spc="-40" dirty="0"/>
                        <a:t>Type</a:t>
                      </a:r>
                      <a:endParaRPr sz="1500" dirty="0">
                        <a:latin typeface="Arial"/>
                        <a:cs typeface="Arial"/>
                      </a:endParaRPr>
                    </a:p>
                  </a:txBody>
                  <a:tcPr marL="0" marR="0" marT="0" marB="0"/>
                </a:tc>
                <a:tc>
                  <a:txBody>
                    <a:bodyPr/>
                    <a:lstStyle/>
                    <a:p>
                      <a:pPr marL="75565">
                        <a:lnSpc>
                          <a:spcPts val="1070"/>
                        </a:lnSpc>
                      </a:pPr>
                      <a:endParaRPr lang="en-GB" sz="1500" spc="-55" dirty="0"/>
                    </a:p>
                    <a:p>
                      <a:pPr marL="75565">
                        <a:lnSpc>
                          <a:spcPts val="1070"/>
                        </a:lnSpc>
                      </a:pPr>
                      <a:r>
                        <a:rPr sz="1500" spc="-55" dirty="0"/>
                        <a:t>Conven</a:t>
                      </a:r>
                      <a:r>
                        <a:rPr lang="en-GB" sz="1500" spc="-55" dirty="0"/>
                        <a:t>o</a:t>
                      </a:r>
                      <a:r>
                        <a:rPr sz="1500" spc="-55" dirty="0"/>
                        <a:t>r</a:t>
                      </a:r>
                      <a:endParaRPr sz="1500" dirty="0">
                        <a:latin typeface="Arial"/>
                        <a:cs typeface="Arial"/>
                      </a:endParaRPr>
                    </a:p>
                  </a:txBody>
                  <a:tcPr marL="0" marR="0" marT="0" marB="0"/>
                </a:tc>
                <a:tc>
                  <a:txBody>
                    <a:bodyPr/>
                    <a:lstStyle/>
                    <a:p>
                      <a:pPr marL="75565">
                        <a:lnSpc>
                          <a:spcPts val="1070"/>
                        </a:lnSpc>
                      </a:pPr>
                      <a:endParaRPr lang="en-GB" sz="1500" dirty="0">
                        <a:latin typeface="+mn-lt"/>
                        <a:cs typeface="Arial"/>
                      </a:endParaRPr>
                    </a:p>
                    <a:p>
                      <a:pPr marL="75565">
                        <a:lnSpc>
                          <a:spcPts val="1070"/>
                        </a:lnSpc>
                      </a:pPr>
                      <a:r>
                        <a:rPr lang="en-GB" sz="1500" dirty="0">
                          <a:latin typeface="+mn-lt"/>
                          <a:cs typeface="Arial"/>
                        </a:rPr>
                        <a:t>Course Code</a:t>
                      </a:r>
                      <a:endParaRPr sz="1500" dirty="0">
                        <a:latin typeface="+mn-lt"/>
                        <a:cs typeface="Arial"/>
                      </a:endParaRPr>
                    </a:p>
                  </a:txBody>
                  <a:tcPr marL="0" marR="0" marT="0" marB="0"/>
                </a:tc>
                <a:extLst>
                  <a:ext uri="{0D108BD9-81ED-4DB2-BD59-A6C34878D82A}">
                    <a16:rowId xmlns:a16="http://schemas.microsoft.com/office/drawing/2014/main" val="10000"/>
                  </a:ext>
                </a:extLst>
              </a:tr>
              <a:tr h="420256">
                <a:tc>
                  <a:txBody>
                    <a:bodyPr/>
                    <a:lstStyle/>
                    <a:p>
                      <a:pPr marL="75565">
                        <a:lnSpc>
                          <a:spcPts val="1070"/>
                        </a:lnSpc>
                      </a:pPr>
                      <a:endParaRPr lang="en-GB" sz="1400" spc="-70" dirty="0"/>
                    </a:p>
                    <a:p>
                      <a:pPr marL="75565">
                        <a:lnSpc>
                          <a:spcPts val="1070"/>
                        </a:lnSpc>
                      </a:pPr>
                      <a:r>
                        <a:rPr sz="1400" spc="-70" dirty="0"/>
                        <a:t>Research</a:t>
                      </a:r>
                      <a:r>
                        <a:rPr sz="1400" spc="5" dirty="0"/>
                        <a:t> </a:t>
                      </a:r>
                      <a:r>
                        <a:rPr sz="1400" spc="-50" dirty="0"/>
                        <a:t>Design</a:t>
                      </a:r>
                      <a:r>
                        <a:rPr lang="en-GB" sz="1400" spc="-50" dirty="0"/>
                        <a:t> </a:t>
                      </a:r>
                      <a:endParaRPr sz="1400" dirty="0">
                        <a:latin typeface="Arial"/>
                        <a:cs typeface="Arial"/>
                      </a:endParaRPr>
                    </a:p>
                  </a:txBody>
                  <a:tcPr marL="0" marR="0" marT="0" marB="0"/>
                </a:tc>
                <a:tc>
                  <a:txBody>
                    <a:bodyPr/>
                    <a:lstStyle/>
                    <a:p>
                      <a:pPr algn="ctr">
                        <a:lnSpc>
                          <a:spcPts val="1070"/>
                        </a:lnSpc>
                      </a:pPr>
                      <a:endParaRPr lang="en-GB" sz="1400" dirty="0"/>
                    </a:p>
                    <a:p>
                      <a:pPr algn="ctr">
                        <a:lnSpc>
                          <a:spcPts val="1070"/>
                        </a:lnSpc>
                      </a:pPr>
                      <a:r>
                        <a:rPr sz="1400" dirty="0"/>
                        <a:t>1</a:t>
                      </a:r>
                      <a:endParaRPr sz="1400" dirty="0">
                        <a:latin typeface="Arial"/>
                        <a:cs typeface="Arial"/>
                      </a:endParaRPr>
                    </a:p>
                  </a:txBody>
                  <a:tcPr marL="0" marR="0" marT="0" marB="0"/>
                </a:tc>
                <a:tc>
                  <a:txBody>
                    <a:bodyPr/>
                    <a:lstStyle/>
                    <a:p>
                      <a:pPr marL="75565">
                        <a:lnSpc>
                          <a:spcPts val="1070"/>
                        </a:lnSpc>
                      </a:pPr>
                      <a:endParaRPr lang="en-GB" sz="1400" spc="-55" dirty="0"/>
                    </a:p>
                    <a:p>
                      <a:pPr marL="75565">
                        <a:lnSpc>
                          <a:spcPts val="1070"/>
                        </a:lnSpc>
                      </a:pPr>
                      <a:r>
                        <a:rPr sz="1400" spc="-55" dirty="0"/>
                        <a:t>Core</a:t>
                      </a:r>
                      <a:endParaRPr sz="1400" dirty="0">
                        <a:latin typeface="Arial"/>
                        <a:cs typeface="Arial"/>
                      </a:endParaRPr>
                    </a:p>
                  </a:txBody>
                  <a:tcPr marL="0" marR="0" marT="0" marB="0"/>
                </a:tc>
                <a:tc>
                  <a:txBody>
                    <a:bodyPr/>
                    <a:lstStyle/>
                    <a:p>
                      <a:pPr marL="75565">
                        <a:lnSpc>
                          <a:spcPts val="1070"/>
                        </a:lnSpc>
                      </a:pPr>
                      <a:endParaRPr lang="en-GB" sz="1400" spc="-15" dirty="0"/>
                    </a:p>
                    <a:p>
                      <a:pPr marL="75565">
                        <a:lnSpc>
                          <a:spcPts val="1070"/>
                        </a:lnSpc>
                        <a:spcAft>
                          <a:spcPts val="600"/>
                        </a:spcAft>
                      </a:pPr>
                      <a:r>
                        <a:rPr lang="en-GB" sz="1400" spc="-15" dirty="0"/>
                        <a:t>Mark Tranmer</a:t>
                      </a:r>
                      <a:endParaRPr lang="en-GB" sz="800" spc="-15" dirty="0">
                        <a:latin typeface="Arial"/>
                        <a:cs typeface="Arial"/>
                      </a:endParaRPr>
                    </a:p>
                  </a:txBody>
                  <a:tcPr marL="0" marR="0" marT="0" marB="0"/>
                </a:tc>
                <a:tc>
                  <a:txBody>
                    <a:bodyPr/>
                    <a:lstStyle/>
                    <a:p>
                      <a:pPr marL="75565">
                        <a:lnSpc>
                          <a:spcPts val="1070"/>
                        </a:lnSpc>
                        <a:spcAft>
                          <a:spcPts val="600"/>
                        </a:spcAft>
                      </a:pPr>
                      <a:endParaRPr lang="en-GB" sz="1400" spc="-15" dirty="0">
                        <a:latin typeface="+mn-lt"/>
                        <a:cs typeface="Arial"/>
                      </a:endParaRPr>
                    </a:p>
                    <a:p>
                      <a:pPr marL="75565">
                        <a:lnSpc>
                          <a:spcPts val="1070"/>
                        </a:lnSpc>
                        <a:spcAft>
                          <a:spcPts val="600"/>
                        </a:spcAft>
                      </a:pPr>
                      <a:r>
                        <a:rPr lang="en-GB" sz="1400" spc="-15" dirty="0">
                          <a:latin typeface="+mn-lt"/>
                          <a:cs typeface="Arial"/>
                        </a:rPr>
                        <a:t>SPS 5041</a:t>
                      </a:r>
                    </a:p>
                  </a:txBody>
                  <a:tcPr marL="0" marR="0" marT="0" marB="0"/>
                </a:tc>
                <a:extLst>
                  <a:ext uri="{0D108BD9-81ED-4DB2-BD59-A6C34878D82A}">
                    <a16:rowId xmlns:a16="http://schemas.microsoft.com/office/drawing/2014/main" val="10001"/>
                  </a:ext>
                </a:extLst>
              </a:tr>
              <a:tr h="262817">
                <a:tc>
                  <a:txBody>
                    <a:bodyPr/>
                    <a:lstStyle/>
                    <a:p>
                      <a:pPr marL="75565">
                        <a:lnSpc>
                          <a:spcPts val="1135"/>
                        </a:lnSpc>
                      </a:pPr>
                      <a:r>
                        <a:rPr sz="1400" spc="-10" dirty="0"/>
                        <a:t>Qualitative</a:t>
                      </a:r>
                      <a:r>
                        <a:rPr sz="1400" spc="-30" dirty="0"/>
                        <a:t> </a:t>
                      </a:r>
                      <a:r>
                        <a:rPr sz="1400" spc="-25" dirty="0"/>
                        <a:t>Methods</a:t>
                      </a:r>
                      <a:endParaRPr sz="1400" dirty="0">
                        <a:latin typeface="Arial"/>
                        <a:cs typeface="Arial"/>
                      </a:endParaRPr>
                    </a:p>
                  </a:txBody>
                  <a:tcPr marL="0" marR="0" marT="0" marB="0"/>
                </a:tc>
                <a:tc>
                  <a:txBody>
                    <a:bodyPr/>
                    <a:lstStyle/>
                    <a:p>
                      <a:pPr algn="ctr">
                        <a:lnSpc>
                          <a:spcPts val="1135"/>
                        </a:lnSpc>
                      </a:pPr>
                      <a:r>
                        <a:rPr sz="1400" dirty="0"/>
                        <a:t>1</a:t>
                      </a:r>
                      <a:endParaRPr sz="1400" dirty="0">
                        <a:latin typeface="Arial"/>
                        <a:cs typeface="Arial"/>
                      </a:endParaRPr>
                    </a:p>
                  </a:txBody>
                  <a:tcPr marL="0" marR="0" marT="0" marB="0"/>
                </a:tc>
                <a:tc>
                  <a:txBody>
                    <a:bodyPr/>
                    <a:lstStyle/>
                    <a:p>
                      <a:pPr marL="75565">
                        <a:lnSpc>
                          <a:spcPts val="1135"/>
                        </a:lnSpc>
                      </a:pPr>
                      <a:r>
                        <a:rPr sz="1400" spc="-55" dirty="0"/>
                        <a:t>Core</a:t>
                      </a:r>
                      <a:endParaRPr sz="1400" dirty="0">
                        <a:latin typeface="Arial"/>
                        <a:cs typeface="Arial"/>
                      </a:endParaRPr>
                    </a:p>
                  </a:txBody>
                  <a:tcPr marL="0" marR="0" marT="0" marB="0"/>
                </a:tc>
                <a:tc>
                  <a:txBody>
                    <a:bodyPr/>
                    <a:lstStyle/>
                    <a:p>
                      <a:pPr marL="75565" marR="0" lvl="0" indent="0" algn="l" defTabSz="457200" rtl="0" eaLnBrk="1" fontAlgn="auto" latinLnBrk="0" hangingPunct="1">
                        <a:lnSpc>
                          <a:spcPts val="1135"/>
                        </a:lnSpc>
                        <a:spcBef>
                          <a:spcPts val="0"/>
                        </a:spcBef>
                        <a:spcAft>
                          <a:spcPts val="0"/>
                        </a:spcAft>
                        <a:buClrTx/>
                        <a:buSzTx/>
                        <a:buFontTx/>
                        <a:buNone/>
                        <a:tabLst/>
                        <a:defRPr/>
                      </a:pPr>
                      <a:r>
                        <a:rPr lang="en-GB" sz="1400" spc="-25" dirty="0"/>
                        <a:t>Sonja </a:t>
                      </a:r>
                      <a:r>
                        <a:rPr lang="en-GB" sz="1400" spc="-25" dirty="0" err="1"/>
                        <a:t>Marzi</a:t>
                      </a:r>
                      <a:endParaRPr sz="1400" dirty="0">
                        <a:latin typeface="Arial"/>
                        <a:cs typeface="Arial"/>
                      </a:endParaRPr>
                    </a:p>
                  </a:txBody>
                  <a:tcPr marL="0" marR="0" marT="0" marB="0"/>
                </a:tc>
                <a:tc>
                  <a:txBody>
                    <a:bodyPr/>
                    <a:lstStyle/>
                    <a:p>
                      <a:pPr marL="75565" marR="0" lvl="0" indent="0" algn="l" defTabSz="457200" rtl="0" eaLnBrk="1" fontAlgn="auto" latinLnBrk="0" hangingPunct="1">
                        <a:lnSpc>
                          <a:spcPts val="1135"/>
                        </a:lnSpc>
                        <a:spcBef>
                          <a:spcPts val="0"/>
                        </a:spcBef>
                        <a:spcAft>
                          <a:spcPts val="0"/>
                        </a:spcAft>
                        <a:buClrTx/>
                        <a:buSzTx/>
                        <a:buFontTx/>
                        <a:buNone/>
                        <a:tabLst/>
                        <a:defRPr/>
                      </a:pPr>
                      <a:r>
                        <a:rPr lang="en-GB" sz="1400" dirty="0">
                          <a:latin typeface="+mn-lt"/>
                          <a:cs typeface="Arial"/>
                        </a:rPr>
                        <a:t>SPS 5042</a:t>
                      </a:r>
                    </a:p>
                  </a:txBody>
                  <a:tcPr marL="0" marR="0" marT="0" marB="0"/>
                </a:tc>
                <a:extLst>
                  <a:ext uri="{0D108BD9-81ED-4DB2-BD59-A6C34878D82A}">
                    <a16:rowId xmlns:a16="http://schemas.microsoft.com/office/drawing/2014/main" val="10002"/>
                  </a:ext>
                </a:extLst>
              </a:tr>
              <a:tr h="262817">
                <a:tc>
                  <a:txBody>
                    <a:bodyPr/>
                    <a:lstStyle/>
                    <a:p>
                      <a:pPr marL="75565">
                        <a:lnSpc>
                          <a:spcPts val="1135"/>
                        </a:lnSpc>
                      </a:pPr>
                      <a:r>
                        <a:rPr sz="1400" spc="-5" dirty="0"/>
                        <a:t>Quantitative </a:t>
                      </a:r>
                      <a:r>
                        <a:rPr sz="1400" spc="-10" dirty="0"/>
                        <a:t>Data</a:t>
                      </a:r>
                      <a:r>
                        <a:rPr sz="1400" spc="50" dirty="0"/>
                        <a:t> </a:t>
                      </a:r>
                      <a:r>
                        <a:rPr sz="1400" spc="-45" dirty="0"/>
                        <a:t>Analysis</a:t>
                      </a:r>
                      <a:endParaRPr sz="1400">
                        <a:latin typeface="Arial"/>
                        <a:cs typeface="Arial"/>
                      </a:endParaRPr>
                    </a:p>
                  </a:txBody>
                  <a:tcPr marL="0" marR="0" marT="0" marB="0"/>
                </a:tc>
                <a:tc>
                  <a:txBody>
                    <a:bodyPr/>
                    <a:lstStyle/>
                    <a:p>
                      <a:pPr algn="ctr">
                        <a:lnSpc>
                          <a:spcPts val="1135"/>
                        </a:lnSpc>
                      </a:pPr>
                      <a:r>
                        <a:rPr lang="en-GB" sz="1400"/>
                        <a:t>1+</a:t>
                      </a:r>
                      <a:r>
                        <a:rPr sz="1400"/>
                        <a:t>2</a:t>
                      </a:r>
                      <a:endParaRPr sz="1400">
                        <a:latin typeface="Arial"/>
                        <a:cs typeface="Arial"/>
                      </a:endParaRPr>
                    </a:p>
                  </a:txBody>
                  <a:tcPr marL="0" marR="0" marT="0" marB="0"/>
                </a:tc>
                <a:tc>
                  <a:txBody>
                    <a:bodyPr/>
                    <a:lstStyle/>
                    <a:p>
                      <a:pPr marL="75565">
                        <a:lnSpc>
                          <a:spcPts val="1135"/>
                        </a:lnSpc>
                      </a:pPr>
                      <a:r>
                        <a:rPr sz="1400" spc="-55" dirty="0"/>
                        <a:t>Core</a:t>
                      </a:r>
                      <a:endParaRPr sz="1400" dirty="0">
                        <a:latin typeface="Arial"/>
                        <a:cs typeface="Arial"/>
                      </a:endParaRPr>
                    </a:p>
                  </a:txBody>
                  <a:tcPr marL="0" marR="0" marT="0" marB="0"/>
                </a:tc>
                <a:tc>
                  <a:txBody>
                    <a:bodyPr/>
                    <a:lstStyle/>
                    <a:p>
                      <a:pPr marL="75565">
                        <a:lnSpc>
                          <a:spcPts val="1135"/>
                        </a:lnSpc>
                      </a:pPr>
                      <a:r>
                        <a:rPr sz="1400" spc="-30" dirty="0"/>
                        <a:t>David </a:t>
                      </a:r>
                      <a:r>
                        <a:rPr sz="1400" spc="5" dirty="0"/>
                        <a:t>McArthur</a:t>
                      </a:r>
                      <a:endParaRPr lang="en-GB" sz="1400" spc="5" dirty="0"/>
                    </a:p>
                    <a:p>
                      <a:pPr marL="75565">
                        <a:lnSpc>
                          <a:spcPts val="1135"/>
                        </a:lnSpc>
                      </a:pPr>
                      <a:endParaRPr lang="en-GB" sz="1400" spc="5" dirty="0"/>
                    </a:p>
                    <a:p>
                      <a:pPr marL="75565">
                        <a:lnSpc>
                          <a:spcPts val="1135"/>
                        </a:lnSpc>
                      </a:pPr>
                      <a:endParaRPr sz="1400" dirty="0">
                        <a:latin typeface="Arial"/>
                        <a:cs typeface="Arial"/>
                      </a:endParaRPr>
                    </a:p>
                  </a:txBody>
                  <a:tcPr marL="0" marR="0" marT="0" marB="0"/>
                </a:tc>
                <a:tc>
                  <a:txBody>
                    <a:bodyPr/>
                    <a:lstStyle/>
                    <a:p>
                      <a:pPr marL="75565">
                        <a:lnSpc>
                          <a:spcPts val="1135"/>
                        </a:lnSpc>
                      </a:pPr>
                      <a:r>
                        <a:rPr lang="en-GB" sz="1400" dirty="0">
                          <a:latin typeface="+mn-lt"/>
                          <a:cs typeface="Arial"/>
                        </a:rPr>
                        <a:t>URBAN 5127 + </a:t>
                      </a:r>
                    </a:p>
                    <a:p>
                      <a:pPr marL="75565">
                        <a:lnSpc>
                          <a:spcPts val="1135"/>
                        </a:lnSpc>
                      </a:pPr>
                      <a:r>
                        <a:rPr lang="en-GB" sz="1400" dirty="0">
                          <a:latin typeface="+mn-lt"/>
                          <a:cs typeface="Arial"/>
                        </a:rPr>
                        <a:t>SPS 5033</a:t>
                      </a:r>
                      <a:endParaRPr sz="1400" dirty="0">
                        <a:latin typeface="+mn-lt"/>
                        <a:cs typeface="Arial"/>
                      </a:endParaRPr>
                    </a:p>
                  </a:txBody>
                  <a:tcPr marL="0" marR="0" marT="0" marB="0"/>
                </a:tc>
                <a:extLst>
                  <a:ext uri="{0D108BD9-81ED-4DB2-BD59-A6C34878D82A}">
                    <a16:rowId xmlns:a16="http://schemas.microsoft.com/office/drawing/2014/main" val="10003"/>
                  </a:ext>
                </a:extLst>
              </a:tr>
              <a:tr h="248662">
                <a:tc>
                  <a:txBody>
                    <a:bodyPr/>
                    <a:lstStyle/>
                    <a:p>
                      <a:pPr marL="75565">
                        <a:lnSpc>
                          <a:spcPts val="1135"/>
                        </a:lnSpc>
                      </a:pPr>
                      <a:r>
                        <a:rPr sz="1400" spc="-30" dirty="0"/>
                        <a:t>Applied </a:t>
                      </a:r>
                      <a:r>
                        <a:rPr sz="1400" spc="-10" dirty="0"/>
                        <a:t>Qualitative</a:t>
                      </a:r>
                      <a:r>
                        <a:rPr sz="1400" spc="60" dirty="0"/>
                        <a:t> </a:t>
                      </a:r>
                      <a:r>
                        <a:rPr sz="1400" spc="-25" dirty="0"/>
                        <a:t>Methods</a:t>
                      </a:r>
                      <a:endParaRPr sz="1400" dirty="0">
                        <a:latin typeface="Arial"/>
                        <a:cs typeface="Arial"/>
                      </a:endParaRPr>
                    </a:p>
                  </a:txBody>
                  <a:tcPr marL="0" marR="0" marT="0" marB="0"/>
                </a:tc>
                <a:tc>
                  <a:txBody>
                    <a:bodyPr/>
                    <a:lstStyle/>
                    <a:p>
                      <a:pPr algn="ctr">
                        <a:lnSpc>
                          <a:spcPts val="1135"/>
                        </a:lnSpc>
                      </a:pPr>
                      <a:r>
                        <a:rPr sz="1400" dirty="0"/>
                        <a:t>2</a:t>
                      </a:r>
                      <a:endParaRPr sz="1400" dirty="0">
                        <a:latin typeface="Arial"/>
                        <a:cs typeface="Arial"/>
                      </a:endParaRPr>
                    </a:p>
                  </a:txBody>
                  <a:tcPr marL="0" marR="0" marT="0" marB="0"/>
                </a:tc>
                <a:tc>
                  <a:txBody>
                    <a:bodyPr/>
                    <a:lstStyle/>
                    <a:p>
                      <a:pPr marL="75565">
                        <a:lnSpc>
                          <a:spcPts val="1135"/>
                        </a:lnSpc>
                      </a:pPr>
                      <a:r>
                        <a:rPr sz="1400" spc="-10" dirty="0"/>
                        <a:t>Optional</a:t>
                      </a:r>
                      <a:endParaRPr sz="1400" dirty="0">
                        <a:latin typeface="Arial"/>
                        <a:cs typeface="Arial"/>
                      </a:endParaRPr>
                    </a:p>
                  </a:txBody>
                  <a:tcPr marL="0" marR="0" marT="0" marB="0"/>
                </a:tc>
                <a:tc>
                  <a:txBody>
                    <a:bodyPr/>
                    <a:lstStyle/>
                    <a:p>
                      <a:pPr marL="75565">
                        <a:lnSpc>
                          <a:spcPts val="1135"/>
                        </a:lnSpc>
                      </a:pPr>
                      <a:r>
                        <a:rPr lang="en-GB" sz="1400" spc="-30"/>
                        <a:t>Kristina Saunders</a:t>
                      </a:r>
                      <a:endParaRPr lang="en-GB" sz="1400" spc="-40" dirty="0">
                        <a:latin typeface="Arial"/>
                        <a:cs typeface="Arial"/>
                      </a:endParaRPr>
                    </a:p>
                  </a:txBody>
                  <a:tcPr marL="0" marR="0" marT="0" marB="0"/>
                </a:tc>
                <a:tc>
                  <a:txBody>
                    <a:bodyPr/>
                    <a:lstStyle/>
                    <a:p>
                      <a:pPr marL="75565">
                        <a:lnSpc>
                          <a:spcPts val="1135"/>
                        </a:lnSpc>
                      </a:pPr>
                      <a:r>
                        <a:rPr lang="en-GB" sz="1400" spc="-40" dirty="0">
                          <a:latin typeface="+mn-lt"/>
                          <a:cs typeface="Arial"/>
                        </a:rPr>
                        <a:t>SPS 5035</a:t>
                      </a:r>
                    </a:p>
                  </a:txBody>
                  <a:tcPr marL="0" marR="0" marT="0" marB="0"/>
                </a:tc>
                <a:extLst>
                  <a:ext uri="{0D108BD9-81ED-4DB2-BD59-A6C34878D82A}">
                    <a16:rowId xmlns:a16="http://schemas.microsoft.com/office/drawing/2014/main" val="10004"/>
                  </a:ext>
                </a:extLst>
              </a:tr>
              <a:tr h="262817">
                <a:tc>
                  <a:txBody>
                    <a:bodyPr/>
                    <a:lstStyle/>
                    <a:p>
                      <a:pPr marL="75565">
                        <a:lnSpc>
                          <a:spcPts val="1135"/>
                        </a:lnSpc>
                      </a:pPr>
                      <a:r>
                        <a:rPr sz="1400" spc="-40" dirty="0"/>
                        <a:t>Social</a:t>
                      </a:r>
                      <a:r>
                        <a:rPr sz="1400" spc="-5" dirty="0"/>
                        <a:t> </a:t>
                      </a:r>
                      <a:r>
                        <a:rPr sz="1400" spc="-25" dirty="0"/>
                        <a:t>Theory</a:t>
                      </a:r>
                      <a:endParaRPr sz="1400" dirty="0">
                        <a:latin typeface="Arial"/>
                        <a:cs typeface="Arial"/>
                      </a:endParaRPr>
                    </a:p>
                  </a:txBody>
                  <a:tcPr marL="0" marR="0" marT="0" marB="0"/>
                </a:tc>
                <a:tc>
                  <a:txBody>
                    <a:bodyPr/>
                    <a:lstStyle/>
                    <a:p>
                      <a:pPr algn="ctr">
                        <a:lnSpc>
                          <a:spcPts val="1135"/>
                        </a:lnSpc>
                      </a:pPr>
                      <a:r>
                        <a:rPr sz="1400" dirty="0"/>
                        <a:t>2</a:t>
                      </a:r>
                      <a:endParaRPr sz="1400" dirty="0">
                        <a:latin typeface="Arial"/>
                        <a:cs typeface="Arial"/>
                      </a:endParaRPr>
                    </a:p>
                  </a:txBody>
                  <a:tcPr marL="0" marR="0" marT="0" marB="0"/>
                </a:tc>
                <a:tc>
                  <a:txBody>
                    <a:bodyPr/>
                    <a:lstStyle/>
                    <a:p>
                      <a:pPr marL="75565">
                        <a:lnSpc>
                          <a:spcPts val="1135"/>
                        </a:lnSpc>
                      </a:pPr>
                      <a:r>
                        <a:rPr sz="1400" spc="-10" dirty="0"/>
                        <a:t>Optional</a:t>
                      </a:r>
                      <a:endParaRPr sz="1400" dirty="0">
                        <a:latin typeface="Arial"/>
                        <a:cs typeface="Arial"/>
                      </a:endParaRPr>
                    </a:p>
                  </a:txBody>
                  <a:tcPr marL="0" marR="0" marT="0" marB="0"/>
                </a:tc>
                <a:tc>
                  <a:txBody>
                    <a:bodyPr/>
                    <a:lstStyle/>
                    <a:p>
                      <a:pPr marL="75565">
                        <a:lnSpc>
                          <a:spcPts val="1135"/>
                        </a:lnSpc>
                      </a:pPr>
                      <a:r>
                        <a:rPr lang="en-GB" sz="1400" spc="-25" dirty="0"/>
                        <a:t>Christopher Bunn</a:t>
                      </a:r>
                      <a:endParaRPr lang="en-GB" sz="1400" spc="-35" dirty="0"/>
                    </a:p>
                    <a:p>
                      <a:pPr marL="75565">
                        <a:lnSpc>
                          <a:spcPts val="1135"/>
                        </a:lnSpc>
                      </a:pPr>
                      <a:endParaRPr sz="1400" dirty="0">
                        <a:latin typeface="Arial"/>
                        <a:cs typeface="Arial"/>
                      </a:endParaRPr>
                    </a:p>
                  </a:txBody>
                  <a:tcPr marL="0" marR="0" marT="0" marB="0"/>
                </a:tc>
                <a:tc>
                  <a:txBody>
                    <a:bodyPr/>
                    <a:lstStyle/>
                    <a:p>
                      <a:pPr marL="75565">
                        <a:lnSpc>
                          <a:spcPts val="1135"/>
                        </a:lnSpc>
                      </a:pPr>
                      <a:r>
                        <a:rPr lang="en-GB" sz="1400" dirty="0">
                          <a:latin typeface="+mn-lt"/>
                          <a:cs typeface="Arial"/>
                        </a:rPr>
                        <a:t>SPS 5036</a:t>
                      </a:r>
                      <a:endParaRPr sz="1400" dirty="0">
                        <a:latin typeface="+mn-lt"/>
                        <a:cs typeface="Arial"/>
                      </a:endParaRPr>
                    </a:p>
                  </a:txBody>
                  <a:tcPr marL="0" marR="0" marT="0" marB="0"/>
                </a:tc>
                <a:extLst>
                  <a:ext uri="{0D108BD9-81ED-4DB2-BD59-A6C34878D82A}">
                    <a16:rowId xmlns:a16="http://schemas.microsoft.com/office/drawing/2014/main" val="10005"/>
                  </a:ext>
                </a:extLst>
              </a:tr>
            </a:tbl>
          </a:graphicData>
        </a:graphic>
      </p:graphicFrame>
      <p:sp>
        <p:nvSpPr>
          <p:cNvPr id="5" name="object 5"/>
          <p:cNvSpPr txBox="1"/>
          <p:nvPr/>
        </p:nvSpPr>
        <p:spPr>
          <a:xfrm>
            <a:off x="539551" y="4227934"/>
            <a:ext cx="8275850" cy="646331"/>
          </a:xfrm>
          <a:prstGeom prst="rect">
            <a:avLst/>
          </a:prstGeom>
        </p:spPr>
        <p:txBody>
          <a:bodyPr vert="horz" wrap="square" lIns="0" tIns="0" rIns="0" bIns="0" rtlCol="0">
            <a:spAutoFit/>
          </a:bodyPr>
          <a:lstStyle/>
          <a:p>
            <a:pPr marL="167041">
              <a:spcBef>
                <a:spcPts val="0"/>
              </a:spcBef>
            </a:pPr>
            <a:r>
              <a:rPr sz="1400" spc="65" baseline="5291" dirty="0">
                <a:solidFill>
                  <a:srgbClr val="7F7F7F"/>
                </a:solidFill>
                <a:latin typeface="Lucida Sans Unicode"/>
                <a:cs typeface="Lucida Sans Unicode"/>
              </a:rPr>
              <a:t>� </a:t>
            </a:r>
            <a:r>
              <a:rPr sz="1400" spc="-82" dirty="0">
                <a:latin typeface="Arial"/>
                <a:cs typeface="Arial"/>
              </a:rPr>
              <a:t>MRes </a:t>
            </a:r>
            <a:r>
              <a:rPr sz="1400" spc="-45" dirty="0">
                <a:latin typeface="Arial"/>
                <a:cs typeface="Arial"/>
              </a:rPr>
              <a:t>students:  three </a:t>
            </a:r>
            <a:r>
              <a:rPr sz="1400" spc="-82" dirty="0">
                <a:latin typeface="Arial"/>
                <a:cs typeface="Arial"/>
              </a:rPr>
              <a:t>core  </a:t>
            </a:r>
            <a:r>
              <a:rPr sz="1400" spc="-97" dirty="0">
                <a:latin typeface="Arial"/>
                <a:cs typeface="Arial"/>
              </a:rPr>
              <a:t>courses  </a:t>
            </a:r>
            <a:r>
              <a:rPr sz="1400" spc="82" dirty="0">
                <a:latin typeface="Arial"/>
                <a:cs typeface="Arial"/>
              </a:rPr>
              <a:t>+ </a:t>
            </a:r>
            <a:r>
              <a:rPr sz="1400" spc="-97" dirty="0">
                <a:latin typeface="Arial"/>
                <a:cs typeface="Arial"/>
              </a:rPr>
              <a:t>one  </a:t>
            </a:r>
            <a:r>
              <a:rPr sz="1400" spc="-30" dirty="0">
                <a:latin typeface="Arial"/>
                <a:cs typeface="Arial"/>
              </a:rPr>
              <a:t>optional</a:t>
            </a:r>
            <a:r>
              <a:rPr sz="1400" spc="186" dirty="0">
                <a:latin typeface="Arial"/>
                <a:cs typeface="Arial"/>
              </a:rPr>
              <a:t> </a:t>
            </a:r>
            <a:r>
              <a:rPr sz="1400" spc="-74" dirty="0">
                <a:latin typeface="Arial"/>
                <a:cs typeface="Arial"/>
              </a:rPr>
              <a:t>course.</a:t>
            </a:r>
            <a:endParaRPr sz="1400" dirty="0">
              <a:latin typeface="Arial"/>
              <a:cs typeface="Arial"/>
            </a:endParaRPr>
          </a:p>
          <a:p>
            <a:pPr marL="167041">
              <a:spcBef>
                <a:spcPts val="0"/>
              </a:spcBef>
            </a:pPr>
            <a:r>
              <a:rPr sz="1400" spc="65" baseline="5291" dirty="0">
                <a:solidFill>
                  <a:srgbClr val="7F7F7F"/>
                </a:solidFill>
                <a:latin typeface="Lucida Sans Unicode"/>
                <a:cs typeface="Lucida Sans Unicode"/>
              </a:rPr>
              <a:t>�  </a:t>
            </a:r>
            <a:r>
              <a:rPr sz="1400" spc="-45" dirty="0">
                <a:latin typeface="Arial"/>
                <a:cs typeface="Arial"/>
              </a:rPr>
              <a:t>MSc students:  </a:t>
            </a:r>
            <a:r>
              <a:rPr sz="1400" spc="-97" dirty="0">
                <a:latin typeface="Arial"/>
                <a:cs typeface="Arial"/>
              </a:rPr>
              <a:t>courses  </a:t>
            </a:r>
            <a:r>
              <a:rPr sz="1400" spc="-104" dirty="0">
                <a:latin typeface="Arial"/>
                <a:cs typeface="Arial"/>
              </a:rPr>
              <a:t>depend  </a:t>
            </a:r>
            <a:r>
              <a:rPr sz="1400" spc="-67" dirty="0">
                <a:latin typeface="Arial"/>
                <a:cs typeface="Arial"/>
              </a:rPr>
              <a:t>on </a:t>
            </a:r>
            <a:r>
              <a:rPr sz="1400" spc="-59" dirty="0">
                <a:latin typeface="Arial"/>
                <a:cs typeface="Arial"/>
              </a:rPr>
              <a:t>your</a:t>
            </a:r>
            <a:r>
              <a:rPr sz="1400" spc="-169" dirty="0">
                <a:latin typeface="Arial"/>
                <a:cs typeface="Arial"/>
              </a:rPr>
              <a:t> </a:t>
            </a:r>
            <a:r>
              <a:rPr sz="1400" spc="-67" dirty="0">
                <a:latin typeface="Arial"/>
                <a:cs typeface="Arial"/>
              </a:rPr>
              <a:t>programme.</a:t>
            </a:r>
            <a:endParaRPr sz="1400" dirty="0">
              <a:latin typeface="Arial"/>
              <a:cs typeface="Arial"/>
            </a:endParaRPr>
          </a:p>
          <a:p>
            <a:pPr marL="167041">
              <a:spcBef>
                <a:spcPts val="0"/>
              </a:spcBef>
            </a:pPr>
            <a:r>
              <a:rPr sz="1400" spc="65" baseline="5291" dirty="0">
                <a:solidFill>
                  <a:srgbClr val="7F7F7F"/>
                </a:solidFill>
                <a:latin typeface="Lucida Sans Unicode"/>
                <a:cs typeface="Lucida Sans Unicode"/>
              </a:rPr>
              <a:t>�  </a:t>
            </a:r>
            <a:r>
              <a:rPr sz="1400" spc="-22" dirty="0">
                <a:latin typeface="Arial"/>
                <a:cs typeface="Arial"/>
              </a:rPr>
              <a:t>PhD </a:t>
            </a:r>
            <a:r>
              <a:rPr sz="1400" spc="-45" dirty="0">
                <a:latin typeface="Arial"/>
                <a:cs typeface="Arial"/>
              </a:rPr>
              <a:t>students:  all </a:t>
            </a:r>
            <a:r>
              <a:rPr sz="1400" spc="-97" dirty="0">
                <a:latin typeface="Arial"/>
                <a:cs typeface="Arial"/>
              </a:rPr>
              <a:t>courses  </a:t>
            </a:r>
            <a:r>
              <a:rPr sz="1400" spc="-104" dirty="0">
                <a:latin typeface="Arial"/>
                <a:cs typeface="Arial"/>
              </a:rPr>
              <a:t>are  </a:t>
            </a:r>
            <a:r>
              <a:rPr sz="1400" spc="-22" dirty="0">
                <a:latin typeface="Arial"/>
                <a:cs typeface="Arial"/>
              </a:rPr>
              <a:t>optional; </a:t>
            </a:r>
            <a:r>
              <a:rPr sz="1400" spc="-30" dirty="0">
                <a:latin typeface="Arial"/>
                <a:cs typeface="Arial"/>
              </a:rPr>
              <a:t>audit </a:t>
            </a:r>
            <a:r>
              <a:rPr sz="1400" dirty="0">
                <a:latin typeface="Arial"/>
                <a:cs typeface="Arial"/>
              </a:rPr>
              <a:t>not</a:t>
            </a:r>
            <a:r>
              <a:rPr sz="1400" spc="45" dirty="0">
                <a:latin typeface="Arial"/>
                <a:cs typeface="Arial"/>
              </a:rPr>
              <a:t> </a:t>
            </a:r>
            <a:r>
              <a:rPr sz="1400" spc="-82" dirty="0">
                <a:latin typeface="Arial"/>
                <a:cs typeface="Arial"/>
              </a:rPr>
              <a:t>possible.</a:t>
            </a:r>
            <a:endParaRPr sz="1400" dirty="0">
              <a:latin typeface="Arial"/>
              <a:cs typeface="Arial"/>
            </a:endParaRPr>
          </a:p>
        </p:txBody>
      </p:sp>
      <p:sp>
        <p:nvSpPr>
          <p:cNvPr id="8" name="TextBox 7"/>
          <p:cNvSpPr txBox="1"/>
          <p:nvPr/>
        </p:nvSpPr>
        <p:spPr>
          <a:xfrm>
            <a:off x="455717" y="3561082"/>
            <a:ext cx="6402705" cy="681990"/>
          </a:xfrm>
          <a:prstGeom prst="rect">
            <a:avLst/>
          </a:prstGeom>
          <a:noFill/>
        </p:spPr>
        <p:txBody>
          <a:bodyPr wrap="square" rtlCol="0">
            <a:noAutofit/>
          </a:bodyPr>
          <a:lstStyle/>
          <a:p>
            <a:pPr marL="0" marR="0" fontAlgn="base">
              <a:spcBef>
                <a:spcPts val="0"/>
              </a:spcBef>
              <a:spcAft>
                <a:spcPts val="0"/>
              </a:spcAft>
            </a:pPr>
            <a:r>
              <a:rPr lang="en-GB" sz="1600" kern="1200" dirty="0">
                <a:solidFill>
                  <a:srgbClr val="000000"/>
                </a:solidFill>
                <a:effectLst/>
                <a:latin typeface="Arial" charset="0"/>
                <a:ea typeface="ヒラギノ角ゴ Pro W3" charset="-128"/>
                <a:cs typeface="Times New Roman" charset="0"/>
              </a:rPr>
              <a:t>*  Where possible, lectures and/or tutorials for these courses will be delivered in person, though some of these may be delivered online.</a:t>
            </a:r>
            <a:endParaRPr lang="en-GB" sz="1200" dirty="0">
              <a:effectLst/>
              <a:latin typeface="Times New Roman" charset="0"/>
              <a:ea typeface="Times New Roman" charset="0"/>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F4E6B2-0A7B-4660-827E-224C3F01B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1352550"/>
          </a:xfrm>
          <a:prstGeom prst="rect">
            <a:avLst/>
          </a:prstGeom>
        </p:spPr>
      </p:pic>
      <p:sp>
        <p:nvSpPr>
          <p:cNvPr id="2" name="object 2"/>
          <p:cNvSpPr txBox="1">
            <a:spLocks noGrp="1"/>
          </p:cNvSpPr>
          <p:nvPr>
            <p:ph type="title"/>
          </p:nvPr>
        </p:nvSpPr>
        <p:spPr>
          <a:xfrm>
            <a:off x="1907704" y="414508"/>
            <a:ext cx="6976589" cy="861774"/>
          </a:xfrm>
          <a:prstGeom prst="rect">
            <a:avLst/>
          </a:prstGeom>
        </p:spPr>
        <p:txBody>
          <a:bodyPr vert="horz" wrap="square" lIns="0" tIns="0" rIns="0" bIns="0" rtlCol="0">
            <a:spAutoFit/>
          </a:bodyPr>
          <a:lstStyle/>
          <a:p>
            <a:pPr marL="18875">
              <a:lnSpc>
                <a:spcPct val="100000"/>
              </a:lnSpc>
            </a:pPr>
            <a:r>
              <a:rPr lang="en-GB" dirty="0"/>
              <a:t>Certificate in Social Science Research Methods (CSSRM)</a:t>
            </a:r>
            <a:endParaRPr spc="111" dirty="0"/>
          </a:p>
        </p:txBody>
      </p:sp>
      <p:sp>
        <p:nvSpPr>
          <p:cNvPr id="3" name="object 3"/>
          <p:cNvSpPr txBox="1"/>
          <p:nvPr/>
        </p:nvSpPr>
        <p:spPr>
          <a:xfrm>
            <a:off x="395536" y="1767058"/>
            <a:ext cx="8208912" cy="1969770"/>
          </a:xfrm>
          <a:prstGeom prst="rect">
            <a:avLst/>
          </a:prstGeom>
        </p:spPr>
        <p:txBody>
          <a:bodyPr vert="horz" wrap="square" lIns="0" tIns="0" rIns="0" bIns="0" rtlCol="0">
            <a:spAutoFit/>
          </a:bodyPr>
          <a:lstStyle/>
          <a:p>
            <a:r>
              <a:rPr lang="en-GB" sz="1600" dirty="0">
                <a:latin typeface="Arial" panose="020B0604020202020204" pitchFamily="34" charset="0"/>
                <a:cs typeface="Arial" panose="020B0604020202020204" pitchFamily="34" charset="0"/>
              </a:rPr>
              <a:t>To qualify for the Certificate in Social Science Research Methods, students will normally need to have satisfied the programme attendance requirements and complete all forms of assessment for the following core courses:</a:t>
            </a:r>
          </a:p>
          <a:p>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Research Design</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Qualitative Methods Course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Quantitative Data Analysis  </a:t>
            </a: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935313"/>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1560" y="1327401"/>
            <a:ext cx="6408712" cy="3283335"/>
          </a:xfrm>
          <a:prstGeom prst="rect">
            <a:avLst/>
          </a:prstGeom>
        </p:spPr>
        <p:txBody>
          <a:bodyPr vert="horz" wrap="square" lIns="0" tIns="0" rIns="0" bIns="0" rtlCol="0">
            <a:spAutoFit/>
          </a:bodyPr>
          <a:lstStyle/>
          <a:p>
            <a:pPr marL="397313" indent="-270853">
              <a:buClr>
                <a:srgbClr val="7F7F7F"/>
              </a:buClr>
              <a:buAutoNum type="arabicPeriod"/>
              <a:tabLst>
                <a:tab pos="398257" algn="l"/>
              </a:tabLst>
            </a:pPr>
            <a:r>
              <a:rPr lang="en-GB" sz="1561" spc="-22" dirty="0">
                <a:latin typeface="Arial"/>
                <a:cs typeface="Arial"/>
              </a:rPr>
              <a:t>Introduction and overview</a:t>
            </a:r>
            <a:endParaRPr sz="1561" dirty="0">
              <a:latin typeface="Arial"/>
              <a:cs typeface="Arial"/>
            </a:endParaRPr>
          </a:p>
          <a:p>
            <a:pPr marL="397313" indent="-270853">
              <a:spcBef>
                <a:spcPts val="505"/>
              </a:spcBef>
              <a:buClr>
                <a:srgbClr val="7F7F7F"/>
              </a:buClr>
              <a:buAutoNum type="arabicPeriod"/>
              <a:tabLst>
                <a:tab pos="398257" algn="l"/>
              </a:tabLst>
            </a:pPr>
            <a:r>
              <a:rPr lang="en-GB" sz="1561" spc="-15" dirty="0">
                <a:latin typeface="Arial"/>
                <a:cs typeface="Arial"/>
              </a:rPr>
              <a:t>Philosophy of social science research</a:t>
            </a:r>
          </a:p>
          <a:p>
            <a:pPr marL="397313" indent="-270853">
              <a:spcBef>
                <a:spcPts val="505"/>
              </a:spcBef>
              <a:buClr>
                <a:srgbClr val="7F7F7F"/>
              </a:buClr>
              <a:buAutoNum type="arabicPeriod"/>
              <a:tabLst>
                <a:tab pos="398257" algn="l"/>
              </a:tabLst>
            </a:pPr>
            <a:r>
              <a:rPr lang="en-GB" sz="1561" spc="-59" dirty="0">
                <a:latin typeface="Arial"/>
                <a:cs typeface="Arial"/>
              </a:rPr>
              <a:t>The research process and overview of various research designs</a:t>
            </a:r>
          </a:p>
          <a:p>
            <a:pPr marL="397313" indent="-270853">
              <a:spcBef>
                <a:spcPts val="505"/>
              </a:spcBef>
              <a:buClr>
                <a:srgbClr val="7F7F7F"/>
              </a:buClr>
              <a:buAutoNum type="arabicPeriod"/>
              <a:tabLst>
                <a:tab pos="398257" algn="l"/>
              </a:tabLst>
            </a:pPr>
            <a:r>
              <a:rPr lang="en-GB" sz="1561" spc="-52" dirty="0">
                <a:latin typeface="Arial"/>
                <a:cs typeface="Arial"/>
              </a:rPr>
              <a:t>Questions, literature and hypothesis</a:t>
            </a:r>
          </a:p>
          <a:p>
            <a:pPr marL="397313" indent="-270853">
              <a:spcBef>
                <a:spcPts val="505"/>
              </a:spcBef>
              <a:buClr>
                <a:srgbClr val="7F7F7F"/>
              </a:buClr>
              <a:buAutoNum type="arabicPeriod"/>
              <a:tabLst>
                <a:tab pos="398257" algn="l"/>
              </a:tabLst>
            </a:pPr>
            <a:r>
              <a:rPr lang="en-GB" sz="1561" spc="-52" dirty="0">
                <a:latin typeface="Arial"/>
                <a:cs typeface="Arial"/>
              </a:rPr>
              <a:t>Concepts and </a:t>
            </a:r>
            <a:r>
              <a:rPr lang="en-GB" sz="1561" spc="-59" dirty="0">
                <a:latin typeface="Arial"/>
                <a:cs typeface="Arial"/>
              </a:rPr>
              <a:t>measurement</a:t>
            </a:r>
            <a:endParaRPr sz="1561" dirty="0">
              <a:latin typeface="Arial"/>
              <a:cs typeface="Arial"/>
            </a:endParaRPr>
          </a:p>
          <a:p>
            <a:pPr marL="397313" indent="-270853">
              <a:spcBef>
                <a:spcPts val="505"/>
              </a:spcBef>
              <a:buClr>
                <a:srgbClr val="7F7F7F"/>
              </a:buClr>
              <a:buAutoNum type="arabicPeriod"/>
              <a:tabLst>
                <a:tab pos="398257" algn="l"/>
              </a:tabLst>
            </a:pPr>
            <a:r>
              <a:rPr sz="1561" spc="-134" dirty="0">
                <a:latin typeface="Arial"/>
                <a:cs typeface="Arial"/>
              </a:rPr>
              <a:t>Case  </a:t>
            </a:r>
            <a:r>
              <a:rPr sz="1561" spc="-52" dirty="0">
                <a:latin typeface="Arial"/>
                <a:cs typeface="Arial"/>
              </a:rPr>
              <a:t>Selection </a:t>
            </a:r>
            <a:r>
              <a:rPr sz="1561" spc="-89" dirty="0">
                <a:latin typeface="Arial"/>
                <a:cs typeface="Arial"/>
              </a:rPr>
              <a:t>and </a:t>
            </a:r>
            <a:r>
              <a:rPr lang="en-GB" sz="1561" spc="-45" dirty="0">
                <a:latin typeface="Arial"/>
                <a:cs typeface="Arial"/>
              </a:rPr>
              <a:t>comparative research</a:t>
            </a:r>
            <a:r>
              <a:rPr sz="1561" spc="282" dirty="0">
                <a:latin typeface="Arial"/>
                <a:cs typeface="Arial"/>
              </a:rPr>
              <a:t> </a:t>
            </a:r>
            <a:r>
              <a:rPr sz="1561" spc="-89" dirty="0">
                <a:latin typeface="Arial"/>
                <a:cs typeface="Arial"/>
              </a:rPr>
              <a:t>Designs</a:t>
            </a:r>
            <a:endParaRPr sz="1561" dirty="0">
              <a:latin typeface="Arial"/>
              <a:cs typeface="Arial"/>
            </a:endParaRPr>
          </a:p>
          <a:p>
            <a:pPr marL="397313" indent="-270853">
              <a:spcBef>
                <a:spcPts val="505"/>
              </a:spcBef>
              <a:buClr>
                <a:srgbClr val="7F7F7F"/>
              </a:buClr>
              <a:buAutoNum type="arabicPeriod"/>
              <a:tabLst>
                <a:tab pos="398257" algn="l"/>
              </a:tabLst>
            </a:pPr>
            <a:r>
              <a:rPr sz="1561" spc="-15" dirty="0">
                <a:latin typeface="Arial"/>
                <a:cs typeface="Arial"/>
              </a:rPr>
              <a:t>Quantitative</a:t>
            </a:r>
            <a:r>
              <a:rPr sz="1561" spc="30" dirty="0">
                <a:latin typeface="Arial"/>
                <a:cs typeface="Arial"/>
              </a:rPr>
              <a:t> </a:t>
            </a:r>
            <a:r>
              <a:rPr sz="1561" spc="-82" dirty="0">
                <a:latin typeface="Arial"/>
                <a:cs typeface="Arial"/>
              </a:rPr>
              <a:t>Approaches</a:t>
            </a:r>
            <a:endParaRPr sz="1561" dirty="0">
              <a:latin typeface="Arial"/>
              <a:cs typeface="Arial"/>
            </a:endParaRPr>
          </a:p>
          <a:p>
            <a:pPr marL="397313" indent="-270853">
              <a:spcBef>
                <a:spcPts val="505"/>
              </a:spcBef>
              <a:buClr>
                <a:srgbClr val="7F7F7F"/>
              </a:buClr>
              <a:buAutoNum type="arabicPeriod"/>
              <a:tabLst>
                <a:tab pos="398257" algn="l"/>
              </a:tabLst>
            </a:pPr>
            <a:r>
              <a:rPr sz="1561" spc="-22" dirty="0">
                <a:latin typeface="Arial"/>
                <a:cs typeface="Arial"/>
              </a:rPr>
              <a:t>Qualitative</a:t>
            </a:r>
            <a:r>
              <a:rPr sz="1561" spc="7" dirty="0">
                <a:latin typeface="Arial"/>
                <a:cs typeface="Arial"/>
              </a:rPr>
              <a:t> </a:t>
            </a:r>
            <a:r>
              <a:rPr sz="1561" spc="-82" dirty="0">
                <a:latin typeface="Arial"/>
                <a:cs typeface="Arial"/>
              </a:rPr>
              <a:t>Approaches</a:t>
            </a:r>
            <a:endParaRPr lang="en-GB" sz="1561" dirty="0">
              <a:latin typeface="Arial"/>
              <a:cs typeface="Arial"/>
            </a:endParaRPr>
          </a:p>
          <a:p>
            <a:pPr marL="397313" indent="-270853">
              <a:spcBef>
                <a:spcPts val="505"/>
              </a:spcBef>
              <a:buClr>
                <a:srgbClr val="7F7F7F"/>
              </a:buClr>
              <a:buAutoNum type="arabicPeriod"/>
              <a:tabLst>
                <a:tab pos="398257" algn="l"/>
              </a:tabLst>
            </a:pPr>
            <a:r>
              <a:rPr sz="1561" spc="-37" dirty="0">
                <a:latin typeface="Arial"/>
                <a:cs typeface="Arial"/>
              </a:rPr>
              <a:t>Mixed-Methods</a:t>
            </a:r>
            <a:r>
              <a:rPr sz="1561" spc="-30" dirty="0">
                <a:latin typeface="Arial"/>
                <a:cs typeface="Arial"/>
              </a:rPr>
              <a:t> </a:t>
            </a:r>
            <a:r>
              <a:rPr sz="1561" spc="-82" dirty="0">
                <a:latin typeface="Arial"/>
                <a:cs typeface="Arial"/>
              </a:rPr>
              <a:t>Approaches</a:t>
            </a:r>
            <a:endParaRPr sz="1561" dirty="0">
              <a:latin typeface="Arial"/>
              <a:cs typeface="Arial"/>
            </a:endParaRPr>
          </a:p>
          <a:p>
            <a:pPr marL="397313" indent="-378439">
              <a:spcBef>
                <a:spcPts val="505"/>
              </a:spcBef>
              <a:buClr>
                <a:srgbClr val="7F7F7F"/>
              </a:buClr>
              <a:buAutoNum type="arabicPeriod"/>
              <a:tabLst>
                <a:tab pos="398257" algn="l"/>
              </a:tabLst>
            </a:pPr>
            <a:r>
              <a:rPr sz="1561" spc="-37" dirty="0">
                <a:latin typeface="Arial"/>
                <a:cs typeface="Arial"/>
              </a:rPr>
              <a:t>Ethics</a:t>
            </a:r>
            <a:r>
              <a:rPr lang="en-GB" sz="1561" spc="-37" dirty="0">
                <a:latin typeface="Arial"/>
                <a:cs typeface="Arial"/>
              </a:rPr>
              <a:t> and replication</a:t>
            </a:r>
          </a:p>
          <a:p>
            <a:pPr marL="397313" indent="-378439">
              <a:spcBef>
                <a:spcPts val="505"/>
              </a:spcBef>
              <a:buClr>
                <a:srgbClr val="7F7F7F"/>
              </a:buClr>
              <a:buAutoNum type="arabicPeriod"/>
              <a:tabLst>
                <a:tab pos="398257" algn="l"/>
              </a:tabLst>
            </a:pPr>
            <a:r>
              <a:rPr lang="en-GB" sz="1561" spc="-37" dirty="0">
                <a:latin typeface="Arial"/>
                <a:cs typeface="Arial"/>
              </a:rPr>
              <a:t>Reporting, Writing-up and Publishing</a:t>
            </a:r>
          </a:p>
        </p:txBody>
      </p:sp>
      <p:pic>
        <p:nvPicPr>
          <p:cNvPr id="5" name="Picture 4">
            <a:extLst>
              <a:ext uri="{FF2B5EF4-FFF2-40B4-BE49-F238E27FC236}">
                <a16:creationId xmlns:a16="http://schemas.microsoft.com/office/drawing/2014/main" id="{DE8DB9AB-60DA-40B9-9499-934F51A1A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2" name="object 2"/>
          <p:cNvSpPr txBox="1">
            <a:spLocks noGrp="1"/>
          </p:cNvSpPr>
          <p:nvPr>
            <p:ph type="title"/>
          </p:nvPr>
        </p:nvSpPr>
        <p:spPr>
          <a:xfrm>
            <a:off x="2195736" y="414734"/>
            <a:ext cx="3356224" cy="430887"/>
          </a:xfrm>
          <a:prstGeom prst="rect">
            <a:avLst/>
          </a:prstGeom>
        </p:spPr>
        <p:txBody>
          <a:bodyPr vert="horz" wrap="square" lIns="0" tIns="0" rIns="0" bIns="0" rtlCol="0">
            <a:spAutoFit/>
          </a:bodyPr>
          <a:lstStyle/>
          <a:p>
            <a:pPr marL="18875">
              <a:lnSpc>
                <a:spcPct val="100000"/>
              </a:lnSpc>
            </a:pPr>
            <a:r>
              <a:rPr spc="-111" dirty="0"/>
              <a:t>Research</a:t>
            </a:r>
            <a:r>
              <a:rPr spc="22" dirty="0"/>
              <a:t> </a:t>
            </a:r>
            <a:r>
              <a:rPr spc="-67" dirty="0"/>
              <a:t>Design</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DB9AB-60DA-40B9-9499-934F51A1A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2" name="object 2"/>
          <p:cNvSpPr txBox="1">
            <a:spLocks noGrp="1"/>
          </p:cNvSpPr>
          <p:nvPr>
            <p:ph type="title"/>
          </p:nvPr>
        </p:nvSpPr>
        <p:spPr>
          <a:xfrm>
            <a:off x="2195736" y="414734"/>
            <a:ext cx="4464496" cy="430887"/>
          </a:xfrm>
          <a:prstGeom prst="rect">
            <a:avLst/>
          </a:prstGeom>
        </p:spPr>
        <p:txBody>
          <a:bodyPr vert="horz" wrap="square" lIns="0" tIns="0" rIns="0" bIns="0" rtlCol="0">
            <a:spAutoFit/>
          </a:bodyPr>
          <a:lstStyle/>
          <a:p>
            <a:pPr marL="18875">
              <a:lnSpc>
                <a:spcPct val="100000"/>
              </a:lnSpc>
            </a:pPr>
            <a:r>
              <a:rPr lang="en-GB" dirty="0"/>
              <a:t>Qualitative</a:t>
            </a:r>
            <a:r>
              <a:rPr lang="en-GB" spc="82" dirty="0"/>
              <a:t> </a:t>
            </a:r>
            <a:r>
              <a:rPr lang="en-GB" spc="-22" dirty="0"/>
              <a:t>Methods</a:t>
            </a:r>
            <a:endParaRPr spc="-67" dirty="0"/>
          </a:p>
        </p:txBody>
      </p:sp>
      <p:sp>
        <p:nvSpPr>
          <p:cNvPr id="3" name="object 3"/>
          <p:cNvSpPr txBox="1"/>
          <p:nvPr/>
        </p:nvSpPr>
        <p:spPr>
          <a:xfrm>
            <a:off x="611560" y="1234184"/>
            <a:ext cx="4968552" cy="3587649"/>
          </a:xfrm>
          <a:prstGeom prst="rect">
            <a:avLst/>
          </a:prstGeom>
        </p:spPr>
        <p:txBody>
          <a:bodyPr vert="horz" wrap="square" lIns="0" tIns="0" rIns="0" bIns="0" rtlCol="0">
            <a:spAutoFit/>
          </a:bodyPr>
          <a:lstStyle/>
          <a:p>
            <a:pPr marL="397313" indent="-270853">
              <a:buClr>
                <a:srgbClr val="7F7F7F"/>
              </a:buClr>
              <a:buAutoNum type="arabicPeriod"/>
              <a:tabLst>
                <a:tab pos="398257" algn="l"/>
              </a:tabLst>
            </a:pPr>
            <a:r>
              <a:rPr lang="en-GB" sz="1561" spc="-22" dirty="0">
                <a:latin typeface="Arial"/>
                <a:cs typeface="Arial"/>
              </a:rPr>
              <a:t>Qualitative </a:t>
            </a:r>
            <a:r>
              <a:rPr lang="en-GB" sz="1561" spc="-111" dirty="0">
                <a:latin typeface="Arial"/>
                <a:cs typeface="Arial"/>
              </a:rPr>
              <a:t>Research  </a:t>
            </a:r>
            <a:r>
              <a:rPr lang="en-GB" sz="1561" spc="-45" dirty="0">
                <a:latin typeface="Arial"/>
                <a:cs typeface="Arial"/>
              </a:rPr>
              <a:t>Methods</a:t>
            </a:r>
            <a:r>
              <a:rPr lang="en-GB" sz="1561" spc="89" dirty="0">
                <a:latin typeface="Arial"/>
                <a:cs typeface="Arial"/>
              </a:rPr>
              <a:t> </a:t>
            </a:r>
            <a:r>
              <a:rPr lang="en-GB" sz="1561" spc="-59" dirty="0">
                <a:latin typeface="Arial"/>
                <a:cs typeface="Arial"/>
              </a:rPr>
              <a:t>Overview</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15" dirty="0">
                <a:latin typeface="Arial"/>
                <a:cs typeface="Arial"/>
              </a:rPr>
              <a:t>The </a:t>
            </a:r>
            <a:r>
              <a:rPr lang="en-GB" sz="1561" spc="-22" dirty="0">
                <a:latin typeface="Arial"/>
                <a:cs typeface="Arial"/>
              </a:rPr>
              <a:t>Quality </a:t>
            </a:r>
            <a:r>
              <a:rPr lang="en-GB" sz="1561" dirty="0">
                <a:latin typeface="Arial"/>
                <a:cs typeface="Arial"/>
              </a:rPr>
              <a:t>of </a:t>
            </a:r>
            <a:r>
              <a:rPr lang="en-GB" sz="1561" spc="-22" dirty="0">
                <a:latin typeface="Arial"/>
                <a:cs typeface="Arial"/>
              </a:rPr>
              <a:t>Qualitative </a:t>
            </a:r>
            <a:r>
              <a:rPr lang="en-GB" sz="1561" spc="-111" dirty="0">
                <a:latin typeface="Arial"/>
                <a:cs typeface="Arial"/>
              </a:rPr>
              <a:t>Research</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59" dirty="0">
                <a:latin typeface="Arial"/>
                <a:cs typeface="Arial"/>
              </a:rPr>
              <a:t>Interviews </a:t>
            </a:r>
            <a:r>
              <a:rPr lang="en-GB" sz="1561" spc="-89" dirty="0">
                <a:latin typeface="Arial"/>
                <a:cs typeface="Arial"/>
              </a:rPr>
              <a:t>and Focus </a:t>
            </a:r>
            <a:r>
              <a:rPr lang="en-GB" sz="1561" spc="52" dirty="0">
                <a:latin typeface="Arial"/>
                <a:cs typeface="Arial"/>
              </a:rPr>
              <a:t> </a:t>
            </a:r>
            <a:r>
              <a:rPr lang="en-GB" sz="1561" spc="-82" dirty="0">
                <a:latin typeface="Arial"/>
                <a:cs typeface="Arial"/>
              </a:rPr>
              <a:t>Groups</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45" dirty="0">
                <a:latin typeface="Arial"/>
                <a:cs typeface="Arial"/>
              </a:rPr>
              <a:t>Ethnography </a:t>
            </a:r>
            <a:r>
              <a:rPr lang="en-GB" sz="1561" spc="-89" dirty="0">
                <a:latin typeface="Arial"/>
                <a:cs typeface="Arial"/>
              </a:rPr>
              <a:t>and  </a:t>
            </a:r>
            <a:r>
              <a:rPr lang="en-GB" sz="1561" spc="-30" dirty="0">
                <a:latin typeface="Arial"/>
                <a:cs typeface="Arial"/>
              </a:rPr>
              <a:t>Participant</a:t>
            </a:r>
            <a:r>
              <a:rPr lang="en-GB" sz="1561" spc="97" dirty="0">
                <a:latin typeface="Arial"/>
                <a:cs typeface="Arial"/>
              </a:rPr>
              <a:t> </a:t>
            </a:r>
            <a:r>
              <a:rPr lang="en-GB" sz="1561" spc="-52" dirty="0">
                <a:latin typeface="Arial"/>
                <a:cs typeface="Arial"/>
              </a:rPr>
              <a:t>Observation</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52" dirty="0">
                <a:latin typeface="Arial"/>
                <a:cs typeface="Arial"/>
              </a:rPr>
              <a:t>Online </a:t>
            </a:r>
            <a:r>
              <a:rPr lang="en-GB" sz="1561" spc="-89" dirty="0">
                <a:latin typeface="Arial"/>
                <a:cs typeface="Arial"/>
              </a:rPr>
              <a:t>and  </a:t>
            </a:r>
            <a:r>
              <a:rPr lang="en-GB" sz="1561" spc="-59" dirty="0">
                <a:latin typeface="Arial"/>
                <a:cs typeface="Arial"/>
              </a:rPr>
              <a:t>Social </a:t>
            </a:r>
            <a:r>
              <a:rPr lang="en-GB" sz="1561" spc="-52" dirty="0">
                <a:latin typeface="Arial"/>
                <a:cs typeface="Arial"/>
              </a:rPr>
              <a:t>Media</a:t>
            </a:r>
            <a:r>
              <a:rPr lang="en-GB" sz="1561" spc="186" dirty="0">
                <a:latin typeface="Arial"/>
                <a:cs typeface="Arial"/>
              </a:rPr>
              <a:t> </a:t>
            </a:r>
            <a:r>
              <a:rPr lang="en-GB" sz="1561" spc="-111" dirty="0">
                <a:latin typeface="Arial"/>
                <a:cs typeface="Arial"/>
              </a:rPr>
              <a:t>Research</a:t>
            </a:r>
          </a:p>
          <a:p>
            <a:pPr marL="397313" indent="-270853">
              <a:spcBef>
                <a:spcPts val="505"/>
              </a:spcBef>
              <a:buClr>
                <a:srgbClr val="7F7F7F"/>
              </a:buClr>
              <a:buFontTx/>
              <a:buAutoNum type="arabicPeriod"/>
              <a:tabLst>
                <a:tab pos="398257" algn="l"/>
              </a:tabLst>
            </a:pPr>
            <a:r>
              <a:rPr lang="en-GB" sz="1561" spc="-52" dirty="0">
                <a:latin typeface="Arial"/>
                <a:cs typeface="Arial"/>
              </a:rPr>
              <a:t>Collaborative </a:t>
            </a:r>
            <a:r>
              <a:rPr lang="en-GB" sz="1561" spc="-111" dirty="0">
                <a:latin typeface="Arial"/>
                <a:cs typeface="Arial"/>
              </a:rPr>
              <a:t>Research  </a:t>
            </a:r>
            <a:r>
              <a:rPr lang="en-GB" sz="1561" spc="-89" dirty="0">
                <a:latin typeface="Arial"/>
                <a:cs typeface="Arial"/>
              </a:rPr>
              <a:t>and  </a:t>
            </a:r>
            <a:r>
              <a:rPr lang="en-GB" sz="1561" spc="-45" dirty="0">
                <a:latin typeface="Arial"/>
                <a:cs typeface="Arial"/>
              </a:rPr>
              <a:t>Arts-Based </a:t>
            </a:r>
            <a:r>
              <a:rPr lang="en-GB" sz="1561" spc="-82" dirty="0">
                <a:latin typeface="Arial"/>
                <a:cs typeface="Arial"/>
              </a:rPr>
              <a:t>Approaches</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74" dirty="0">
                <a:latin typeface="Arial"/>
                <a:cs typeface="Arial"/>
              </a:rPr>
              <a:t>Grounded </a:t>
            </a:r>
            <a:r>
              <a:rPr lang="en-GB" sz="1561" spc="-37" dirty="0">
                <a:latin typeface="Arial"/>
                <a:cs typeface="Arial"/>
              </a:rPr>
              <a:t>Theory </a:t>
            </a:r>
            <a:r>
              <a:rPr lang="en-GB" sz="1561" spc="-89" dirty="0">
                <a:latin typeface="Arial"/>
                <a:cs typeface="Arial"/>
              </a:rPr>
              <a:t>and </a:t>
            </a:r>
            <a:r>
              <a:rPr lang="en-GB" sz="1561" spc="-67" dirty="0">
                <a:latin typeface="Arial"/>
                <a:cs typeface="Arial"/>
              </a:rPr>
              <a:t>Coding </a:t>
            </a:r>
            <a:r>
              <a:rPr lang="en-GB" sz="1561" spc="156" dirty="0">
                <a:latin typeface="Arial"/>
                <a:cs typeface="Arial"/>
              </a:rPr>
              <a:t> </a:t>
            </a:r>
            <a:r>
              <a:rPr lang="en-GB" sz="1561" spc="-82" dirty="0">
                <a:latin typeface="Arial"/>
                <a:cs typeface="Arial"/>
              </a:rPr>
              <a:t>Frameworks</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37" dirty="0">
                <a:latin typeface="Arial"/>
                <a:cs typeface="Arial"/>
              </a:rPr>
              <a:t>Archival</a:t>
            </a:r>
            <a:r>
              <a:rPr lang="en-GB" sz="1561" dirty="0">
                <a:latin typeface="Arial"/>
                <a:cs typeface="Arial"/>
              </a:rPr>
              <a:t> </a:t>
            </a:r>
            <a:r>
              <a:rPr lang="en-GB" sz="1561" spc="-111" dirty="0">
                <a:latin typeface="Arial"/>
                <a:cs typeface="Arial"/>
              </a:rPr>
              <a:t>Research and Using Documents in Analysis</a:t>
            </a:r>
            <a:endParaRPr lang="en-GB" sz="1561" dirty="0">
              <a:latin typeface="Arial"/>
              <a:cs typeface="Arial"/>
            </a:endParaRPr>
          </a:p>
          <a:p>
            <a:pPr marL="397313" indent="-270853">
              <a:spcBef>
                <a:spcPts val="505"/>
              </a:spcBef>
              <a:buClr>
                <a:srgbClr val="7F7F7F"/>
              </a:buClr>
              <a:buAutoNum type="arabicPeriod"/>
              <a:tabLst>
                <a:tab pos="398257" algn="l"/>
              </a:tabLst>
            </a:pPr>
            <a:r>
              <a:rPr lang="en-GB" sz="1561" spc="-45" dirty="0">
                <a:latin typeface="Arial"/>
                <a:cs typeface="Arial"/>
              </a:rPr>
              <a:t>Narrative</a:t>
            </a:r>
            <a:r>
              <a:rPr lang="en-GB" sz="1561" spc="22" dirty="0">
                <a:latin typeface="Arial"/>
                <a:cs typeface="Arial"/>
              </a:rPr>
              <a:t> </a:t>
            </a:r>
            <a:r>
              <a:rPr lang="en-GB" sz="1561" spc="-74" dirty="0">
                <a:latin typeface="Arial"/>
                <a:cs typeface="Arial"/>
              </a:rPr>
              <a:t>Analysis</a:t>
            </a:r>
            <a:endParaRPr lang="en-GB" sz="1561" dirty="0">
              <a:latin typeface="Arial"/>
              <a:cs typeface="Arial"/>
            </a:endParaRPr>
          </a:p>
          <a:p>
            <a:pPr marL="397313" indent="-378439">
              <a:spcBef>
                <a:spcPts val="505"/>
              </a:spcBef>
              <a:buClr>
                <a:srgbClr val="7F7F7F"/>
              </a:buClr>
              <a:buAutoNum type="arabicPeriod"/>
              <a:tabLst>
                <a:tab pos="398257" algn="l"/>
              </a:tabLst>
            </a:pPr>
            <a:r>
              <a:rPr lang="en-GB" sz="1561" spc="-67" dirty="0">
                <a:latin typeface="Arial"/>
                <a:cs typeface="Arial"/>
              </a:rPr>
              <a:t>Phenomenology</a:t>
            </a:r>
          </a:p>
          <a:p>
            <a:pPr marL="397313" indent="-378439">
              <a:spcBef>
                <a:spcPts val="505"/>
              </a:spcBef>
              <a:buClr>
                <a:srgbClr val="7F7F7F"/>
              </a:buClr>
              <a:buAutoNum type="arabicPeriod"/>
              <a:tabLst>
                <a:tab pos="398257" algn="l"/>
              </a:tabLst>
            </a:pPr>
            <a:r>
              <a:rPr lang="en-GB" sz="1561" spc="-67" dirty="0">
                <a:latin typeface="Arial"/>
                <a:cs typeface="Arial"/>
              </a:rPr>
              <a:t>The assignment &amp; Case studies</a:t>
            </a:r>
          </a:p>
          <a:p>
            <a:pPr marL="397313" indent="-378439">
              <a:spcBef>
                <a:spcPts val="505"/>
              </a:spcBef>
              <a:buClr>
                <a:srgbClr val="7F7F7F"/>
              </a:buClr>
              <a:buAutoNum type="arabicPeriod"/>
              <a:tabLst>
                <a:tab pos="398257" algn="l"/>
              </a:tabLst>
            </a:pPr>
            <a:endParaRPr lang="en-GB" sz="1561" dirty="0">
              <a:latin typeface="Arial"/>
              <a:cs typeface="Arial"/>
            </a:endParaRPr>
          </a:p>
        </p:txBody>
      </p:sp>
    </p:spTree>
    <p:extLst>
      <p:ext uri="{BB962C8B-B14F-4D97-AF65-F5344CB8AC3E}">
        <p14:creationId xmlns:p14="http://schemas.microsoft.com/office/powerpoint/2010/main" val="1360108024"/>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1560" y="1348248"/>
            <a:ext cx="4161988" cy="3283335"/>
          </a:xfrm>
          <a:prstGeom prst="rect">
            <a:avLst/>
          </a:prstGeom>
        </p:spPr>
        <p:txBody>
          <a:bodyPr vert="horz" wrap="square" lIns="0" tIns="0" rIns="0" bIns="0" rtlCol="0">
            <a:spAutoFit/>
          </a:bodyPr>
          <a:lstStyle/>
          <a:p>
            <a:pPr marL="397313" indent="-270853">
              <a:buClr>
                <a:srgbClr val="7F7F7F"/>
              </a:buClr>
              <a:buAutoNum type="arabicPeriod"/>
              <a:tabLst>
                <a:tab pos="398257" algn="l"/>
              </a:tabLst>
            </a:pPr>
            <a:r>
              <a:rPr sz="1561" spc="-52" dirty="0">
                <a:latin typeface="Arial"/>
                <a:cs typeface="Arial"/>
              </a:rPr>
              <a:t>From </a:t>
            </a:r>
            <a:r>
              <a:rPr sz="1561" spc="-37" dirty="0">
                <a:latin typeface="Arial"/>
                <a:cs typeface="Arial"/>
              </a:rPr>
              <a:t>Theory </a:t>
            </a:r>
            <a:r>
              <a:rPr sz="1561" spc="45" dirty="0">
                <a:latin typeface="Arial"/>
                <a:cs typeface="Arial"/>
              </a:rPr>
              <a:t>to</a:t>
            </a:r>
            <a:r>
              <a:rPr sz="1561" spc="312" dirty="0">
                <a:latin typeface="Arial"/>
                <a:cs typeface="Arial"/>
              </a:rPr>
              <a:t> </a:t>
            </a:r>
            <a:r>
              <a:rPr sz="1561" spc="-22" dirty="0">
                <a:latin typeface="Arial"/>
                <a:cs typeface="Arial"/>
              </a:rPr>
              <a:t>Data</a:t>
            </a:r>
            <a:endParaRPr sz="1561" dirty="0">
              <a:latin typeface="Arial"/>
              <a:cs typeface="Arial"/>
            </a:endParaRPr>
          </a:p>
          <a:p>
            <a:pPr marL="397313" indent="-270853">
              <a:spcBef>
                <a:spcPts val="505"/>
              </a:spcBef>
              <a:buClr>
                <a:srgbClr val="7F7F7F"/>
              </a:buClr>
              <a:buAutoNum type="arabicPeriod"/>
              <a:tabLst>
                <a:tab pos="398257" algn="l"/>
              </a:tabLst>
            </a:pPr>
            <a:r>
              <a:rPr sz="1561" spc="-82" dirty="0">
                <a:latin typeface="Arial"/>
                <a:cs typeface="Arial"/>
              </a:rPr>
              <a:t>Summary  </a:t>
            </a:r>
            <a:r>
              <a:rPr sz="1561" spc="-22" dirty="0">
                <a:latin typeface="Arial"/>
                <a:cs typeface="Arial"/>
              </a:rPr>
              <a:t>Statistics </a:t>
            </a:r>
            <a:r>
              <a:rPr sz="1561" spc="-89" dirty="0">
                <a:latin typeface="Arial"/>
                <a:cs typeface="Arial"/>
              </a:rPr>
              <a:t>and  </a:t>
            </a:r>
            <a:r>
              <a:rPr sz="1561" spc="-15" dirty="0">
                <a:latin typeface="Arial"/>
                <a:cs typeface="Arial"/>
              </a:rPr>
              <a:t>Data</a:t>
            </a:r>
            <a:r>
              <a:rPr sz="1561" spc="-89" dirty="0">
                <a:latin typeface="Arial"/>
                <a:cs typeface="Arial"/>
              </a:rPr>
              <a:t> </a:t>
            </a:r>
            <a:r>
              <a:rPr sz="1561" spc="-45" dirty="0">
                <a:latin typeface="Arial"/>
                <a:cs typeface="Arial"/>
              </a:rPr>
              <a:t>Visualisation</a:t>
            </a:r>
            <a:endParaRPr sz="1561" dirty="0">
              <a:latin typeface="Arial"/>
              <a:cs typeface="Arial"/>
            </a:endParaRPr>
          </a:p>
          <a:p>
            <a:pPr marL="397313" indent="-270853">
              <a:spcBef>
                <a:spcPts val="505"/>
              </a:spcBef>
              <a:buClr>
                <a:srgbClr val="7F7F7F"/>
              </a:buClr>
              <a:buAutoNum type="arabicPeriod"/>
              <a:tabLst>
                <a:tab pos="398257" algn="l"/>
              </a:tabLst>
            </a:pPr>
            <a:r>
              <a:rPr sz="1561" spc="-37" dirty="0">
                <a:latin typeface="Arial"/>
                <a:cs typeface="Arial"/>
              </a:rPr>
              <a:t>Bivariate </a:t>
            </a:r>
            <a:r>
              <a:rPr sz="1561" spc="-59" dirty="0">
                <a:latin typeface="Arial"/>
                <a:cs typeface="Arial"/>
              </a:rPr>
              <a:t>Associations</a:t>
            </a:r>
            <a:r>
              <a:rPr sz="1561" spc="163" dirty="0">
                <a:latin typeface="Arial"/>
                <a:cs typeface="Arial"/>
              </a:rPr>
              <a:t> </a:t>
            </a:r>
            <a:r>
              <a:rPr sz="1561" spc="-22" dirty="0">
                <a:latin typeface="Arial"/>
                <a:cs typeface="Arial"/>
              </a:rPr>
              <a:t>I</a:t>
            </a:r>
            <a:endParaRPr sz="1561" dirty="0">
              <a:latin typeface="Arial"/>
              <a:cs typeface="Arial"/>
            </a:endParaRPr>
          </a:p>
          <a:p>
            <a:pPr marL="397313" indent="-270853">
              <a:spcBef>
                <a:spcPts val="505"/>
              </a:spcBef>
              <a:buClr>
                <a:srgbClr val="7F7F7F"/>
              </a:buClr>
              <a:buAutoNum type="arabicPeriod"/>
              <a:tabLst>
                <a:tab pos="398257" algn="l"/>
              </a:tabLst>
            </a:pPr>
            <a:r>
              <a:rPr sz="1561" spc="-37" dirty="0">
                <a:latin typeface="Arial"/>
                <a:cs typeface="Arial"/>
              </a:rPr>
              <a:t>Bivariate </a:t>
            </a:r>
            <a:r>
              <a:rPr sz="1561" spc="-59" dirty="0">
                <a:latin typeface="Arial"/>
                <a:cs typeface="Arial"/>
              </a:rPr>
              <a:t>Associations</a:t>
            </a:r>
            <a:r>
              <a:rPr sz="1561" spc="169" dirty="0">
                <a:latin typeface="Arial"/>
                <a:cs typeface="Arial"/>
              </a:rPr>
              <a:t> </a:t>
            </a:r>
            <a:r>
              <a:rPr sz="1561" dirty="0">
                <a:latin typeface="Arial"/>
                <a:cs typeface="Arial"/>
              </a:rPr>
              <a:t>II</a:t>
            </a:r>
          </a:p>
          <a:p>
            <a:pPr marL="397313" indent="-270853">
              <a:spcBef>
                <a:spcPts val="505"/>
              </a:spcBef>
              <a:buClr>
                <a:srgbClr val="7F7F7F"/>
              </a:buClr>
              <a:buAutoNum type="arabicPeriod"/>
              <a:tabLst>
                <a:tab pos="398257" algn="l"/>
              </a:tabLst>
            </a:pPr>
            <a:r>
              <a:rPr sz="1561" spc="-30" dirty="0">
                <a:latin typeface="Arial"/>
                <a:cs typeface="Arial"/>
              </a:rPr>
              <a:t>Distributions</a:t>
            </a:r>
            <a:endParaRPr sz="1561" dirty="0">
              <a:latin typeface="Arial"/>
              <a:cs typeface="Arial"/>
            </a:endParaRPr>
          </a:p>
          <a:p>
            <a:pPr marL="397313" indent="-270853">
              <a:spcBef>
                <a:spcPts val="505"/>
              </a:spcBef>
              <a:buClr>
                <a:srgbClr val="7F7F7F"/>
              </a:buClr>
              <a:buAutoNum type="arabicPeriod"/>
              <a:tabLst>
                <a:tab pos="398257" algn="l"/>
              </a:tabLst>
            </a:pPr>
            <a:r>
              <a:rPr sz="1561" spc="-30" dirty="0">
                <a:latin typeface="Arial"/>
                <a:cs typeface="Arial"/>
              </a:rPr>
              <a:t>Probability </a:t>
            </a:r>
            <a:r>
              <a:rPr sz="1561" spc="-89" dirty="0">
                <a:latin typeface="Arial"/>
                <a:cs typeface="Arial"/>
              </a:rPr>
              <a:t>and</a:t>
            </a:r>
            <a:r>
              <a:rPr sz="1561" spc="186" dirty="0">
                <a:latin typeface="Arial"/>
                <a:cs typeface="Arial"/>
              </a:rPr>
              <a:t> </a:t>
            </a:r>
            <a:r>
              <a:rPr sz="1561" spc="-67" dirty="0">
                <a:latin typeface="Arial"/>
                <a:cs typeface="Arial"/>
              </a:rPr>
              <a:t>Sampling</a:t>
            </a:r>
            <a:endParaRPr sz="1561" dirty="0">
              <a:latin typeface="Arial"/>
              <a:cs typeface="Arial"/>
            </a:endParaRPr>
          </a:p>
          <a:p>
            <a:pPr marL="397313" indent="-270853">
              <a:spcBef>
                <a:spcPts val="505"/>
              </a:spcBef>
              <a:buClr>
                <a:srgbClr val="7F7F7F"/>
              </a:buClr>
              <a:buAutoNum type="arabicPeriod"/>
              <a:tabLst>
                <a:tab pos="398257" algn="l"/>
              </a:tabLst>
            </a:pPr>
            <a:r>
              <a:rPr sz="1561" spc="-67" dirty="0">
                <a:latin typeface="Arial"/>
                <a:cs typeface="Arial"/>
              </a:rPr>
              <a:t>Hypothesis </a:t>
            </a:r>
            <a:r>
              <a:rPr sz="1561" spc="-45" dirty="0">
                <a:latin typeface="Arial"/>
                <a:cs typeface="Arial"/>
              </a:rPr>
              <a:t>Testing </a:t>
            </a:r>
            <a:r>
              <a:rPr sz="1561" spc="-89" dirty="0">
                <a:latin typeface="Arial"/>
                <a:cs typeface="Arial"/>
              </a:rPr>
              <a:t>and  </a:t>
            </a:r>
            <a:r>
              <a:rPr sz="1561" spc="-59" dirty="0">
                <a:latin typeface="Arial"/>
                <a:cs typeface="Arial"/>
              </a:rPr>
              <a:t>Significance</a:t>
            </a:r>
            <a:r>
              <a:rPr sz="1561" spc="268" dirty="0">
                <a:latin typeface="Arial"/>
                <a:cs typeface="Arial"/>
              </a:rPr>
              <a:t> </a:t>
            </a:r>
            <a:r>
              <a:rPr sz="1561" spc="-22" dirty="0">
                <a:latin typeface="Arial"/>
                <a:cs typeface="Arial"/>
              </a:rPr>
              <a:t>I</a:t>
            </a:r>
            <a:endParaRPr sz="1561" dirty="0">
              <a:latin typeface="Arial"/>
              <a:cs typeface="Arial"/>
            </a:endParaRPr>
          </a:p>
          <a:p>
            <a:pPr marL="397313" indent="-270853">
              <a:spcBef>
                <a:spcPts val="505"/>
              </a:spcBef>
              <a:buClr>
                <a:srgbClr val="7F7F7F"/>
              </a:buClr>
              <a:buAutoNum type="arabicPeriod"/>
              <a:tabLst>
                <a:tab pos="398257" algn="l"/>
              </a:tabLst>
            </a:pPr>
            <a:r>
              <a:rPr sz="1561" spc="-67" dirty="0">
                <a:latin typeface="Arial"/>
                <a:cs typeface="Arial"/>
              </a:rPr>
              <a:t>Hypothesis </a:t>
            </a:r>
            <a:r>
              <a:rPr sz="1561" spc="-45" dirty="0">
                <a:latin typeface="Arial"/>
                <a:cs typeface="Arial"/>
              </a:rPr>
              <a:t>Testing </a:t>
            </a:r>
            <a:r>
              <a:rPr sz="1561" spc="-89" dirty="0">
                <a:latin typeface="Arial"/>
                <a:cs typeface="Arial"/>
              </a:rPr>
              <a:t>and  </a:t>
            </a:r>
            <a:r>
              <a:rPr sz="1561" spc="-59" dirty="0">
                <a:latin typeface="Arial"/>
                <a:cs typeface="Arial"/>
              </a:rPr>
              <a:t>Significance</a:t>
            </a:r>
            <a:r>
              <a:rPr sz="1561" spc="268" dirty="0">
                <a:latin typeface="Arial"/>
                <a:cs typeface="Arial"/>
              </a:rPr>
              <a:t> </a:t>
            </a:r>
            <a:r>
              <a:rPr sz="1561" dirty="0">
                <a:latin typeface="Arial"/>
                <a:cs typeface="Arial"/>
              </a:rPr>
              <a:t>II</a:t>
            </a:r>
          </a:p>
          <a:p>
            <a:pPr marL="397313" indent="-270853">
              <a:spcBef>
                <a:spcPts val="505"/>
              </a:spcBef>
              <a:buClr>
                <a:srgbClr val="7F7F7F"/>
              </a:buClr>
              <a:buAutoNum type="arabicPeriod"/>
              <a:tabLst>
                <a:tab pos="398257" algn="l"/>
              </a:tabLst>
            </a:pPr>
            <a:r>
              <a:rPr sz="1561" spc="-15" dirty="0">
                <a:latin typeface="Arial"/>
                <a:cs typeface="Arial"/>
              </a:rPr>
              <a:t>The </a:t>
            </a:r>
            <a:r>
              <a:rPr sz="1561" spc="-67" dirty="0">
                <a:latin typeface="Arial"/>
                <a:cs typeface="Arial"/>
              </a:rPr>
              <a:t>Linear </a:t>
            </a:r>
            <a:r>
              <a:rPr sz="1561" spc="-45" dirty="0">
                <a:latin typeface="Arial"/>
                <a:cs typeface="Arial"/>
              </a:rPr>
              <a:t>Model</a:t>
            </a:r>
            <a:r>
              <a:rPr sz="1561" spc="282" dirty="0">
                <a:latin typeface="Arial"/>
                <a:cs typeface="Arial"/>
              </a:rPr>
              <a:t> </a:t>
            </a:r>
            <a:r>
              <a:rPr sz="1561" spc="-22" dirty="0">
                <a:latin typeface="Arial"/>
                <a:cs typeface="Arial"/>
              </a:rPr>
              <a:t>I</a:t>
            </a:r>
            <a:endParaRPr sz="1561" dirty="0">
              <a:latin typeface="Arial"/>
              <a:cs typeface="Arial"/>
            </a:endParaRPr>
          </a:p>
          <a:p>
            <a:pPr marL="397313" indent="-378439">
              <a:spcBef>
                <a:spcPts val="505"/>
              </a:spcBef>
              <a:buClr>
                <a:srgbClr val="7F7F7F"/>
              </a:buClr>
              <a:buAutoNum type="arabicPeriod"/>
              <a:tabLst>
                <a:tab pos="398257" algn="l"/>
              </a:tabLst>
            </a:pPr>
            <a:r>
              <a:rPr sz="1561" spc="-15" dirty="0">
                <a:latin typeface="Arial"/>
                <a:cs typeface="Arial"/>
              </a:rPr>
              <a:t>The </a:t>
            </a:r>
            <a:r>
              <a:rPr sz="1561" spc="-67" dirty="0">
                <a:latin typeface="Arial"/>
                <a:cs typeface="Arial"/>
              </a:rPr>
              <a:t>Linear </a:t>
            </a:r>
            <a:r>
              <a:rPr sz="1561" spc="-45" dirty="0">
                <a:latin typeface="Arial"/>
                <a:cs typeface="Arial"/>
              </a:rPr>
              <a:t>Model</a:t>
            </a:r>
            <a:r>
              <a:rPr sz="1561" spc="282" dirty="0">
                <a:latin typeface="Arial"/>
                <a:cs typeface="Arial"/>
              </a:rPr>
              <a:t> </a:t>
            </a:r>
            <a:r>
              <a:rPr sz="1561" dirty="0">
                <a:latin typeface="Arial"/>
                <a:cs typeface="Arial"/>
              </a:rPr>
              <a:t>II</a:t>
            </a:r>
          </a:p>
          <a:p>
            <a:pPr marL="397313" indent="-378439">
              <a:spcBef>
                <a:spcPts val="505"/>
              </a:spcBef>
              <a:buClr>
                <a:srgbClr val="7F7F7F"/>
              </a:buClr>
              <a:buAutoNum type="arabicPeriod"/>
              <a:tabLst>
                <a:tab pos="398257" algn="l"/>
              </a:tabLst>
            </a:pPr>
            <a:r>
              <a:rPr sz="1561" spc="-59" dirty="0">
                <a:latin typeface="Arial"/>
                <a:cs typeface="Arial"/>
              </a:rPr>
              <a:t>Assumptions </a:t>
            </a:r>
            <a:r>
              <a:rPr sz="1561" dirty="0">
                <a:latin typeface="Arial"/>
                <a:cs typeface="Arial"/>
              </a:rPr>
              <a:t>of </a:t>
            </a:r>
            <a:r>
              <a:rPr sz="1561" spc="-22" dirty="0">
                <a:latin typeface="Arial"/>
                <a:cs typeface="Arial"/>
              </a:rPr>
              <a:t>the </a:t>
            </a:r>
            <a:r>
              <a:rPr sz="1561" spc="-67" dirty="0">
                <a:latin typeface="Arial"/>
                <a:cs typeface="Arial"/>
              </a:rPr>
              <a:t>Linear </a:t>
            </a:r>
            <a:r>
              <a:rPr sz="1561" spc="59" dirty="0">
                <a:latin typeface="Arial"/>
                <a:cs typeface="Arial"/>
              </a:rPr>
              <a:t> </a:t>
            </a:r>
            <a:r>
              <a:rPr sz="1561" spc="-45" dirty="0">
                <a:latin typeface="Arial"/>
                <a:cs typeface="Arial"/>
              </a:rPr>
              <a:t>Model</a:t>
            </a:r>
            <a:endParaRPr sz="1561" dirty="0">
              <a:latin typeface="Arial"/>
              <a:cs typeface="Arial"/>
            </a:endParaRPr>
          </a:p>
        </p:txBody>
      </p:sp>
      <p:pic>
        <p:nvPicPr>
          <p:cNvPr id="5" name="Picture 4">
            <a:extLst>
              <a:ext uri="{FF2B5EF4-FFF2-40B4-BE49-F238E27FC236}">
                <a16:creationId xmlns:a16="http://schemas.microsoft.com/office/drawing/2014/main" id="{297AFD42-1C8A-49E6-9541-92B700B11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2" name="object 2"/>
          <p:cNvSpPr txBox="1">
            <a:spLocks noGrp="1"/>
          </p:cNvSpPr>
          <p:nvPr>
            <p:ph type="title"/>
          </p:nvPr>
        </p:nvSpPr>
        <p:spPr>
          <a:xfrm>
            <a:off x="2138145" y="339502"/>
            <a:ext cx="4796383" cy="430887"/>
          </a:xfrm>
          <a:prstGeom prst="rect">
            <a:avLst/>
          </a:prstGeom>
        </p:spPr>
        <p:txBody>
          <a:bodyPr vert="horz" wrap="square" lIns="0" tIns="0" rIns="0" bIns="0" rtlCol="0">
            <a:spAutoFit/>
          </a:bodyPr>
          <a:lstStyle/>
          <a:p>
            <a:pPr marL="18875">
              <a:lnSpc>
                <a:spcPct val="100000"/>
              </a:lnSpc>
            </a:pPr>
            <a:r>
              <a:rPr spc="15" dirty="0"/>
              <a:t>Quantitative Data</a:t>
            </a:r>
            <a:r>
              <a:rPr spc="178" dirty="0"/>
              <a:t> </a:t>
            </a:r>
            <a:r>
              <a:rPr spc="-67" dirty="0"/>
              <a:t>Analysis</a:t>
            </a: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1560" y="1352550"/>
            <a:ext cx="5453998" cy="2979021"/>
          </a:xfrm>
          <a:prstGeom prst="rect">
            <a:avLst/>
          </a:prstGeom>
        </p:spPr>
        <p:txBody>
          <a:bodyPr vert="horz" wrap="square" lIns="0" tIns="0" rIns="0" bIns="0" rtlCol="0">
            <a:spAutoFit/>
          </a:bodyPr>
          <a:lstStyle/>
          <a:p>
            <a:pPr marL="397313" indent="-270853">
              <a:buClr>
                <a:srgbClr val="7F7F7F"/>
              </a:buClr>
              <a:buAutoNum type="arabicPeriod"/>
              <a:tabLst>
                <a:tab pos="398257" algn="l"/>
              </a:tabLst>
            </a:pPr>
            <a:r>
              <a:rPr sz="1561" spc="-22" dirty="0">
                <a:latin typeface="Arial"/>
                <a:cs typeface="Arial"/>
              </a:rPr>
              <a:t>Introduction</a:t>
            </a:r>
            <a:endParaRPr sz="1561" dirty="0">
              <a:latin typeface="Arial"/>
              <a:cs typeface="Arial"/>
            </a:endParaRPr>
          </a:p>
          <a:p>
            <a:pPr marL="397313" indent="-270853">
              <a:spcBef>
                <a:spcPts val="505"/>
              </a:spcBef>
              <a:buClr>
                <a:srgbClr val="7F7F7F"/>
              </a:buClr>
              <a:buAutoNum type="arabicPeriod"/>
              <a:tabLst>
                <a:tab pos="398257" algn="l"/>
              </a:tabLst>
            </a:pPr>
            <a:r>
              <a:rPr sz="1561" spc="-30" dirty="0">
                <a:latin typeface="Arial"/>
                <a:cs typeface="Arial"/>
              </a:rPr>
              <a:t>Karl</a:t>
            </a:r>
            <a:r>
              <a:rPr sz="1561" spc="-15" dirty="0">
                <a:latin typeface="Arial"/>
                <a:cs typeface="Arial"/>
              </a:rPr>
              <a:t> </a:t>
            </a:r>
            <a:r>
              <a:rPr sz="1561" spc="-45" dirty="0">
                <a:latin typeface="Arial"/>
                <a:cs typeface="Arial"/>
              </a:rPr>
              <a:t>Marx</a:t>
            </a:r>
            <a:endParaRPr sz="1561" dirty="0">
              <a:latin typeface="Arial"/>
              <a:cs typeface="Arial"/>
            </a:endParaRPr>
          </a:p>
          <a:p>
            <a:pPr marL="397313" indent="-270853">
              <a:spcBef>
                <a:spcPts val="505"/>
              </a:spcBef>
              <a:buClr>
                <a:srgbClr val="7F7F7F"/>
              </a:buClr>
              <a:buAutoNum type="arabicPeriod"/>
              <a:tabLst>
                <a:tab pos="398257" algn="l"/>
              </a:tabLst>
            </a:pPr>
            <a:r>
              <a:rPr sz="1561" spc="-59" dirty="0">
                <a:latin typeface="Arial"/>
                <a:cs typeface="Arial"/>
              </a:rPr>
              <a:t>Émile</a:t>
            </a:r>
            <a:r>
              <a:rPr sz="1561" spc="30" dirty="0">
                <a:latin typeface="Arial"/>
                <a:cs typeface="Arial"/>
              </a:rPr>
              <a:t> </a:t>
            </a:r>
            <a:r>
              <a:rPr sz="1561" spc="-52" dirty="0">
                <a:latin typeface="Arial"/>
                <a:cs typeface="Arial"/>
              </a:rPr>
              <a:t>Durkheim</a:t>
            </a:r>
            <a:endParaRPr sz="1561" dirty="0">
              <a:latin typeface="Arial"/>
              <a:cs typeface="Arial"/>
            </a:endParaRPr>
          </a:p>
          <a:p>
            <a:pPr marL="397313" indent="-270853">
              <a:spcBef>
                <a:spcPts val="505"/>
              </a:spcBef>
              <a:buClr>
                <a:srgbClr val="7F7F7F"/>
              </a:buClr>
              <a:buAutoNum type="arabicPeriod"/>
              <a:tabLst>
                <a:tab pos="398257" algn="l"/>
              </a:tabLst>
            </a:pPr>
            <a:r>
              <a:rPr sz="1561" spc="-37" dirty="0">
                <a:latin typeface="Arial"/>
                <a:cs typeface="Arial"/>
              </a:rPr>
              <a:t>Max </a:t>
            </a:r>
            <a:r>
              <a:rPr sz="1561" spc="-82" dirty="0">
                <a:latin typeface="Arial"/>
                <a:cs typeface="Arial"/>
              </a:rPr>
              <a:t>Weber</a:t>
            </a:r>
            <a:endParaRPr sz="1561" dirty="0">
              <a:latin typeface="Arial"/>
              <a:cs typeface="Arial"/>
            </a:endParaRPr>
          </a:p>
          <a:p>
            <a:pPr marL="397313" indent="-270853">
              <a:spcBef>
                <a:spcPts val="505"/>
              </a:spcBef>
              <a:buClr>
                <a:srgbClr val="7F7F7F"/>
              </a:buClr>
              <a:buAutoNum type="arabicPeriod"/>
              <a:tabLst>
                <a:tab pos="398257" algn="l"/>
              </a:tabLst>
            </a:pPr>
            <a:r>
              <a:rPr sz="1561" spc="-45" dirty="0">
                <a:latin typeface="Arial"/>
                <a:cs typeface="Arial"/>
              </a:rPr>
              <a:t>Erving</a:t>
            </a:r>
            <a:r>
              <a:rPr sz="1561" spc="-7" dirty="0">
                <a:latin typeface="Arial"/>
                <a:cs typeface="Arial"/>
              </a:rPr>
              <a:t> </a:t>
            </a:r>
            <a:r>
              <a:rPr sz="1561" spc="-52" dirty="0">
                <a:latin typeface="Arial"/>
                <a:cs typeface="Arial"/>
              </a:rPr>
              <a:t>Goffman</a:t>
            </a:r>
            <a:endParaRPr sz="1561" dirty="0">
              <a:latin typeface="Arial"/>
              <a:cs typeface="Arial"/>
            </a:endParaRPr>
          </a:p>
          <a:p>
            <a:pPr marL="397313" indent="-270853">
              <a:spcBef>
                <a:spcPts val="505"/>
              </a:spcBef>
              <a:buClr>
                <a:srgbClr val="7F7F7F"/>
              </a:buClr>
              <a:buAutoNum type="arabicPeriod"/>
              <a:tabLst>
                <a:tab pos="398257" algn="l"/>
              </a:tabLst>
            </a:pPr>
            <a:r>
              <a:rPr sz="1561" spc="-52" dirty="0">
                <a:latin typeface="Arial"/>
                <a:cs typeface="Arial"/>
              </a:rPr>
              <a:t>Feminist</a:t>
            </a:r>
            <a:r>
              <a:rPr sz="1561" spc="-22" dirty="0">
                <a:latin typeface="Arial"/>
                <a:cs typeface="Arial"/>
              </a:rPr>
              <a:t> </a:t>
            </a:r>
            <a:r>
              <a:rPr sz="1561" spc="-37" dirty="0">
                <a:latin typeface="Arial"/>
                <a:cs typeface="Arial"/>
              </a:rPr>
              <a:t>Theory</a:t>
            </a:r>
            <a:endParaRPr sz="1561" dirty="0">
              <a:latin typeface="Arial"/>
              <a:cs typeface="Arial"/>
            </a:endParaRPr>
          </a:p>
          <a:p>
            <a:pPr marL="397313" indent="-270853">
              <a:spcBef>
                <a:spcPts val="505"/>
              </a:spcBef>
              <a:buClr>
                <a:srgbClr val="7F7F7F"/>
              </a:buClr>
              <a:buAutoNum type="arabicPeriod"/>
              <a:tabLst>
                <a:tab pos="398257" algn="l"/>
              </a:tabLst>
            </a:pPr>
            <a:r>
              <a:rPr sz="1561" spc="-15" dirty="0">
                <a:latin typeface="Arial"/>
                <a:cs typeface="Arial"/>
              </a:rPr>
              <a:t>The </a:t>
            </a:r>
            <a:r>
              <a:rPr sz="1561" spc="-22" dirty="0">
                <a:latin typeface="Arial"/>
                <a:cs typeface="Arial"/>
              </a:rPr>
              <a:t>Frankfurt</a:t>
            </a:r>
            <a:r>
              <a:rPr sz="1561" spc="141" dirty="0">
                <a:latin typeface="Arial"/>
                <a:cs typeface="Arial"/>
              </a:rPr>
              <a:t> </a:t>
            </a:r>
            <a:r>
              <a:rPr sz="1561" spc="-67" dirty="0">
                <a:latin typeface="Arial"/>
                <a:cs typeface="Arial"/>
              </a:rPr>
              <a:t>School</a:t>
            </a:r>
            <a:endParaRPr sz="1561" dirty="0">
              <a:latin typeface="Arial"/>
              <a:cs typeface="Arial"/>
            </a:endParaRPr>
          </a:p>
          <a:p>
            <a:pPr marL="397313" indent="-270853">
              <a:spcBef>
                <a:spcPts val="505"/>
              </a:spcBef>
              <a:buClr>
                <a:srgbClr val="7F7F7F"/>
              </a:buClr>
              <a:buAutoNum type="arabicPeriod"/>
              <a:tabLst>
                <a:tab pos="398257" algn="l"/>
              </a:tabLst>
            </a:pPr>
            <a:r>
              <a:rPr sz="1561" spc="-37" dirty="0">
                <a:latin typeface="Arial"/>
                <a:cs typeface="Arial"/>
              </a:rPr>
              <a:t>Michel</a:t>
            </a:r>
            <a:r>
              <a:rPr sz="1561" spc="-22" dirty="0">
                <a:latin typeface="Arial"/>
                <a:cs typeface="Arial"/>
              </a:rPr>
              <a:t> </a:t>
            </a:r>
            <a:r>
              <a:rPr sz="1561" spc="-37" dirty="0">
                <a:latin typeface="Arial"/>
                <a:cs typeface="Arial"/>
              </a:rPr>
              <a:t>Foucault</a:t>
            </a:r>
            <a:endParaRPr sz="1561" dirty="0">
              <a:latin typeface="Arial"/>
              <a:cs typeface="Arial"/>
            </a:endParaRPr>
          </a:p>
          <a:p>
            <a:pPr marL="397313" indent="-270853">
              <a:spcBef>
                <a:spcPts val="505"/>
              </a:spcBef>
              <a:buClr>
                <a:srgbClr val="7F7F7F"/>
              </a:buClr>
              <a:buAutoNum type="arabicPeriod"/>
              <a:tabLst>
                <a:tab pos="398257" algn="l"/>
              </a:tabLst>
            </a:pPr>
            <a:r>
              <a:rPr sz="1561" spc="-37" dirty="0">
                <a:latin typeface="Arial"/>
                <a:cs typeface="Arial"/>
              </a:rPr>
              <a:t>Postcolonial, </a:t>
            </a:r>
            <a:r>
              <a:rPr sz="1561" spc="-52" dirty="0">
                <a:latin typeface="Arial"/>
                <a:cs typeface="Arial"/>
              </a:rPr>
              <a:t>Decolonial:  </a:t>
            </a:r>
            <a:r>
              <a:rPr sz="1561" spc="-82" dirty="0">
                <a:latin typeface="Arial"/>
                <a:cs typeface="Arial"/>
              </a:rPr>
              <a:t>Towards  </a:t>
            </a:r>
            <a:r>
              <a:rPr sz="1561" spc="-111" dirty="0">
                <a:latin typeface="Arial"/>
                <a:cs typeface="Arial"/>
              </a:rPr>
              <a:t>a  </a:t>
            </a:r>
            <a:r>
              <a:rPr sz="1561" spc="-59" dirty="0">
                <a:latin typeface="Arial"/>
                <a:cs typeface="Arial"/>
              </a:rPr>
              <a:t>Global </a:t>
            </a:r>
            <a:r>
              <a:rPr sz="1561" spc="-67" dirty="0">
                <a:latin typeface="Arial"/>
                <a:cs typeface="Arial"/>
              </a:rPr>
              <a:t>Social</a:t>
            </a:r>
            <a:r>
              <a:rPr sz="1561" spc="67" dirty="0">
                <a:latin typeface="Arial"/>
                <a:cs typeface="Arial"/>
              </a:rPr>
              <a:t> </a:t>
            </a:r>
            <a:r>
              <a:rPr sz="1561" spc="-37" dirty="0">
                <a:latin typeface="Arial"/>
                <a:cs typeface="Arial"/>
              </a:rPr>
              <a:t>Theory</a:t>
            </a:r>
            <a:endParaRPr sz="1561" dirty="0">
              <a:latin typeface="Arial"/>
              <a:cs typeface="Arial"/>
            </a:endParaRPr>
          </a:p>
          <a:p>
            <a:pPr marL="397313" indent="-378439">
              <a:spcBef>
                <a:spcPts val="505"/>
              </a:spcBef>
              <a:buClr>
                <a:srgbClr val="7F7F7F"/>
              </a:buClr>
              <a:buAutoNum type="arabicPeriod"/>
              <a:tabLst>
                <a:tab pos="398257" algn="l"/>
              </a:tabLst>
            </a:pPr>
            <a:r>
              <a:rPr sz="1561" spc="-52" dirty="0">
                <a:latin typeface="Arial"/>
                <a:cs typeface="Arial"/>
              </a:rPr>
              <a:t>Pierre</a:t>
            </a:r>
            <a:r>
              <a:rPr sz="1561" spc="30" dirty="0">
                <a:latin typeface="Arial"/>
                <a:cs typeface="Arial"/>
              </a:rPr>
              <a:t> </a:t>
            </a:r>
            <a:r>
              <a:rPr sz="1561" spc="-52" dirty="0">
                <a:latin typeface="Arial"/>
                <a:cs typeface="Arial"/>
              </a:rPr>
              <a:t>Bourdieu</a:t>
            </a:r>
            <a:endParaRPr sz="1561" dirty="0">
              <a:latin typeface="Arial"/>
              <a:cs typeface="Arial"/>
            </a:endParaRPr>
          </a:p>
        </p:txBody>
      </p:sp>
      <p:pic>
        <p:nvPicPr>
          <p:cNvPr id="5" name="Picture 4">
            <a:extLst>
              <a:ext uri="{FF2B5EF4-FFF2-40B4-BE49-F238E27FC236}">
                <a16:creationId xmlns:a16="http://schemas.microsoft.com/office/drawing/2014/main" id="{FBE9649D-A27A-401A-A8A2-5064566C7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2" name="object 2"/>
          <p:cNvSpPr txBox="1">
            <a:spLocks noGrp="1"/>
          </p:cNvSpPr>
          <p:nvPr>
            <p:ph type="title"/>
          </p:nvPr>
        </p:nvSpPr>
        <p:spPr>
          <a:xfrm>
            <a:off x="2123728" y="354636"/>
            <a:ext cx="3002931" cy="430887"/>
          </a:xfrm>
          <a:prstGeom prst="rect">
            <a:avLst/>
          </a:prstGeom>
        </p:spPr>
        <p:txBody>
          <a:bodyPr vert="horz" wrap="square" lIns="0" tIns="0" rIns="0" bIns="0" rtlCol="0">
            <a:spAutoFit/>
          </a:bodyPr>
          <a:lstStyle/>
          <a:p>
            <a:pPr marL="18875">
              <a:lnSpc>
                <a:spcPct val="100000"/>
              </a:lnSpc>
            </a:pPr>
            <a:r>
              <a:rPr spc="-52" dirty="0"/>
              <a:t>Social</a:t>
            </a:r>
            <a:r>
              <a:rPr spc="-15" dirty="0"/>
              <a:t> Theory</a:t>
            </a:r>
          </a:p>
        </p:txBody>
      </p:sp>
    </p:spTree>
  </p:cSld>
  <p:clrMapOvr>
    <a:masterClrMapping/>
  </p:clrMapOvr>
  <p:transition>
    <p:cut/>
  </p:transition>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8203</TotalTime>
  <Words>638</Words>
  <Application>Microsoft Office PowerPoint</Application>
  <PresentationFormat>On-screen Show (16:9)</PresentationFormat>
  <Paragraphs>132</Paragraphs>
  <Slides>11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Lucida Sans Unicode</vt:lpstr>
      <vt:lpstr>Times New Roman</vt:lpstr>
      <vt:lpstr>Trebuchet MS</vt:lpstr>
      <vt:lpstr>UoG_PowerPoint_16.9</vt:lpstr>
      <vt:lpstr>Acrobat Document</vt:lpstr>
      <vt:lpstr>The Research Training Programme of the Graduate School of Social  Sciences</vt:lpstr>
      <vt:lpstr>Reality….</vt:lpstr>
      <vt:lpstr>Why bother with research methods training?</vt:lpstr>
      <vt:lpstr>The Research  Training Programme (RTP)</vt:lpstr>
      <vt:lpstr>Certificate in Social Science Research Methods (CSSRM)</vt:lpstr>
      <vt:lpstr>Research Design</vt:lpstr>
      <vt:lpstr>Qualitative Methods</vt:lpstr>
      <vt:lpstr>Quantitative Data Analysis</vt:lpstr>
      <vt:lpstr>Social Theory</vt:lpstr>
      <vt:lpstr>Applied Qualitative Methods</vt:lpstr>
      <vt:lpstr>Support Structure for the Courses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Iona Dargie</cp:lastModifiedBy>
  <cp:revision>189</cp:revision>
  <dcterms:created xsi:type="dcterms:W3CDTF">2016-02-16T11:44:26Z</dcterms:created>
  <dcterms:modified xsi:type="dcterms:W3CDTF">2022-08-18T10:41:59Z</dcterms:modified>
  <cp:category/>
</cp:coreProperties>
</file>