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311" r:id="rId3"/>
    <p:sldId id="314" r:id="rId4"/>
    <p:sldId id="361" r:id="rId5"/>
    <p:sldId id="403" r:id="rId6"/>
    <p:sldId id="398" r:id="rId7"/>
    <p:sldId id="330" r:id="rId8"/>
    <p:sldId id="319" r:id="rId9"/>
    <p:sldId id="405" r:id="rId10"/>
    <p:sldId id="318" r:id="rId11"/>
    <p:sldId id="320" r:id="rId12"/>
    <p:sldId id="321" r:id="rId13"/>
    <p:sldId id="299" r:id="rId14"/>
    <p:sldId id="399" r:id="rId15"/>
    <p:sldId id="390"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98" userDrawn="1">
          <p15:clr>
            <a:srgbClr val="A4A3A4"/>
          </p15:clr>
        </p15:guide>
        <p15:guide id="2" pos="2113" userDrawn="1">
          <p15:clr>
            <a:srgbClr val="A4A3A4"/>
          </p15:clr>
        </p15:guide>
        <p15:guide id="3" orient="horz" pos="3128"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DA6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77086" autoAdjust="0"/>
  </p:normalViewPr>
  <p:slideViewPr>
    <p:cSldViewPr snapToGrid="0">
      <p:cViewPr varScale="1">
        <p:scale>
          <a:sx n="95" d="100"/>
          <a:sy n="95" d="100"/>
        </p:scale>
        <p:origin x="1554" y="78"/>
      </p:cViewPr>
      <p:guideLst>
        <p:guide orient="horz" pos="2160"/>
        <p:guide pos="3840"/>
      </p:guideLst>
    </p:cSldViewPr>
  </p:slideViewPr>
  <p:notesTextViewPr>
    <p:cViewPr>
      <p:scale>
        <a:sx n="1" d="1"/>
        <a:sy n="1" d="1"/>
      </p:scale>
      <p:origin x="0" y="0"/>
    </p:cViewPr>
  </p:notesTextViewPr>
  <p:sorterViewPr>
    <p:cViewPr>
      <p:scale>
        <a:sx n="100" d="100"/>
        <a:sy n="100" d="100"/>
      </p:scale>
      <p:origin x="0" y="3192"/>
    </p:cViewPr>
  </p:sorterViewPr>
  <p:notesViewPr>
    <p:cSldViewPr snapToGrid="0">
      <p:cViewPr varScale="1">
        <p:scale>
          <a:sx n="79" d="100"/>
          <a:sy n="79" d="100"/>
        </p:scale>
        <p:origin x="4014" y="108"/>
      </p:cViewPr>
      <p:guideLst>
        <p:guide orient="horz" pos="3098"/>
        <p:guide pos="2113"/>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411"/>
          </a:xfrm>
          <a:prstGeom prst="rect">
            <a:avLst/>
          </a:prstGeom>
        </p:spPr>
        <p:txBody>
          <a:bodyPr vert="horz" lIns="95569" tIns="47784" rIns="95569" bIns="47784" rtlCol="0"/>
          <a:lstStyle>
            <a:lvl1pPr algn="l">
              <a:defRPr sz="1300"/>
            </a:lvl1pPr>
          </a:lstStyle>
          <a:p>
            <a:endParaRPr lang="en-GB"/>
          </a:p>
        </p:txBody>
      </p:sp>
      <p:sp>
        <p:nvSpPr>
          <p:cNvPr id="3" name="Date Placeholder 2"/>
          <p:cNvSpPr>
            <a:spLocks noGrp="1"/>
          </p:cNvSpPr>
          <p:nvPr>
            <p:ph type="dt" sz="quarter" idx="1"/>
          </p:nvPr>
        </p:nvSpPr>
        <p:spPr>
          <a:xfrm>
            <a:off x="3850445" y="1"/>
            <a:ext cx="2945660" cy="496411"/>
          </a:xfrm>
          <a:prstGeom prst="rect">
            <a:avLst/>
          </a:prstGeom>
        </p:spPr>
        <p:txBody>
          <a:bodyPr vert="horz" lIns="95569" tIns="47784" rIns="95569" bIns="47784" rtlCol="0"/>
          <a:lstStyle>
            <a:lvl1pPr algn="r">
              <a:defRPr sz="1300"/>
            </a:lvl1pPr>
          </a:lstStyle>
          <a:p>
            <a:fld id="{9919B1EE-083C-41DF-B630-0CEC0DA8CE30}" type="datetimeFigureOut">
              <a:rPr lang="en-GB" smtClean="0"/>
              <a:t>20/10/2022</a:t>
            </a:fld>
            <a:endParaRPr lang="en-GB"/>
          </a:p>
        </p:txBody>
      </p:sp>
      <p:sp>
        <p:nvSpPr>
          <p:cNvPr id="4" name="Footer Placeholder 3"/>
          <p:cNvSpPr>
            <a:spLocks noGrp="1"/>
          </p:cNvSpPr>
          <p:nvPr>
            <p:ph type="ftr" sz="quarter" idx="2"/>
          </p:nvPr>
        </p:nvSpPr>
        <p:spPr>
          <a:xfrm>
            <a:off x="0" y="9430094"/>
            <a:ext cx="2945660" cy="496411"/>
          </a:xfrm>
          <a:prstGeom prst="rect">
            <a:avLst/>
          </a:prstGeom>
        </p:spPr>
        <p:txBody>
          <a:bodyPr vert="horz" lIns="95569" tIns="47784" rIns="95569" bIns="47784" rtlCol="0" anchor="b"/>
          <a:lstStyle>
            <a:lvl1pPr algn="l">
              <a:defRPr sz="1300"/>
            </a:lvl1pPr>
          </a:lstStyle>
          <a:p>
            <a:endParaRPr lang="en-GB"/>
          </a:p>
        </p:txBody>
      </p:sp>
      <p:sp>
        <p:nvSpPr>
          <p:cNvPr id="5" name="Slide Number Placeholder 4"/>
          <p:cNvSpPr>
            <a:spLocks noGrp="1"/>
          </p:cNvSpPr>
          <p:nvPr>
            <p:ph type="sldNum" sz="quarter" idx="3"/>
          </p:nvPr>
        </p:nvSpPr>
        <p:spPr>
          <a:xfrm>
            <a:off x="3850445" y="9430094"/>
            <a:ext cx="2945660" cy="496411"/>
          </a:xfrm>
          <a:prstGeom prst="rect">
            <a:avLst/>
          </a:prstGeom>
        </p:spPr>
        <p:txBody>
          <a:bodyPr vert="horz" lIns="95569" tIns="47784" rIns="95569" bIns="47784" rtlCol="0" anchor="b"/>
          <a:lstStyle>
            <a:lvl1pPr algn="r">
              <a:defRPr sz="1300"/>
            </a:lvl1pPr>
          </a:lstStyle>
          <a:p>
            <a:fld id="{555EBC41-21E3-40B6-B596-9D2115078828}" type="slidenum">
              <a:rPr lang="en-GB" smtClean="0"/>
              <a:t>‹#›</a:t>
            </a:fld>
            <a:endParaRPr lang="en-GB"/>
          </a:p>
        </p:txBody>
      </p:sp>
    </p:spTree>
    <p:extLst>
      <p:ext uri="{BB962C8B-B14F-4D97-AF65-F5344CB8AC3E}">
        <p14:creationId xmlns:p14="http://schemas.microsoft.com/office/powerpoint/2010/main" val="3978705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411"/>
          </a:xfrm>
          <a:prstGeom prst="rect">
            <a:avLst/>
          </a:prstGeom>
        </p:spPr>
        <p:txBody>
          <a:bodyPr vert="horz" lIns="95569" tIns="47784" rIns="95569" bIns="47784" rtlCol="0"/>
          <a:lstStyle>
            <a:lvl1pPr algn="l">
              <a:defRPr sz="1300"/>
            </a:lvl1pPr>
          </a:lstStyle>
          <a:p>
            <a:endParaRPr lang="en-GB"/>
          </a:p>
        </p:txBody>
      </p:sp>
      <p:sp>
        <p:nvSpPr>
          <p:cNvPr id="3" name="Date Placeholder 2"/>
          <p:cNvSpPr>
            <a:spLocks noGrp="1"/>
          </p:cNvSpPr>
          <p:nvPr>
            <p:ph type="dt" idx="1"/>
          </p:nvPr>
        </p:nvSpPr>
        <p:spPr>
          <a:xfrm>
            <a:off x="3850445" y="1"/>
            <a:ext cx="2945660" cy="496411"/>
          </a:xfrm>
          <a:prstGeom prst="rect">
            <a:avLst/>
          </a:prstGeom>
        </p:spPr>
        <p:txBody>
          <a:bodyPr vert="horz" lIns="95569" tIns="47784" rIns="95569" bIns="47784" rtlCol="0"/>
          <a:lstStyle>
            <a:lvl1pPr algn="r">
              <a:defRPr sz="1300"/>
            </a:lvl1pPr>
          </a:lstStyle>
          <a:p>
            <a:fld id="{86E33975-6177-499F-8F3F-8C75F6211666}" type="datetimeFigureOut">
              <a:rPr lang="en-GB" smtClean="0"/>
              <a:t>20/10/2022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9" tIns="47784" rIns="95569" bIns="47784" rtlCol="0" anchor="ctr"/>
          <a:lstStyle/>
          <a:p>
            <a:endParaRPr lang="en-GB"/>
          </a:p>
        </p:txBody>
      </p:sp>
      <p:sp>
        <p:nvSpPr>
          <p:cNvPr id="5" name="Notes Placeholder 4"/>
          <p:cNvSpPr>
            <a:spLocks noGrp="1"/>
          </p:cNvSpPr>
          <p:nvPr>
            <p:ph type="body" sz="quarter" idx="3"/>
          </p:nvPr>
        </p:nvSpPr>
        <p:spPr>
          <a:xfrm>
            <a:off x="679768" y="4715911"/>
            <a:ext cx="5438140" cy="4467701"/>
          </a:xfrm>
          <a:prstGeom prst="rect">
            <a:avLst/>
          </a:prstGeom>
        </p:spPr>
        <p:txBody>
          <a:bodyPr vert="horz" lIns="95569" tIns="47784" rIns="95569" bIns="47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4"/>
            <a:ext cx="2945660" cy="496411"/>
          </a:xfrm>
          <a:prstGeom prst="rect">
            <a:avLst/>
          </a:prstGeom>
        </p:spPr>
        <p:txBody>
          <a:bodyPr vert="horz" lIns="95569" tIns="47784" rIns="95569" bIns="47784" rtlCol="0" anchor="b"/>
          <a:lstStyle>
            <a:lvl1pPr algn="l">
              <a:defRPr sz="1300"/>
            </a:lvl1pPr>
          </a:lstStyle>
          <a:p>
            <a:endParaRPr lang="en-GB"/>
          </a:p>
        </p:txBody>
      </p:sp>
      <p:sp>
        <p:nvSpPr>
          <p:cNvPr id="7" name="Slide Number Placeholder 6"/>
          <p:cNvSpPr>
            <a:spLocks noGrp="1"/>
          </p:cNvSpPr>
          <p:nvPr>
            <p:ph type="sldNum" sz="quarter" idx="5"/>
          </p:nvPr>
        </p:nvSpPr>
        <p:spPr>
          <a:xfrm>
            <a:off x="3850445" y="9430094"/>
            <a:ext cx="2945660" cy="496411"/>
          </a:xfrm>
          <a:prstGeom prst="rect">
            <a:avLst/>
          </a:prstGeom>
        </p:spPr>
        <p:txBody>
          <a:bodyPr vert="horz" lIns="95569" tIns="47784" rIns="95569" bIns="47784" rtlCol="0" anchor="b"/>
          <a:lstStyle>
            <a:lvl1pPr algn="r">
              <a:defRPr sz="1300"/>
            </a:lvl1pPr>
          </a:lstStyle>
          <a:p>
            <a:fld id="{7D31DE50-CB76-448F-BEE1-0F767C654D91}" type="slidenum">
              <a:rPr lang="en-GB" smtClean="0"/>
              <a:t>‹#›</a:t>
            </a:fld>
            <a:endParaRPr lang="en-GB"/>
          </a:p>
        </p:txBody>
      </p:sp>
    </p:spTree>
    <p:extLst>
      <p:ext uri="{BB962C8B-B14F-4D97-AF65-F5344CB8AC3E}">
        <p14:creationId xmlns:p14="http://schemas.microsoft.com/office/powerpoint/2010/main" val="309148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1</a:t>
            </a:fld>
            <a:endParaRPr lang="en-GB"/>
          </a:p>
        </p:txBody>
      </p:sp>
    </p:spTree>
    <p:extLst>
      <p:ext uri="{BB962C8B-B14F-4D97-AF65-F5344CB8AC3E}">
        <p14:creationId xmlns:p14="http://schemas.microsoft.com/office/powerpoint/2010/main" val="17226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222250"/>
            <a:ext cx="5622925" cy="3163888"/>
          </a:xfrm>
        </p:spPr>
      </p:sp>
      <p:sp>
        <p:nvSpPr>
          <p:cNvPr id="3" name="Notes Placeholder 2"/>
          <p:cNvSpPr>
            <a:spLocks noGrp="1"/>
          </p:cNvSpPr>
          <p:nvPr>
            <p:ph type="body" idx="1"/>
          </p:nvPr>
        </p:nvSpPr>
        <p:spPr>
          <a:xfrm>
            <a:off x="679768" y="3695515"/>
            <a:ext cx="5438140" cy="5488097"/>
          </a:xfrm>
        </p:spPr>
        <p:txBody>
          <a:bodyPr/>
          <a:lstStyle/>
          <a:p>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10</a:t>
            </a:fld>
            <a:endParaRPr lang="en-GB"/>
          </a:p>
        </p:txBody>
      </p:sp>
    </p:spTree>
    <p:extLst>
      <p:ext uri="{BB962C8B-B14F-4D97-AF65-F5344CB8AC3E}">
        <p14:creationId xmlns:p14="http://schemas.microsoft.com/office/powerpoint/2010/main" val="401817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539750"/>
            <a:ext cx="5322887" cy="2995613"/>
          </a:xfrm>
        </p:spPr>
      </p:sp>
      <p:sp>
        <p:nvSpPr>
          <p:cNvPr id="3" name="Notes Placeholder 2"/>
          <p:cNvSpPr>
            <a:spLocks noGrp="1"/>
          </p:cNvSpPr>
          <p:nvPr>
            <p:ph type="body" idx="1"/>
          </p:nvPr>
        </p:nvSpPr>
        <p:spPr>
          <a:xfrm>
            <a:off x="735752" y="3782701"/>
            <a:ext cx="5438140" cy="4467701"/>
          </a:xfrm>
        </p:spPr>
        <p:txBody>
          <a:bodyPr/>
          <a:lstStyle/>
          <a:p>
            <a:pPr defTabSz="914474">
              <a:defRPr/>
            </a:pPr>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11</a:t>
            </a:fld>
            <a:endParaRPr lang="en-GB"/>
          </a:p>
        </p:txBody>
      </p:sp>
    </p:spTree>
    <p:extLst>
      <p:ext uri="{BB962C8B-B14F-4D97-AF65-F5344CB8AC3E}">
        <p14:creationId xmlns:p14="http://schemas.microsoft.com/office/powerpoint/2010/main" val="99437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315913"/>
            <a:ext cx="5287962" cy="2974975"/>
          </a:xfrm>
        </p:spPr>
      </p:sp>
      <p:sp>
        <p:nvSpPr>
          <p:cNvPr id="3" name="Notes Placeholder 2"/>
          <p:cNvSpPr>
            <a:spLocks noGrp="1"/>
          </p:cNvSpPr>
          <p:nvPr>
            <p:ph type="body" idx="1"/>
          </p:nvPr>
        </p:nvSpPr>
        <p:spPr>
          <a:xfrm>
            <a:off x="735752" y="3652051"/>
            <a:ext cx="5438140" cy="4467701"/>
          </a:xfrm>
        </p:spPr>
        <p:txBody>
          <a:bodyPr/>
          <a:lstStyle/>
          <a:p>
            <a:endParaRPr lang="en-GB" b="1" u="sng" dirty="0"/>
          </a:p>
        </p:txBody>
      </p:sp>
      <p:sp>
        <p:nvSpPr>
          <p:cNvPr id="4" name="Slide Number Placeholder 3"/>
          <p:cNvSpPr>
            <a:spLocks noGrp="1"/>
          </p:cNvSpPr>
          <p:nvPr>
            <p:ph type="sldNum" sz="quarter" idx="10"/>
          </p:nvPr>
        </p:nvSpPr>
        <p:spPr/>
        <p:txBody>
          <a:bodyPr/>
          <a:lstStyle/>
          <a:p>
            <a:fld id="{7D31DE50-CB76-448F-BEE1-0F767C654D91}" type="slidenum">
              <a:rPr lang="en-GB" smtClean="0"/>
              <a:t>12</a:t>
            </a:fld>
            <a:endParaRPr lang="en-GB"/>
          </a:p>
        </p:txBody>
      </p:sp>
    </p:spTree>
    <p:extLst>
      <p:ext uri="{BB962C8B-B14F-4D97-AF65-F5344CB8AC3E}">
        <p14:creationId xmlns:p14="http://schemas.microsoft.com/office/powerpoint/2010/main" val="273251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333375"/>
            <a:ext cx="5343525" cy="3006725"/>
          </a:xfrm>
        </p:spPr>
      </p:sp>
      <p:sp>
        <p:nvSpPr>
          <p:cNvPr id="3" name="Notes Placeholder 2"/>
          <p:cNvSpPr>
            <a:spLocks noGrp="1"/>
          </p:cNvSpPr>
          <p:nvPr>
            <p:ph type="body" idx="1"/>
          </p:nvPr>
        </p:nvSpPr>
        <p:spPr>
          <a:xfrm>
            <a:off x="810397" y="3521402"/>
            <a:ext cx="5438140" cy="4467701"/>
          </a:xfrm>
        </p:spPr>
        <p:txBody>
          <a:bodyPr/>
          <a:lstStyle/>
          <a:p>
            <a:pPr defTabSz="914474">
              <a:defRPr/>
            </a:pPr>
            <a:endParaRPr lang="en-US" dirty="0"/>
          </a:p>
        </p:txBody>
      </p:sp>
      <p:sp>
        <p:nvSpPr>
          <p:cNvPr id="4" name="Slide Number Placeholder 3"/>
          <p:cNvSpPr>
            <a:spLocks noGrp="1"/>
          </p:cNvSpPr>
          <p:nvPr>
            <p:ph type="sldNum" sz="quarter" idx="10"/>
          </p:nvPr>
        </p:nvSpPr>
        <p:spPr/>
        <p:txBody>
          <a:bodyPr/>
          <a:lstStyle/>
          <a:p>
            <a:fld id="{7D31DE50-CB76-448F-BEE1-0F767C654D91}" type="slidenum">
              <a:rPr lang="en-GB" smtClean="0"/>
              <a:t>13</a:t>
            </a:fld>
            <a:endParaRPr lang="en-GB"/>
          </a:p>
        </p:txBody>
      </p:sp>
    </p:spTree>
    <p:extLst>
      <p:ext uri="{BB962C8B-B14F-4D97-AF65-F5344CB8AC3E}">
        <p14:creationId xmlns:p14="http://schemas.microsoft.com/office/powerpoint/2010/main" val="42738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293688"/>
            <a:ext cx="5557837" cy="3127375"/>
          </a:xfrm>
        </p:spPr>
      </p:sp>
      <p:sp>
        <p:nvSpPr>
          <p:cNvPr id="3" name="Notes Placeholder 2"/>
          <p:cNvSpPr>
            <a:spLocks noGrp="1"/>
          </p:cNvSpPr>
          <p:nvPr>
            <p:ph type="body" idx="1"/>
          </p:nvPr>
        </p:nvSpPr>
        <p:spPr>
          <a:xfrm>
            <a:off x="670840" y="3587586"/>
            <a:ext cx="5366701" cy="5511639"/>
          </a:xfrm>
        </p:spPr>
        <p:txBody>
          <a:bodyPr/>
          <a:lstStyle/>
          <a:p>
            <a:pPr defTabSz="904579"/>
            <a:endParaRPr lang="en-GB" b="0" u="none" dirty="0"/>
          </a:p>
        </p:txBody>
      </p:sp>
      <p:sp>
        <p:nvSpPr>
          <p:cNvPr id="4" name="Slide Number Placeholder 3"/>
          <p:cNvSpPr>
            <a:spLocks noGrp="1"/>
          </p:cNvSpPr>
          <p:nvPr>
            <p:ph type="sldNum" sz="quarter" idx="10"/>
          </p:nvPr>
        </p:nvSpPr>
        <p:spPr/>
        <p:txBody>
          <a:bodyPr/>
          <a:lstStyle/>
          <a:p>
            <a:fld id="{7D31DE50-CB76-448F-BEE1-0F767C654D91}" type="slidenum">
              <a:rPr lang="en-GB" smtClean="0"/>
              <a:t>14</a:t>
            </a:fld>
            <a:endParaRPr lang="en-GB"/>
          </a:p>
        </p:txBody>
      </p:sp>
    </p:spTree>
    <p:extLst>
      <p:ext uri="{BB962C8B-B14F-4D97-AF65-F5344CB8AC3E}">
        <p14:creationId xmlns:p14="http://schemas.microsoft.com/office/powerpoint/2010/main" val="414870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1DE50-CB76-448F-BEE1-0F767C654D91}" type="slidenum">
              <a:rPr lang="en-GB" smtClean="0"/>
              <a:t>15</a:t>
            </a:fld>
            <a:endParaRPr lang="en-GB"/>
          </a:p>
        </p:txBody>
      </p:sp>
    </p:spTree>
    <p:extLst>
      <p:ext uri="{BB962C8B-B14F-4D97-AF65-F5344CB8AC3E}">
        <p14:creationId xmlns:p14="http://schemas.microsoft.com/office/powerpoint/2010/main" val="412145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2</a:t>
            </a:fld>
            <a:endParaRPr lang="en-GB"/>
          </a:p>
        </p:txBody>
      </p:sp>
    </p:spTree>
    <p:extLst>
      <p:ext uri="{BB962C8B-B14F-4D97-AF65-F5344CB8AC3E}">
        <p14:creationId xmlns:p14="http://schemas.microsoft.com/office/powerpoint/2010/main" val="243806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55">
              <a:defRPr/>
            </a:pPr>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3</a:t>
            </a:fld>
            <a:endParaRPr lang="en-GB"/>
          </a:p>
        </p:txBody>
      </p:sp>
    </p:spTree>
    <p:extLst>
      <p:ext uri="{BB962C8B-B14F-4D97-AF65-F5344CB8AC3E}">
        <p14:creationId xmlns:p14="http://schemas.microsoft.com/office/powerpoint/2010/main" val="93310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4</a:t>
            </a:fld>
            <a:endParaRPr lang="en-GB"/>
          </a:p>
        </p:txBody>
      </p:sp>
    </p:spTree>
    <p:extLst>
      <p:ext uri="{BB962C8B-B14F-4D97-AF65-F5344CB8AC3E}">
        <p14:creationId xmlns:p14="http://schemas.microsoft.com/office/powerpoint/2010/main" val="82034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1DE50-CB76-448F-BEE1-0F767C654D91}" type="slidenum">
              <a:rPr lang="en-GB" smtClean="0"/>
              <a:t>5</a:t>
            </a:fld>
            <a:endParaRPr lang="en-GB"/>
          </a:p>
        </p:txBody>
      </p:sp>
    </p:spTree>
    <p:extLst>
      <p:ext uri="{BB962C8B-B14F-4D97-AF65-F5344CB8AC3E}">
        <p14:creationId xmlns:p14="http://schemas.microsoft.com/office/powerpoint/2010/main" val="340968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6</a:t>
            </a:fld>
            <a:endParaRPr lang="en-GB"/>
          </a:p>
        </p:txBody>
      </p:sp>
    </p:spTree>
    <p:extLst>
      <p:ext uri="{BB962C8B-B14F-4D97-AF65-F5344CB8AC3E}">
        <p14:creationId xmlns:p14="http://schemas.microsoft.com/office/powerpoint/2010/main" val="358121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84150"/>
            <a:ext cx="4611688" cy="2595563"/>
          </a:xfrm>
        </p:spPr>
      </p:sp>
      <p:sp>
        <p:nvSpPr>
          <p:cNvPr id="3" name="Notes Placeholder 2"/>
          <p:cNvSpPr>
            <a:spLocks noGrp="1"/>
          </p:cNvSpPr>
          <p:nvPr>
            <p:ph type="body" idx="1"/>
          </p:nvPr>
        </p:nvSpPr>
        <p:spPr>
          <a:xfrm>
            <a:off x="679768" y="2892953"/>
            <a:ext cx="5438140" cy="6197337"/>
          </a:xfrm>
        </p:spPr>
        <p:txBody>
          <a:bodyPr/>
          <a:lstStyle/>
          <a:p>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7</a:t>
            </a:fld>
            <a:endParaRPr lang="en-GB"/>
          </a:p>
        </p:txBody>
      </p:sp>
    </p:spTree>
    <p:extLst>
      <p:ext uri="{BB962C8B-B14F-4D97-AF65-F5344CB8AC3E}">
        <p14:creationId xmlns:p14="http://schemas.microsoft.com/office/powerpoint/2010/main" val="404048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7850" y="203200"/>
            <a:ext cx="5680075" cy="3195638"/>
          </a:xfrm>
        </p:spPr>
      </p:sp>
      <p:sp>
        <p:nvSpPr>
          <p:cNvPr id="3" name="Notes Placeholder 2"/>
          <p:cNvSpPr>
            <a:spLocks noGrp="1"/>
          </p:cNvSpPr>
          <p:nvPr>
            <p:ph type="body" idx="1"/>
          </p:nvPr>
        </p:nvSpPr>
        <p:spPr>
          <a:xfrm>
            <a:off x="642446" y="3764037"/>
            <a:ext cx="5438140" cy="4467701"/>
          </a:xfrm>
        </p:spPr>
        <p:txBody>
          <a:bodyPr/>
          <a:lstStyle/>
          <a:p>
            <a:endParaRPr lang="en-GB" dirty="0"/>
          </a:p>
        </p:txBody>
      </p:sp>
      <p:sp>
        <p:nvSpPr>
          <p:cNvPr id="4" name="Slide Number Placeholder 3"/>
          <p:cNvSpPr>
            <a:spLocks noGrp="1"/>
          </p:cNvSpPr>
          <p:nvPr>
            <p:ph type="sldNum" sz="quarter" idx="10"/>
          </p:nvPr>
        </p:nvSpPr>
        <p:spPr/>
        <p:txBody>
          <a:bodyPr/>
          <a:lstStyle/>
          <a:p>
            <a:fld id="{7D31DE50-CB76-448F-BEE1-0F767C654D91}" type="slidenum">
              <a:rPr lang="en-GB" smtClean="0"/>
              <a:t>8</a:t>
            </a:fld>
            <a:endParaRPr lang="en-GB"/>
          </a:p>
        </p:txBody>
      </p:sp>
    </p:spTree>
    <p:extLst>
      <p:ext uri="{BB962C8B-B14F-4D97-AF65-F5344CB8AC3E}">
        <p14:creationId xmlns:p14="http://schemas.microsoft.com/office/powerpoint/2010/main" val="374021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1DE50-CB76-448F-BEE1-0F767C654D91}" type="slidenum">
              <a:rPr lang="en-GB" smtClean="0"/>
              <a:t>9</a:t>
            </a:fld>
            <a:endParaRPr lang="en-GB"/>
          </a:p>
        </p:txBody>
      </p:sp>
    </p:spTree>
    <p:extLst>
      <p:ext uri="{BB962C8B-B14F-4D97-AF65-F5344CB8AC3E}">
        <p14:creationId xmlns:p14="http://schemas.microsoft.com/office/powerpoint/2010/main" val="27560008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80CDF4-F0E2-4B77-AC25-AF1A0A4FCA4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CFA3D5D-B78F-41E9-9A28-AB7AB04A322B}" type="slidenum">
              <a:rPr lang="en-GB" smtClean="0"/>
              <a:t>‹#›</a:t>
            </a:fld>
            <a:endParaRPr lang="en-GB"/>
          </a:p>
        </p:txBody>
      </p:sp>
    </p:spTree>
    <p:extLst>
      <p:ext uri="{BB962C8B-B14F-4D97-AF65-F5344CB8AC3E}">
        <p14:creationId xmlns:p14="http://schemas.microsoft.com/office/powerpoint/2010/main" val="421590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80CDF4-F0E2-4B77-AC25-AF1A0A4FCA4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406617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80CDF4-F0E2-4B77-AC25-AF1A0A4FCA4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242068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80CDF4-F0E2-4B77-AC25-AF1A0A4FCA4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139131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580CDF4-F0E2-4B77-AC25-AF1A0A4FCA46}" type="datetimeFigureOut">
              <a:rPr lang="en-GB" smtClean="0"/>
              <a:t>20/10/2022</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CFA3D5D-B78F-41E9-9A28-AB7AB04A322B}" type="slidenum">
              <a:rPr lang="en-GB" smtClean="0"/>
              <a:t>‹#›</a:t>
            </a:fld>
            <a:endParaRPr lang="en-GB"/>
          </a:p>
        </p:txBody>
      </p:sp>
    </p:spTree>
    <p:extLst>
      <p:ext uri="{BB962C8B-B14F-4D97-AF65-F5344CB8AC3E}">
        <p14:creationId xmlns:p14="http://schemas.microsoft.com/office/powerpoint/2010/main" val="397219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80CDF4-F0E2-4B77-AC25-AF1A0A4FCA46}"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288412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80CDF4-F0E2-4B77-AC25-AF1A0A4FCA46}"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207030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80CDF4-F0E2-4B77-AC25-AF1A0A4FCA46}" type="datetimeFigureOut">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142308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0CDF4-F0E2-4B77-AC25-AF1A0A4FCA46}" type="datetimeFigureOut">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154813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80CDF4-F0E2-4B77-AC25-AF1A0A4FCA46}"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286916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80CDF4-F0E2-4B77-AC25-AF1A0A4FCA46}" type="datetimeFigureOut">
              <a:rPr lang="en-GB" smtClean="0"/>
              <a:t>20/10/2022</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CFA3D5D-B78F-41E9-9A28-AB7AB04A322B}" type="slidenum">
              <a:rPr lang="en-GB" smtClean="0"/>
              <a:t>‹#›</a:t>
            </a:fld>
            <a:endParaRPr lang="en-GB"/>
          </a:p>
        </p:txBody>
      </p:sp>
    </p:spTree>
    <p:extLst>
      <p:ext uri="{BB962C8B-B14F-4D97-AF65-F5344CB8AC3E}">
        <p14:creationId xmlns:p14="http://schemas.microsoft.com/office/powerpoint/2010/main" val="49814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580CDF4-F0E2-4B77-AC25-AF1A0A4FCA46}" type="datetimeFigureOut">
              <a:rPr lang="en-GB" smtClean="0"/>
              <a:t>20/10/2022</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CFA3D5D-B78F-41E9-9A28-AB7AB04A322B}" type="slidenum">
              <a:rPr lang="en-GB" smtClean="0"/>
              <a:t>‹#›</a:t>
            </a:fld>
            <a:endParaRPr lang="en-GB"/>
          </a:p>
        </p:txBody>
      </p:sp>
    </p:spTree>
    <p:extLst>
      <p:ext uri="{BB962C8B-B14F-4D97-AF65-F5344CB8AC3E}">
        <p14:creationId xmlns:p14="http://schemas.microsoft.com/office/powerpoint/2010/main" val="1695092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61376" y="1432223"/>
            <a:ext cx="6057144" cy="3357976"/>
          </a:xfrm>
        </p:spPr>
        <p:txBody>
          <a:bodyPr>
            <a:normAutofit/>
          </a:bodyPr>
          <a:lstStyle/>
          <a:p>
            <a:r>
              <a:rPr lang="en-GB" sz="8000" cap="none" dirty="0"/>
              <a:t>What is Symbiotic Autoethnography?</a:t>
            </a:r>
          </a:p>
        </p:txBody>
      </p:sp>
      <p:sp>
        <p:nvSpPr>
          <p:cNvPr id="16" name="Rectangle 1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9" name="Oval 1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p:cNvSpPr>
            <a:spLocks noGrp="1"/>
          </p:cNvSpPr>
          <p:nvPr>
            <p:ph type="subTitle" idx="1"/>
          </p:nvPr>
        </p:nvSpPr>
        <p:spPr>
          <a:xfrm>
            <a:off x="4938490" y="4790198"/>
            <a:ext cx="6080030" cy="687058"/>
          </a:xfrm>
        </p:spPr>
        <p:txBody>
          <a:bodyPr>
            <a:noAutofit/>
          </a:bodyPr>
          <a:lstStyle/>
          <a:p>
            <a:r>
              <a:rPr lang="en-GB" sz="4000" b="1" dirty="0">
                <a:solidFill>
                  <a:srgbClr val="000000"/>
                </a:solidFill>
              </a:rPr>
              <a:t>Dr. Liana Beattie</a:t>
            </a:r>
          </a:p>
          <a:p>
            <a:r>
              <a:rPr lang="en-GB" sz="2800" b="1" dirty="0">
                <a:solidFill>
                  <a:srgbClr val="000000"/>
                </a:solidFill>
              </a:rPr>
              <a:t>Edge Hill University</a:t>
            </a:r>
          </a:p>
        </p:txBody>
      </p:sp>
      <p:pic>
        <p:nvPicPr>
          <p:cNvPr id="5" name="Picture 4" descr="Text&#10;&#10;Description automatically generated">
            <a:extLst>
              <a:ext uri="{FF2B5EF4-FFF2-40B4-BE49-F238E27FC236}">
                <a16:creationId xmlns:a16="http://schemas.microsoft.com/office/drawing/2014/main" id="{AE2D7BA8-10EA-1EF0-2060-EB1EAFEA9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915" y="1021957"/>
            <a:ext cx="3416725" cy="4745451"/>
          </a:xfrm>
          <a:prstGeom prst="rect">
            <a:avLst/>
          </a:prstGeom>
        </p:spPr>
      </p:pic>
    </p:spTree>
    <p:extLst>
      <p:ext uri="{BB962C8B-B14F-4D97-AF65-F5344CB8AC3E}">
        <p14:creationId xmlns:p14="http://schemas.microsoft.com/office/powerpoint/2010/main" val="4222760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84632"/>
            <a:ext cx="10328148" cy="1001268"/>
          </a:xfrm>
        </p:spPr>
        <p:txBody>
          <a:bodyPr>
            <a:normAutofit/>
          </a:bodyPr>
          <a:lstStyle/>
          <a:p>
            <a:r>
              <a:rPr lang="en-GB" cap="none" dirty="0"/>
              <a:t>Evocative storytelling</a:t>
            </a:r>
          </a:p>
        </p:txBody>
      </p:sp>
      <p:sp>
        <p:nvSpPr>
          <p:cNvPr id="3" name="Content Placeholder 2"/>
          <p:cNvSpPr>
            <a:spLocks noGrp="1"/>
          </p:cNvSpPr>
          <p:nvPr>
            <p:ph idx="1"/>
          </p:nvPr>
        </p:nvSpPr>
        <p:spPr>
          <a:xfrm>
            <a:off x="685800" y="1543050"/>
            <a:ext cx="11029950" cy="4495800"/>
          </a:xfrm>
        </p:spPr>
        <p:txBody>
          <a:bodyPr>
            <a:normAutofit lnSpcReduction="10000"/>
          </a:bodyPr>
          <a:lstStyle/>
          <a:p>
            <a:r>
              <a:rPr lang="en-US" sz="3600" dirty="0"/>
              <a:t> meaning - bringing strong images, memories, or feelings to mind;</a:t>
            </a:r>
          </a:p>
          <a:p>
            <a:r>
              <a:rPr lang="en-GB" sz="3600" dirty="0"/>
              <a:t> Autoethnographers use evocative thick descriptions of personal and interpersonal experience, and then describe these patterns using facets of storytelling, thus, producing accessible texts that may be able to reach wider and more diverse mass audiences.</a:t>
            </a:r>
          </a:p>
          <a:p>
            <a:pPr marL="0" indent="0">
              <a:buNone/>
            </a:pPr>
            <a:r>
              <a:rPr lang="en-GB" sz="3600" dirty="0"/>
              <a:t> 					</a:t>
            </a:r>
            <a:r>
              <a:rPr lang="en-GB" sz="2800" dirty="0"/>
              <a:t>(Ellis, Adams and </a:t>
            </a:r>
            <a:r>
              <a:rPr lang="en-GB" sz="2800" dirty="0" err="1"/>
              <a:t>Bochner</a:t>
            </a:r>
            <a:r>
              <a:rPr lang="en-GB" sz="2800" dirty="0"/>
              <a:t>, 2011)</a:t>
            </a:r>
          </a:p>
          <a:p>
            <a:pPr marL="0" indent="0">
              <a:buNone/>
            </a:pPr>
            <a:endParaRPr lang="en-GB" dirty="0"/>
          </a:p>
        </p:txBody>
      </p:sp>
    </p:spTree>
    <p:extLst>
      <p:ext uri="{BB962C8B-B14F-4D97-AF65-F5344CB8AC3E}">
        <p14:creationId xmlns:p14="http://schemas.microsoft.com/office/powerpoint/2010/main" val="1446446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44118"/>
          </a:xfrm>
        </p:spPr>
        <p:txBody>
          <a:bodyPr/>
          <a:lstStyle/>
          <a:p>
            <a:r>
              <a:rPr lang="en-GB" cap="none" dirty="0"/>
              <a:t>Interpretative analysis</a:t>
            </a:r>
          </a:p>
        </p:txBody>
      </p:sp>
      <p:sp>
        <p:nvSpPr>
          <p:cNvPr id="4" name="Content Placeholder 3"/>
          <p:cNvSpPr>
            <a:spLocks noGrp="1"/>
          </p:cNvSpPr>
          <p:nvPr>
            <p:ph idx="1"/>
          </p:nvPr>
        </p:nvSpPr>
        <p:spPr>
          <a:xfrm>
            <a:off x="862149" y="1698171"/>
            <a:ext cx="10266099" cy="4474029"/>
          </a:xfrm>
        </p:spPr>
        <p:txBody>
          <a:bodyPr>
            <a:normAutofit/>
          </a:bodyPr>
          <a:lstStyle/>
          <a:p>
            <a:r>
              <a:rPr lang="en-GB" sz="3200" dirty="0"/>
              <a:t>‘good autoethnography is not simply a confessional tale of self-renewal; it is a provocative weave of story and theory’ (Spry, 2001, p.713)</a:t>
            </a:r>
          </a:p>
          <a:p>
            <a:r>
              <a:rPr lang="en-GB" sz="3200" dirty="0"/>
              <a:t>Whilst autoethnographic research incorporates very personal, evocative and poetic accounts, it also requires the researcher to engage in highly analytic and theoretical work (Allen-Collinson, 2012).</a:t>
            </a:r>
          </a:p>
          <a:p>
            <a:endParaRPr lang="en-GB" sz="3200" dirty="0"/>
          </a:p>
        </p:txBody>
      </p:sp>
    </p:spTree>
    <p:extLst>
      <p:ext uri="{BB962C8B-B14F-4D97-AF65-F5344CB8AC3E}">
        <p14:creationId xmlns:p14="http://schemas.microsoft.com/office/powerpoint/2010/main" val="369739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318042"/>
          </a:xfrm>
        </p:spPr>
        <p:txBody>
          <a:bodyPr/>
          <a:lstStyle/>
          <a:p>
            <a:r>
              <a:rPr lang="en-GB" cap="none" dirty="0"/>
              <a:t>Political (transformative)</a:t>
            </a:r>
          </a:p>
        </p:txBody>
      </p:sp>
      <p:sp>
        <p:nvSpPr>
          <p:cNvPr id="3" name="Content Placeholder 2"/>
          <p:cNvSpPr>
            <a:spLocks noGrp="1"/>
          </p:cNvSpPr>
          <p:nvPr>
            <p:ph idx="1"/>
          </p:nvPr>
        </p:nvSpPr>
        <p:spPr>
          <a:xfrm>
            <a:off x="971550" y="1809750"/>
            <a:ext cx="10404348" cy="4514850"/>
          </a:xfrm>
        </p:spPr>
        <p:txBody>
          <a:bodyPr>
            <a:normAutofit/>
          </a:bodyPr>
          <a:lstStyle/>
          <a:p>
            <a:r>
              <a:rPr lang="en-GB" sz="4000" dirty="0"/>
              <a:t>‘moving it beyond a world of harmonious social order into a political radical world where dissensus and power conflicts prevail’ (Doloriert and Sambrook, 2012, p. 84). </a:t>
            </a:r>
          </a:p>
          <a:p>
            <a:r>
              <a:rPr lang="en-GB" sz="4000" dirty="0"/>
              <a:t>‘personal, political and palpable’ (Spry, 2011, p.15). </a:t>
            </a:r>
          </a:p>
          <a:p>
            <a:endParaRPr lang="en-GB" sz="4000" dirty="0"/>
          </a:p>
        </p:txBody>
      </p:sp>
    </p:spTree>
    <p:extLst>
      <p:ext uri="{BB962C8B-B14F-4D97-AF65-F5344CB8AC3E}">
        <p14:creationId xmlns:p14="http://schemas.microsoft.com/office/powerpoint/2010/main" val="2999046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Reflexivity</a:t>
            </a:r>
          </a:p>
        </p:txBody>
      </p:sp>
      <p:sp>
        <p:nvSpPr>
          <p:cNvPr id="3" name="Content Placeholder 2"/>
          <p:cNvSpPr>
            <a:spLocks noGrp="1"/>
          </p:cNvSpPr>
          <p:nvPr>
            <p:ph idx="1"/>
          </p:nvPr>
        </p:nvSpPr>
        <p:spPr>
          <a:xfrm>
            <a:off x="1069847" y="1885950"/>
            <a:ext cx="10686723" cy="4286250"/>
          </a:xfrm>
        </p:spPr>
        <p:txBody>
          <a:bodyPr>
            <a:noAutofit/>
          </a:bodyPr>
          <a:lstStyle/>
          <a:p>
            <a:pPr marL="0" indent="0">
              <a:buNone/>
            </a:pPr>
            <a:r>
              <a:rPr lang="en-US" sz="4000" dirty="0"/>
              <a:t>The qualitative research arena would benefit from more “messy” examples, examples that may not always be successful, examples that do not seek a comfortable, transcendent end-point but leave us in the uncomfortable realities of doing engaged qualitative research.” </a:t>
            </a:r>
          </a:p>
          <a:p>
            <a:pPr marL="0" indent="0">
              <a:buNone/>
            </a:pPr>
            <a:r>
              <a:rPr lang="en-US" sz="4000" dirty="0"/>
              <a:t>						(Pillow, 2003, p. 193)</a:t>
            </a:r>
            <a:r>
              <a:rPr lang="en-GB" sz="4000" dirty="0"/>
              <a:t>					</a:t>
            </a:r>
          </a:p>
        </p:txBody>
      </p:sp>
    </p:spTree>
    <p:extLst>
      <p:ext uri="{BB962C8B-B14F-4D97-AF65-F5344CB8AC3E}">
        <p14:creationId xmlns:p14="http://schemas.microsoft.com/office/powerpoint/2010/main" val="1709639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5360" y="489857"/>
            <a:ext cx="3199528" cy="1055914"/>
          </a:xfrm>
        </p:spPr>
        <p:txBody>
          <a:bodyPr/>
          <a:lstStyle/>
          <a:p>
            <a:r>
              <a:rPr lang="en-GB" cap="none" dirty="0"/>
              <a:t>And yet….</a:t>
            </a:r>
          </a:p>
        </p:txBody>
      </p:sp>
      <p:sp>
        <p:nvSpPr>
          <p:cNvPr id="2" name="Content Placeholder 1"/>
          <p:cNvSpPr>
            <a:spLocks noGrp="1"/>
          </p:cNvSpPr>
          <p:nvPr>
            <p:ph idx="1"/>
          </p:nvPr>
        </p:nvSpPr>
        <p:spPr>
          <a:xfrm>
            <a:off x="165463" y="1883230"/>
            <a:ext cx="6812279" cy="2468880"/>
          </a:xfrm>
        </p:spPr>
        <p:txBody>
          <a:bodyPr>
            <a:noAutofit/>
          </a:bodyPr>
          <a:lstStyle/>
          <a:p>
            <a:pPr marL="0" indent="0">
              <a:buNone/>
            </a:pPr>
            <a:r>
              <a:rPr lang="en-GB" sz="3200" dirty="0"/>
              <a:t>‘Any criteria in qualitative research should be viewed as lists of characteristic features that are open to continuous re-interpretation, as times, conditions, </a:t>
            </a:r>
          </a:p>
        </p:txBody>
      </p:sp>
      <p:pic>
        <p:nvPicPr>
          <p:cNvPr id="3" name="Picture 2">
            <a:extLst>
              <a:ext uri="{FF2B5EF4-FFF2-40B4-BE49-F238E27FC236}">
                <a16:creationId xmlns:a16="http://schemas.microsoft.com/office/drawing/2014/main" id="{126D431F-66D8-4189-8ABF-B4BC49E5734A}"/>
              </a:ext>
            </a:extLst>
          </p:cNvPr>
          <p:cNvPicPr>
            <a:picLocks noChangeAspect="1"/>
          </p:cNvPicPr>
          <p:nvPr/>
        </p:nvPicPr>
        <p:blipFill>
          <a:blip r:embed="rId3"/>
          <a:stretch>
            <a:fillRect/>
          </a:stretch>
        </p:blipFill>
        <p:spPr>
          <a:xfrm>
            <a:off x="7257005" y="587829"/>
            <a:ext cx="4562921" cy="3189515"/>
          </a:xfrm>
          <a:prstGeom prst="rect">
            <a:avLst/>
          </a:prstGeom>
        </p:spPr>
      </p:pic>
      <p:sp>
        <p:nvSpPr>
          <p:cNvPr id="7" name="Content Placeholder 1">
            <a:extLst>
              <a:ext uri="{FF2B5EF4-FFF2-40B4-BE49-F238E27FC236}">
                <a16:creationId xmlns:a16="http://schemas.microsoft.com/office/drawing/2014/main" id="{93F729B7-9B34-4EA9-9204-72741B14E1B2}"/>
              </a:ext>
            </a:extLst>
          </p:cNvPr>
          <p:cNvSpPr txBox="1">
            <a:spLocks/>
          </p:cNvSpPr>
          <p:nvPr/>
        </p:nvSpPr>
        <p:spPr>
          <a:xfrm>
            <a:off x="89263" y="4212772"/>
            <a:ext cx="11743508" cy="135418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3200" dirty="0"/>
              <a:t>‘and the research purposes change; thus, ‘researchers need to adopt the role of connoisseur in order to pass judgment on different kinds of study in a fair and ethical manner’ 		</a:t>
            </a:r>
            <a:r>
              <a:rPr lang="en-GB" sz="2400" dirty="0"/>
              <a:t>                                              							(Sparkes and Smith, 2009, p.491)</a:t>
            </a:r>
          </a:p>
        </p:txBody>
      </p:sp>
    </p:spTree>
    <p:extLst>
      <p:ext uri="{BB962C8B-B14F-4D97-AF65-F5344CB8AC3E}">
        <p14:creationId xmlns:p14="http://schemas.microsoft.com/office/powerpoint/2010/main" val="2710769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575C-57E9-419C-AE78-AD63B15B22C8}"/>
              </a:ext>
            </a:extLst>
          </p:cNvPr>
          <p:cNvSpPr>
            <a:spLocks noGrp="1"/>
          </p:cNvSpPr>
          <p:nvPr>
            <p:ph type="title"/>
          </p:nvPr>
        </p:nvSpPr>
        <p:spPr>
          <a:xfrm>
            <a:off x="356088" y="256348"/>
            <a:ext cx="11607312" cy="1609344"/>
          </a:xfrm>
        </p:spPr>
        <p:txBody>
          <a:bodyPr>
            <a:normAutofit fontScale="90000"/>
          </a:bodyPr>
          <a:lstStyle/>
          <a:p>
            <a:r>
              <a:rPr lang="en-GB" cap="none" dirty="0"/>
              <a:t>If you want to find out more, join me on Twitter</a:t>
            </a:r>
            <a:r>
              <a:rPr lang="en-GB" dirty="0"/>
              <a:t> @S</a:t>
            </a:r>
            <a:r>
              <a:rPr lang="en-GB" cap="none" dirty="0"/>
              <a:t>ymbiotic</a:t>
            </a:r>
            <a:r>
              <a:rPr lang="en-GB" dirty="0"/>
              <a:t>A</a:t>
            </a:r>
            <a:r>
              <a:rPr lang="en-GB" cap="none" dirty="0"/>
              <a:t>utoe</a:t>
            </a:r>
            <a:r>
              <a:rPr lang="en-GB" dirty="0"/>
              <a:t>1 </a:t>
            </a:r>
            <a:r>
              <a:rPr lang="en-GB" cap="none" dirty="0"/>
              <a:t>and follow my channel on YouTube</a:t>
            </a:r>
            <a:endParaRPr lang="en-US" dirty="0"/>
          </a:p>
        </p:txBody>
      </p:sp>
      <p:pic>
        <p:nvPicPr>
          <p:cNvPr id="5" name="Content Placeholder 4">
            <a:extLst>
              <a:ext uri="{FF2B5EF4-FFF2-40B4-BE49-F238E27FC236}">
                <a16:creationId xmlns:a16="http://schemas.microsoft.com/office/drawing/2014/main" id="{E72C98FA-3F1C-486B-A476-23104025AA85}"/>
              </a:ext>
            </a:extLst>
          </p:cNvPr>
          <p:cNvPicPr>
            <a:picLocks noGrp="1" noChangeAspect="1"/>
          </p:cNvPicPr>
          <p:nvPr>
            <p:ph idx="1"/>
          </p:nvPr>
        </p:nvPicPr>
        <p:blipFill>
          <a:blip r:embed="rId3"/>
          <a:stretch>
            <a:fillRect/>
          </a:stretch>
        </p:blipFill>
        <p:spPr>
          <a:xfrm>
            <a:off x="356088" y="2122521"/>
            <a:ext cx="6933712" cy="4264500"/>
          </a:xfrm>
        </p:spPr>
      </p:pic>
      <p:sp>
        <p:nvSpPr>
          <p:cNvPr id="6" name="Rectangle 5">
            <a:extLst>
              <a:ext uri="{FF2B5EF4-FFF2-40B4-BE49-F238E27FC236}">
                <a16:creationId xmlns:a16="http://schemas.microsoft.com/office/drawing/2014/main" id="{D108DFCA-BE1D-426A-B378-792B973C92E1}"/>
              </a:ext>
            </a:extLst>
          </p:cNvPr>
          <p:cNvSpPr/>
          <p:nvPr/>
        </p:nvSpPr>
        <p:spPr>
          <a:xfrm>
            <a:off x="7687160" y="5005952"/>
            <a:ext cx="1782305" cy="743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B7DD9A-88A1-4CEB-8B84-24F6EBF4D019}"/>
              </a:ext>
            </a:extLst>
          </p:cNvPr>
          <p:cNvPicPr>
            <a:picLocks noChangeAspect="1"/>
          </p:cNvPicPr>
          <p:nvPr/>
        </p:nvPicPr>
        <p:blipFill>
          <a:blip r:embed="rId4"/>
          <a:stretch>
            <a:fillRect/>
          </a:stretch>
        </p:blipFill>
        <p:spPr>
          <a:xfrm>
            <a:off x="7705517" y="1767790"/>
            <a:ext cx="3527896" cy="4898571"/>
          </a:xfrm>
          <a:prstGeom prst="rect">
            <a:avLst/>
          </a:prstGeom>
        </p:spPr>
      </p:pic>
    </p:spTree>
    <p:extLst>
      <p:ext uri="{BB962C8B-B14F-4D97-AF65-F5344CB8AC3E}">
        <p14:creationId xmlns:p14="http://schemas.microsoft.com/office/powerpoint/2010/main" val="2788437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war and pe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68" y="95250"/>
            <a:ext cx="11099581" cy="658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53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56" y="326976"/>
            <a:ext cx="10058400" cy="1609344"/>
          </a:xfrm>
        </p:spPr>
        <p:txBody>
          <a:bodyPr>
            <a:normAutofit/>
          </a:bodyPr>
          <a:lstStyle/>
          <a:p>
            <a:r>
              <a:rPr lang="en-GB" sz="4900" cap="none" dirty="0"/>
              <a:t>Variety of autoethnographic approaches</a:t>
            </a:r>
          </a:p>
        </p:txBody>
      </p:sp>
      <p:sp>
        <p:nvSpPr>
          <p:cNvPr id="3" name="Content Placeholder 2"/>
          <p:cNvSpPr>
            <a:spLocks noGrp="1"/>
          </p:cNvSpPr>
          <p:nvPr>
            <p:ph idx="1"/>
          </p:nvPr>
        </p:nvSpPr>
        <p:spPr>
          <a:xfrm>
            <a:off x="606878" y="1936320"/>
            <a:ext cx="11231336" cy="3826423"/>
          </a:xfrm>
        </p:spPr>
        <p:txBody>
          <a:bodyPr>
            <a:noAutofit/>
          </a:bodyPr>
          <a:lstStyle/>
          <a:p>
            <a:pPr marL="0" indent="0">
              <a:buNone/>
            </a:pPr>
            <a:r>
              <a:rPr lang="en-GB" sz="3600" b="1" dirty="0"/>
              <a:t>Evocative</a:t>
            </a:r>
            <a:r>
              <a:rPr lang="en-GB" sz="3600" dirty="0"/>
              <a:t> (Ellis, 2004)</a:t>
            </a:r>
          </a:p>
          <a:p>
            <a:pPr marL="0" indent="0">
              <a:buNone/>
            </a:pPr>
            <a:r>
              <a:rPr lang="en-GB" sz="3600" b="1" dirty="0"/>
              <a:t>Analytic</a:t>
            </a:r>
            <a:r>
              <a:rPr lang="en-GB" sz="3600" dirty="0"/>
              <a:t> (Anderson, 2006) </a:t>
            </a:r>
          </a:p>
          <a:p>
            <a:pPr marL="0" indent="0">
              <a:buNone/>
            </a:pPr>
            <a:r>
              <a:rPr lang="en-GB" sz="3600" b="1" dirty="0"/>
              <a:t>Collaborative</a:t>
            </a:r>
            <a:r>
              <a:rPr lang="en-GB" sz="3600" dirty="0"/>
              <a:t> (Chang, 2008)</a:t>
            </a:r>
          </a:p>
          <a:p>
            <a:pPr marL="0" indent="0">
              <a:buNone/>
            </a:pPr>
            <a:r>
              <a:rPr lang="en-GB" sz="3600" b="1" dirty="0"/>
              <a:t>Critical</a:t>
            </a:r>
            <a:r>
              <a:rPr lang="en-GB" sz="3600" dirty="0"/>
              <a:t> (Holman Jones, 2016; </a:t>
            </a:r>
            <a:r>
              <a:rPr lang="en-GB" sz="3600" dirty="0" err="1"/>
              <a:t>Boylorn</a:t>
            </a:r>
            <a:r>
              <a:rPr lang="en-GB" sz="3600" dirty="0"/>
              <a:t> &amp; </a:t>
            </a:r>
            <a:r>
              <a:rPr lang="en-GB" sz="3600" dirty="0" err="1"/>
              <a:t>Orbe</a:t>
            </a:r>
            <a:r>
              <a:rPr lang="en-GB" sz="3600" dirty="0"/>
              <a:t>, 2020)</a:t>
            </a:r>
          </a:p>
          <a:p>
            <a:pPr marL="0" indent="0">
              <a:buNone/>
            </a:pPr>
            <a:r>
              <a:rPr lang="en-GB" sz="3600" dirty="0"/>
              <a:t>…and a few more… </a:t>
            </a:r>
          </a:p>
          <a:p>
            <a:pPr marL="0" indent="0">
              <a:buNone/>
            </a:pPr>
            <a:endParaRPr lang="en-GB" sz="3600" b="1" dirty="0">
              <a:solidFill>
                <a:srgbClr val="C00000"/>
              </a:solidFill>
            </a:endParaRPr>
          </a:p>
        </p:txBody>
      </p:sp>
    </p:spTree>
    <p:extLst>
      <p:ext uri="{BB962C8B-B14F-4D97-AF65-F5344CB8AC3E}">
        <p14:creationId xmlns:p14="http://schemas.microsoft.com/office/powerpoint/2010/main" val="305312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082"/>
            <a:ext cx="11753850" cy="886968"/>
          </a:xfrm>
        </p:spPr>
        <p:txBody>
          <a:bodyPr>
            <a:normAutofit fontScale="90000"/>
          </a:bodyPr>
          <a:lstStyle/>
          <a:p>
            <a:r>
              <a:rPr lang="en-GB" cap="none" dirty="0"/>
              <a:t>Overlapping criticism of all autoethnographic approaches</a:t>
            </a:r>
          </a:p>
        </p:txBody>
      </p:sp>
      <p:sp>
        <p:nvSpPr>
          <p:cNvPr id="3" name="Content Placeholder 2"/>
          <p:cNvSpPr>
            <a:spLocks noGrp="1"/>
          </p:cNvSpPr>
          <p:nvPr>
            <p:ph idx="1"/>
          </p:nvPr>
        </p:nvSpPr>
        <p:spPr>
          <a:xfrm>
            <a:off x="571500" y="1238250"/>
            <a:ext cx="11143172" cy="4743450"/>
          </a:xfrm>
        </p:spPr>
        <p:txBody>
          <a:bodyPr>
            <a:noAutofit/>
          </a:bodyPr>
          <a:lstStyle/>
          <a:p>
            <a:r>
              <a:rPr lang="en-GB" sz="3200" dirty="0"/>
              <a:t>A few critics argued that, as a methodology, writing about the self is </a:t>
            </a:r>
            <a:r>
              <a:rPr lang="en-GB" sz="3200" dirty="0">
                <a:solidFill>
                  <a:srgbClr val="C00000"/>
                </a:solidFill>
              </a:rPr>
              <a:t>self-indulgent, self-confessional and narcissistic</a:t>
            </a:r>
            <a:r>
              <a:rPr lang="en-GB" sz="3200" dirty="0"/>
              <a:t> (Etherington, 2004);</a:t>
            </a:r>
          </a:p>
          <a:p>
            <a:r>
              <a:rPr lang="en-GB" sz="3200" dirty="0">
                <a:solidFill>
                  <a:srgbClr val="C00000"/>
                </a:solidFill>
              </a:rPr>
              <a:t>Unprincipled</a:t>
            </a:r>
            <a:r>
              <a:rPr lang="en-GB" sz="3200" dirty="0"/>
              <a:t> ‘preoccupation with and auto-affection of the Self’ (Roth, 2008, p. 10);</a:t>
            </a:r>
          </a:p>
          <a:p>
            <a:r>
              <a:rPr lang="en-GB" sz="3200" dirty="0"/>
              <a:t>‘essentially </a:t>
            </a:r>
            <a:r>
              <a:rPr lang="en-GB" sz="3200" dirty="0">
                <a:solidFill>
                  <a:srgbClr val="C00000"/>
                </a:solidFill>
              </a:rPr>
              <a:t>lazy, literally lazy and also intellectually lazy</a:t>
            </a:r>
            <a:r>
              <a:rPr lang="en-GB" sz="3200" dirty="0"/>
              <a:t>’ (Delamont, 2007); </a:t>
            </a:r>
          </a:p>
          <a:p>
            <a:r>
              <a:rPr lang="en-GB" sz="3200" dirty="0"/>
              <a:t>‘</a:t>
            </a:r>
            <a:r>
              <a:rPr lang="en-GB" sz="3200" dirty="0">
                <a:solidFill>
                  <a:srgbClr val="C00000"/>
                </a:solidFill>
              </a:rPr>
              <a:t>academic wanking</a:t>
            </a:r>
            <a:r>
              <a:rPr lang="en-GB" sz="3200" dirty="0"/>
              <a:t>’(</a:t>
            </a:r>
            <a:r>
              <a:rPr lang="en-GB" sz="3200" dirty="0" err="1"/>
              <a:t>Marowitz</a:t>
            </a:r>
            <a:r>
              <a:rPr lang="en-GB" sz="3200" dirty="0"/>
              <a:t>, 1991, p.72);</a:t>
            </a:r>
          </a:p>
          <a:p>
            <a:r>
              <a:rPr lang="en-GB" sz="3200" dirty="0"/>
              <a:t>‘</a:t>
            </a:r>
            <a:r>
              <a:rPr lang="en-GB" sz="3200" dirty="0">
                <a:solidFill>
                  <a:srgbClr val="C00000"/>
                </a:solidFill>
              </a:rPr>
              <a:t>public masturbation</a:t>
            </a:r>
            <a:r>
              <a:rPr lang="en-GB" sz="3200" dirty="0"/>
              <a:t>’ through confessional tales (Morrison, 2015). </a:t>
            </a:r>
          </a:p>
          <a:p>
            <a:endParaRPr lang="en-GB" sz="3200" dirty="0"/>
          </a:p>
        </p:txBody>
      </p:sp>
    </p:spTree>
    <p:extLst>
      <p:ext uri="{BB962C8B-B14F-4D97-AF65-F5344CB8AC3E}">
        <p14:creationId xmlns:p14="http://schemas.microsoft.com/office/powerpoint/2010/main" val="2570238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7BC5-659B-4B9E-8214-F33D233A6352}"/>
              </a:ext>
            </a:extLst>
          </p:cNvPr>
          <p:cNvSpPr>
            <a:spLocks noGrp="1"/>
          </p:cNvSpPr>
          <p:nvPr>
            <p:ph type="title"/>
          </p:nvPr>
        </p:nvSpPr>
        <p:spPr>
          <a:xfrm>
            <a:off x="638880" y="0"/>
            <a:ext cx="4730451" cy="1637730"/>
          </a:xfrm>
        </p:spPr>
        <p:txBody>
          <a:bodyPr>
            <a:normAutofit/>
          </a:bodyPr>
          <a:lstStyle/>
          <a:p>
            <a:r>
              <a:rPr lang="en-GB" sz="4400" dirty="0"/>
              <a:t>Symbiotic autoethnography</a:t>
            </a:r>
          </a:p>
        </p:txBody>
      </p:sp>
      <p:sp>
        <p:nvSpPr>
          <p:cNvPr id="3" name="Content Placeholder 2">
            <a:extLst>
              <a:ext uri="{FF2B5EF4-FFF2-40B4-BE49-F238E27FC236}">
                <a16:creationId xmlns:a16="http://schemas.microsoft.com/office/drawing/2014/main" id="{E60E97FD-7FBB-4AE2-847E-874071CDBCFD}"/>
              </a:ext>
            </a:extLst>
          </p:cNvPr>
          <p:cNvSpPr>
            <a:spLocks noGrp="1"/>
          </p:cNvSpPr>
          <p:nvPr>
            <p:ph idx="1"/>
          </p:nvPr>
        </p:nvSpPr>
        <p:spPr>
          <a:xfrm>
            <a:off x="340720" y="1637730"/>
            <a:ext cx="5755280" cy="4637315"/>
          </a:xfrm>
        </p:spPr>
        <p:txBody>
          <a:bodyPr>
            <a:noAutofit/>
          </a:bodyPr>
          <a:lstStyle/>
          <a:p>
            <a:pPr marL="0" indent="0">
              <a:buNone/>
            </a:pPr>
            <a:r>
              <a:rPr lang="en-GB" sz="2800" dirty="0"/>
              <a:t>This approach synthesizes central aspects from the diversity of existing arguments into one adaptable 'framework' that combines key characteristic features of AE research. </a:t>
            </a:r>
          </a:p>
          <a:p>
            <a:pPr marL="0" indent="0">
              <a:buNone/>
            </a:pPr>
            <a:r>
              <a:rPr lang="en-GB" sz="2800" dirty="0"/>
              <a:t>The concept of 'symbiosis’ is used here in its broader sense to denote close interdependence and interrelation between its suggested 7 attributes (see next slide)</a:t>
            </a:r>
            <a:endParaRPr lang="en-GB" sz="2800" b="1" dirty="0"/>
          </a:p>
        </p:txBody>
      </p:sp>
      <p:sp>
        <p:nvSpPr>
          <p:cNvPr id="9" name="Freeform: Shape 8">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CD091B7-A328-4117-9E25-41995B2C04FF}"/>
              </a:ext>
            </a:extLst>
          </p:cNvPr>
          <p:cNvPicPr>
            <a:picLocks noChangeAspect="1"/>
          </p:cNvPicPr>
          <p:nvPr/>
        </p:nvPicPr>
        <p:blipFill>
          <a:blip r:embed="rId3"/>
          <a:stretch>
            <a:fillRect/>
          </a:stretch>
        </p:blipFill>
        <p:spPr>
          <a:xfrm>
            <a:off x="7271151" y="1339535"/>
            <a:ext cx="4218484" cy="2629125"/>
          </a:xfrm>
          <a:prstGeom prst="rect">
            <a:avLst/>
          </a:prstGeom>
        </p:spPr>
      </p:pic>
    </p:spTree>
    <p:extLst>
      <p:ext uri="{BB962C8B-B14F-4D97-AF65-F5344CB8AC3E}">
        <p14:creationId xmlns:p14="http://schemas.microsoft.com/office/powerpoint/2010/main" val="413527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3182"/>
            <a:ext cx="10858500" cy="687482"/>
          </a:xfrm>
        </p:spPr>
        <p:txBody>
          <a:bodyPr>
            <a:normAutofit fontScale="90000"/>
          </a:bodyPr>
          <a:lstStyle/>
          <a:p>
            <a:pPr algn="ctr"/>
            <a:r>
              <a:rPr lang="en-GB" b="1" cap="none" dirty="0">
                <a:solidFill>
                  <a:srgbClr val="C00000"/>
                </a:solidFill>
              </a:rPr>
              <a:t>Symbiotic autoethnography</a:t>
            </a:r>
            <a:endParaRPr lang="en-GB" cap="none" dirty="0"/>
          </a:p>
        </p:txBody>
      </p:sp>
      <p:pic>
        <p:nvPicPr>
          <p:cNvPr id="7" name="Content Placeholder 6" descr="Diagram&#10;&#10;Description automatically generated">
            <a:extLst>
              <a:ext uri="{FF2B5EF4-FFF2-40B4-BE49-F238E27FC236}">
                <a16:creationId xmlns:a16="http://schemas.microsoft.com/office/drawing/2014/main" id="{C842EF50-DF59-457A-86E3-828064925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5271" y="1375483"/>
            <a:ext cx="9100733" cy="5482517"/>
          </a:xfrm>
        </p:spPr>
      </p:pic>
    </p:spTree>
    <p:extLst>
      <p:ext uri="{BB962C8B-B14F-4D97-AF65-F5344CB8AC3E}">
        <p14:creationId xmlns:p14="http://schemas.microsoft.com/office/powerpoint/2010/main" val="1098581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345" y="223374"/>
            <a:ext cx="10058400" cy="1609344"/>
          </a:xfrm>
        </p:spPr>
        <p:txBody>
          <a:bodyPr/>
          <a:lstStyle/>
          <a:p>
            <a:r>
              <a:rPr lang="en-GB" cap="none" dirty="0"/>
              <a:t>Temporality</a:t>
            </a:r>
          </a:p>
        </p:txBody>
      </p:sp>
      <p:sp>
        <p:nvSpPr>
          <p:cNvPr id="3" name="Content Placeholder 2"/>
          <p:cNvSpPr>
            <a:spLocks noGrp="1"/>
          </p:cNvSpPr>
          <p:nvPr>
            <p:ph idx="1"/>
          </p:nvPr>
        </p:nvSpPr>
        <p:spPr>
          <a:xfrm>
            <a:off x="506404" y="1570009"/>
            <a:ext cx="10292225" cy="4602192"/>
          </a:xfrm>
        </p:spPr>
        <p:txBody>
          <a:bodyPr>
            <a:noAutofit/>
          </a:bodyPr>
          <a:lstStyle/>
          <a:p>
            <a:r>
              <a:rPr lang="en-GB" sz="3200" dirty="0"/>
              <a:t>‘</a:t>
            </a:r>
            <a:r>
              <a:rPr lang="en-GB" sz="3200" i="1" dirty="0"/>
              <a:t>temporality</a:t>
            </a:r>
            <a:r>
              <a:rPr lang="en-GB" sz="3200" dirty="0"/>
              <a:t> - the state of existing within or having some relationship with time’(Oxford Dictionary)</a:t>
            </a:r>
          </a:p>
          <a:p>
            <a:r>
              <a:rPr lang="en-GB" sz="3200" dirty="0"/>
              <a:t> </a:t>
            </a:r>
            <a:r>
              <a:rPr lang="en-GB" sz="3200" i="1" dirty="0"/>
              <a:t>symbiotic temporality </a:t>
            </a:r>
            <a:r>
              <a:rPr lang="en-GB" sz="3200" dirty="0"/>
              <a:t>- researchers’ perceptions of chronological times (</a:t>
            </a:r>
            <a:r>
              <a:rPr lang="en-GB" sz="3200" dirty="0">
                <a:solidFill>
                  <a:srgbClr val="FF0000"/>
                </a:solidFill>
              </a:rPr>
              <a:t>subjective</a:t>
            </a:r>
            <a:r>
              <a:rPr lang="en-GB" sz="3200" dirty="0"/>
              <a:t>), as experienced across different localities (</a:t>
            </a:r>
            <a:r>
              <a:rPr lang="en-GB" sz="3200" dirty="0">
                <a:solidFill>
                  <a:srgbClr val="FF0000"/>
                </a:solidFill>
              </a:rPr>
              <a:t>locational</a:t>
            </a:r>
            <a:r>
              <a:rPr lang="en-GB" sz="3200" dirty="0"/>
              <a:t>) and captured in the moment of writing (</a:t>
            </a:r>
            <a:r>
              <a:rPr lang="en-GB" sz="3200" dirty="0">
                <a:solidFill>
                  <a:srgbClr val="FF0000"/>
                </a:solidFill>
              </a:rPr>
              <a:t>evanescent</a:t>
            </a:r>
            <a:r>
              <a:rPr lang="en-GB" sz="3200" dirty="0"/>
              <a:t>). </a:t>
            </a:r>
          </a:p>
          <a:p>
            <a:r>
              <a:rPr lang="en-GB" sz="3200" dirty="0"/>
              <a:t>In this sense, symbiotic temporality is a ‘snapshot’ of our temporal recollections of events, places, feelings and relations caught in their illusory stillness during one specific moment of writing.</a:t>
            </a:r>
          </a:p>
          <a:p>
            <a:endParaRPr lang="en-GB" sz="3200" dirty="0"/>
          </a:p>
        </p:txBody>
      </p:sp>
      <p:pic>
        <p:nvPicPr>
          <p:cNvPr id="1028" name="Picture 4" descr="C:\Users\uder\AppData\Local\Microsoft\Windows\INetCache\IE\9O1XHDH9\Icon-sand-glas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60817">
            <a:off x="9579429" y="14586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08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82218"/>
          </a:xfrm>
        </p:spPr>
        <p:txBody>
          <a:bodyPr/>
          <a:lstStyle/>
          <a:p>
            <a:r>
              <a:rPr lang="en-GB" cap="none" dirty="0"/>
              <a:t>Researcher’s omnipresence</a:t>
            </a:r>
          </a:p>
        </p:txBody>
      </p:sp>
      <p:sp>
        <p:nvSpPr>
          <p:cNvPr id="3" name="Content Placeholder 2"/>
          <p:cNvSpPr>
            <a:spLocks noGrp="1"/>
          </p:cNvSpPr>
          <p:nvPr>
            <p:ph idx="1"/>
          </p:nvPr>
        </p:nvSpPr>
        <p:spPr>
          <a:xfrm>
            <a:off x="365759" y="1818457"/>
            <a:ext cx="7393577" cy="1769473"/>
          </a:xfrm>
        </p:spPr>
        <p:txBody>
          <a:bodyPr>
            <a:noAutofit/>
          </a:bodyPr>
          <a:lstStyle/>
          <a:p>
            <a:r>
              <a:rPr lang="en-US" sz="3600" dirty="0"/>
              <a:t>The state of being widespread or constantly encountered (Oxford Dictionary)</a:t>
            </a:r>
          </a:p>
          <a:p>
            <a:pPr marL="0" indent="0">
              <a:buNone/>
            </a:pPr>
            <a:endParaRPr lang="en-GB" sz="3600" dirty="0"/>
          </a:p>
        </p:txBody>
      </p:sp>
      <p:pic>
        <p:nvPicPr>
          <p:cNvPr id="2051" name="Picture 3" descr="C:\Users\uder\AppData\Local\Microsoft\Windows\INetCache\IE\BP0P57CG\multiple_personalities_within_by_perkunija-d71nbt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3474" y="0"/>
            <a:ext cx="3988526" cy="37185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65758" y="3990702"/>
            <a:ext cx="11025051" cy="139119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3600" dirty="0"/>
              <a:t>CMR status - unlike their peers in the research setting(s), autoethnographers must orient (at least for significant periods of time) to documenting and analyzing action as well as to purposively </a:t>
            </a:r>
            <a:r>
              <a:rPr lang="en-GB" sz="3600" dirty="0"/>
              <a:t>engaging in it. </a:t>
            </a:r>
            <a:r>
              <a:rPr lang="en-US" sz="3600" dirty="0"/>
              <a:t>(Anderson, 2006)</a:t>
            </a:r>
          </a:p>
          <a:p>
            <a:endParaRPr lang="en-GB" sz="3600" dirty="0"/>
          </a:p>
        </p:txBody>
      </p:sp>
    </p:spTree>
    <p:extLst>
      <p:ext uri="{BB962C8B-B14F-4D97-AF65-F5344CB8AC3E}">
        <p14:creationId xmlns:p14="http://schemas.microsoft.com/office/powerpoint/2010/main" val="213836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947D-F776-4FF2-B3DB-37AC6EFB2E5C}"/>
              </a:ext>
            </a:extLst>
          </p:cNvPr>
          <p:cNvSpPr>
            <a:spLocks noGrp="1"/>
          </p:cNvSpPr>
          <p:nvPr>
            <p:ph type="title"/>
          </p:nvPr>
        </p:nvSpPr>
        <p:spPr/>
        <p:txBody>
          <a:bodyPr/>
          <a:lstStyle/>
          <a:p>
            <a:r>
              <a:rPr lang="en-GB" cap="none" dirty="0"/>
              <a:t>Polyvocality</a:t>
            </a:r>
          </a:p>
        </p:txBody>
      </p:sp>
      <p:sp>
        <p:nvSpPr>
          <p:cNvPr id="3" name="Content Placeholder 2">
            <a:extLst>
              <a:ext uri="{FF2B5EF4-FFF2-40B4-BE49-F238E27FC236}">
                <a16:creationId xmlns:a16="http://schemas.microsoft.com/office/drawing/2014/main" id="{3E9D24CD-8A4B-4F5E-B9A9-133DE847F576}"/>
              </a:ext>
            </a:extLst>
          </p:cNvPr>
          <p:cNvSpPr>
            <a:spLocks noGrp="1"/>
          </p:cNvSpPr>
          <p:nvPr>
            <p:ph idx="1"/>
          </p:nvPr>
        </p:nvSpPr>
        <p:spPr/>
        <p:txBody>
          <a:bodyPr>
            <a:normAutofit/>
          </a:bodyPr>
          <a:lstStyle/>
          <a:p>
            <a:pPr marL="0" indent="0">
              <a:buNone/>
            </a:pPr>
            <a:r>
              <a:rPr lang="en-GB" sz="4000" dirty="0"/>
              <a:t>A space for capturing simultaneously complex entanglements of autoethnographers’ narratives with the Other, where the Other includes the characters from the researchers’ stories, their participants and the researchers’ multiple Selves. </a:t>
            </a:r>
          </a:p>
        </p:txBody>
      </p:sp>
      <p:pic>
        <p:nvPicPr>
          <p:cNvPr id="4" name="Picture 3">
            <a:extLst>
              <a:ext uri="{FF2B5EF4-FFF2-40B4-BE49-F238E27FC236}">
                <a16:creationId xmlns:a16="http://schemas.microsoft.com/office/drawing/2014/main" id="{36C9D38B-5168-4720-951F-A45695F09072}"/>
              </a:ext>
            </a:extLst>
          </p:cNvPr>
          <p:cNvPicPr>
            <a:picLocks noChangeAspect="1"/>
          </p:cNvPicPr>
          <p:nvPr/>
        </p:nvPicPr>
        <p:blipFill>
          <a:blip r:embed="rId3"/>
          <a:stretch>
            <a:fillRect/>
          </a:stretch>
        </p:blipFill>
        <p:spPr>
          <a:xfrm>
            <a:off x="7788729" y="155230"/>
            <a:ext cx="3904923" cy="1952462"/>
          </a:xfrm>
          <a:prstGeom prst="rect">
            <a:avLst/>
          </a:prstGeom>
        </p:spPr>
      </p:pic>
    </p:spTree>
    <p:extLst>
      <p:ext uri="{BB962C8B-B14F-4D97-AF65-F5344CB8AC3E}">
        <p14:creationId xmlns:p14="http://schemas.microsoft.com/office/powerpoint/2010/main" val="1095833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13921</TotalTime>
  <Words>752</Words>
  <Application>Microsoft Office PowerPoint</Application>
  <PresentationFormat>Widescreen</PresentationFormat>
  <Paragraphs>60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Rockwell</vt:lpstr>
      <vt:lpstr>Rockwell Condensed</vt:lpstr>
      <vt:lpstr>Rockwell Extra Bold</vt:lpstr>
      <vt:lpstr>Wingdings</vt:lpstr>
      <vt:lpstr>Wood Type</vt:lpstr>
      <vt:lpstr>What is Symbiotic Autoethnography?</vt:lpstr>
      <vt:lpstr>PowerPoint Presentation</vt:lpstr>
      <vt:lpstr>Variety of autoethnographic approaches</vt:lpstr>
      <vt:lpstr>Overlapping criticism of all autoethnographic approaches</vt:lpstr>
      <vt:lpstr>Symbiotic autoethnography</vt:lpstr>
      <vt:lpstr>Symbiotic autoethnography</vt:lpstr>
      <vt:lpstr>Temporality</vt:lpstr>
      <vt:lpstr>Researcher’s omnipresence</vt:lpstr>
      <vt:lpstr>Polyvocality</vt:lpstr>
      <vt:lpstr>Evocative storytelling</vt:lpstr>
      <vt:lpstr>Interpretative analysis</vt:lpstr>
      <vt:lpstr>Political (transformative)</vt:lpstr>
      <vt:lpstr>Reflexivity</vt:lpstr>
      <vt:lpstr>And yet….</vt:lpstr>
      <vt:lpstr>If you want to find out more, join me on Twitter @SymbioticAutoe1 and follow my channel on YouTube</vt:lpstr>
    </vt:vector>
  </TitlesOfParts>
  <Company>Edge Hill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in Educational Leadership: A Forbidden Fruit?</dc:title>
  <dc:creator>Liana Beattie</dc:creator>
  <cp:lastModifiedBy>Sarah Honeychurch</cp:lastModifiedBy>
  <cp:revision>275</cp:revision>
  <cp:lastPrinted>2022-07-15T15:45:19Z</cp:lastPrinted>
  <dcterms:created xsi:type="dcterms:W3CDTF">2017-06-19T14:16:49Z</dcterms:created>
  <dcterms:modified xsi:type="dcterms:W3CDTF">2022-10-20T13:08:06Z</dcterms:modified>
</cp:coreProperties>
</file>