
<file path=[Content_Types].xml><?xml version="1.0" encoding="utf-8"?>
<Types xmlns="http://schemas.openxmlformats.org/package/2006/content-types">
  <Default Extension="png" ContentType="image/png"/>
  <Default Extension="bmp" ContentType="image/bmp"/>
  <Default Extension="pdf" ContentType="application/pdf"/>
  <Default Extension="rels" ContentType="application/vnd.openxmlformats-package.relationships+xml"/>
  <Default Extension="jpeg" ContentType="image/jpg"/>
  <Default Extension="mov" ContentType="application/movie"/>
  <Default Extension="xml" ContentType="application/xml"/>
  <Default Extension="gif" ContentType="image/gif"/>
  <Default Extension="tif" ContentType="image/tif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9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1.xml" ContentType="application/vnd.openxmlformats-officedocument.presentationml.slide+xml"/>
  <Override PartName="/ppt/notesSlides/notesSlide8.xml" ContentType="application/vnd.openxmlformats-officedocument.presentationml.notes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tableStyles.xml" ContentType="application/vnd.openxmlformats-officedocument.presentationml.tableStyles+xml"/>
  <Override PartName="/ppt/media/image1.jpeg" ContentType="image/jpeg"/>
  <Override PartName="/ppt/media/image2.jpeg" ContentType="image/jpeg"/>
  <Override PartName="/ppt/media/image3.jpeg" ContentType="image/jpeg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2E2C61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E8EF"/>
          </a:solidFill>
        </a:fill>
      </a:tcStyle>
    </a:wholeTbl>
    <a:band2H>
      <a:tcTxStyle b="def" i="def"/>
      <a:tcStyle>
        <a:tcBdr/>
        <a:fill>
          <a:solidFill>
            <a:srgbClr val="E6F4F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6CFCC"/>
          </a:solidFill>
        </a:fill>
      </a:tcStyle>
    </a:wholeTbl>
    <a:band2H>
      <a:tcTxStyle b="def" i="def"/>
      <a:tcStyle>
        <a:tcBdr/>
        <a:fill>
          <a:solidFill>
            <a:srgbClr val="FBE8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7E7EA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2E2C61"/>
              </a:solidFill>
              <a:prstDash val="solid"/>
              <a:round/>
            </a:ln>
          </a:top>
          <a:bottom>
            <a:ln w="25400" cap="flat">
              <a:solidFill>
                <a:srgbClr val="2E2C6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2E2C61"/>
              </a:solidFill>
              <a:prstDash val="solid"/>
              <a:round/>
            </a:ln>
          </a:top>
          <a:bottom>
            <a:ln w="25400" cap="flat">
              <a:solidFill>
                <a:srgbClr val="2E2C6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CCBD1"/>
          </a:solidFill>
        </a:fill>
      </a:tcStyle>
    </a:wholeTbl>
    <a:band2H>
      <a:tcTxStyle b="def" i="def"/>
      <a:tcStyle>
        <a:tcBdr/>
        <a:fill>
          <a:solidFill>
            <a:srgbClr val="E7E7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E2C6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E2C6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2E2C6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solidFill>
                <a:srgbClr val="2E2C61"/>
              </a:solidFill>
              <a:prstDash val="solid"/>
              <a:round/>
            </a:ln>
          </a:left>
          <a:right>
            <a:ln w="12700" cap="flat">
              <a:solidFill>
                <a:srgbClr val="2E2C61"/>
              </a:solidFill>
              <a:prstDash val="solid"/>
              <a:round/>
            </a:ln>
          </a:right>
          <a:top>
            <a:ln w="12700" cap="flat">
              <a:solidFill>
                <a:srgbClr val="2E2C61"/>
              </a:solidFill>
              <a:prstDash val="solid"/>
              <a:round/>
            </a:ln>
          </a:top>
          <a:bottom>
            <a:ln w="12700" cap="flat">
              <a:solidFill>
                <a:srgbClr val="2E2C61"/>
              </a:solidFill>
              <a:prstDash val="solid"/>
              <a:round/>
            </a:ln>
          </a:bottom>
          <a:insideH>
            <a:ln w="12700" cap="flat">
              <a:solidFill>
                <a:srgbClr val="2E2C61"/>
              </a:solidFill>
              <a:prstDash val="solid"/>
              <a:round/>
            </a:ln>
          </a:insideH>
          <a:insideV>
            <a:ln w="12700" cap="flat">
              <a:solidFill>
                <a:srgbClr val="2E2C61"/>
              </a:solidFill>
              <a:prstDash val="solid"/>
              <a:round/>
            </a:ln>
          </a:insideV>
        </a:tcBdr>
        <a:fill>
          <a:solidFill>
            <a:srgbClr val="2E2C61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solidFill>
                <a:srgbClr val="2E2C61"/>
              </a:solidFill>
              <a:prstDash val="solid"/>
              <a:round/>
            </a:ln>
          </a:left>
          <a:right>
            <a:ln w="12700" cap="flat">
              <a:solidFill>
                <a:srgbClr val="2E2C61"/>
              </a:solidFill>
              <a:prstDash val="solid"/>
              <a:round/>
            </a:ln>
          </a:right>
          <a:top>
            <a:ln w="12700" cap="flat">
              <a:solidFill>
                <a:srgbClr val="2E2C61"/>
              </a:solidFill>
              <a:prstDash val="solid"/>
              <a:round/>
            </a:ln>
          </a:top>
          <a:bottom>
            <a:ln w="12700" cap="flat">
              <a:solidFill>
                <a:srgbClr val="2E2C61"/>
              </a:solidFill>
              <a:prstDash val="solid"/>
              <a:round/>
            </a:ln>
          </a:bottom>
          <a:insideH>
            <a:ln w="12700" cap="flat">
              <a:solidFill>
                <a:srgbClr val="2E2C61"/>
              </a:solidFill>
              <a:prstDash val="solid"/>
              <a:round/>
            </a:ln>
          </a:insideH>
          <a:insideV>
            <a:ln w="12700" cap="flat">
              <a:solidFill>
                <a:srgbClr val="2E2C61"/>
              </a:solidFill>
              <a:prstDash val="solid"/>
              <a:round/>
            </a:ln>
          </a:insideV>
        </a:tcBdr>
        <a:fill>
          <a:solidFill>
            <a:srgbClr val="2E2C61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solidFill>
                <a:srgbClr val="2E2C61"/>
              </a:solidFill>
              <a:prstDash val="solid"/>
              <a:round/>
            </a:ln>
          </a:left>
          <a:right>
            <a:ln w="12700" cap="flat">
              <a:solidFill>
                <a:srgbClr val="2E2C61"/>
              </a:solidFill>
              <a:prstDash val="solid"/>
              <a:round/>
            </a:ln>
          </a:right>
          <a:top>
            <a:ln w="50800" cap="flat">
              <a:solidFill>
                <a:srgbClr val="2E2C61"/>
              </a:solidFill>
              <a:prstDash val="solid"/>
              <a:round/>
            </a:ln>
          </a:top>
          <a:bottom>
            <a:ln w="12700" cap="flat">
              <a:solidFill>
                <a:srgbClr val="2E2C61"/>
              </a:solidFill>
              <a:prstDash val="solid"/>
              <a:round/>
            </a:ln>
          </a:bottom>
          <a:insideH>
            <a:ln w="12700" cap="flat">
              <a:solidFill>
                <a:srgbClr val="2E2C61"/>
              </a:solidFill>
              <a:prstDash val="solid"/>
              <a:round/>
            </a:ln>
          </a:insideH>
          <a:insideV>
            <a:ln w="12700" cap="flat">
              <a:solidFill>
                <a:srgbClr val="2E2C6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2E2C61"/>
      </a:tcTxStyle>
      <a:tcStyle>
        <a:tcBdr>
          <a:left>
            <a:ln w="12700" cap="flat">
              <a:solidFill>
                <a:srgbClr val="2E2C61"/>
              </a:solidFill>
              <a:prstDash val="solid"/>
              <a:round/>
            </a:ln>
          </a:left>
          <a:right>
            <a:ln w="12700" cap="flat">
              <a:solidFill>
                <a:srgbClr val="2E2C61"/>
              </a:solidFill>
              <a:prstDash val="solid"/>
              <a:round/>
            </a:ln>
          </a:right>
          <a:top>
            <a:ln w="12700" cap="flat">
              <a:solidFill>
                <a:srgbClr val="2E2C61"/>
              </a:solidFill>
              <a:prstDash val="solid"/>
              <a:round/>
            </a:ln>
          </a:top>
          <a:bottom>
            <a:ln w="25400" cap="flat">
              <a:solidFill>
                <a:srgbClr val="2E2C61"/>
              </a:solidFill>
              <a:prstDash val="solid"/>
              <a:round/>
            </a:ln>
          </a:bottom>
          <a:insideH>
            <a:ln w="12700" cap="flat">
              <a:solidFill>
                <a:srgbClr val="2E2C61"/>
              </a:solidFill>
              <a:prstDash val="solid"/>
              <a:round/>
            </a:ln>
          </a:insideH>
          <a:insideV>
            <a:ln w="12700" cap="flat">
              <a:solidFill>
                <a:srgbClr val="2E2C6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customXml" Target="../customXml/item2.xml"/><Relationship Id="rId3" Type="http://schemas.openxmlformats.org/officeDocument/2006/relationships/commentAuthors" Target="commentAuthors.xml"/><Relationship Id="rId21" Type="http://schemas.openxmlformats.org/officeDocument/2006/relationships/slide" Target="slides/slide14.xml"/><Relationship Id="rId7" Type="http://schemas.openxmlformats.org/officeDocument/2006/relationships/notesMaster" Target="notesMasters/notesMaster1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customXml" Target="../customXml/item1.xml"/><Relationship Id="rId2" Type="http://schemas.openxmlformats.org/officeDocument/2006/relationships/viewProps" Target="viewProps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presProps" Target="presProps.xml"/><Relationship Id="rId6" Type="http://schemas.openxmlformats.org/officeDocument/2006/relationships/theme" Target="theme/theme1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0" name="Shape 11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2.xml.rels><?xml version="1.0" encoding="UTF-8"?>
<Relationships xmlns="http://schemas.openxmlformats.org/package/2006/relationships"><Relationship Id="rId1" Type="http://schemas.openxmlformats.org/officeDocument/2006/relationships/slide" Target="../slides/slide3.xml"/><Relationship Id="rId2" Type="http://schemas.openxmlformats.org/officeDocument/2006/relationships/notesMaster" Target="../notesMasters/notesMaster1.xml"/></Relationships>

</file>

<file path=ppt/notesSlides/_rels/notesSlide3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?>
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5.xml.rels><?xml version="1.0" encoding="UTF-8"?>
<Relationships xmlns="http://schemas.openxmlformats.org/package/2006/relationships"><Relationship Id="rId1" Type="http://schemas.openxmlformats.org/officeDocument/2006/relationships/slide" Target="../slides/slide8.xml"/><Relationship Id="rId2" Type="http://schemas.openxmlformats.org/officeDocument/2006/relationships/notesMaster" Target="../notesMasters/notesMaster1.xml"/></Relationships>

</file>

<file path=ppt/notesSlides/_rels/notesSlide6.xml.rels><?xml version="1.0" encoding="UTF-8"?>
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7.xml.rels><?xml version="1.0" encoding="UTF-8"?>
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_rels/notesSlide8.xml.rels><?xml version="1.0" encoding="UTF-8"?>
<Relationships xmlns="http://schemas.openxmlformats.org/package/2006/relationships"><Relationship Id="rId1" Type="http://schemas.openxmlformats.org/officeDocument/2006/relationships/slide" Target="../slides/slide11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1" name="Shape 12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Many Units are small investments with limited life-spans - but the CVR/Virology Unit is one of the largest and longest standing units in the MRC portfolio.</a:t>
            </a:r>
          </a:p>
          <a:p>
            <a:pPr/>
            <a:r>
              <a:t>Unit first established in 1959 - led by Sir Michael Stoker (after whom our building is named). </a:t>
            </a:r>
          </a:p>
          <a:p>
            <a:pPr/>
            <a:r>
              <a:t>John Subak-sharpe, Duncan McGeoch and now Massimo is the fourth director (although there have been several interim directors).</a:t>
            </a:r>
          </a:p>
          <a:p>
            <a:pPr/>
          </a:p>
          <a:p>
            <a:pPr/>
            <a:r>
              <a:t>Funding is renewed on a five-yearly cycle through the Quinquennial review process, which we have just undergone.</a:t>
            </a:r>
          </a:p>
          <a:p>
            <a:pPr/>
            <a:r>
              <a:t>MRC core funded for the coming quinquennium through a grant of £30M to the University of Glasgow.</a:t>
            </a:r>
          </a:p>
          <a:p>
            <a:p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Shape 12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Circa £100M total - supporting a total of 220 staff and students.</a:t>
            </a:r>
          </a:p>
          <a:p>
            <a:pPr/>
            <a:r>
              <a:t>Substantial growth over the past decade - and the CVR is a very different centre to the Virology Unit I joined back in 1998!</a:t>
            </a:r>
          </a:p>
          <a:p>
            <a:pPr/>
          </a:p>
          <a:p>
            <a:pPr/>
            <a:r>
              <a:t>A substantial portion of our funding comes from MRC core - and this underpins the resources to leverage the external funding through provision of well managed and resourced technical platforms and administrative support.</a:t>
            </a:r>
          </a:p>
          <a:p>
            <a:pPr>
              <a:defRPr b="1"/>
            </a:pPr>
            <a:r>
              <a:t>Hence the high-stakes and considerable effort that went into the QQR renewal process. Key to the Unit model is our focus on our research mission. </a:t>
            </a:r>
          </a:p>
          <a:p>
            <a:pPr/>
          </a:p>
          <a:p>
            <a:pPr/>
            <a:r>
              <a:t>MRC have recently reviewed their Unit funding model and will shortly start moving units to a more time limited model (Unit 2.0). </a:t>
            </a:r>
          </a:p>
          <a:p>
            <a:pPr/>
            <a:r>
              <a:t>We don’t foresee that the need for virus research will diminish and owing to our scale are working to position ourselves as a </a:t>
            </a:r>
            <a:r>
              <a:rPr b="1"/>
              <a:t>NATIONAL VIRUS RESEARCH INSTITUTE - this is our priority for the next five years</a:t>
            </a:r>
            <a:endParaRPr b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Shape 14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Breadth and Depth point out each picture - molecular/structural - genomics and data sciences - insectaries and containment - field studies - Sinkins group in Malaysia, Streiker group bat viruses in South America.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0" name="Shape 15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Developing and applying novel serological methods (enhanced surveillance)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Brings together structural/molecular dynamics, molecular biological and mathematical modelling - to ask:</a:t>
            </a:r>
          </a:p>
          <a:p>
            <a:pPr/>
            <a:r>
              <a:t>How do virus particles work (to deliver their genomes)</a:t>
            </a:r>
          </a:p>
          <a:p>
            <a:pPr/>
            <a:r>
              <a:t>How does evolution change this?</a:t>
            </a:r>
          </a:p>
          <a:p>
            <a:pPr/>
          </a:p>
          <a:p>
            <a:pPr/>
            <a:r>
              <a:t>Flu - SARS CoV2 and RSV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2" name="Shape 182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What are the common networks involved in host responses to infection &amp; co-infection by taxonomically unrelated viruses? </a:t>
            </a:r>
          </a:p>
          <a:p>
            <a:pPr/>
          </a:p>
          <a:p>
            <a:pPr/>
            <a:r>
              <a:t>Flu, Herpesviruses, Arboviruses and RSV as well as co-infections.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Shape 1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5" name="Shape 1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marL="160421" indent="-160421">
              <a:buSzPct val="100000"/>
              <a:buAutoNum type="arabicPeriod" startAt="1"/>
            </a:pPr>
            <a:r>
              <a:t>Identify host dependencies for virus replication</a:t>
            </a:r>
          </a:p>
          <a:p>
            <a:pPr marL="160421" indent="-160421">
              <a:buSzPct val="100000"/>
              <a:buAutoNum type="arabicPeriod" startAt="1"/>
            </a:pPr>
            <a:r>
              <a:t>Examine virus determinants necessary to overcome these</a:t>
            </a:r>
          </a:p>
          <a:p>
            <a:pPr marL="160421" indent="-160421">
              <a:buSzPct val="100000"/>
              <a:buAutoNum type="arabicPeriod" startAt="1"/>
            </a:pPr>
            <a:r>
              <a:t>Quantify the risk of zoonosis.</a:t>
            </a:r>
          </a:p>
          <a:p>
            <a:pPr/>
          </a:p>
          <a:p>
            <a:pPr/>
            <a:r>
              <a:t>Working on Flu, Coronaviruses, HIV, RSV and Rabies virus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8" name="Shape 208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RNA and RNA binding proteins in arbovirus vector interactions.</a:t>
            </a: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14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400">
                <a:solidFill>
                  <a:srgbClr val="8C8C9C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C8C9C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C8C9C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C8C9C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C8C9C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5" name="Picture 1.png" descr="Pictur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267" y="401795"/>
            <a:ext cx="6058765" cy="65995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knowledg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8653" y="-10940"/>
            <a:ext cx="12889306" cy="7250235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100" name="Body Level One…"/>
          <p:cNvSpPr txBox="1"/>
          <p:nvPr>
            <p:ph type="body" idx="1"/>
          </p:nvPr>
        </p:nvSpPr>
        <p:spPr>
          <a:xfrm>
            <a:off x="838200" y="1524000"/>
            <a:ext cx="10515600" cy="37979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  <a:lvl2pPr>
              <a:defRPr>
                <a:solidFill>
                  <a:srgbClr val="DDDDDD"/>
                </a:solidFill>
              </a:defRPr>
            </a:lvl2pPr>
            <a:lvl3pPr>
              <a:defRPr>
                <a:solidFill>
                  <a:srgbClr val="DDDDDD"/>
                </a:solidFill>
              </a:defRPr>
            </a:lvl3pPr>
            <a:lvl4pPr>
              <a:defRPr>
                <a:solidFill>
                  <a:srgbClr val="DDDDDD"/>
                </a:solidFill>
              </a:defRPr>
            </a:lvl4pPr>
            <a:lvl5pPr>
              <a:defRPr>
                <a:solidFill>
                  <a:srgbClr val="DDDDDD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01" name="Picture 1.png" descr="Picture 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26459" y="694752"/>
            <a:ext cx="4076701" cy="444059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Image credit  Crawford Milne 2017"/>
          <p:cNvSpPr txBox="1"/>
          <p:nvPr/>
        </p:nvSpPr>
        <p:spPr>
          <a:xfrm>
            <a:off x="9142592" y="6512917"/>
            <a:ext cx="282175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>
                <a:solidFill>
                  <a:srgbClr val="CBCBCB"/>
                </a:solidFill>
              </a:defRPr>
            </a:lvl1pPr>
          </a:lstStyle>
          <a:p>
            <a:pPr/>
            <a:r>
              <a:t>Image credit  Crawford Milne 2017</a:t>
            </a:r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Text"/>
          <p:cNvSpPr txBox="1"/>
          <p:nvPr>
            <p:ph type="title"/>
          </p:nvPr>
        </p:nvSpPr>
        <p:spPr>
          <a:xfrm>
            <a:off x="831850" y="3705372"/>
            <a:ext cx="8125884" cy="857104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24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400">
                <a:solidFill>
                  <a:srgbClr val="8C8C9C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C8C9C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C8C9C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C8C9C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C8C9C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5" name="Picture 1.png" descr="Pictur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670" y="6121400"/>
            <a:ext cx="4076701" cy="444059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000"/>
            </a:lvl1pPr>
          </a:lstStyle>
          <a:p>
            <a:pPr/>
            <a:r>
              <a:t>Title Text</a:t>
            </a:r>
          </a:p>
        </p:txBody>
      </p:sp>
      <p:sp>
        <p:nvSpPr>
          <p:cNvPr id="34" name="Body Level One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None/>
              <a:defRPr sz="2400">
                <a:solidFill>
                  <a:srgbClr val="8C8C9C"/>
                </a:solidFill>
              </a:defRPr>
            </a:lvl1pPr>
            <a:lvl2pPr marL="0" indent="457200">
              <a:buClrTx/>
              <a:buSzTx/>
              <a:buNone/>
              <a:defRPr sz="2400">
                <a:solidFill>
                  <a:srgbClr val="8C8C9C"/>
                </a:solidFill>
              </a:defRPr>
            </a:lvl2pPr>
            <a:lvl3pPr marL="0" indent="914400">
              <a:buClrTx/>
              <a:buSzTx/>
              <a:buNone/>
              <a:defRPr sz="2400">
                <a:solidFill>
                  <a:srgbClr val="8C8C9C"/>
                </a:solidFill>
              </a:defRPr>
            </a:lvl3pPr>
            <a:lvl4pPr marL="0" indent="1371600">
              <a:buClrTx/>
              <a:buSzTx/>
              <a:buNone/>
              <a:defRPr sz="2400">
                <a:solidFill>
                  <a:srgbClr val="8C8C9C"/>
                </a:solidFill>
              </a:defRPr>
            </a:lvl4pPr>
            <a:lvl5pPr marL="0" indent="1828800">
              <a:buClrTx/>
              <a:buSzTx/>
              <a:buNone/>
              <a:defRPr sz="2400">
                <a:solidFill>
                  <a:srgbClr val="8C8C9C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3" name="Body Level One…"/>
          <p:cNvSpPr txBox="1"/>
          <p:nvPr>
            <p:ph type="body" idx="1"/>
          </p:nvPr>
        </p:nvSpPr>
        <p:spPr>
          <a:xfrm>
            <a:off x="838200" y="1524000"/>
            <a:ext cx="10515600" cy="3797935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44" name="Picture 1.png" descr="Pictur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670" y="6121400"/>
            <a:ext cx="4076701" cy="444059"/>
          </a:xfrm>
          <a:prstGeom prst="rect">
            <a:avLst/>
          </a:prstGeom>
          <a:ln w="12700">
            <a:miter lim="400000"/>
          </a:ln>
        </p:spPr>
      </p:pic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3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and Content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2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pic>
        <p:nvPicPr>
          <p:cNvPr id="71" name="Picture 1.png" descr="Pictur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670" y="6121400"/>
            <a:ext cx="4076701" cy="444059"/>
          </a:xfrm>
          <a:prstGeom prst="rect">
            <a:avLst/>
          </a:prstGeom>
          <a:ln w="12700">
            <a:miter lim="400000"/>
          </a:ln>
        </p:spPr>
      </p:pic>
      <p:sp>
        <p:nvSpPr>
          <p:cNvPr id="7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cknowledg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8653" y="-10940"/>
            <a:ext cx="12889306" cy="7250235"/>
          </a:xfrm>
          <a:prstGeom prst="rect">
            <a:avLst/>
          </a:prstGeom>
          <a:ln w="12700">
            <a:miter lim="400000"/>
          </a:ln>
        </p:spPr>
      </p:pic>
      <p:sp>
        <p:nvSpPr>
          <p:cNvPr id="8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9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DDDDD"/>
                </a:solidFill>
              </a:defRPr>
            </a:lvl1pPr>
            <a:lvl2pPr>
              <a:defRPr>
                <a:solidFill>
                  <a:srgbClr val="DDDDDD"/>
                </a:solidFill>
              </a:defRPr>
            </a:lvl2pPr>
            <a:lvl3pPr>
              <a:defRPr>
                <a:solidFill>
                  <a:srgbClr val="DDDDDD"/>
                </a:solidFill>
              </a:defRPr>
            </a:lvl3pPr>
            <a:lvl4pPr>
              <a:defRPr>
                <a:solidFill>
                  <a:srgbClr val="DDDDDD"/>
                </a:solidFill>
              </a:defRPr>
            </a:lvl4pPr>
            <a:lvl5pPr>
              <a:defRPr>
                <a:solidFill>
                  <a:srgbClr val="DDDDDD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0" name="Image credit  Crawford Milne 2017"/>
          <p:cNvSpPr txBox="1"/>
          <p:nvPr/>
        </p:nvSpPr>
        <p:spPr>
          <a:xfrm>
            <a:off x="9142592" y="6512917"/>
            <a:ext cx="2821755" cy="288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1400">
                <a:solidFill>
                  <a:srgbClr val="CBCBCB"/>
                </a:solidFill>
              </a:defRPr>
            </a:lvl1pPr>
          </a:lstStyle>
          <a:p>
            <a:pPr/>
            <a:r>
              <a:t>Image credit  Crawford Milne 2017</a:t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3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sp>
        <p:nvSpPr>
          <p:cNvPr id="4" name="Title Text"/>
          <p:cNvSpPr txBox="1"/>
          <p:nvPr>
            <p:ph type="title"/>
          </p:nvPr>
        </p:nvSpPr>
        <p:spPr>
          <a:xfrm>
            <a:off x="838200" y="254000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5" name="Body Level One…"/>
          <p:cNvSpPr txBox="1"/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" name="Slide Number"/>
          <p:cNvSpPr txBox="1"/>
          <p:nvPr>
            <p:ph type="sldNum" sz="quarter" idx="2"/>
          </p:nvPr>
        </p:nvSpPr>
        <p:spPr>
          <a:xfrm>
            <a:off x="11080144" y="6406785"/>
            <a:ext cx="273657" cy="26425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C8C9C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rgbClr val="2E2C6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▪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▪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▪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▪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▪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•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•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•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>
          <a:srgbClr val="2E2C61"/>
        </a:buClr>
        <a:buSzPct val="100000"/>
        <a:buFontTx/>
        <a:buChar char="•"/>
        <a:tabLst/>
        <a:defRPr b="0" baseline="0" cap="none" i="0" spc="0" strike="noStrike" sz="2800" u="none">
          <a:solidFill>
            <a:schemeClr val="accent4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4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41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5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46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tif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1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tif"/><Relationship Id="rId4" Type="http://schemas.openxmlformats.org/officeDocument/2006/relationships/image" Target="../media/image22.png"/><Relationship Id="rId5" Type="http://schemas.openxmlformats.org/officeDocument/2006/relationships/image" Target="../media/image3.tif"/><Relationship Id="rId6" Type="http://schemas.openxmlformats.org/officeDocument/2006/relationships/image" Target="../media/image4.tif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Overview of the CVR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Overview of the CVR</a:t>
            </a:r>
          </a:p>
        </p:txBody>
      </p:sp>
      <p:sp>
        <p:nvSpPr>
          <p:cNvPr id="113" name="Towards a national institute for virus research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Towards a national institute for virus research</a:t>
            </a:r>
          </a:p>
        </p:txBody>
      </p:sp>
      <p:pic>
        <p:nvPicPr>
          <p:cNvPr id="114" name="Picture 1.png" descr="Pictur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267" y="401795"/>
            <a:ext cx="6058765" cy="659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Virus cross-species transmiss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Virus cross-species transmission</a:t>
            </a:r>
          </a:p>
        </p:txBody>
      </p:sp>
      <p:pic>
        <p:nvPicPr>
          <p:cNvPr id="185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44054" y="1509963"/>
            <a:ext cx="1905001" cy="2511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52793" y="1674448"/>
            <a:ext cx="1905001" cy="1549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61533" y="1608174"/>
            <a:ext cx="2810464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700411" y="1608174"/>
            <a:ext cx="1793876" cy="19050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Receptor tropism"/>
          <p:cNvSpPr txBox="1"/>
          <p:nvPr/>
        </p:nvSpPr>
        <p:spPr>
          <a:xfrm>
            <a:off x="540117" y="4060038"/>
            <a:ext cx="2231428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Receptor tropism</a:t>
            </a:r>
          </a:p>
        </p:txBody>
      </p:sp>
      <p:sp>
        <p:nvSpPr>
          <p:cNvPr id="190" name="Host factor requirements"/>
          <p:cNvSpPr txBox="1"/>
          <p:nvPr/>
        </p:nvSpPr>
        <p:spPr>
          <a:xfrm>
            <a:off x="3145540" y="4060038"/>
            <a:ext cx="3163217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Host factor requirements</a:t>
            </a:r>
          </a:p>
        </p:txBody>
      </p:sp>
      <p:sp>
        <p:nvSpPr>
          <p:cNvPr id="191" name="Innate immunity"/>
          <p:cNvSpPr txBox="1"/>
          <p:nvPr/>
        </p:nvSpPr>
        <p:spPr>
          <a:xfrm>
            <a:off x="6972885" y="4060038"/>
            <a:ext cx="2076312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Innate immunity</a:t>
            </a:r>
          </a:p>
        </p:txBody>
      </p:sp>
      <p:sp>
        <p:nvSpPr>
          <p:cNvPr id="192" name="Adaptive immunity"/>
          <p:cNvSpPr txBox="1"/>
          <p:nvPr/>
        </p:nvSpPr>
        <p:spPr>
          <a:xfrm>
            <a:off x="9713326" y="4060038"/>
            <a:ext cx="2386817" cy="412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2200"/>
            </a:lvl1pPr>
          </a:lstStyle>
          <a:p>
            <a:pPr/>
            <a:r>
              <a:t>Adaptive immunity</a:t>
            </a:r>
          </a:p>
        </p:txBody>
      </p:sp>
      <p:pic>
        <p:nvPicPr>
          <p:cNvPr id="193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83929" y="4362545"/>
            <a:ext cx="4991956" cy="246178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Arbovirus-vector intera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Arbovirus-vector interactions</a:t>
            </a:r>
          </a:p>
        </p:txBody>
      </p:sp>
      <p:pic>
        <p:nvPicPr>
          <p:cNvPr id="198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776" y="4831264"/>
            <a:ext cx="5576974" cy="1990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29769" y="3588524"/>
            <a:ext cx="1244601" cy="1132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56769" y="2471011"/>
            <a:ext cx="990601" cy="1007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0419" y="1266448"/>
            <a:ext cx="990601" cy="990601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Dengue virus"/>
          <p:cNvSpPr txBox="1"/>
          <p:nvPr/>
        </p:nvSpPr>
        <p:spPr>
          <a:xfrm>
            <a:off x="1635341" y="1586417"/>
            <a:ext cx="1451072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Dengue virus</a:t>
            </a:r>
          </a:p>
        </p:txBody>
      </p:sp>
      <p:sp>
        <p:nvSpPr>
          <p:cNvPr id="203" name="Chikungunya virus"/>
          <p:cNvSpPr txBox="1"/>
          <p:nvPr/>
        </p:nvSpPr>
        <p:spPr>
          <a:xfrm>
            <a:off x="1635341" y="2799519"/>
            <a:ext cx="1984733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Chikungunya virus</a:t>
            </a:r>
          </a:p>
        </p:txBody>
      </p:sp>
      <p:sp>
        <p:nvSpPr>
          <p:cNvPr id="204" name="Rift Valley fever virus"/>
          <p:cNvSpPr txBox="1"/>
          <p:nvPr/>
        </p:nvSpPr>
        <p:spPr>
          <a:xfrm>
            <a:off x="1635341" y="3979646"/>
            <a:ext cx="2234094" cy="350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Rift Valley fever virus</a:t>
            </a:r>
          </a:p>
        </p:txBody>
      </p:sp>
      <p:pic>
        <p:nvPicPr>
          <p:cNvPr id="20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922623" y="1488805"/>
            <a:ext cx="4346754" cy="23222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904191" y="1459171"/>
            <a:ext cx="4089389" cy="37330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ent highlights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Recent highlights</a:t>
            </a:r>
          </a:p>
        </p:txBody>
      </p:sp>
      <p:pic>
        <p:nvPicPr>
          <p:cNvPr id="211" name="Picture 1.png" descr="Picture 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9267" y="401795"/>
            <a:ext cx="6058765" cy="6599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214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sp>
        <p:nvSpPr>
          <p:cNvPr id="215" name="Paediatric hepatitis of unknown aetiolo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Paediatric hepatitis of unknown aetiology</a:t>
            </a:r>
          </a:p>
        </p:txBody>
      </p:sp>
      <p:pic>
        <p:nvPicPr>
          <p:cNvPr id="21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55248" y="2945900"/>
            <a:ext cx="4968970" cy="313441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0698" y="1505253"/>
            <a:ext cx="1485901" cy="2705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010188" y="2432353"/>
            <a:ext cx="1854201" cy="850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356315" y="2483125"/>
            <a:ext cx="4707255" cy="3877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9390432" y="1422615"/>
            <a:ext cx="2652074" cy="33869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223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sp>
        <p:nvSpPr>
          <p:cNvPr id="224" name="Identification of adeno-associated virus typ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Identification of adeno-associated virus type 2</a:t>
            </a:r>
          </a:p>
        </p:txBody>
      </p:sp>
      <p:pic>
        <p:nvPicPr>
          <p:cNvPr id="22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402881" y="1478796"/>
            <a:ext cx="5080001" cy="304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4088" y="1460822"/>
            <a:ext cx="4724401" cy="3467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811312" y="4737023"/>
            <a:ext cx="5752900" cy="159102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230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sp>
        <p:nvSpPr>
          <p:cNvPr id="231" name="Respiratory co-infect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Respiratory co-infections</a:t>
            </a:r>
          </a:p>
        </p:txBody>
      </p:sp>
      <p:pic>
        <p:nvPicPr>
          <p:cNvPr id="23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15949" y="1459961"/>
            <a:ext cx="10960101" cy="463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235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sp>
        <p:nvSpPr>
          <p:cNvPr id="236" name="From populations to molecu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From populations to molecules</a:t>
            </a:r>
          </a:p>
        </p:txBody>
      </p:sp>
      <p:pic>
        <p:nvPicPr>
          <p:cNvPr id="237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5482" y="1227045"/>
            <a:ext cx="10515601" cy="50230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240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sp>
        <p:nvSpPr>
          <p:cNvPr id="241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Summary</a:t>
            </a:r>
          </a:p>
        </p:txBody>
      </p:sp>
      <p:sp>
        <p:nvSpPr>
          <p:cNvPr id="242" name="The CVR is an MRC funded research institut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CVR is an MRC funded research institute</a:t>
            </a:r>
          </a:p>
          <a:p>
            <a:pPr/>
            <a:r>
              <a:t>Research interests span structural/molecular through to clinical/epidemiological</a:t>
            </a:r>
          </a:p>
          <a:p>
            <a:pPr/>
            <a:r>
              <a:t>Focus is on viruses that infect humans and viruses at the animal/human interface</a:t>
            </a:r>
          </a:p>
          <a:p>
            <a:pPr/>
            <a:r>
              <a:t>We aim to become the UK’s national research institute for virus research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117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sp>
        <p:nvSpPr>
          <p:cNvPr id="118" name="An MRC Unit for virus researc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 MRC Unit for virus research</a:t>
            </a:r>
          </a:p>
        </p:txBody>
      </p:sp>
      <p:sp>
        <p:nvSpPr>
          <p:cNvPr id="119" name="MRC has a mission to support research and training with the aim of maintaining and improving human health. To address important scientific opportunities and health needs, and when stand-alone grant support alone is insufficient, our three main support me"/>
          <p:cNvSpPr txBox="1"/>
          <p:nvPr>
            <p:ph type="body" idx="1"/>
          </p:nvPr>
        </p:nvSpPr>
        <p:spPr>
          <a:xfrm>
            <a:off x="609600" y="1600200"/>
            <a:ext cx="10972800" cy="3283500"/>
          </a:xfrm>
          <a:prstGeom prst="rect">
            <a:avLst/>
          </a:prstGeom>
        </p:spPr>
        <p:txBody>
          <a:bodyPr/>
          <a:lstStyle/>
          <a:p>
            <a:pPr algn="just">
              <a:defRPr sz="2600"/>
            </a:pPr>
            <a:r>
              <a:t>MRC has a mission to support research and training with the aim of maintaining and improving human health. To address important scientific opportunities and health needs, and when stand-alone grant support alone is insufficient, our three main support mechanisms are:</a:t>
            </a:r>
          </a:p>
          <a:p>
            <a:pPr lvl="1" marL="685800" indent="-228600">
              <a:defRPr sz="2000"/>
            </a:pPr>
            <a:r>
              <a:t>Institutes – very long-term flexible multidisciplinary investments</a:t>
            </a:r>
          </a:p>
          <a:p>
            <a:pPr lvl="1" marL="685800" indent="-228600">
              <a:defRPr sz="2000"/>
            </a:pPr>
            <a:r>
              <a:t>Units – more focused investments established for </a:t>
            </a:r>
            <a:r>
              <a:rPr b="1"/>
              <a:t>as long as needed</a:t>
            </a:r>
            <a:r>
              <a:t> to support a scientific need or deliver a research vision</a:t>
            </a:r>
          </a:p>
          <a:p>
            <a:pPr lvl="1" marL="685800" indent="-228600">
              <a:defRPr sz="2000"/>
            </a:pPr>
            <a:r>
              <a:t>Centres – built on existing MRC, and other, support to add value and help establish a high-profile research centre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124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sp>
        <p:nvSpPr>
          <p:cNvPr id="125" name="Funding 2016-202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Funding 2016-2022</a:t>
            </a:r>
          </a:p>
        </p:txBody>
      </p:sp>
      <p:pic>
        <p:nvPicPr>
          <p:cNvPr id="12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79152" y="1360018"/>
            <a:ext cx="6633696" cy="46310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9378" y="5471497"/>
            <a:ext cx="2540001" cy="1693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90027" y="975971"/>
            <a:ext cx="5885508" cy="5952846"/>
          </a:xfrm>
          <a:prstGeom prst="rect">
            <a:avLst/>
          </a:prstGeom>
          <a:ln w="12700">
            <a:miter lim="400000"/>
          </a:ln>
        </p:spPr>
      </p:pic>
      <p:sp>
        <p:nvSpPr>
          <p:cNvPr id="132" name="A ‘molecules to populations’ approach"/>
          <p:cNvSpPr txBox="1"/>
          <p:nvPr>
            <p:ph type="title"/>
          </p:nvPr>
        </p:nvSpPr>
        <p:spPr>
          <a:xfrm>
            <a:off x="838200" y="152400"/>
            <a:ext cx="10515600" cy="1325563"/>
          </a:xfrm>
          <a:prstGeom prst="rect">
            <a:avLst/>
          </a:prstGeom>
        </p:spPr>
        <p:txBody>
          <a:bodyPr/>
          <a:lstStyle/>
          <a:p>
            <a:pPr/>
            <a:r>
              <a:t>A ‘molecules to populations’ approach</a:t>
            </a:r>
          </a:p>
        </p:txBody>
      </p:sp>
      <p:pic>
        <p:nvPicPr>
          <p:cNvPr id="13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23575" y="1247660"/>
            <a:ext cx="2538414" cy="17191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19378" y="2953635"/>
            <a:ext cx="2540001" cy="11032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-19378" y="4045777"/>
            <a:ext cx="2540001" cy="143116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646539" y="1253657"/>
            <a:ext cx="2540001" cy="1905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646539" y="3141315"/>
            <a:ext cx="2540001" cy="1916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Image" descr="Image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9646539" y="5046484"/>
            <a:ext cx="2540001" cy="189316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Rectangle 9"/>
          <p:cNvSpPr txBox="1"/>
          <p:nvPr/>
        </p:nvSpPr>
        <p:spPr>
          <a:xfrm>
            <a:off x="487248" y="6263068"/>
            <a:ext cx="7620432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MRC-University of Glasgow Centre for Virus Research</a:t>
            </a:r>
          </a:p>
        </p:txBody>
      </p:sp>
      <p:sp>
        <p:nvSpPr>
          <p:cNvPr id="143" name="Rectangle 11"/>
          <p:cNvSpPr txBox="1"/>
          <p:nvPr/>
        </p:nvSpPr>
        <p:spPr>
          <a:xfrm>
            <a:off x="10721338" y="6263068"/>
            <a:ext cx="1310774" cy="313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b="1" sz="1600"/>
            </a:lvl1pPr>
          </a:lstStyle>
          <a:p>
            <a:pPr/>
            <a:r>
              <a:t>cvr.ac.uk</a:t>
            </a:r>
          </a:p>
        </p:txBody>
      </p:sp>
      <p:pic>
        <p:nvPicPr>
          <p:cNvPr id="1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13064" y="339904"/>
            <a:ext cx="9565872" cy="567694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reparednes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Preparedness</a:t>
            </a:r>
          </a:p>
        </p:txBody>
      </p:sp>
      <p:pic>
        <p:nvPicPr>
          <p:cNvPr id="147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4936" y="5074838"/>
            <a:ext cx="8243706" cy="1774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6312" y="1340358"/>
            <a:ext cx="8399376" cy="37040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15639" y="5431289"/>
            <a:ext cx="2080807" cy="1389580"/>
          </a:xfrm>
          <a:prstGeom prst="rect">
            <a:avLst/>
          </a:prstGeom>
          <a:ln w="12700">
            <a:miter lim="400000"/>
          </a:ln>
        </p:spPr>
      </p:pic>
      <p:sp>
        <p:nvSpPr>
          <p:cNvPr id="153" name="CRUSH - drug screening hub"/>
          <p:cNvSpPr txBox="1"/>
          <p:nvPr>
            <p:ph type="title"/>
          </p:nvPr>
        </p:nvSpPr>
        <p:spPr>
          <a:xfrm>
            <a:off x="470106" y="202338"/>
            <a:ext cx="7634145" cy="1325564"/>
          </a:xfrm>
          <a:prstGeom prst="rect">
            <a:avLst/>
          </a:prstGeom>
        </p:spPr>
        <p:txBody>
          <a:bodyPr/>
          <a:lstStyle/>
          <a:p>
            <a:pPr/>
            <a:r>
              <a:t>CRUSH - drug screening hub</a:t>
            </a:r>
          </a:p>
        </p:txBody>
      </p:sp>
      <p:pic>
        <p:nvPicPr>
          <p:cNvPr id="15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5507" y="5016452"/>
            <a:ext cx="4210511" cy="17720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901663" y="1375187"/>
            <a:ext cx="2548198" cy="32994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74204" y="4138852"/>
            <a:ext cx="6250255" cy="1215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01978" y="2280989"/>
            <a:ext cx="1528804" cy="177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8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113096" y="3393695"/>
            <a:ext cx="906569" cy="3547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9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161104" y="1156118"/>
            <a:ext cx="6041767" cy="2905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502195" y="5463297"/>
            <a:ext cx="2502001" cy="13255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tructure and function of virion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Structure and function of virions</a:t>
            </a:r>
          </a:p>
        </p:txBody>
      </p:sp>
      <p:pic>
        <p:nvPicPr>
          <p:cNvPr id="163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598" y="1161264"/>
            <a:ext cx="4632855" cy="391364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14416" y="4906378"/>
            <a:ext cx="5584328" cy="19215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RSV_schematic.tif" descr="RSV_schematic.ti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98972" y="1327984"/>
            <a:ext cx="5584329" cy="55843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423692" y="1497577"/>
            <a:ext cx="4294229" cy="29921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Host-cell responses to infe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Host-cell responses to infection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457" y="4942985"/>
            <a:ext cx="4451846" cy="1871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74988" y="2006492"/>
            <a:ext cx="2895601" cy="2070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38726" y="1555319"/>
            <a:ext cx="2882901" cy="2425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18701" y="2382864"/>
            <a:ext cx="1803401" cy="1574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" descr="Image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274301" y="3036699"/>
            <a:ext cx="1092201" cy="495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31515" y="2332064"/>
            <a:ext cx="2844801" cy="1625601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Protein and RNA…"/>
          <p:cNvSpPr txBox="1"/>
          <p:nvPr/>
        </p:nvSpPr>
        <p:spPr>
          <a:xfrm>
            <a:off x="596979" y="4118991"/>
            <a:ext cx="2251619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Protein and RNA </a:t>
            </a:r>
          </a:p>
          <a:p>
            <a:pPr/>
            <a:r>
              <a:t>Interactome mapping</a:t>
            </a:r>
          </a:p>
        </p:txBody>
      </p:sp>
      <p:sp>
        <p:nvSpPr>
          <p:cNvPr id="178" name="Dissecting the role of…"/>
          <p:cNvSpPr txBox="1"/>
          <p:nvPr/>
        </p:nvSpPr>
        <p:spPr>
          <a:xfrm>
            <a:off x="3829029" y="4118991"/>
            <a:ext cx="2302295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Dissecting the role of </a:t>
            </a:r>
          </a:p>
          <a:p>
            <a:pPr/>
            <a:r>
              <a:t>ubiquitin</a:t>
            </a:r>
          </a:p>
        </p:txBody>
      </p:sp>
      <p:sp>
        <p:nvSpPr>
          <p:cNvPr id="179" name="Transgenic 3D…"/>
          <p:cNvSpPr txBox="1"/>
          <p:nvPr/>
        </p:nvSpPr>
        <p:spPr>
          <a:xfrm>
            <a:off x="6974370" y="4118991"/>
            <a:ext cx="1692063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Transgenic 3D </a:t>
            </a:r>
          </a:p>
          <a:p>
            <a:pPr/>
            <a:r>
              <a:t>culture systems</a:t>
            </a:r>
          </a:p>
        </p:txBody>
      </p:sp>
      <p:sp>
        <p:nvSpPr>
          <p:cNvPr id="180" name="Respiratory virus…"/>
          <p:cNvSpPr txBox="1"/>
          <p:nvPr/>
        </p:nvSpPr>
        <p:spPr>
          <a:xfrm>
            <a:off x="9612615" y="4118991"/>
            <a:ext cx="1882600" cy="6173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/>
            <a:r>
              <a:t>Respiratory virus </a:t>
            </a:r>
          </a:p>
          <a:p>
            <a:pPr/>
            <a:r>
              <a:t>coinfections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Font and logo master">
  <a:themeElements>
    <a:clrScheme name="Font and logo master">
      <a:dk1>
        <a:srgbClr val="2E2C61"/>
      </a:dk1>
      <a:lt1>
        <a:srgbClr val="FFFFFF"/>
      </a:lt1>
      <a:dk2>
        <a:srgbClr val="A7A7A7"/>
      </a:dk2>
      <a:lt2>
        <a:srgbClr val="535353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Font and logo mas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Font and logo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E2C6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E2C6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Font and logo master">
  <a:themeElements>
    <a:clrScheme name="Font and logo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BED5"/>
      </a:accent1>
      <a:accent2>
        <a:srgbClr val="008AAD"/>
      </a:accent2>
      <a:accent3>
        <a:srgbClr val="E94D36"/>
      </a:accent3>
      <a:accent4>
        <a:srgbClr val="616161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Font and logo master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Font and logo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E2C6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2E2C6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83225815B90F04C8C5E7021565882B8" ma:contentTypeVersion="16" ma:contentTypeDescription="Create a new document." ma:contentTypeScope="" ma:versionID="e04bb35fed4e206d984a3269153a6857">
  <xsd:schema xmlns:xsd="http://www.w3.org/2001/XMLSchema" xmlns:xs="http://www.w3.org/2001/XMLSchema" xmlns:p="http://schemas.microsoft.com/office/2006/metadata/properties" xmlns:ns2="c8fe5027-0307-4eeb-87de-fdae8813655f" xmlns:ns3="e64dcdc2-737e-4dfb-b8f4-14e3e1733890" targetNamespace="http://schemas.microsoft.com/office/2006/metadata/properties" ma:root="true" ma:fieldsID="726a04d052b4f206339f72e673f2a28c" ns2:_="" ns3:_="">
    <xsd:import namespace="c8fe5027-0307-4eeb-87de-fdae8813655f"/>
    <xsd:import namespace="e64dcdc2-737e-4dfb-b8f4-14e3e17338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fe5027-0307-4eeb-87de-fdae881365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7306b285-ac2c-4225-b56d-e54690cf9c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4dcdc2-737e-4dfb-b8f4-14e3e1733890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f6fca7a-67a6-4b64-a717-2ae2fd9a4c96}" ma:internalName="TaxCatchAll" ma:showField="CatchAllData" ma:web="e64dcdc2-737e-4dfb-b8f4-14e3e17338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7F17FE0-BBDB-4561-B411-DEA32F8140BC}"/>
</file>

<file path=customXml/itemProps2.xml><?xml version="1.0" encoding="utf-8"?>
<ds:datastoreItem xmlns:ds="http://schemas.openxmlformats.org/officeDocument/2006/customXml" ds:itemID="{C3522E2D-D450-491E-9709-06627ED37D85}"/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