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7"/>
  </p:notesMasterIdLst>
  <p:sldIdLst>
    <p:sldId id="553" r:id="rId3"/>
    <p:sldId id="554" r:id="rId4"/>
    <p:sldId id="271" r:id="rId5"/>
    <p:sldId id="556" r:id="rId6"/>
    <p:sldId id="256" r:id="rId7"/>
    <p:sldId id="261" r:id="rId8"/>
    <p:sldId id="262" r:id="rId9"/>
    <p:sldId id="555" r:id="rId10"/>
    <p:sldId id="557" r:id="rId11"/>
    <p:sldId id="558" r:id="rId12"/>
    <p:sldId id="559" r:id="rId13"/>
    <p:sldId id="560" r:id="rId14"/>
    <p:sldId id="561" r:id="rId15"/>
    <p:sldId id="562" r:id="rId16"/>
  </p:sldIdLst>
  <p:sldSz cx="12192000" cy="6858000"/>
  <p:notesSz cx="6797675" cy="98742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515D33-6E06-498A-AB8F-9BE1F6D629A4}" v="1" dt="2023-01-16T20:04:04.677"/>
    <p1510:client id="{204716AE-682E-4E07-A05C-8FC58D0B2803}" v="105" dt="2023-01-16T16:57:53.4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818" autoAdjust="0"/>
    <p:restoredTop sz="88023"/>
  </p:normalViewPr>
  <p:slideViewPr>
    <p:cSldViewPr snapToGrid="0">
      <p:cViewPr varScale="1">
        <p:scale>
          <a:sx n="77" d="100"/>
          <a:sy n="77" d="100"/>
        </p:scale>
        <p:origin x="19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customXml" Target="../customXml/item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customXml" Target="../customXml/item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customXml" Target="../customXml/item1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7A1E69-3748-A747-BC25-E1C5D676D562}" type="datetimeFigureOut">
              <a:rPr lang="en-GB" smtClean="0"/>
              <a:t>16/01/2023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33488"/>
            <a:ext cx="5924550" cy="3333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51983"/>
            <a:ext cx="5438140" cy="388798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55869C-5C69-3842-85D5-2C3FAE5D6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31344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55869C-5C69-3842-85D5-2C3FAE5D6C3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48129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030EAE-F996-F747-BBF1-0D974D6C40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24251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030EAE-F996-F747-BBF1-0D974D6C40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70161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D23FF7-AA01-4D11-AF78-B46A644EA465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04585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349250" y="808038"/>
            <a:ext cx="7183438" cy="40417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D23FF7-AA01-4D11-AF78-B46A644EA465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55356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349250" y="808038"/>
            <a:ext cx="7183438" cy="40417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D23FF7-AA01-4D11-AF78-B46A644EA465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68389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349250" y="808038"/>
            <a:ext cx="7183438" cy="40417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D23FF7-AA01-4D11-AF78-B46A644EA465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45526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D23FF7-AA01-4D11-AF78-B46A644EA465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76722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D23FF7-AA01-4D11-AF78-B46A644EA465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3796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CC971-21CE-410E-AE67-B9BDDDAAA0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5EE966-CAB0-4E69-9611-2E46B7D07A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55CCAE-F0A6-436F-B910-1D5955273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5E820-F48B-4052-BD8E-B673BBA267D7}" type="datetimeFigureOut">
              <a:rPr lang="en-GB" smtClean="0"/>
              <a:t>16/01/2023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59DFAD-1C11-44D4-B5AE-5764E74A8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7B34FA-AA66-49AE-B45A-338844DB0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C897C-90D7-4C5B-83EE-F2A7DBC13E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0671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D669E-AE0A-470A-809D-467FF9A8A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D858DB-061A-495D-80DD-69B81973A4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33C0C8-17CC-432F-8D8B-4D4A6A9FE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5E820-F48B-4052-BD8E-B673BBA267D7}" type="datetimeFigureOut">
              <a:rPr lang="en-GB" smtClean="0"/>
              <a:t>16/01/2023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AF615-F2DF-4E4B-A545-E18F6A26D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7EFFF3-5827-44AA-BC95-57B182966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C897C-90D7-4C5B-83EE-F2A7DBC13E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1751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94C0995-ED8D-4A74-9D22-0C0C300609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096421-41C1-4266-83BA-091FD1D58D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6250AA-B6A4-4668-8E46-0DD3BAB78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5E820-F48B-4052-BD8E-B673BBA267D7}" type="datetimeFigureOut">
              <a:rPr lang="en-GB" smtClean="0"/>
              <a:t>16/01/2023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69A485-ED68-49D7-A960-D0695CA14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9BF4D4-8879-4AD9-8DA3-BC7E1D2C5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C897C-90D7-4C5B-83EE-F2A7DBC13E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31337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72DDC5-22C9-2645-B217-D99C93B69B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1964FF-E3FB-4B41-AFF8-2F5E6D0A9F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B3BCF2-E63B-DF49-AF97-E90C4B8C5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5160D-3A99-B04A-BF65-7AD3B44AE86F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516717-3774-2C47-AB24-D2C8624AD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1FFD1A-D49C-6242-89DD-EDE0EC360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6499E-0C8F-5F41-A0AF-A9726EE61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5391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F1295-D48D-DF49-B82F-53B9F8C8B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C19787-8C1C-D247-9074-1946D77E54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41299F-0089-EB45-B07E-79E5C9043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5160D-3A99-B04A-BF65-7AD3B44AE86F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03E93-4BA0-764E-8B79-9A45C7A9D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F32BAF-8AC8-484B-9541-10D5B0B22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6499E-0C8F-5F41-A0AF-A9726EE61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1769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C58E7-0F65-1F4F-90C8-11C250B3B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D3D819-FCEE-9447-A609-47257AC5E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85BA95-971E-D047-AC30-695A9F487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5160D-3A99-B04A-BF65-7AD3B44AE86F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F47865-708D-734E-A5B3-74101DE46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787D56-AD5F-334D-B467-87A9EC7FA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6499E-0C8F-5F41-A0AF-A9726EE61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6467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4B791-5A17-D143-B2B0-9E69B21AC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351A41-D067-234C-BC4C-140F9BF58E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3016FF-B7C2-2F46-B55B-BFCB2D84FF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F69CE5-44D2-D941-A611-CF7579BA5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5160D-3A99-B04A-BF65-7AD3B44AE86F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DBA365-9066-874E-A7D9-4E80BF603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692CE8-E3EF-1C49-885B-FE4A8A8FE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6499E-0C8F-5F41-A0AF-A9726EE61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1784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1D306-8ABB-4E4C-B97E-0D218BB63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201613-38C2-8549-8B38-3B303C1D0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7CF76F-E72D-2E45-B403-047F9EC01A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A3A55A-581D-244E-B513-53B941BD43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3350B8-AF94-5F44-BE58-97B296B5FB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BBE32E3-ED2E-9248-8538-D2D0D870E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5160D-3A99-B04A-BF65-7AD3B44AE86F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9335865-A64D-0A4E-8562-0586E7385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1344B4-1E29-9244-9968-4AD1B7742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6499E-0C8F-5F41-A0AF-A9726EE61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094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FA8FA-8B09-3949-B0EA-B604212F5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0EAA6F-A656-724F-A257-5BFF6CCE1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5160D-3A99-B04A-BF65-7AD3B44AE86F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192055-B10B-9743-B748-DD53098AD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9943F3-60B1-ED4A-9726-6C672F951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6499E-0C8F-5F41-A0AF-A9726EE61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6686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B6FB6D-6D06-814D-AE76-D81FC9FC0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5160D-3A99-B04A-BF65-7AD3B44AE86F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07C6A1-6343-0845-91FF-B0D85393A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8F5734-38CB-2D40-A1EE-853C59BB9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6499E-0C8F-5F41-A0AF-A9726EE61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7211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3DC1C-B611-0F4F-9C0C-CABF7E258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8252FA-E868-CD4B-853A-61163C7764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1307C5-35EE-9145-AB88-C012C256C7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96520D-8A53-5148-BE88-16F9FE41E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5160D-3A99-B04A-BF65-7AD3B44AE86F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E27CB6-C23E-E445-B634-29B7394BC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98C549-19D7-AD47-92CB-50B3C1661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6499E-0C8F-5F41-A0AF-A9726EE61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983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B9D291-82BE-43CD-BD13-B91FE866D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EC81D6-B486-4085-A1C8-1CC88795B0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CD23BD-F05B-43BA-A604-54BAB7DFA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5E820-F48B-4052-BD8E-B673BBA267D7}" type="datetimeFigureOut">
              <a:rPr lang="en-GB" smtClean="0"/>
              <a:t>16/01/2023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798236-5C73-47CC-A472-1204C08EA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715DC0-3F80-4006-B20C-9932701F4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C897C-90D7-4C5B-83EE-F2A7DBC13E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02859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FE2B7-0C53-6341-968B-152500F73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8229DE-AF77-AB40-A80D-BBE451266F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C41637-C1A0-7B43-B01D-3902CAEB65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08303E-AE39-4B47-99AC-97B4B6381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5160D-3A99-B04A-BF65-7AD3B44AE86F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1E291D-2E72-CF40-B0D9-0D5808BE7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287F21-803F-3646-BAD2-A686C45C2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6499E-0C8F-5F41-A0AF-A9726EE61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5223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428F3-558A-5648-9A69-2355B5BEA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523E5C-BB85-5743-89FF-7D8EFEC4D8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CF7AD1-62AD-164E-B314-EC39EAFF4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5160D-3A99-B04A-BF65-7AD3B44AE86F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3EDA6F-952A-D041-A94C-99AF209D2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D7398F-396F-8B46-9F03-6C973D82A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6499E-0C8F-5F41-A0AF-A9726EE61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9371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A36340-06C3-2F48-A2C7-A8BE212A2D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3870B4-FCC3-7B41-BB81-571BFBC8D0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0C21B5-55B6-864F-9159-706E882A4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5160D-3A99-B04A-BF65-7AD3B44AE86F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E14AF9-CA73-394B-8845-8529D4AF5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55E025-7598-6A4D-A5E3-856168FFA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6499E-0C8F-5F41-A0AF-A9726EE61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00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E0983-5AED-4606-8D72-67B3D68D0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6D73B5-7F14-4975-8FE0-3B1C3F7471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18F767-C0B1-4F9E-87F5-58035CDB7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5E820-F48B-4052-BD8E-B673BBA267D7}" type="datetimeFigureOut">
              <a:rPr lang="en-GB" smtClean="0"/>
              <a:t>16/01/2023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366103-F213-44E4-89EF-AE3360382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C3A8CC-6B0C-43B2-8619-9D601C3FB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C897C-90D7-4C5B-83EE-F2A7DBC13E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2484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59B96-CDA1-424E-8CDF-E35DC9517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5663F7-B5F4-4284-BE7D-BA21EA0AB6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4F70B3-8D97-4354-B3B2-1EECF95E68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5B4595-1DE2-483F-AEC7-7A04D7EE3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5E820-F48B-4052-BD8E-B673BBA267D7}" type="datetimeFigureOut">
              <a:rPr lang="en-GB" smtClean="0"/>
              <a:t>16/01/2023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958068-AF37-40BC-9B44-B00CCF892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A85993-7A99-464E-978C-731BD2580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C897C-90D7-4C5B-83EE-F2A7DBC13E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7813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3FAA1-B1FA-4DE4-9F3A-07D33263C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333E2E-A924-4638-A113-D72B40EC4B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B0B815-D6C5-48BD-A737-604703149B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726EF0-7EBF-464A-8435-A9389CFC9B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2EDE332-0078-4714-99E6-54EFBB0141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E8CE5D-693F-4631-BA7C-999BCF6EE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5E820-F48B-4052-BD8E-B673BBA267D7}" type="datetimeFigureOut">
              <a:rPr lang="en-GB" smtClean="0"/>
              <a:t>16/01/2023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F48692-AEB8-4C4C-A649-FB482040A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6A96D5-D3F3-4CEC-B430-EB4AF5B71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C897C-90D7-4C5B-83EE-F2A7DBC13E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2659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79248-3AE5-4FA7-BC5E-3A7816C36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231CB3-C361-41F6-9C93-61470243E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5E820-F48B-4052-BD8E-B673BBA267D7}" type="datetimeFigureOut">
              <a:rPr lang="en-GB" smtClean="0"/>
              <a:t>16/01/2023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69FA9F-4458-4540-AEEE-5F96850DA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0FDBDA-E67F-4831-87AE-66DC71435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C897C-90D7-4C5B-83EE-F2A7DBC13E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87467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11804C-8F0E-48FD-96AC-91E2005F4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5E820-F48B-4052-BD8E-B673BBA267D7}" type="datetimeFigureOut">
              <a:rPr lang="en-GB" smtClean="0"/>
              <a:t>16/01/2023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B72536-87B0-4D0E-BF2D-3EA62151A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C9F043-4229-4CE0-BA74-974B7F283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C897C-90D7-4C5B-83EE-F2A7DBC13E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0287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FFD2BD-6040-4379-9C8B-F64A9AC46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9A7E25-7423-47D2-9DA2-53F1047717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2872D1-8295-4A23-867C-4841C90E45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D2CF64-E8D2-4A99-A0DE-5EB09E2BA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5E820-F48B-4052-BD8E-B673BBA267D7}" type="datetimeFigureOut">
              <a:rPr lang="en-GB" smtClean="0"/>
              <a:t>16/01/2023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B086BE-D99B-4B52-B4E0-1B75E9F67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B8E513-B356-4007-8E67-CB29101EE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C897C-90D7-4C5B-83EE-F2A7DBC13E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3760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98048-AC72-4E4A-8EC6-6CF1D1EFF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9DE1C16-C9BA-4FF1-9AA5-CCA47AA101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E0E632-E116-4836-AA71-1FB4277063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F36734-6E57-4F7E-937D-77168AA27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5E820-F48B-4052-BD8E-B673BBA267D7}" type="datetimeFigureOut">
              <a:rPr lang="en-GB" smtClean="0"/>
              <a:t>16/01/2023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8D1651-DA3A-4E2B-A153-01B153FD1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81D287-1475-4519-ADDD-B807D7584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C897C-90D7-4C5B-83EE-F2A7DBC13E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4883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E42B25-F043-43E2-A329-61B917A12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0ECEB9-365E-4378-A035-E129DDE6A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3D1D32-998D-4A3E-A345-A33F671117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65E820-F48B-4052-BD8E-B673BBA267D7}" type="datetimeFigureOut">
              <a:rPr lang="en-GB" smtClean="0"/>
              <a:t>16/01/2023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912CC-9A23-47D2-A306-0EF729E31E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675714-FE41-4AA2-A5A9-7B323A533D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9C897C-90D7-4C5B-83EE-F2A7DBC13E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8482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5E5FEDD-86BC-B047-9B59-826859745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2AEE42-5BB9-F14F-A82A-D9AD39F2A2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A347B5-3AA0-2443-9CDF-A9927F6A31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D5160D-3A99-B04A-BF65-7AD3B44AE86F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C69A08-8100-FA43-8EA1-6A4C03BF62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67EB66-3F32-C048-8ED2-CB346E5726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D6499E-0C8F-5F41-A0AF-A9726EE61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937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8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6.svg"/><Relationship Id="rId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0.png"/><Relationship Id="rId3" Type="http://schemas.openxmlformats.org/officeDocument/2006/relationships/image" Target="../media/image48.png"/><Relationship Id="rId7" Type="http://schemas.openxmlformats.org/officeDocument/2006/relationships/image" Target="../media/image63.jpeg"/><Relationship Id="rId12" Type="http://schemas.openxmlformats.org/officeDocument/2006/relationships/image" Target="../media/image68.jpe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67.jpeg"/><Relationship Id="rId5" Type="http://schemas.openxmlformats.org/officeDocument/2006/relationships/image" Target="../media/image56.svg"/><Relationship Id="rId15" Type="http://schemas.openxmlformats.org/officeDocument/2006/relationships/image" Target="../media/image70.jpeg"/><Relationship Id="rId10" Type="http://schemas.openxmlformats.org/officeDocument/2006/relationships/image" Target="../media/image66.jpeg"/><Relationship Id="rId4" Type="http://schemas.openxmlformats.org/officeDocument/2006/relationships/image" Target="../media/image55.png"/><Relationship Id="rId9" Type="http://schemas.openxmlformats.org/officeDocument/2006/relationships/image" Target="../media/image65.png"/><Relationship Id="rId14" Type="http://schemas.openxmlformats.org/officeDocument/2006/relationships/image" Target="../media/image6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67.jpeg"/><Relationship Id="rId18" Type="http://schemas.openxmlformats.org/officeDocument/2006/relationships/image" Target="../media/image78.jpeg"/><Relationship Id="rId3" Type="http://schemas.openxmlformats.org/officeDocument/2006/relationships/image" Target="../media/image48.png"/><Relationship Id="rId21" Type="http://schemas.openxmlformats.org/officeDocument/2006/relationships/image" Target="../media/image81.jpeg"/><Relationship Id="rId7" Type="http://schemas.openxmlformats.org/officeDocument/2006/relationships/image" Target="../media/image69.jpeg"/><Relationship Id="rId12" Type="http://schemas.openxmlformats.org/officeDocument/2006/relationships/image" Target="../media/image66.jpeg"/><Relationship Id="rId17" Type="http://schemas.openxmlformats.org/officeDocument/2006/relationships/image" Target="../media/image77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76.png"/><Relationship Id="rId20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11" Type="http://schemas.openxmlformats.org/officeDocument/2006/relationships/image" Target="../media/image63.jpeg"/><Relationship Id="rId5" Type="http://schemas.openxmlformats.org/officeDocument/2006/relationships/image" Target="../media/image71.jpeg"/><Relationship Id="rId15" Type="http://schemas.openxmlformats.org/officeDocument/2006/relationships/image" Target="../media/image75.png"/><Relationship Id="rId10" Type="http://schemas.openxmlformats.org/officeDocument/2006/relationships/image" Target="../media/image74.jpeg"/><Relationship Id="rId19" Type="http://schemas.openxmlformats.org/officeDocument/2006/relationships/image" Target="../media/image79.jpeg"/><Relationship Id="rId4" Type="http://schemas.openxmlformats.org/officeDocument/2006/relationships/image" Target="../media/image49.png"/><Relationship Id="rId9" Type="http://schemas.openxmlformats.org/officeDocument/2006/relationships/image" Target="../media/image73.png"/><Relationship Id="rId14" Type="http://schemas.openxmlformats.org/officeDocument/2006/relationships/image" Target="../media/image6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emf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image" Target="../media/image6.png"/><Relationship Id="rId21" Type="http://schemas.openxmlformats.org/officeDocument/2006/relationships/image" Target="../media/image30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image" Target="../media/image2.png"/><Relationship Id="rId16" Type="http://schemas.openxmlformats.org/officeDocument/2006/relationships/image" Target="../media/image26.png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19" Type="http://schemas.openxmlformats.org/officeDocument/2006/relationships/image" Target="../media/image29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31.pn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microsoft.com/office/2007/relationships/hdphoto" Target="../media/hdphoto1.wdp"/><Relationship Id="rId4" Type="http://schemas.openxmlformats.org/officeDocument/2006/relationships/image" Target="../media/image32.png"/><Relationship Id="rId9" Type="http://schemas.openxmlformats.org/officeDocument/2006/relationships/image" Target="../media/image35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tiff"/><Relationship Id="rId3" Type="http://schemas.openxmlformats.org/officeDocument/2006/relationships/image" Target="../media/image33.png"/><Relationship Id="rId7" Type="http://schemas.openxmlformats.org/officeDocument/2006/relationships/image" Target="../media/image38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tiff"/><Relationship Id="rId11" Type="http://schemas.openxmlformats.org/officeDocument/2006/relationships/image" Target="../media/image42.tiff"/><Relationship Id="rId5" Type="http://schemas.openxmlformats.org/officeDocument/2006/relationships/image" Target="../media/image36.tiff"/><Relationship Id="rId10" Type="http://schemas.openxmlformats.org/officeDocument/2006/relationships/image" Target="../media/image41.png"/><Relationship Id="rId4" Type="http://schemas.microsoft.com/office/2007/relationships/hdphoto" Target="../media/hdphoto2.wdp"/><Relationship Id="rId9" Type="http://schemas.openxmlformats.org/officeDocument/2006/relationships/image" Target="../media/image40.tif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44.tiff"/><Relationship Id="rId7" Type="http://schemas.openxmlformats.org/officeDocument/2006/relationships/image" Target="../media/image46.png"/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5.png"/><Relationship Id="rId5" Type="http://schemas.microsoft.com/office/2007/relationships/hdphoto" Target="../media/hdphoto2.wdp"/><Relationship Id="rId4" Type="http://schemas.openxmlformats.org/officeDocument/2006/relationships/image" Target="../media/image33.png"/><Relationship Id="rId9" Type="http://schemas.openxmlformats.org/officeDocument/2006/relationships/image" Target="../media/image47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A9933-3529-0153-1A18-D80570616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D02713-10BB-69C3-12A0-531BAD33DA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The main building at the University overlooking the West of the city">
            <a:extLst>
              <a:ext uri="{FF2B5EF4-FFF2-40B4-BE49-F238E27FC236}">
                <a16:creationId xmlns:a16="http://schemas.microsoft.com/office/drawing/2014/main" id="{D0F3D2E2-EAF2-4C6E-84F9-545E926985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2EA780F-4190-31EB-6839-10E2FAAAD6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4028" y="230188"/>
            <a:ext cx="3797972" cy="69948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A7781B5-B988-69D9-37FB-F84EAD5355FC}"/>
              </a:ext>
            </a:extLst>
          </p:cNvPr>
          <p:cNvSpPr txBox="1"/>
          <p:nvPr/>
        </p:nvSpPr>
        <p:spPr>
          <a:xfrm>
            <a:off x="2218215" y="1690688"/>
            <a:ext cx="449020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600" b="1" dirty="0">
                <a:solidFill>
                  <a:srgbClr val="00B0F0"/>
                </a:solidFill>
              </a:rPr>
              <a:t>Parasitology</a:t>
            </a:r>
          </a:p>
        </p:txBody>
      </p:sp>
    </p:spTree>
    <p:extLst>
      <p:ext uri="{BB962C8B-B14F-4D97-AF65-F5344CB8AC3E}">
        <p14:creationId xmlns:p14="http://schemas.microsoft.com/office/powerpoint/2010/main" val="30099478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12192000" cy="6863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973122" y="481485"/>
            <a:ext cx="10268125" cy="6002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AB35D0-8699-45E4-B70D-F19F3820C652}"/>
              </a:ext>
            </a:extLst>
          </p:cNvPr>
          <p:cNvSpPr txBox="1"/>
          <p:nvPr/>
        </p:nvSpPr>
        <p:spPr>
          <a:xfrm>
            <a:off x="1999745" y="530677"/>
            <a:ext cx="81925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cs typeface="Arial" panose="020B0604020202020204" pitchFamily="34" charset="0"/>
              </a:rPr>
              <a:t>Apicomplexans have a divergent respiratory chain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2ADD4B7-1332-484E-84DA-A46AFFF0F094}"/>
              </a:ext>
            </a:extLst>
          </p:cNvPr>
          <p:cNvSpPr txBox="1"/>
          <p:nvPr/>
        </p:nvSpPr>
        <p:spPr>
          <a:xfrm>
            <a:off x="2244897" y="5718417"/>
            <a:ext cx="28722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/>
              <a:t>Toxoplasma </a:t>
            </a:r>
            <a:r>
              <a:rPr lang="en-GB" sz="1600" dirty="0"/>
              <a:t>tachyzoite cell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33CF35B-EF95-4147-8EC3-1F61055B2EA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25562" y="1158017"/>
            <a:ext cx="2783508" cy="4739841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EA83B5FD-C143-4E42-8BD4-E61F91DCDCCB}"/>
              </a:ext>
            </a:extLst>
          </p:cNvPr>
          <p:cNvGrpSpPr/>
          <p:nvPr/>
        </p:nvGrpSpPr>
        <p:grpSpPr>
          <a:xfrm>
            <a:off x="3830861" y="1454312"/>
            <a:ext cx="6118271" cy="2299484"/>
            <a:chOff x="2353627" y="1995948"/>
            <a:chExt cx="6118271" cy="2299484"/>
          </a:xfrm>
        </p:grpSpPr>
        <p:pic>
          <p:nvPicPr>
            <p:cNvPr id="39" name="Graphic 38">
              <a:extLst>
                <a:ext uri="{FF2B5EF4-FFF2-40B4-BE49-F238E27FC236}">
                  <a16:creationId xmlns:a16="http://schemas.microsoft.com/office/drawing/2014/main" id="{5335D314-274E-4771-8E23-B80940F521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230371" y="2126967"/>
              <a:ext cx="5135045" cy="2087734"/>
            </a:xfrm>
            <a:prstGeom prst="rect">
              <a:avLst/>
            </a:prstGeom>
          </p:spPr>
        </p:pic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B7A0EA0-F2EA-4A8A-92B0-48205B43A2A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53627" y="2004515"/>
              <a:ext cx="983226" cy="172870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E4FB019-763B-4ACA-8212-29B9CB64190C}"/>
                </a:ext>
              </a:extLst>
            </p:cNvPr>
            <p:cNvCxnSpPr>
              <a:cxnSpLocks/>
            </p:cNvCxnSpPr>
            <p:nvPr/>
          </p:nvCxnSpPr>
          <p:spPr>
            <a:xfrm>
              <a:off x="2369576" y="3781774"/>
              <a:ext cx="967277" cy="51365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70E3869-FA86-4FD2-89CF-2B4D78769B03}"/>
                </a:ext>
              </a:extLst>
            </p:cNvPr>
            <p:cNvSpPr/>
            <p:nvPr/>
          </p:nvSpPr>
          <p:spPr>
            <a:xfrm>
              <a:off x="3336853" y="1995948"/>
              <a:ext cx="5135045" cy="229091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17657AD6-3CDE-486A-9671-0A14CF5A8719}"/>
              </a:ext>
            </a:extLst>
          </p:cNvPr>
          <p:cNvSpPr txBox="1"/>
          <p:nvPr/>
        </p:nvSpPr>
        <p:spPr>
          <a:xfrm>
            <a:off x="6129463" y="5947679"/>
            <a:ext cx="51117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What is the composition of the </a:t>
            </a:r>
            <a:r>
              <a:rPr lang="en-GB" sz="2400" dirty="0" err="1">
                <a:solidFill>
                  <a:srgbClr val="FF0000"/>
                </a:solidFill>
              </a:rPr>
              <a:t>mETC</a:t>
            </a:r>
            <a:r>
              <a:rPr lang="en-GB" sz="24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E22BEC-18EC-C07A-00E1-5BF974D97404}"/>
              </a:ext>
            </a:extLst>
          </p:cNvPr>
          <p:cNvSpPr txBox="1"/>
          <p:nvPr/>
        </p:nvSpPr>
        <p:spPr>
          <a:xfrm>
            <a:off x="4783251" y="3876248"/>
            <a:ext cx="44269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/>
              <a:t>Toxoplasma </a:t>
            </a:r>
            <a:r>
              <a:rPr lang="en-GB" sz="1600" dirty="0"/>
              <a:t>mitochondrial respiratory chain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0171244-0AEF-FEF8-48B4-B2B6D8E47D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00751" y="4415006"/>
            <a:ext cx="4169208" cy="1454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8498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6D67C580-50C1-1FC9-BD54-98935E6138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12192000" cy="6863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2C96322-DC87-3B8E-C7E6-7487A4364CAA}"/>
              </a:ext>
            </a:extLst>
          </p:cNvPr>
          <p:cNvSpPr/>
          <p:nvPr/>
        </p:nvSpPr>
        <p:spPr>
          <a:xfrm>
            <a:off x="973122" y="481485"/>
            <a:ext cx="10268125" cy="6002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1999743" y="481485"/>
            <a:ext cx="8192514" cy="6002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AB35D0-8699-45E4-B70D-F19F3820C652}"/>
              </a:ext>
            </a:extLst>
          </p:cNvPr>
          <p:cNvSpPr txBox="1"/>
          <p:nvPr/>
        </p:nvSpPr>
        <p:spPr>
          <a:xfrm>
            <a:off x="1999745" y="530677"/>
            <a:ext cx="81925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cs typeface="Arial" panose="020B0604020202020204" pitchFamily="34" charset="0"/>
              </a:rPr>
              <a:t>Apicomplexans have a divergent respiratory chain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A83B5FD-C143-4E42-8BD4-E61F91DCDCCB}"/>
              </a:ext>
            </a:extLst>
          </p:cNvPr>
          <p:cNvGrpSpPr/>
          <p:nvPr/>
        </p:nvGrpSpPr>
        <p:grpSpPr>
          <a:xfrm>
            <a:off x="3830861" y="1454312"/>
            <a:ext cx="6118271" cy="2299484"/>
            <a:chOff x="2353627" y="1995948"/>
            <a:chExt cx="6118271" cy="2299484"/>
          </a:xfrm>
        </p:grpSpPr>
        <p:pic>
          <p:nvPicPr>
            <p:cNvPr id="39" name="Graphic 38">
              <a:extLst>
                <a:ext uri="{FF2B5EF4-FFF2-40B4-BE49-F238E27FC236}">
                  <a16:creationId xmlns:a16="http://schemas.microsoft.com/office/drawing/2014/main" id="{5335D314-274E-4771-8E23-B80940F521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230371" y="2126967"/>
              <a:ext cx="5135045" cy="2087734"/>
            </a:xfrm>
            <a:prstGeom prst="rect">
              <a:avLst/>
            </a:prstGeom>
          </p:spPr>
        </p:pic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B7A0EA0-F2EA-4A8A-92B0-48205B43A2A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53627" y="2004515"/>
              <a:ext cx="983226" cy="172870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E4FB019-763B-4ACA-8212-29B9CB64190C}"/>
                </a:ext>
              </a:extLst>
            </p:cNvPr>
            <p:cNvCxnSpPr>
              <a:cxnSpLocks/>
            </p:cNvCxnSpPr>
            <p:nvPr/>
          </p:nvCxnSpPr>
          <p:spPr>
            <a:xfrm>
              <a:off x="2369576" y="3781774"/>
              <a:ext cx="967277" cy="51365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70E3869-FA86-4FD2-89CF-2B4D78769B03}"/>
                </a:ext>
              </a:extLst>
            </p:cNvPr>
            <p:cNvSpPr/>
            <p:nvPr/>
          </p:nvSpPr>
          <p:spPr>
            <a:xfrm>
              <a:off x="3336853" y="1995948"/>
              <a:ext cx="5135045" cy="229091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17657AD6-3CDE-486A-9671-0A14CF5A8719}"/>
              </a:ext>
            </a:extLst>
          </p:cNvPr>
          <p:cNvSpPr txBox="1"/>
          <p:nvPr/>
        </p:nvSpPr>
        <p:spPr>
          <a:xfrm>
            <a:off x="5630540" y="5980838"/>
            <a:ext cx="54917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Can we improve anti-apicomplexan drugs?</a:t>
            </a:r>
          </a:p>
        </p:txBody>
      </p:sp>
      <p:pic>
        <p:nvPicPr>
          <p:cNvPr id="18" name="Picture 4" descr="Malarone | Malaria Tablets | LloydsPharmacy Online Doctor UK">
            <a:extLst>
              <a:ext uri="{FF2B5EF4-FFF2-40B4-BE49-F238E27FC236}">
                <a16:creationId xmlns:a16="http://schemas.microsoft.com/office/drawing/2014/main" id="{A28A9047-A115-4981-80D7-562B79E1A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0512" y="4617862"/>
            <a:ext cx="1992420" cy="1120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4C49DCF-4E97-45A1-AC29-C1B1F4A809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82977" y="3975174"/>
            <a:ext cx="1495127" cy="1203056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13FA6673-2D40-45DD-95CF-BC5130F53777}"/>
              </a:ext>
            </a:extLst>
          </p:cNvPr>
          <p:cNvGrpSpPr/>
          <p:nvPr/>
        </p:nvGrpSpPr>
        <p:grpSpPr>
          <a:xfrm>
            <a:off x="6944474" y="3226103"/>
            <a:ext cx="436562" cy="1300500"/>
            <a:chOff x="4167366" y="3562148"/>
            <a:chExt cx="436562" cy="1300500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4C57080E-0FF9-4545-BD76-534E6983CF51}"/>
                </a:ext>
              </a:extLst>
            </p:cNvPr>
            <p:cNvCxnSpPr/>
            <p:nvPr/>
          </p:nvCxnSpPr>
          <p:spPr>
            <a:xfrm flipV="1">
              <a:off x="4385647" y="3562148"/>
              <a:ext cx="0" cy="13005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C4B187B4-17FD-4F6E-97D4-AD67A42FEE8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67366" y="3562148"/>
              <a:ext cx="436562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148BEBB0-3D30-409F-BBED-A8E71041B31B}"/>
              </a:ext>
            </a:extLst>
          </p:cNvPr>
          <p:cNvSpPr txBox="1"/>
          <p:nvPr/>
        </p:nvSpPr>
        <p:spPr>
          <a:xfrm>
            <a:off x="7310047" y="4126623"/>
            <a:ext cx="32110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Atovaquone</a:t>
            </a:r>
          </a:p>
          <a:p>
            <a:r>
              <a:rPr lang="en-GB" dirty="0">
                <a:latin typeface="AdvOT596495f2"/>
              </a:rPr>
              <a:t>Buparvaquone</a:t>
            </a:r>
            <a:endParaRPr lang="en-GB" dirty="0"/>
          </a:p>
          <a:p>
            <a:r>
              <a:rPr lang="en-GB" dirty="0"/>
              <a:t>4-pyridines</a:t>
            </a:r>
          </a:p>
          <a:p>
            <a:r>
              <a:rPr lang="en-GB" dirty="0" err="1"/>
              <a:t>Endochin</a:t>
            </a:r>
            <a:r>
              <a:rPr lang="en-GB" dirty="0"/>
              <a:t>-like quinones </a:t>
            </a:r>
            <a:r>
              <a:rPr lang="en-GB" dirty="0" err="1">
                <a:latin typeface="AdvOT596495f2"/>
              </a:rPr>
              <a:t>Decoquinate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15791B-6486-D6FF-7CD0-4049EA5B2394}"/>
              </a:ext>
            </a:extLst>
          </p:cNvPr>
          <p:cNvSpPr txBox="1"/>
          <p:nvPr/>
        </p:nvSpPr>
        <p:spPr>
          <a:xfrm>
            <a:off x="2244897" y="5718417"/>
            <a:ext cx="28722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/>
              <a:t>Toxoplasma </a:t>
            </a:r>
            <a:r>
              <a:rPr lang="en-GB" sz="1600" dirty="0"/>
              <a:t>tachyzoite cell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1B45BB-7ED8-1C61-A36C-84ECC8397A2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25562" y="1158017"/>
            <a:ext cx="2783508" cy="4739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2011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A2375E95-3824-B25B-33D2-3FEEF815C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12192000" cy="6863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B3155F2-AF8F-2CB9-130E-5DBF76CD757F}"/>
              </a:ext>
            </a:extLst>
          </p:cNvPr>
          <p:cNvSpPr/>
          <p:nvPr/>
        </p:nvSpPr>
        <p:spPr>
          <a:xfrm>
            <a:off x="973122" y="481485"/>
            <a:ext cx="10268125" cy="6002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1440CFA-8D66-48A3-B287-E6455422A1ED}"/>
              </a:ext>
            </a:extLst>
          </p:cNvPr>
          <p:cNvSpPr txBox="1"/>
          <p:nvPr/>
        </p:nvSpPr>
        <p:spPr>
          <a:xfrm>
            <a:off x="1999743" y="467407"/>
            <a:ext cx="81925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GB" sz="2800" b="1" dirty="0">
                <a:ea typeface="Cambria" panose="02040503050406030204" pitchFamily="18" charset="0"/>
                <a:cs typeface="Arial" panose="020B0604020202020204" pitchFamily="34" charset="0"/>
              </a:rPr>
              <a:t>Cryo-EM structure of </a:t>
            </a:r>
            <a:r>
              <a:rPr lang="en-GB" sz="2800" b="1" i="1" dirty="0">
                <a:ea typeface="Cambria" panose="02040503050406030204" pitchFamily="18" charset="0"/>
                <a:cs typeface="Arial" panose="020B0604020202020204" pitchFamily="34" charset="0"/>
              </a:rPr>
              <a:t>Toxoplasma </a:t>
            </a:r>
            <a:r>
              <a:rPr lang="en-GB" sz="2800" b="1" dirty="0">
                <a:ea typeface="Cambria" panose="02040503050406030204" pitchFamily="18" charset="0"/>
                <a:cs typeface="Arial" panose="020B0604020202020204" pitchFamily="34" charset="0"/>
              </a:rPr>
              <a:t>respiratory complexes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64AE64-923E-A485-8B5E-C3F27F804B9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60345" y="2612552"/>
            <a:ext cx="2814888" cy="270614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Freeform 28">
            <a:extLst>
              <a:ext uri="{FF2B5EF4-FFF2-40B4-BE49-F238E27FC236}">
                <a16:creationId xmlns:a16="http://schemas.microsoft.com/office/drawing/2014/main" id="{80C395F0-BD14-D808-994B-C71E09CBA876}"/>
              </a:ext>
            </a:extLst>
          </p:cNvPr>
          <p:cNvSpPr/>
          <p:nvPr/>
        </p:nvSpPr>
        <p:spPr>
          <a:xfrm>
            <a:off x="8124133" y="3008530"/>
            <a:ext cx="717864" cy="1683708"/>
          </a:xfrm>
          <a:custGeom>
            <a:avLst/>
            <a:gdLst>
              <a:gd name="connsiteX0" fmla="*/ 1219654 w 1377051"/>
              <a:gd name="connsiteY0" fmla="*/ 1101777 h 3297836"/>
              <a:gd name="connsiteX1" fmla="*/ 1204664 w 1377051"/>
              <a:gd name="connsiteY1" fmla="*/ 757004 h 3297836"/>
              <a:gd name="connsiteX2" fmla="*/ 1189674 w 1377051"/>
              <a:gd name="connsiteY2" fmla="*/ 697043 h 3297836"/>
              <a:gd name="connsiteX3" fmla="*/ 1182179 w 1377051"/>
              <a:gd name="connsiteY3" fmla="*/ 667063 h 3297836"/>
              <a:gd name="connsiteX4" fmla="*/ 1174684 w 1377051"/>
              <a:gd name="connsiteY4" fmla="*/ 644577 h 3297836"/>
              <a:gd name="connsiteX5" fmla="*/ 1167189 w 1377051"/>
              <a:gd name="connsiteY5" fmla="*/ 607102 h 3297836"/>
              <a:gd name="connsiteX6" fmla="*/ 1137208 w 1377051"/>
              <a:gd name="connsiteY6" fmla="*/ 502171 h 3297836"/>
              <a:gd name="connsiteX7" fmla="*/ 1129713 w 1377051"/>
              <a:gd name="connsiteY7" fmla="*/ 479686 h 3297836"/>
              <a:gd name="connsiteX8" fmla="*/ 1092238 w 1377051"/>
              <a:gd name="connsiteY8" fmla="*/ 449705 h 3297836"/>
              <a:gd name="connsiteX9" fmla="*/ 1047267 w 1377051"/>
              <a:gd name="connsiteY9" fmla="*/ 412230 h 3297836"/>
              <a:gd name="connsiteX10" fmla="*/ 1032277 w 1377051"/>
              <a:gd name="connsiteY10" fmla="*/ 389745 h 3297836"/>
              <a:gd name="connsiteX11" fmla="*/ 1024782 w 1377051"/>
              <a:gd name="connsiteY11" fmla="*/ 337279 h 3297836"/>
              <a:gd name="connsiteX12" fmla="*/ 1017287 w 1377051"/>
              <a:gd name="connsiteY12" fmla="*/ 292309 h 3297836"/>
              <a:gd name="connsiteX13" fmla="*/ 1002297 w 1377051"/>
              <a:gd name="connsiteY13" fmla="*/ 247338 h 3297836"/>
              <a:gd name="connsiteX14" fmla="*/ 957326 w 1377051"/>
              <a:gd name="connsiteY14" fmla="*/ 187377 h 3297836"/>
              <a:gd name="connsiteX15" fmla="*/ 934841 w 1377051"/>
              <a:gd name="connsiteY15" fmla="*/ 172387 h 3297836"/>
              <a:gd name="connsiteX16" fmla="*/ 889871 w 1377051"/>
              <a:gd name="connsiteY16" fmla="*/ 127417 h 3297836"/>
              <a:gd name="connsiteX17" fmla="*/ 874880 w 1377051"/>
              <a:gd name="connsiteY17" fmla="*/ 112427 h 3297836"/>
              <a:gd name="connsiteX18" fmla="*/ 852395 w 1377051"/>
              <a:gd name="connsiteY18" fmla="*/ 104931 h 3297836"/>
              <a:gd name="connsiteX19" fmla="*/ 807425 w 1377051"/>
              <a:gd name="connsiteY19" fmla="*/ 74951 h 3297836"/>
              <a:gd name="connsiteX20" fmla="*/ 784939 w 1377051"/>
              <a:gd name="connsiteY20" fmla="*/ 67456 h 3297836"/>
              <a:gd name="connsiteX21" fmla="*/ 739969 w 1377051"/>
              <a:gd name="connsiteY21" fmla="*/ 44971 h 3297836"/>
              <a:gd name="connsiteX22" fmla="*/ 717484 w 1377051"/>
              <a:gd name="connsiteY22" fmla="*/ 29981 h 3297836"/>
              <a:gd name="connsiteX23" fmla="*/ 672513 w 1377051"/>
              <a:gd name="connsiteY23" fmla="*/ 14991 h 3297836"/>
              <a:gd name="connsiteX24" fmla="*/ 650028 w 1377051"/>
              <a:gd name="connsiteY24" fmla="*/ 7495 h 3297836"/>
              <a:gd name="connsiteX25" fmla="*/ 597562 w 1377051"/>
              <a:gd name="connsiteY25" fmla="*/ 0 h 3297836"/>
              <a:gd name="connsiteX26" fmla="*/ 402690 w 1377051"/>
              <a:gd name="connsiteY26" fmla="*/ 22486 h 3297836"/>
              <a:gd name="connsiteX27" fmla="*/ 372710 w 1377051"/>
              <a:gd name="connsiteY27" fmla="*/ 29981 h 3297836"/>
              <a:gd name="connsiteX28" fmla="*/ 327739 w 1377051"/>
              <a:gd name="connsiteY28" fmla="*/ 44971 h 3297836"/>
              <a:gd name="connsiteX29" fmla="*/ 297759 w 1377051"/>
              <a:gd name="connsiteY29" fmla="*/ 67456 h 3297836"/>
              <a:gd name="connsiteX30" fmla="*/ 275274 w 1377051"/>
              <a:gd name="connsiteY30" fmla="*/ 74951 h 3297836"/>
              <a:gd name="connsiteX31" fmla="*/ 252789 w 1377051"/>
              <a:gd name="connsiteY31" fmla="*/ 97436 h 3297836"/>
              <a:gd name="connsiteX32" fmla="*/ 230303 w 1377051"/>
              <a:gd name="connsiteY32" fmla="*/ 112427 h 3297836"/>
              <a:gd name="connsiteX33" fmla="*/ 192828 w 1377051"/>
              <a:gd name="connsiteY33" fmla="*/ 157397 h 3297836"/>
              <a:gd name="connsiteX34" fmla="*/ 170343 w 1377051"/>
              <a:gd name="connsiteY34" fmla="*/ 187377 h 3297836"/>
              <a:gd name="connsiteX35" fmla="*/ 147858 w 1377051"/>
              <a:gd name="connsiteY35" fmla="*/ 232348 h 3297836"/>
              <a:gd name="connsiteX36" fmla="*/ 117877 w 1377051"/>
              <a:gd name="connsiteY36" fmla="*/ 277318 h 3297836"/>
              <a:gd name="connsiteX37" fmla="*/ 95392 w 1377051"/>
              <a:gd name="connsiteY37" fmla="*/ 344774 h 3297836"/>
              <a:gd name="connsiteX38" fmla="*/ 87897 w 1377051"/>
              <a:gd name="connsiteY38" fmla="*/ 367259 h 3297836"/>
              <a:gd name="connsiteX39" fmla="*/ 72907 w 1377051"/>
              <a:gd name="connsiteY39" fmla="*/ 434715 h 3297836"/>
              <a:gd name="connsiteX40" fmla="*/ 80402 w 1377051"/>
              <a:gd name="connsiteY40" fmla="*/ 629587 h 3297836"/>
              <a:gd name="connsiteX41" fmla="*/ 87897 w 1377051"/>
              <a:gd name="connsiteY41" fmla="*/ 659568 h 3297836"/>
              <a:gd name="connsiteX42" fmla="*/ 102887 w 1377051"/>
              <a:gd name="connsiteY42" fmla="*/ 749509 h 3297836"/>
              <a:gd name="connsiteX43" fmla="*/ 117877 w 1377051"/>
              <a:gd name="connsiteY43" fmla="*/ 801974 h 3297836"/>
              <a:gd name="connsiteX44" fmla="*/ 125372 w 1377051"/>
              <a:gd name="connsiteY44" fmla="*/ 831954 h 3297836"/>
              <a:gd name="connsiteX45" fmla="*/ 147858 w 1377051"/>
              <a:gd name="connsiteY45" fmla="*/ 899410 h 3297836"/>
              <a:gd name="connsiteX46" fmla="*/ 162848 w 1377051"/>
              <a:gd name="connsiteY46" fmla="*/ 944381 h 3297836"/>
              <a:gd name="connsiteX47" fmla="*/ 170343 w 1377051"/>
              <a:gd name="connsiteY47" fmla="*/ 981856 h 3297836"/>
              <a:gd name="connsiteX48" fmla="*/ 177838 w 1377051"/>
              <a:gd name="connsiteY48" fmla="*/ 1026827 h 3297836"/>
              <a:gd name="connsiteX49" fmla="*/ 185333 w 1377051"/>
              <a:gd name="connsiteY49" fmla="*/ 1049312 h 3297836"/>
              <a:gd name="connsiteX50" fmla="*/ 170343 w 1377051"/>
              <a:gd name="connsiteY50" fmla="*/ 1079292 h 3297836"/>
              <a:gd name="connsiteX51" fmla="*/ 170343 w 1377051"/>
              <a:gd name="connsiteY51" fmla="*/ 1311640 h 3297836"/>
              <a:gd name="connsiteX52" fmla="*/ 177838 w 1377051"/>
              <a:gd name="connsiteY52" fmla="*/ 1334125 h 3297836"/>
              <a:gd name="connsiteX53" fmla="*/ 185333 w 1377051"/>
              <a:gd name="connsiteY53" fmla="*/ 1371600 h 3297836"/>
              <a:gd name="connsiteX54" fmla="*/ 200323 w 1377051"/>
              <a:gd name="connsiteY54" fmla="*/ 1499017 h 3297836"/>
              <a:gd name="connsiteX55" fmla="*/ 215313 w 1377051"/>
              <a:gd name="connsiteY55" fmla="*/ 1588958 h 3297836"/>
              <a:gd name="connsiteX56" fmla="*/ 222808 w 1377051"/>
              <a:gd name="connsiteY56" fmla="*/ 1633928 h 3297836"/>
              <a:gd name="connsiteX57" fmla="*/ 237798 w 1377051"/>
              <a:gd name="connsiteY57" fmla="*/ 1708879 h 3297836"/>
              <a:gd name="connsiteX58" fmla="*/ 245294 w 1377051"/>
              <a:gd name="connsiteY58" fmla="*/ 1746354 h 3297836"/>
              <a:gd name="connsiteX59" fmla="*/ 252789 w 1377051"/>
              <a:gd name="connsiteY59" fmla="*/ 1806315 h 3297836"/>
              <a:gd name="connsiteX60" fmla="*/ 237798 w 1377051"/>
              <a:gd name="connsiteY60" fmla="*/ 1993692 h 3297836"/>
              <a:gd name="connsiteX61" fmla="*/ 222808 w 1377051"/>
              <a:gd name="connsiteY61" fmla="*/ 2038663 h 3297836"/>
              <a:gd name="connsiteX62" fmla="*/ 207818 w 1377051"/>
              <a:gd name="connsiteY62" fmla="*/ 2098623 h 3297836"/>
              <a:gd name="connsiteX63" fmla="*/ 200323 w 1377051"/>
              <a:gd name="connsiteY63" fmla="*/ 2121109 h 3297836"/>
              <a:gd name="connsiteX64" fmla="*/ 170343 w 1377051"/>
              <a:gd name="connsiteY64" fmla="*/ 2166079 h 3297836"/>
              <a:gd name="connsiteX65" fmla="*/ 162848 w 1377051"/>
              <a:gd name="connsiteY65" fmla="*/ 2188564 h 3297836"/>
              <a:gd name="connsiteX66" fmla="*/ 132867 w 1377051"/>
              <a:gd name="connsiteY66" fmla="*/ 2226040 h 3297836"/>
              <a:gd name="connsiteX67" fmla="*/ 95392 w 1377051"/>
              <a:gd name="connsiteY67" fmla="*/ 2293495 h 3297836"/>
              <a:gd name="connsiteX68" fmla="*/ 65412 w 1377051"/>
              <a:gd name="connsiteY68" fmla="*/ 2330971 h 3297836"/>
              <a:gd name="connsiteX69" fmla="*/ 50421 w 1377051"/>
              <a:gd name="connsiteY69" fmla="*/ 2375941 h 3297836"/>
              <a:gd name="connsiteX70" fmla="*/ 27936 w 1377051"/>
              <a:gd name="connsiteY70" fmla="*/ 2450892 h 3297836"/>
              <a:gd name="connsiteX71" fmla="*/ 20441 w 1377051"/>
              <a:gd name="connsiteY71" fmla="*/ 2495863 h 3297836"/>
              <a:gd name="connsiteX72" fmla="*/ 5451 w 1377051"/>
              <a:gd name="connsiteY72" fmla="*/ 2578309 h 3297836"/>
              <a:gd name="connsiteX73" fmla="*/ 27936 w 1377051"/>
              <a:gd name="connsiteY73" fmla="*/ 2968053 h 3297836"/>
              <a:gd name="connsiteX74" fmla="*/ 35431 w 1377051"/>
              <a:gd name="connsiteY74" fmla="*/ 2990538 h 3297836"/>
              <a:gd name="connsiteX75" fmla="*/ 42926 w 1377051"/>
              <a:gd name="connsiteY75" fmla="*/ 3013023 h 3297836"/>
              <a:gd name="connsiteX76" fmla="*/ 57917 w 1377051"/>
              <a:gd name="connsiteY76" fmla="*/ 3035509 h 3297836"/>
              <a:gd name="connsiteX77" fmla="*/ 87897 w 1377051"/>
              <a:gd name="connsiteY77" fmla="*/ 3080479 h 3297836"/>
              <a:gd name="connsiteX78" fmla="*/ 102887 w 1377051"/>
              <a:gd name="connsiteY78" fmla="*/ 3102964 h 3297836"/>
              <a:gd name="connsiteX79" fmla="*/ 170343 w 1377051"/>
              <a:gd name="connsiteY79" fmla="*/ 3162925 h 3297836"/>
              <a:gd name="connsiteX80" fmla="*/ 185333 w 1377051"/>
              <a:gd name="connsiteY80" fmla="*/ 3185410 h 3297836"/>
              <a:gd name="connsiteX81" fmla="*/ 207818 w 1377051"/>
              <a:gd name="connsiteY81" fmla="*/ 3200400 h 3297836"/>
              <a:gd name="connsiteX82" fmla="*/ 267779 w 1377051"/>
              <a:gd name="connsiteY82" fmla="*/ 3245371 h 3297836"/>
              <a:gd name="connsiteX83" fmla="*/ 290264 w 1377051"/>
              <a:gd name="connsiteY83" fmla="*/ 3252866 h 3297836"/>
              <a:gd name="connsiteX84" fmla="*/ 312749 w 1377051"/>
              <a:gd name="connsiteY84" fmla="*/ 3267856 h 3297836"/>
              <a:gd name="connsiteX85" fmla="*/ 357720 w 1377051"/>
              <a:gd name="connsiteY85" fmla="*/ 3282846 h 3297836"/>
              <a:gd name="connsiteX86" fmla="*/ 380205 w 1377051"/>
              <a:gd name="connsiteY86" fmla="*/ 3290341 h 3297836"/>
              <a:gd name="connsiteX87" fmla="*/ 402690 w 1377051"/>
              <a:gd name="connsiteY87" fmla="*/ 3297836 h 3297836"/>
              <a:gd name="connsiteX88" fmla="*/ 597562 w 1377051"/>
              <a:gd name="connsiteY88" fmla="*/ 3290341 h 3297836"/>
              <a:gd name="connsiteX89" fmla="*/ 642533 w 1377051"/>
              <a:gd name="connsiteY89" fmla="*/ 3275351 h 3297836"/>
              <a:gd name="connsiteX90" fmla="*/ 709989 w 1377051"/>
              <a:gd name="connsiteY90" fmla="*/ 3252866 h 3297836"/>
              <a:gd name="connsiteX91" fmla="*/ 732474 w 1377051"/>
              <a:gd name="connsiteY91" fmla="*/ 3245371 h 3297836"/>
              <a:gd name="connsiteX92" fmla="*/ 777444 w 1377051"/>
              <a:gd name="connsiteY92" fmla="*/ 3222886 h 3297836"/>
              <a:gd name="connsiteX93" fmla="*/ 822415 w 1377051"/>
              <a:gd name="connsiteY93" fmla="*/ 3200400 h 3297836"/>
              <a:gd name="connsiteX94" fmla="*/ 867385 w 1377051"/>
              <a:gd name="connsiteY94" fmla="*/ 3177915 h 3297836"/>
              <a:gd name="connsiteX95" fmla="*/ 927346 w 1377051"/>
              <a:gd name="connsiteY95" fmla="*/ 3132945 h 3297836"/>
              <a:gd name="connsiteX96" fmla="*/ 949831 w 1377051"/>
              <a:gd name="connsiteY96" fmla="*/ 3117954 h 3297836"/>
              <a:gd name="connsiteX97" fmla="*/ 972317 w 1377051"/>
              <a:gd name="connsiteY97" fmla="*/ 3102964 h 3297836"/>
              <a:gd name="connsiteX98" fmla="*/ 1024782 w 1377051"/>
              <a:gd name="connsiteY98" fmla="*/ 3043004 h 3297836"/>
              <a:gd name="connsiteX99" fmla="*/ 1062258 w 1377051"/>
              <a:gd name="connsiteY99" fmla="*/ 2998033 h 3297836"/>
              <a:gd name="connsiteX100" fmla="*/ 1099733 w 1377051"/>
              <a:gd name="connsiteY100" fmla="*/ 2960558 h 3297836"/>
              <a:gd name="connsiteX101" fmla="*/ 1129713 w 1377051"/>
              <a:gd name="connsiteY101" fmla="*/ 2923082 h 3297836"/>
              <a:gd name="connsiteX102" fmla="*/ 1137208 w 1377051"/>
              <a:gd name="connsiteY102" fmla="*/ 2900597 h 3297836"/>
              <a:gd name="connsiteX103" fmla="*/ 1167189 w 1377051"/>
              <a:gd name="connsiteY103" fmla="*/ 2863122 h 3297836"/>
              <a:gd name="connsiteX104" fmla="*/ 1204664 w 1377051"/>
              <a:gd name="connsiteY104" fmla="*/ 2795666 h 3297836"/>
              <a:gd name="connsiteX105" fmla="*/ 1219654 w 1377051"/>
              <a:gd name="connsiteY105" fmla="*/ 2773181 h 3297836"/>
              <a:gd name="connsiteX106" fmla="*/ 1242139 w 1377051"/>
              <a:gd name="connsiteY106" fmla="*/ 2728210 h 3297836"/>
              <a:gd name="connsiteX107" fmla="*/ 1257130 w 1377051"/>
              <a:gd name="connsiteY107" fmla="*/ 2683240 h 3297836"/>
              <a:gd name="connsiteX108" fmla="*/ 1279615 w 1377051"/>
              <a:gd name="connsiteY108" fmla="*/ 2638269 h 3297836"/>
              <a:gd name="connsiteX109" fmla="*/ 1294605 w 1377051"/>
              <a:gd name="connsiteY109" fmla="*/ 2615784 h 3297836"/>
              <a:gd name="connsiteX110" fmla="*/ 1317090 w 1377051"/>
              <a:gd name="connsiteY110" fmla="*/ 2525843 h 3297836"/>
              <a:gd name="connsiteX111" fmla="*/ 1324585 w 1377051"/>
              <a:gd name="connsiteY111" fmla="*/ 2503358 h 3297836"/>
              <a:gd name="connsiteX112" fmla="*/ 1332080 w 1377051"/>
              <a:gd name="connsiteY112" fmla="*/ 2458387 h 3297836"/>
              <a:gd name="connsiteX113" fmla="*/ 1339576 w 1377051"/>
              <a:gd name="connsiteY113" fmla="*/ 2435902 h 3297836"/>
              <a:gd name="connsiteX114" fmla="*/ 1347071 w 1377051"/>
              <a:gd name="connsiteY114" fmla="*/ 2398427 h 3297836"/>
              <a:gd name="connsiteX115" fmla="*/ 1354566 w 1377051"/>
              <a:gd name="connsiteY115" fmla="*/ 2368446 h 3297836"/>
              <a:gd name="connsiteX116" fmla="*/ 1377051 w 1377051"/>
              <a:gd name="connsiteY116" fmla="*/ 2166079 h 3297836"/>
              <a:gd name="connsiteX117" fmla="*/ 1369556 w 1377051"/>
              <a:gd name="connsiteY117" fmla="*/ 1888761 h 3297836"/>
              <a:gd name="connsiteX118" fmla="*/ 1347071 w 1377051"/>
              <a:gd name="connsiteY118" fmla="*/ 1783830 h 3297836"/>
              <a:gd name="connsiteX119" fmla="*/ 1332080 w 1377051"/>
              <a:gd name="connsiteY119" fmla="*/ 1708879 h 3297836"/>
              <a:gd name="connsiteX120" fmla="*/ 1324585 w 1377051"/>
              <a:gd name="connsiteY120" fmla="*/ 1543987 h 3297836"/>
              <a:gd name="connsiteX121" fmla="*/ 1317090 w 1377051"/>
              <a:gd name="connsiteY121" fmla="*/ 1506512 h 3297836"/>
              <a:gd name="connsiteX122" fmla="*/ 1309595 w 1377051"/>
              <a:gd name="connsiteY122" fmla="*/ 1439056 h 3297836"/>
              <a:gd name="connsiteX123" fmla="*/ 1294605 w 1377051"/>
              <a:gd name="connsiteY123" fmla="*/ 1371600 h 3297836"/>
              <a:gd name="connsiteX124" fmla="*/ 1279615 w 1377051"/>
              <a:gd name="connsiteY124" fmla="*/ 1326630 h 3297836"/>
              <a:gd name="connsiteX125" fmla="*/ 1264625 w 1377051"/>
              <a:gd name="connsiteY125" fmla="*/ 1281659 h 3297836"/>
              <a:gd name="connsiteX126" fmla="*/ 1257130 w 1377051"/>
              <a:gd name="connsiteY126" fmla="*/ 1259174 h 3297836"/>
              <a:gd name="connsiteX127" fmla="*/ 1249635 w 1377051"/>
              <a:gd name="connsiteY127" fmla="*/ 1236689 h 3297836"/>
              <a:gd name="connsiteX128" fmla="*/ 1234644 w 1377051"/>
              <a:gd name="connsiteY128" fmla="*/ 1221699 h 3297836"/>
              <a:gd name="connsiteX129" fmla="*/ 1204664 w 1377051"/>
              <a:gd name="connsiteY129" fmla="*/ 1154243 h 3297836"/>
              <a:gd name="connsiteX130" fmla="*/ 1219654 w 1377051"/>
              <a:gd name="connsiteY130" fmla="*/ 1101777 h 3297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</a:cxnLst>
            <a:rect l="l" t="t" r="r" b="b"/>
            <a:pathLst>
              <a:path w="1377051" h="3297836">
                <a:moveTo>
                  <a:pt x="1219654" y="1101777"/>
                </a:moveTo>
                <a:cubicBezTo>
                  <a:pt x="1215957" y="961271"/>
                  <a:pt x="1223021" y="876325"/>
                  <a:pt x="1204664" y="757004"/>
                </a:cubicBezTo>
                <a:cubicBezTo>
                  <a:pt x="1197045" y="707478"/>
                  <a:pt x="1200314" y="734282"/>
                  <a:pt x="1189674" y="697043"/>
                </a:cubicBezTo>
                <a:cubicBezTo>
                  <a:pt x="1186844" y="687138"/>
                  <a:pt x="1185009" y="676968"/>
                  <a:pt x="1182179" y="667063"/>
                </a:cubicBezTo>
                <a:cubicBezTo>
                  <a:pt x="1180009" y="659466"/>
                  <a:pt x="1176600" y="652242"/>
                  <a:pt x="1174684" y="644577"/>
                </a:cubicBezTo>
                <a:cubicBezTo>
                  <a:pt x="1171594" y="632218"/>
                  <a:pt x="1170054" y="619515"/>
                  <a:pt x="1167189" y="607102"/>
                </a:cubicBezTo>
                <a:cubicBezTo>
                  <a:pt x="1153073" y="545933"/>
                  <a:pt x="1155103" y="555856"/>
                  <a:pt x="1137208" y="502171"/>
                </a:cubicBezTo>
                <a:cubicBezTo>
                  <a:pt x="1134710" y="494676"/>
                  <a:pt x="1135299" y="485273"/>
                  <a:pt x="1129713" y="479686"/>
                </a:cubicBezTo>
                <a:cubicBezTo>
                  <a:pt x="1086111" y="436081"/>
                  <a:pt x="1148956" y="496970"/>
                  <a:pt x="1092238" y="449705"/>
                </a:cubicBezTo>
                <a:cubicBezTo>
                  <a:pt x="1034534" y="401618"/>
                  <a:pt x="1103091" y="449444"/>
                  <a:pt x="1047267" y="412230"/>
                </a:cubicBezTo>
                <a:cubicBezTo>
                  <a:pt x="1042270" y="404735"/>
                  <a:pt x="1034865" y="398373"/>
                  <a:pt x="1032277" y="389745"/>
                </a:cubicBezTo>
                <a:cubicBezTo>
                  <a:pt x="1027201" y="372824"/>
                  <a:pt x="1027468" y="354740"/>
                  <a:pt x="1024782" y="337279"/>
                </a:cubicBezTo>
                <a:cubicBezTo>
                  <a:pt x="1022471" y="322259"/>
                  <a:pt x="1020973" y="307052"/>
                  <a:pt x="1017287" y="292309"/>
                </a:cubicBezTo>
                <a:cubicBezTo>
                  <a:pt x="1013455" y="276980"/>
                  <a:pt x="1011062" y="260485"/>
                  <a:pt x="1002297" y="247338"/>
                </a:cubicBezTo>
                <a:cubicBezTo>
                  <a:pt x="988595" y="226785"/>
                  <a:pt x="977133" y="203223"/>
                  <a:pt x="957326" y="187377"/>
                </a:cubicBezTo>
                <a:cubicBezTo>
                  <a:pt x="950292" y="181750"/>
                  <a:pt x="941574" y="178372"/>
                  <a:pt x="934841" y="172387"/>
                </a:cubicBezTo>
                <a:cubicBezTo>
                  <a:pt x="918997" y="158303"/>
                  <a:pt x="904861" y="142407"/>
                  <a:pt x="889871" y="127417"/>
                </a:cubicBezTo>
                <a:cubicBezTo>
                  <a:pt x="884874" y="122420"/>
                  <a:pt x="881584" y="114662"/>
                  <a:pt x="874880" y="112427"/>
                </a:cubicBezTo>
                <a:cubicBezTo>
                  <a:pt x="867385" y="109928"/>
                  <a:pt x="859301" y="108768"/>
                  <a:pt x="852395" y="104931"/>
                </a:cubicBezTo>
                <a:cubicBezTo>
                  <a:pt x="836647" y="96182"/>
                  <a:pt x="824516" y="80648"/>
                  <a:pt x="807425" y="74951"/>
                </a:cubicBezTo>
                <a:lnTo>
                  <a:pt x="784939" y="67456"/>
                </a:lnTo>
                <a:cubicBezTo>
                  <a:pt x="720500" y="24497"/>
                  <a:pt x="802030" y="76002"/>
                  <a:pt x="739969" y="44971"/>
                </a:cubicBezTo>
                <a:cubicBezTo>
                  <a:pt x="731912" y="40943"/>
                  <a:pt x="725716" y="33639"/>
                  <a:pt x="717484" y="29981"/>
                </a:cubicBezTo>
                <a:cubicBezTo>
                  <a:pt x="703045" y="23564"/>
                  <a:pt x="687503" y="19988"/>
                  <a:pt x="672513" y="14991"/>
                </a:cubicBezTo>
                <a:cubicBezTo>
                  <a:pt x="665018" y="12493"/>
                  <a:pt x="657849" y="8612"/>
                  <a:pt x="650028" y="7495"/>
                </a:cubicBezTo>
                <a:lnTo>
                  <a:pt x="597562" y="0"/>
                </a:lnTo>
                <a:cubicBezTo>
                  <a:pt x="442076" y="8638"/>
                  <a:pt x="506348" y="-3429"/>
                  <a:pt x="402690" y="22486"/>
                </a:cubicBezTo>
                <a:cubicBezTo>
                  <a:pt x="392697" y="24984"/>
                  <a:pt x="382482" y="26724"/>
                  <a:pt x="372710" y="29981"/>
                </a:cubicBezTo>
                <a:lnTo>
                  <a:pt x="327739" y="44971"/>
                </a:lnTo>
                <a:cubicBezTo>
                  <a:pt x="317746" y="52466"/>
                  <a:pt x="308605" y="61258"/>
                  <a:pt x="297759" y="67456"/>
                </a:cubicBezTo>
                <a:cubicBezTo>
                  <a:pt x="290900" y="71376"/>
                  <a:pt x="281848" y="70569"/>
                  <a:pt x="275274" y="74951"/>
                </a:cubicBezTo>
                <a:cubicBezTo>
                  <a:pt x="266455" y="80831"/>
                  <a:pt x="260932" y="90650"/>
                  <a:pt x="252789" y="97436"/>
                </a:cubicBezTo>
                <a:cubicBezTo>
                  <a:pt x="245869" y="103203"/>
                  <a:pt x="237223" y="106660"/>
                  <a:pt x="230303" y="112427"/>
                </a:cubicBezTo>
                <a:cubicBezTo>
                  <a:pt x="205601" y="133012"/>
                  <a:pt x="210168" y="133121"/>
                  <a:pt x="192828" y="157397"/>
                </a:cubicBezTo>
                <a:cubicBezTo>
                  <a:pt x="185567" y="167562"/>
                  <a:pt x="177604" y="177212"/>
                  <a:pt x="170343" y="187377"/>
                </a:cubicBezTo>
                <a:cubicBezTo>
                  <a:pt x="120427" y="257261"/>
                  <a:pt x="184990" y="165513"/>
                  <a:pt x="147858" y="232348"/>
                </a:cubicBezTo>
                <a:cubicBezTo>
                  <a:pt x="139109" y="248097"/>
                  <a:pt x="117877" y="277318"/>
                  <a:pt x="117877" y="277318"/>
                </a:cubicBezTo>
                <a:lnTo>
                  <a:pt x="95392" y="344774"/>
                </a:lnTo>
                <a:cubicBezTo>
                  <a:pt x="92894" y="352269"/>
                  <a:pt x="89813" y="359594"/>
                  <a:pt x="87897" y="367259"/>
                </a:cubicBezTo>
                <a:cubicBezTo>
                  <a:pt x="77312" y="409599"/>
                  <a:pt x="82422" y="387139"/>
                  <a:pt x="72907" y="434715"/>
                </a:cubicBezTo>
                <a:cubicBezTo>
                  <a:pt x="75405" y="499672"/>
                  <a:pt x="76078" y="564726"/>
                  <a:pt x="80402" y="629587"/>
                </a:cubicBezTo>
                <a:cubicBezTo>
                  <a:pt x="81087" y="639865"/>
                  <a:pt x="85662" y="649512"/>
                  <a:pt x="87897" y="659568"/>
                </a:cubicBezTo>
                <a:cubicBezTo>
                  <a:pt x="103434" y="729484"/>
                  <a:pt x="87243" y="663468"/>
                  <a:pt x="102887" y="749509"/>
                </a:cubicBezTo>
                <a:cubicBezTo>
                  <a:pt x="108744" y="781725"/>
                  <a:pt x="109850" y="773880"/>
                  <a:pt x="117877" y="801974"/>
                </a:cubicBezTo>
                <a:cubicBezTo>
                  <a:pt x="120707" y="811879"/>
                  <a:pt x="122412" y="822088"/>
                  <a:pt x="125372" y="831954"/>
                </a:cubicBezTo>
                <a:cubicBezTo>
                  <a:pt x="125401" y="832051"/>
                  <a:pt x="144094" y="888119"/>
                  <a:pt x="147858" y="899410"/>
                </a:cubicBezTo>
                <a:cubicBezTo>
                  <a:pt x="147859" y="899414"/>
                  <a:pt x="162847" y="944378"/>
                  <a:pt x="162848" y="944381"/>
                </a:cubicBezTo>
                <a:cubicBezTo>
                  <a:pt x="165346" y="956873"/>
                  <a:pt x="168064" y="969322"/>
                  <a:pt x="170343" y="981856"/>
                </a:cubicBezTo>
                <a:cubicBezTo>
                  <a:pt x="173062" y="996808"/>
                  <a:pt x="174541" y="1011992"/>
                  <a:pt x="177838" y="1026827"/>
                </a:cubicBezTo>
                <a:cubicBezTo>
                  <a:pt x="179552" y="1034539"/>
                  <a:pt x="182835" y="1041817"/>
                  <a:pt x="185333" y="1049312"/>
                </a:cubicBezTo>
                <a:cubicBezTo>
                  <a:pt x="180336" y="1059305"/>
                  <a:pt x="173053" y="1068453"/>
                  <a:pt x="170343" y="1079292"/>
                </a:cubicBezTo>
                <a:cubicBezTo>
                  <a:pt x="153996" y="1144680"/>
                  <a:pt x="166879" y="1266602"/>
                  <a:pt x="170343" y="1311640"/>
                </a:cubicBezTo>
                <a:cubicBezTo>
                  <a:pt x="170949" y="1319517"/>
                  <a:pt x="175922" y="1326460"/>
                  <a:pt x="177838" y="1334125"/>
                </a:cubicBezTo>
                <a:cubicBezTo>
                  <a:pt x="180928" y="1346484"/>
                  <a:pt x="183531" y="1358989"/>
                  <a:pt x="185333" y="1371600"/>
                </a:cubicBezTo>
                <a:cubicBezTo>
                  <a:pt x="207090" y="1523898"/>
                  <a:pt x="179305" y="1358893"/>
                  <a:pt x="200323" y="1499017"/>
                </a:cubicBezTo>
                <a:cubicBezTo>
                  <a:pt x="204832" y="1529075"/>
                  <a:pt x="210316" y="1558978"/>
                  <a:pt x="215313" y="1588958"/>
                </a:cubicBezTo>
                <a:cubicBezTo>
                  <a:pt x="217811" y="1603948"/>
                  <a:pt x="219828" y="1619026"/>
                  <a:pt x="222808" y="1633928"/>
                </a:cubicBezTo>
                <a:lnTo>
                  <a:pt x="237798" y="1708879"/>
                </a:lnTo>
                <a:cubicBezTo>
                  <a:pt x="240296" y="1721371"/>
                  <a:pt x="243714" y="1733713"/>
                  <a:pt x="245294" y="1746354"/>
                </a:cubicBezTo>
                <a:lnTo>
                  <a:pt x="252789" y="1806315"/>
                </a:lnTo>
                <a:cubicBezTo>
                  <a:pt x="250879" y="1842609"/>
                  <a:pt x="251069" y="1940610"/>
                  <a:pt x="237798" y="1993692"/>
                </a:cubicBezTo>
                <a:cubicBezTo>
                  <a:pt x="233966" y="2009021"/>
                  <a:pt x="226640" y="2023334"/>
                  <a:pt x="222808" y="2038663"/>
                </a:cubicBezTo>
                <a:cubicBezTo>
                  <a:pt x="217811" y="2058650"/>
                  <a:pt x="214333" y="2079078"/>
                  <a:pt x="207818" y="2098623"/>
                </a:cubicBezTo>
                <a:cubicBezTo>
                  <a:pt x="205320" y="2106118"/>
                  <a:pt x="204160" y="2114202"/>
                  <a:pt x="200323" y="2121109"/>
                </a:cubicBezTo>
                <a:cubicBezTo>
                  <a:pt x="191574" y="2136858"/>
                  <a:pt x="176040" y="2148988"/>
                  <a:pt x="170343" y="2166079"/>
                </a:cubicBezTo>
                <a:cubicBezTo>
                  <a:pt x="167845" y="2173574"/>
                  <a:pt x="166381" y="2181498"/>
                  <a:pt x="162848" y="2188564"/>
                </a:cubicBezTo>
                <a:cubicBezTo>
                  <a:pt x="153392" y="2207477"/>
                  <a:pt x="146812" y="2212096"/>
                  <a:pt x="132867" y="2226040"/>
                </a:cubicBezTo>
                <a:cubicBezTo>
                  <a:pt x="123442" y="2254316"/>
                  <a:pt x="121165" y="2267721"/>
                  <a:pt x="95392" y="2293495"/>
                </a:cubicBezTo>
                <a:cubicBezTo>
                  <a:pt x="82934" y="2305954"/>
                  <a:pt x="72976" y="2313953"/>
                  <a:pt x="65412" y="2330971"/>
                </a:cubicBezTo>
                <a:cubicBezTo>
                  <a:pt x="58994" y="2345410"/>
                  <a:pt x="55418" y="2360951"/>
                  <a:pt x="50421" y="2375941"/>
                </a:cubicBezTo>
                <a:cubicBezTo>
                  <a:pt x="42138" y="2400790"/>
                  <a:pt x="33089" y="2425129"/>
                  <a:pt x="27936" y="2450892"/>
                </a:cubicBezTo>
                <a:cubicBezTo>
                  <a:pt x="24956" y="2465794"/>
                  <a:pt x="23160" y="2480911"/>
                  <a:pt x="20441" y="2495863"/>
                </a:cubicBezTo>
                <a:cubicBezTo>
                  <a:pt x="-510" y="2611094"/>
                  <a:pt x="27537" y="2445791"/>
                  <a:pt x="5451" y="2578309"/>
                </a:cubicBezTo>
                <a:cubicBezTo>
                  <a:pt x="13289" y="2938871"/>
                  <a:pt x="-23404" y="2814030"/>
                  <a:pt x="27936" y="2968053"/>
                </a:cubicBezTo>
                <a:lnTo>
                  <a:pt x="35431" y="2990538"/>
                </a:lnTo>
                <a:cubicBezTo>
                  <a:pt x="37929" y="2998033"/>
                  <a:pt x="38544" y="3006449"/>
                  <a:pt x="42926" y="3013023"/>
                </a:cubicBezTo>
                <a:lnTo>
                  <a:pt x="57917" y="3035509"/>
                </a:lnTo>
                <a:cubicBezTo>
                  <a:pt x="71089" y="3075024"/>
                  <a:pt x="56707" y="3043050"/>
                  <a:pt x="87897" y="3080479"/>
                </a:cubicBezTo>
                <a:cubicBezTo>
                  <a:pt x="93664" y="3087399"/>
                  <a:pt x="96902" y="3096231"/>
                  <a:pt x="102887" y="3102964"/>
                </a:cubicBezTo>
                <a:cubicBezTo>
                  <a:pt x="140226" y="3144970"/>
                  <a:pt x="136168" y="3140142"/>
                  <a:pt x="170343" y="3162925"/>
                </a:cubicBezTo>
                <a:cubicBezTo>
                  <a:pt x="175340" y="3170420"/>
                  <a:pt x="178963" y="3179040"/>
                  <a:pt x="185333" y="3185410"/>
                </a:cubicBezTo>
                <a:cubicBezTo>
                  <a:pt x="191703" y="3191780"/>
                  <a:pt x="200784" y="3194773"/>
                  <a:pt x="207818" y="3200400"/>
                </a:cubicBezTo>
                <a:cubicBezTo>
                  <a:pt x="233187" y="3220696"/>
                  <a:pt x="222945" y="3230426"/>
                  <a:pt x="267779" y="3245371"/>
                </a:cubicBezTo>
                <a:cubicBezTo>
                  <a:pt x="275274" y="3247869"/>
                  <a:pt x="283198" y="3249333"/>
                  <a:pt x="290264" y="3252866"/>
                </a:cubicBezTo>
                <a:cubicBezTo>
                  <a:pt x="298321" y="3256894"/>
                  <a:pt x="304517" y="3264198"/>
                  <a:pt x="312749" y="3267856"/>
                </a:cubicBezTo>
                <a:cubicBezTo>
                  <a:pt x="327188" y="3274273"/>
                  <a:pt x="342730" y="3277849"/>
                  <a:pt x="357720" y="3282846"/>
                </a:cubicBezTo>
                <a:lnTo>
                  <a:pt x="380205" y="3290341"/>
                </a:lnTo>
                <a:lnTo>
                  <a:pt x="402690" y="3297836"/>
                </a:lnTo>
                <a:cubicBezTo>
                  <a:pt x="467647" y="3295338"/>
                  <a:pt x="532840" y="3296409"/>
                  <a:pt x="597562" y="3290341"/>
                </a:cubicBezTo>
                <a:cubicBezTo>
                  <a:pt x="613294" y="3288866"/>
                  <a:pt x="627543" y="3280348"/>
                  <a:pt x="642533" y="3275351"/>
                </a:cubicBezTo>
                <a:lnTo>
                  <a:pt x="709989" y="3252866"/>
                </a:lnTo>
                <a:cubicBezTo>
                  <a:pt x="717484" y="3250368"/>
                  <a:pt x="725900" y="3249753"/>
                  <a:pt x="732474" y="3245371"/>
                </a:cubicBezTo>
                <a:cubicBezTo>
                  <a:pt x="761533" y="3225999"/>
                  <a:pt x="746413" y="3233230"/>
                  <a:pt x="777444" y="3222886"/>
                </a:cubicBezTo>
                <a:cubicBezTo>
                  <a:pt x="841883" y="3179926"/>
                  <a:pt x="760356" y="3231430"/>
                  <a:pt x="822415" y="3200400"/>
                </a:cubicBezTo>
                <a:cubicBezTo>
                  <a:pt x="880532" y="3171341"/>
                  <a:pt x="810868" y="3196754"/>
                  <a:pt x="867385" y="3177915"/>
                </a:cubicBezTo>
                <a:cubicBezTo>
                  <a:pt x="895116" y="3150185"/>
                  <a:pt x="876494" y="3166847"/>
                  <a:pt x="927346" y="3132945"/>
                </a:cubicBezTo>
                <a:lnTo>
                  <a:pt x="949831" y="3117954"/>
                </a:lnTo>
                <a:lnTo>
                  <a:pt x="972317" y="3102964"/>
                </a:lnTo>
                <a:cubicBezTo>
                  <a:pt x="1007294" y="3050499"/>
                  <a:pt x="987307" y="3067987"/>
                  <a:pt x="1024782" y="3043004"/>
                </a:cubicBezTo>
                <a:cubicBezTo>
                  <a:pt x="1061996" y="2987181"/>
                  <a:pt x="1014170" y="3055737"/>
                  <a:pt x="1062258" y="2998033"/>
                </a:cubicBezTo>
                <a:cubicBezTo>
                  <a:pt x="1093489" y="2960557"/>
                  <a:pt x="1058509" y="2988041"/>
                  <a:pt x="1099733" y="2960558"/>
                </a:cubicBezTo>
                <a:cubicBezTo>
                  <a:pt x="1118572" y="2904040"/>
                  <a:pt x="1090969" y="2971512"/>
                  <a:pt x="1129713" y="2923082"/>
                </a:cubicBezTo>
                <a:cubicBezTo>
                  <a:pt x="1134648" y="2916913"/>
                  <a:pt x="1133675" y="2907663"/>
                  <a:pt x="1137208" y="2900597"/>
                </a:cubicBezTo>
                <a:cubicBezTo>
                  <a:pt x="1146664" y="2881686"/>
                  <a:pt x="1153245" y="2877065"/>
                  <a:pt x="1167189" y="2863122"/>
                </a:cubicBezTo>
                <a:cubicBezTo>
                  <a:pt x="1180381" y="2823545"/>
                  <a:pt x="1170301" y="2847210"/>
                  <a:pt x="1204664" y="2795666"/>
                </a:cubicBezTo>
                <a:lnTo>
                  <a:pt x="1219654" y="2773181"/>
                </a:lnTo>
                <a:cubicBezTo>
                  <a:pt x="1246983" y="2691192"/>
                  <a:pt x="1203401" y="2815367"/>
                  <a:pt x="1242139" y="2728210"/>
                </a:cubicBezTo>
                <a:cubicBezTo>
                  <a:pt x="1248557" y="2713771"/>
                  <a:pt x="1248365" y="2696387"/>
                  <a:pt x="1257130" y="2683240"/>
                </a:cubicBezTo>
                <a:cubicBezTo>
                  <a:pt x="1300093" y="2618792"/>
                  <a:pt x="1248581" y="2700336"/>
                  <a:pt x="1279615" y="2638269"/>
                </a:cubicBezTo>
                <a:cubicBezTo>
                  <a:pt x="1283643" y="2630212"/>
                  <a:pt x="1290947" y="2624016"/>
                  <a:pt x="1294605" y="2615784"/>
                </a:cubicBezTo>
                <a:cubicBezTo>
                  <a:pt x="1314798" y="2570350"/>
                  <a:pt x="1306615" y="2572979"/>
                  <a:pt x="1317090" y="2525843"/>
                </a:cubicBezTo>
                <a:cubicBezTo>
                  <a:pt x="1318804" y="2518131"/>
                  <a:pt x="1322087" y="2510853"/>
                  <a:pt x="1324585" y="2503358"/>
                </a:cubicBezTo>
                <a:cubicBezTo>
                  <a:pt x="1327083" y="2488368"/>
                  <a:pt x="1328783" y="2473222"/>
                  <a:pt x="1332080" y="2458387"/>
                </a:cubicBezTo>
                <a:cubicBezTo>
                  <a:pt x="1333794" y="2450675"/>
                  <a:pt x="1337660" y="2443567"/>
                  <a:pt x="1339576" y="2435902"/>
                </a:cubicBezTo>
                <a:cubicBezTo>
                  <a:pt x="1342666" y="2423543"/>
                  <a:pt x="1344308" y="2410863"/>
                  <a:pt x="1347071" y="2398427"/>
                </a:cubicBezTo>
                <a:cubicBezTo>
                  <a:pt x="1349306" y="2388371"/>
                  <a:pt x="1352546" y="2378547"/>
                  <a:pt x="1354566" y="2368446"/>
                </a:cubicBezTo>
                <a:cubicBezTo>
                  <a:pt x="1367825" y="2302152"/>
                  <a:pt x="1371453" y="2233252"/>
                  <a:pt x="1377051" y="2166079"/>
                </a:cubicBezTo>
                <a:cubicBezTo>
                  <a:pt x="1374553" y="2073640"/>
                  <a:pt x="1373852" y="1981134"/>
                  <a:pt x="1369556" y="1888761"/>
                </a:cubicBezTo>
                <a:cubicBezTo>
                  <a:pt x="1368312" y="1862023"/>
                  <a:pt x="1352680" y="1806266"/>
                  <a:pt x="1347071" y="1783830"/>
                </a:cubicBezTo>
                <a:cubicBezTo>
                  <a:pt x="1335890" y="1739105"/>
                  <a:pt x="1341270" y="1764013"/>
                  <a:pt x="1332080" y="1708879"/>
                </a:cubicBezTo>
                <a:cubicBezTo>
                  <a:pt x="1329582" y="1653915"/>
                  <a:pt x="1328649" y="1598857"/>
                  <a:pt x="1324585" y="1543987"/>
                </a:cubicBezTo>
                <a:cubicBezTo>
                  <a:pt x="1323644" y="1531283"/>
                  <a:pt x="1318892" y="1519123"/>
                  <a:pt x="1317090" y="1506512"/>
                </a:cubicBezTo>
                <a:cubicBezTo>
                  <a:pt x="1313891" y="1484116"/>
                  <a:pt x="1312794" y="1461452"/>
                  <a:pt x="1309595" y="1439056"/>
                </a:cubicBezTo>
                <a:cubicBezTo>
                  <a:pt x="1307650" y="1425443"/>
                  <a:pt x="1299068" y="1386476"/>
                  <a:pt x="1294605" y="1371600"/>
                </a:cubicBezTo>
                <a:cubicBezTo>
                  <a:pt x="1290065" y="1356466"/>
                  <a:pt x="1284612" y="1341620"/>
                  <a:pt x="1279615" y="1326630"/>
                </a:cubicBezTo>
                <a:lnTo>
                  <a:pt x="1264625" y="1281659"/>
                </a:lnTo>
                <a:lnTo>
                  <a:pt x="1257130" y="1259174"/>
                </a:lnTo>
                <a:cubicBezTo>
                  <a:pt x="1254632" y="1251679"/>
                  <a:pt x="1255222" y="1242275"/>
                  <a:pt x="1249635" y="1236689"/>
                </a:cubicBezTo>
                <a:cubicBezTo>
                  <a:pt x="1244638" y="1231692"/>
                  <a:pt x="1239058" y="1227217"/>
                  <a:pt x="1234644" y="1221699"/>
                </a:cubicBezTo>
                <a:cubicBezTo>
                  <a:pt x="1221059" y="1204718"/>
                  <a:pt x="1204664" y="1175041"/>
                  <a:pt x="1204664" y="1154243"/>
                </a:cubicBezTo>
                <a:lnTo>
                  <a:pt x="1219654" y="1101777"/>
                </a:lnTo>
                <a:close/>
              </a:path>
            </a:pathLst>
          </a:custGeom>
          <a:solidFill>
            <a:schemeClr val="bg1">
              <a:lumMod val="50000"/>
              <a:alpha val="48135"/>
            </a:schemeClr>
          </a:solidFill>
          <a:ln w="31750">
            <a:solidFill>
              <a:schemeClr val="bg1">
                <a:lumMod val="50000"/>
              </a:schemeClr>
            </a:solidFill>
            <a:prstDash val="lg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790BF6-9067-58D8-B2BF-506A71CB2C64}"/>
              </a:ext>
            </a:extLst>
          </p:cNvPr>
          <p:cNvSpPr txBox="1"/>
          <p:nvPr/>
        </p:nvSpPr>
        <p:spPr>
          <a:xfrm>
            <a:off x="8760066" y="5447263"/>
            <a:ext cx="1312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dirty="0"/>
              <a:t>Atovaquone</a:t>
            </a:r>
            <a:endParaRPr lang="en-GB" sz="160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0803F51-B0C3-BCCE-6EB1-47E7F9D308DE}"/>
              </a:ext>
            </a:extLst>
          </p:cNvPr>
          <p:cNvCxnSpPr>
            <a:cxnSpLocks/>
          </p:cNvCxnSpPr>
          <p:nvPr/>
        </p:nvCxnSpPr>
        <p:spPr>
          <a:xfrm>
            <a:off x="8554231" y="4330574"/>
            <a:ext cx="743396" cy="1190606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supercomplex_model_sideview.png" descr="supercomplex_model_sideview.png">
            <a:extLst>
              <a:ext uri="{FF2B5EF4-FFF2-40B4-BE49-F238E27FC236}">
                <a16:creationId xmlns:a16="http://schemas.microsoft.com/office/drawing/2014/main" id="{E1CB0C8B-A35E-4169-8ACB-86D09A693AE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9560" y="2161354"/>
            <a:ext cx="4385483" cy="3233101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- 14 canonical subunits…">
            <a:extLst>
              <a:ext uri="{FF2B5EF4-FFF2-40B4-BE49-F238E27FC236}">
                <a16:creationId xmlns:a16="http://schemas.microsoft.com/office/drawing/2014/main" id="{B9438580-08CB-4FFD-B497-8C638A494501}"/>
              </a:ext>
            </a:extLst>
          </p:cNvPr>
          <p:cNvSpPr txBox="1"/>
          <p:nvPr/>
        </p:nvSpPr>
        <p:spPr>
          <a:xfrm>
            <a:off x="2185947" y="1453468"/>
            <a:ext cx="4216113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2100"/>
            </a:pPr>
            <a:r>
              <a:rPr lang="en-GB" sz="2000" dirty="0"/>
              <a:t>Structure of respiratory </a:t>
            </a:r>
          </a:p>
          <a:p>
            <a:pPr algn="ctr">
              <a:defRPr sz="2100"/>
            </a:pPr>
            <a:r>
              <a:rPr lang="en-GB" sz="2000" dirty="0" err="1"/>
              <a:t>supercomplex</a:t>
            </a:r>
            <a:endParaRPr sz="2000" baseline="-25000" dirty="0"/>
          </a:p>
        </p:txBody>
      </p:sp>
      <p:sp>
        <p:nvSpPr>
          <p:cNvPr id="13" name="- 14 canonical subunits…">
            <a:extLst>
              <a:ext uri="{FF2B5EF4-FFF2-40B4-BE49-F238E27FC236}">
                <a16:creationId xmlns:a16="http://schemas.microsoft.com/office/drawing/2014/main" id="{764942AA-343D-F11C-F5C4-FC7513EA535D}"/>
              </a:ext>
            </a:extLst>
          </p:cNvPr>
          <p:cNvSpPr txBox="1"/>
          <p:nvPr/>
        </p:nvSpPr>
        <p:spPr>
          <a:xfrm>
            <a:off x="6913931" y="1482389"/>
            <a:ext cx="3378855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2100"/>
            </a:pPr>
            <a:r>
              <a:rPr lang="en-GB" sz="2000" dirty="0"/>
              <a:t>Inhibitor bound structure of complex III</a:t>
            </a:r>
            <a:endParaRPr sz="2000" baseline="-250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AF55A14-5FC8-AE27-40DA-0A7F0F58F1A9}"/>
              </a:ext>
            </a:extLst>
          </p:cNvPr>
          <p:cNvSpPr txBox="1"/>
          <p:nvPr/>
        </p:nvSpPr>
        <p:spPr>
          <a:xfrm>
            <a:off x="2894373" y="5059162"/>
            <a:ext cx="1312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dirty="0"/>
              <a:t>Complex III</a:t>
            </a:r>
            <a:r>
              <a:rPr lang="en-GB" baseline="-25000" dirty="0"/>
              <a:t>2</a:t>
            </a:r>
            <a:endParaRPr lang="en-GB" sz="1600" baseline="-250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9BB3616-B0FB-E716-BAA9-B91F418B97F4}"/>
              </a:ext>
            </a:extLst>
          </p:cNvPr>
          <p:cNvSpPr txBox="1"/>
          <p:nvPr/>
        </p:nvSpPr>
        <p:spPr>
          <a:xfrm>
            <a:off x="4608710" y="5336514"/>
            <a:ext cx="1312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dirty="0"/>
              <a:t>Complex IV</a:t>
            </a:r>
            <a:endParaRPr lang="en-GB" sz="1600" baseline="-25000" dirty="0"/>
          </a:p>
        </p:txBody>
      </p:sp>
      <p:sp>
        <p:nvSpPr>
          <p:cNvPr id="11" name="- 14 canonical subunits…">
            <a:extLst>
              <a:ext uri="{FF2B5EF4-FFF2-40B4-BE49-F238E27FC236}">
                <a16:creationId xmlns:a16="http://schemas.microsoft.com/office/drawing/2014/main" id="{3C49E2DF-A3F2-90C1-E2E4-135356168DC3}"/>
              </a:ext>
            </a:extLst>
          </p:cNvPr>
          <p:cNvSpPr txBox="1"/>
          <p:nvPr/>
        </p:nvSpPr>
        <p:spPr>
          <a:xfrm>
            <a:off x="1395370" y="5774076"/>
            <a:ext cx="9434817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2100"/>
            </a:pPr>
            <a:r>
              <a:rPr lang="en-GB" sz="2000" b="1" dirty="0"/>
              <a:t>Structural studies allow insight into parasite specific features and the mechanistic details of inhibitor binding. </a:t>
            </a:r>
            <a:endParaRPr sz="2000" b="1" baseline="-25000" dirty="0"/>
          </a:p>
        </p:txBody>
      </p:sp>
    </p:spTree>
    <p:extLst>
      <p:ext uri="{BB962C8B-B14F-4D97-AF65-F5344CB8AC3E}">
        <p14:creationId xmlns:p14="http://schemas.microsoft.com/office/powerpoint/2010/main" val="17588843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F81F9D79-D8C8-26A8-6A5E-FAA5FEC1F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12192000" cy="6863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07A9555-F376-8CD4-075F-7FD439F18797}"/>
              </a:ext>
            </a:extLst>
          </p:cNvPr>
          <p:cNvSpPr/>
          <p:nvPr/>
        </p:nvSpPr>
        <p:spPr>
          <a:xfrm>
            <a:off x="973122" y="481485"/>
            <a:ext cx="10268125" cy="6002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A5198E-BEC7-4149-A88F-997060EDE416}"/>
              </a:ext>
            </a:extLst>
          </p:cNvPr>
          <p:cNvSpPr txBox="1"/>
          <p:nvPr/>
        </p:nvSpPr>
        <p:spPr>
          <a:xfrm>
            <a:off x="2361362" y="3785996"/>
            <a:ext cx="670787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solidFill>
                  <a:schemeClr val="bg1"/>
                </a:solidFill>
                <a:cs typeface="Arial" panose="020B0604020202020204" pitchFamily="34" charset="0"/>
              </a:rPr>
              <a:t>@AndrewEMaclean @SheinerLab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BA1A4C0B-122E-4782-81F4-97413A1A48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14077" y="1150044"/>
            <a:ext cx="3181084" cy="1293320"/>
          </a:xfrm>
          <a:prstGeom prst="rect">
            <a:avLst/>
          </a:prstGeom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A006092C-EEF4-41A0-9AEB-2648334BB162}"/>
              </a:ext>
            </a:extLst>
          </p:cNvPr>
          <p:cNvSpPr/>
          <p:nvPr/>
        </p:nvSpPr>
        <p:spPr>
          <a:xfrm>
            <a:off x="1593908" y="3059548"/>
            <a:ext cx="9202723" cy="832648"/>
          </a:xfrm>
          <a:prstGeom prst="rightArrow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71B0CD0-80A4-4C79-833B-1FBC6B10C561}"/>
              </a:ext>
            </a:extLst>
          </p:cNvPr>
          <p:cNvSpPr txBox="1"/>
          <p:nvPr/>
        </p:nvSpPr>
        <p:spPr>
          <a:xfrm>
            <a:off x="1999745" y="448789"/>
            <a:ext cx="81925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cs typeface="Arial" panose="020B0604020202020204" pitchFamily="34" charset="0"/>
              </a:rPr>
              <a:t>The story so far….</a:t>
            </a:r>
            <a:endParaRPr lang="en-GB" sz="28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068E5B-574F-4AF0-8158-956B48680EAA}"/>
              </a:ext>
            </a:extLst>
          </p:cNvPr>
          <p:cNvSpPr txBox="1"/>
          <p:nvPr/>
        </p:nvSpPr>
        <p:spPr>
          <a:xfrm>
            <a:off x="1296548" y="2377238"/>
            <a:ext cx="32580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 subunit composition of the parasite respiratory chain?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57D684B-53BD-4C30-BE2A-DE74DF771585}"/>
              </a:ext>
            </a:extLst>
          </p:cNvPr>
          <p:cNvGrpSpPr/>
          <p:nvPr/>
        </p:nvGrpSpPr>
        <p:grpSpPr>
          <a:xfrm>
            <a:off x="1532126" y="3793372"/>
            <a:ext cx="1943204" cy="1870379"/>
            <a:chOff x="502247" y="3824985"/>
            <a:chExt cx="2135859" cy="1923229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C27315FE-79EE-4F38-9544-05BF3ECCFC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3316"/>
            <a:stretch/>
          </p:blipFill>
          <p:spPr>
            <a:xfrm>
              <a:off x="502247" y="3824985"/>
              <a:ext cx="2106026" cy="1448519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A842B95-F428-4CA5-BB3E-7F26BC3D817B}"/>
                </a:ext>
              </a:extLst>
            </p:cNvPr>
            <p:cNvSpPr txBox="1"/>
            <p:nvPr/>
          </p:nvSpPr>
          <p:spPr>
            <a:xfrm>
              <a:off x="532080" y="5273504"/>
              <a:ext cx="2106026" cy="474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Identified 71 subunits using </a:t>
              </a:r>
              <a:r>
                <a:rPr lang="en-US" sz="1200" dirty="0" err="1"/>
                <a:t>complexome</a:t>
              </a:r>
              <a:r>
                <a:rPr lang="en-US" sz="1200" dirty="0"/>
                <a:t> profiling</a:t>
              </a:r>
              <a:endParaRPr lang="en-GB" sz="1200" dirty="0"/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9167603A-2389-42FC-9176-C6004E899022}"/>
              </a:ext>
            </a:extLst>
          </p:cNvPr>
          <p:cNvSpPr txBox="1"/>
          <p:nvPr/>
        </p:nvSpPr>
        <p:spPr>
          <a:xfrm>
            <a:off x="2021034" y="3297393"/>
            <a:ext cx="575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Past</a:t>
            </a:r>
            <a:endParaRPr lang="en-GB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C9D7F48-D6C6-460C-B1BD-ACC1BACE26C5}"/>
              </a:ext>
            </a:extLst>
          </p:cNvPr>
          <p:cNvSpPr txBox="1"/>
          <p:nvPr/>
        </p:nvSpPr>
        <p:spPr>
          <a:xfrm>
            <a:off x="5134029" y="2444991"/>
            <a:ext cx="18271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Structural studies of </a:t>
            </a:r>
            <a:r>
              <a:rPr lang="en-US" sz="1400" i="1" dirty="0"/>
              <a:t>Toxoplasma </a:t>
            </a:r>
            <a:r>
              <a:rPr lang="en-US" sz="1400" dirty="0"/>
              <a:t>respiratory complexes</a:t>
            </a:r>
            <a:endParaRPr lang="en-GB" sz="14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4390378-614B-43A6-A44A-E6D0E3D8CB23}"/>
              </a:ext>
            </a:extLst>
          </p:cNvPr>
          <p:cNvSpPr txBox="1"/>
          <p:nvPr/>
        </p:nvSpPr>
        <p:spPr>
          <a:xfrm>
            <a:off x="3837619" y="4728272"/>
            <a:ext cx="18271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Understanding the role of complex II</a:t>
            </a:r>
            <a:endParaRPr lang="en-GB" sz="1400" dirty="0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8957322B-2DB8-4AA2-A2E6-E9F326936F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8136" r="72710" b="14068"/>
          <a:stretch/>
        </p:blipFill>
        <p:spPr>
          <a:xfrm>
            <a:off x="3987085" y="3784055"/>
            <a:ext cx="994352" cy="115244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A63AE90E-188F-4C8E-A9D7-58A61026BD82}"/>
              </a:ext>
            </a:extLst>
          </p:cNvPr>
          <p:cNvSpPr txBox="1"/>
          <p:nvPr/>
        </p:nvSpPr>
        <p:spPr>
          <a:xfrm>
            <a:off x="5439476" y="3265143"/>
            <a:ext cx="994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Present</a:t>
            </a:r>
            <a:endParaRPr lang="en-GB" dirty="0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A741AE5C-BD8E-434F-8874-355EC139C5B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458" t="7088" r="11886" b="11762"/>
          <a:stretch/>
        </p:blipFill>
        <p:spPr>
          <a:xfrm>
            <a:off x="4093332" y="5326167"/>
            <a:ext cx="899690" cy="99124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29AFB646-F9CF-48DE-B219-5E5C8E6070BA}"/>
              </a:ext>
            </a:extLst>
          </p:cNvPr>
          <p:cNvSpPr txBox="1"/>
          <p:nvPr/>
        </p:nvSpPr>
        <p:spPr>
          <a:xfrm>
            <a:off x="4962998" y="5849298"/>
            <a:ext cx="1174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Dr Mariana Ferreira Silva</a:t>
            </a:r>
            <a:endParaRPr lang="en-GB" sz="1400" dirty="0"/>
          </a:p>
        </p:txBody>
      </p:sp>
      <p:pic>
        <p:nvPicPr>
          <p:cNvPr id="42" name="supercomplex_model_sideview.png" descr="supercomplex_model_sideview.png">
            <a:extLst>
              <a:ext uri="{FF2B5EF4-FFF2-40B4-BE49-F238E27FC236}">
                <a16:creationId xmlns:a16="http://schemas.microsoft.com/office/drawing/2014/main" id="{9C16BE61-E207-FEBC-7CAE-63C7859B07A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1172" y="1056458"/>
            <a:ext cx="1951062" cy="1474354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D8EE9F-7BB2-485A-AA7C-5884BC11EE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75967" y="999162"/>
            <a:ext cx="1301466" cy="1135642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F8E678A2-CC34-466B-8953-2258D5001405}"/>
              </a:ext>
            </a:extLst>
          </p:cNvPr>
          <p:cNvSpPr txBox="1"/>
          <p:nvPr/>
        </p:nvSpPr>
        <p:spPr>
          <a:xfrm>
            <a:off x="9094497" y="2124162"/>
            <a:ext cx="15822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Understand the role of </a:t>
            </a:r>
            <a:r>
              <a:rPr lang="en-US" sz="1400" dirty="0" err="1"/>
              <a:t>supercomplexes</a:t>
            </a:r>
            <a:r>
              <a:rPr lang="en-US" sz="1400" dirty="0"/>
              <a:t> in different life stages</a:t>
            </a:r>
            <a:endParaRPr lang="en-GB" sz="14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F5960E9-C1D0-4763-82D6-667723B5B2CB}"/>
              </a:ext>
            </a:extLst>
          </p:cNvPr>
          <p:cNvSpPr txBox="1"/>
          <p:nvPr/>
        </p:nvSpPr>
        <p:spPr>
          <a:xfrm>
            <a:off x="8942609" y="3277310"/>
            <a:ext cx="994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Future</a:t>
            </a:r>
            <a:endParaRPr lang="en-GB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BD2975C-F96D-435D-86C7-35348AE69C39}"/>
              </a:ext>
            </a:extLst>
          </p:cNvPr>
          <p:cNvSpPr txBox="1"/>
          <p:nvPr/>
        </p:nvSpPr>
        <p:spPr>
          <a:xfrm>
            <a:off x="7322864" y="2272387"/>
            <a:ext cx="15822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Use structural insights to understand inhibitor binding</a:t>
            </a:r>
            <a:endParaRPr lang="en-GB" sz="14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89AE229-0F05-4D9C-8D66-AD220B295C57}"/>
              </a:ext>
            </a:extLst>
          </p:cNvPr>
          <p:cNvSpPr txBox="1"/>
          <p:nvPr/>
        </p:nvSpPr>
        <p:spPr>
          <a:xfrm>
            <a:off x="7499543" y="3971359"/>
            <a:ext cx="1436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Studies in </a:t>
            </a:r>
            <a:r>
              <a:rPr lang="en-US" sz="1400" i="1" dirty="0"/>
              <a:t>Plasmodium</a:t>
            </a:r>
            <a:endParaRPr lang="en-GB" sz="1400" dirty="0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E52DDF70-423B-4263-82F2-F9B6023D400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584" t="9736" r="28183" b="6885"/>
          <a:stretch/>
        </p:blipFill>
        <p:spPr>
          <a:xfrm>
            <a:off x="7576311" y="4494537"/>
            <a:ext cx="994353" cy="112264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78890AC4-16FB-47ED-BCD8-4DFC76F3B3CA}"/>
              </a:ext>
            </a:extLst>
          </p:cNvPr>
          <p:cNvSpPr txBox="1"/>
          <p:nvPr/>
        </p:nvSpPr>
        <p:spPr>
          <a:xfrm>
            <a:off x="7593340" y="5565440"/>
            <a:ext cx="1174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Dr Pradeep </a:t>
            </a:r>
          </a:p>
          <a:p>
            <a:r>
              <a:rPr lang="en-US" sz="1400" dirty="0" err="1"/>
              <a:t>Sheokand</a:t>
            </a:r>
            <a:endParaRPr lang="en-GB" sz="1400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FD81F68-C019-CD71-CD72-1F196FD526B1}"/>
              </a:ext>
            </a:extLst>
          </p:cNvPr>
          <p:cNvSpPr txBox="1"/>
          <p:nvPr/>
        </p:nvSpPr>
        <p:spPr>
          <a:xfrm>
            <a:off x="9236783" y="3836851"/>
            <a:ext cx="14369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Structural studies of complex II</a:t>
            </a:r>
            <a:endParaRPr lang="en-GB" sz="1400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945BE70-EEDC-C395-054B-13507B93B701}"/>
              </a:ext>
            </a:extLst>
          </p:cNvPr>
          <p:cNvSpPr txBox="1"/>
          <p:nvPr/>
        </p:nvSpPr>
        <p:spPr>
          <a:xfrm>
            <a:off x="9175057" y="5700512"/>
            <a:ext cx="124410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Kiera Douglas, </a:t>
            </a:r>
            <a:r>
              <a:rPr lang="en-US" sz="1400" dirty="0" err="1"/>
              <a:t>Wellcome</a:t>
            </a:r>
            <a:r>
              <a:rPr lang="en-US" sz="1400" dirty="0"/>
              <a:t> PhD student</a:t>
            </a:r>
            <a:endParaRPr lang="en-GB" sz="1400" dirty="0"/>
          </a:p>
        </p:txBody>
      </p:sp>
      <p:pic>
        <p:nvPicPr>
          <p:cNvPr id="8" name="Picture 7" descr="A group of people sitting on a bench in front of a street&#10;&#10;Description automatically generated with low confidence">
            <a:extLst>
              <a:ext uri="{FF2B5EF4-FFF2-40B4-BE49-F238E27FC236}">
                <a16:creationId xmlns:a16="http://schemas.microsoft.com/office/drawing/2014/main" id="{841E55D2-F5D5-3EEE-9E2C-55243EE782F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3" t="20095" r="11754" b="23877"/>
          <a:stretch/>
        </p:blipFill>
        <p:spPr>
          <a:xfrm>
            <a:off x="9195442" y="4597005"/>
            <a:ext cx="1110892" cy="112264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4" descr="Alexander Mühleip - Stockholm University">
            <a:extLst>
              <a:ext uri="{FF2B5EF4-FFF2-40B4-BE49-F238E27FC236}">
                <a16:creationId xmlns:a16="http://schemas.microsoft.com/office/drawing/2014/main" id="{34425A30-FF71-0875-A5EA-8A4EF4D57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02984" y="3815985"/>
            <a:ext cx="965109" cy="96510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6A75E2E-EA26-A1E5-80C1-C5EED56CAE10}"/>
              </a:ext>
            </a:extLst>
          </p:cNvPr>
          <p:cNvSpPr txBox="1"/>
          <p:nvPr/>
        </p:nvSpPr>
        <p:spPr>
          <a:xfrm>
            <a:off x="5559566" y="4776469"/>
            <a:ext cx="1645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Alexander M</a:t>
            </a:r>
            <a:r>
              <a:rPr lang="hu-HU" sz="1400" dirty="0"/>
              <a:t>ű</a:t>
            </a:r>
            <a:r>
              <a:rPr lang="en-GB" sz="1400" dirty="0" err="1"/>
              <a:t>hleip</a:t>
            </a:r>
            <a:r>
              <a:rPr lang="en-GB" sz="1400" dirty="0"/>
              <a:t>,</a:t>
            </a:r>
          </a:p>
          <a:p>
            <a:r>
              <a:rPr lang="en-GB" sz="1400" dirty="0"/>
              <a:t>WCIP fellow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F0D40B9-6DB0-79FE-F91F-0FBC5868D03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9278" y="1069174"/>
            <a:ext cx="1205493" cy="11589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" name="Freeform 28">
            <a:extLst>
              <a:ext uri="{FF2B5EF4-FFF2-40B4-BE49-F238E27FC236}">
                <a16:creationId xmlns:a16="http://schemas.microsoft.com/office/drawing/2014/main" id="{55FABB90-5247-8A51-CBD8-9EFA11A427AA}"/>
              </a:ext>
            </a:extLst>
          </p:cNvPr>
          <p:cNvSpPr/>
          <p:nvPr/>
        </p:nvSpPr>
        <p:spPr>
          <a:xfrm>
            <a:off x="7824683" y="1290753"/>
            <a:ext cx="327749" cy="784910"/>
          </a:xfrm>
          <a:custGeom>
            <a:avLst/>
            <a:gdLst>
              <a:gd name="connsiteX0" fmla="*/ 1219654 w 1377051"/>
              <a:gd name="connsiteY0" fmla="*/ 1101777 h 3297836"/>
              <a:gd name="connsiteX1" fmla="*/ 1204664 w 1377051"/>
              <a:gd name="connsiteY1" fmla="*/ 757004 h 3297836"/>
              <a:gd name="connsiteX2" fmla="*/ 1189674 w 1377051"/>
              <a:gd name="connsiteY2" fmla="*/ 697043 h 3297836"/>
              <a:gd name="connsiteX3" fmla="*/ 1182179 w 1377051"/>
              <a:gd name="connsiteY3" fmla="*/ 667063 h 3297836"/>
              <a:gd name="connsiteX4" fmla="*/ 1174684 w 1377051"/>
              <a:gd name="connsiteY4" fmla="*/ 644577 h 3297836"/>
              <a:gd name="connsiteX5" fmla="*/ 1167189 w 1377051"/>
              <a:gd name="connsiteY5" fmla="*/ 607102 h 3297836"/>
              <a:gd name="connsiteX6" fmla="*/ 1137208 w 1377051"/>
              <a:gd name="connsiteY6" fmla="*/ 502171 h 3297836"/>
              <a:gd name="connsiteX7" fmla="*/ 1129713 w 1377051"/>
              <a:gd name="connsiteY7" fmla="*/ 479686 h 3297836"/>
              <a:gd name="connsiteX8" fmla="*/ 1092238 w 1377051"/>
              <a:gd name="connsiteY8" fmla="*/ 449705 h 3297836"/>
              <a:gd name="connsiteX9" fmla="*/ 1047267 w 1377051"/>
              <a:gd name="connsiteY9" fmla="*/ 412230 h 3297836"/>
              <a:gd name="connsiteX10" fmla="*/ 1032277 w 1377051"/>
              <a:gd name="connsiteY10" fmla="*/ 389745 h 3297836"/>
              <a:gd name="connsiteX11" fmla="*/ 1024782 w 1377051"/>
              <a:gd name="connsiteY11" fmla="*/ 337279 h 3297836"/>
              <a:gd name="connsiteX12" fmla="*/ 1017287 w 1377051"/>
              <a:gd name="connsiteY12" fmla="*/ 292309 h 3297836"/>
              <a:gd name="connsiteX13" fmla="*/ 1002297 w 1377051"/>
              <a:gd name="connsiteY13" fmla="*/ 247338 h 3297836"/>
              <a:gd name="connsiteX14" fmla="*/ 957326 w 1377051"/>
              <a:gd name="connsiteY14" fmla="*/ 187377 h 3297836"/>
              <a:gd name="connsiteX15" fmla="*/ 934841 w 1377051"/>
              <a:gd name="connsiteY15" fmla="*/ 172387 h 3297836"/>
              <a:gd name="connsiteX16" fmla="*/ 889871 w 1377051"/>
              <a:gd name="connsiteY16" fmla="*/ 127417 h 3297836"/>
              <a:gd name="connsiteX17" fmla="*/ 874880 w 1377051"/>
              <a:gd name="connsiteY17" fmla="*/ 112427 h 3297836"/>
              <a:gd name="connsiteX18" fmla="*/ 852395 w 1377051"/>
              <a:gd name="connsiteY18" fmla="*/ 104931 h 3297836"/>
              <a:gd name="connsiteX19" fmla="*/ 807425 w 1377051"/>
              <a:gd name="connsiteY19" fmla="*/ 74951 h 3297836"/>
              <a:gd name="connsiteX20" fmla="*/ 784939 w 1377051"/>
              <a:gd name="connsiteY20" fmla="*/ 67456 h 3297836"/>
              <a:gd name="connsiteX21" fmla="*/ 739969 w 1377051"/>
              <a:gd name="connsiteY21" fmla="*/ 44971 h 3297836"/>
              <a:gd name="connsiteX22" fmla="*/ 717484 w 1377051"/>
              <a:gd name="connsiteY22" fmla="*/ 29981 h 3297836"/>
              <a:gd name="connsiteX23" fmla="*/ 672513 w 1377051"/>
              <a:gd name="connsiteY23" fmla="*/ 14991 h 3297836"/>
              <a:gd name="connsiteX24" fmla="*/ 650028 w 1377051"/>
              <a:gd name="connsiteY24" fmla="*/ 7495 h 3297836"/>
              <a:gd name="connsiteX25" fmla="*/ 597562 w 1377051"/>
              <a:gd name="connsiteY25" fmla="*/ 0 h 3297836"/>
              <a:gd name="connsiteX26" fmla="*/ 402690 w 1377051"/>
              <a:gd name="connsiteY26" fmla="*/ 22486 h 3297836"/>
              <a:gd name="connsiteX27" fmla="*/ 372710 w 1377051"/>
              <a:gd name="connsiteY27" fmla="*/ 29981 h 3297836"/>
              <a:gd name="connsiteX28" fmla="*/ 327739 w 1377051"/>
              <a:gd name="connsiteY28" fmla="*/ 44971 h 3297836"/>
              <a:gd name="connsiteX29" fmla="*/ 297759 w 1377051"/>
              <a:gd name="connsiteY29" fmla="*/ 67456 h 3297836"/>
              <a:gd name="connsiteX30" fmla="*/ 275274 w 1377051"/>
              <a:gd name="connsiteY30" fmla="*/ 74951 h 3297836"/>
              <a:gd name="connsiteX31" fmla="*/ 252789 w 1377051"/>
              <a:gd name="connsiteY31" fmla="*/ 97436 h 3297836"/>
              <a:gd name="connsiteX32" fmla="*/ 230303 w 1377051"/>
              <a:gd name="connsiteY32" fmla="*/ 112427 h 3297836"/>
              <a:gd name="connsiteX33" fmla="*/ 192828 w 1377051"/>
              <a:gd name="connsiteY33" fmla="*/ 157397 h 3297836"/>
              <a:gd name="connsiteX34" fmla="*/ 170343 w 1377051"/>
              <a:gd name="connsiteY34" fmla="*/ 187377 h 3297836"/>
              <a:gd name="connsiteX35" fmla="*/ 147858 w 1377051"/>
              <a:gd name="connsiteY35" fmla="*/ 232348 h 3297836"/>
              <a:gd name="connsiteX36" fmla="*/ 117877 w 1377051"/>
              <a:gd name="connsiteY36" fmla="*/ 277318 h 3297836"/>
              <a:gd name="connsiteX37" fmla="*/ 95392 w 1377051"/>
              <a:gd name="connsiteY37" fmla="*/ 344774 h 3297836"/>
              <a:gd name="connsiteX38" fmla="*/ 87897 w 1377051"/>
              <a:gd name="connsiteY38" fmla="*/ 367259 h 3297836"/>
              <a:gd name="connsiteX39" fmla="*/ 72907 w 1377051"/>
              <a:gd name="connsiteY39" fmla="*/ 434715 h 3297836"/>
              <a:gd name="connsiteX40" fmla="*/ 80402 w 1377051"/>
              <a:gd name="connsiteY40" fmla="*/ 629587 h 3297836"/>
              <a:gd name="connsiteX41" fmla="*/ 87897 w 1377051"/>
              <a:gd name="connsiteY41" fmla="*/ 659568 h 3297836"/>
              <a:gd name="connsiteX42" fmla="*/ 102887 w 1377051"/>
              <a:gd name="connsiteY42" fmla="*/ 749509 h 3297836"/>
              <a:gd name="connsiteX43" fmla="*/ 117877 w 1377051"/>
              <a:gd name="connsiteY43" fmla="*/ 801974 h 3297836"/>
              <a:gd name="connsiteX44" fmla="*/ 125372 w 1377051"/>
              <a:gd name="connsiteY44" fmla="*/ 831954 h 3297836"/>
              <a:gd name="connsiteX45" fmla="*/ 147858 w 1377051"/>
              <a:gd name="connsiteY45" fmla="*/ 899410 h 3297836"/>
              <a:gd name="connsiteX46" fmla="*/ 162848 w 1377051"/>
              <a:gd name="connsiteY46" fmla="*/ 944381 h 3297836"/>
              <a:gd name="connsiteX47" fmla="*/ 170343 w 1377051"/>
              <a:gd name="connsiteY47" fmla="*/ 981856 h 3297836"/>
              <a:gd name="connsiteX48" fmla="*/ 177838 w 1377051"/>
              <a:gd name="connsiteY48" fmla="*/ 1026827 h 3297836"/>
              <a:gd name="connsiteX49" fmla="*/ 185333 w 1377051"/>
              <a:gd name="connsiteY49" fmla="*/ 1049312 h 3297836"/>
              <a:gd name="connsiteX50" fmla="*/ 170343 w 1377051"/>
              <a:gd name="connsiteY50" fmla="*/ 1079292 h 3297836"/>
              <a:gd name="connsiteX51" fmla="*/ 170343 w 1377051"/>
              <a:gd name="connsiteY51" fmla="*/ 1311640 h 3297836"/>
              <a:gd name="connsiteX52" fmla="*/ 177838 w 1377051"/>
              <a:gd name="connsiteY52" fmla="*/ 1334125 h 3297836"/>
              <a:gd name="connsiteX53" fmla="*/ 185333 w 1377051"/>
              <a:gd name="connsiteY53" fmla="*/ 1371600 h 3297836"/>
              <a:gd name="connsiteX54" fmla="*/ 200323 w 1377051"/>
              <a:gd name="connsiteY54" fmla="*/ 1499017 h 3297836"/>
              <a:gd name="connsiteX55" fmla="*/ 215313 w 1377051"/>
              <a:gd name="connsiteY55" fmla="*/ 1588958 h 3297836"/>
              <a:gd name="connsiteX56" fmla="*/ 222808 w 1377051"/>
              <a:gd name="connsiteY56" fmla="*/ 1633928 h 3297836"/>
              <a:gd name="connsiteX57" fmla="*/ 237798 w 1377051"/>
              <a:gd name="connsiteY57" fmla="*/ 1708879 h 3297836"/>
              <a:gd name="connsiteX58" fmla="*/ 245294 w 1377051"/>
              <a:gd name="connsiteY58" fmla="*/ 1746354 h 3297836"/>
              <a:gd name="connsiteX59" fmla="*/ 252789 w 1377051"/>
              <a:gd name="connsiteY59" fmla="*/ 1806315 h 3297836"/>
              <a:gd name="connsiteX60" fmla="*/ 237798 w 1377051"/>
              <a:gd name="connsiteY60" fmla="*/ 1993692 h 3297836"/>
              <a:gd name="connsiteX61" fmla="*/ 222808 w 1377051"/>
              <a:gd name="connsiteY61" fmla="*/ 2038663 h 3297836"/>
              <a:gd name="connsiteX62" fmla="*/ 207818 w 1377051"/>
              <a:gd name="connsiteY62" fmla="*/ 2098623 h 3297836"/>
              <a:gd name="connsiteX63" fmla="*/ 200323 w 1377051"/>
              <a:gd name="connsiteY63" fmla="*/ 2121109 h 3297836"/>
              <a:gd name="connsiteX64" fmla="*/ 170343 w 1377051"/>
              <a:gd name="connsiteY64" fmla="*/ 2166079 h 3297836"/>
              <a:gd name="connsiteX65" fmla="*/ 162848 w 1377051"/>
              <a:gd name="connsiteY65" fmla="*/ 2188564 h 3297836"/>
              <a:gd name="connsiteX66" fmla="*/ 132867 w 1377051"/>
              <a:gd name="connsiteY66" fmla="*/ 2226040 h 3297836"/>
              <a:gd name="connsiteX67" fmla="*/ 95392 w 1377051"/>
              <a:gd name="connsiteY67" fmla="*/ 2293495 h 3297836"/>
              <a:gd name="connsiteX68" fmla="*/ 65412 w 1377051"/>
              <a:gd name="connsiteY68" fmla="*/ 2330971 h 3297836"/>
              <a:gd name="connsiteX69" fmla="*/ 50421 w 1377051"/>
              <a:gd name="connsiteY69" fmla="*/ 2375941 h 3297836"/>
              <a:gd name="connsiteX70" fmla="*/ 27936 w 1377051"/>
              <a:gd name="connsiteY70" fmla="*/ 2450892 h 3297836"/>
              <a:gd name="connsiteX71" fmla="*/ 20441 w 1377051"/>
              <a:gd name="connsiteY71" fmla="*/ 2495863 h 3297836"/>
              <a:gd name="connsiteX72" fmla="*/ 5451 w 1377051"/>
              <a:gd name="connsiteY72" fmla="*/ 2578309 h 3297836"/>
              <a:gd name="connsiteX73" fmla="*/ 27936 w 1377051"/>
              <a:gd name="connsiteY73" fmla="*/ 2968053 h 3297836"/>
              <a:gd name="connsiteX74" fmla="*/ 35431 w 1377051"/>
              <a:gd name="connsiteY74" fmla="*/ 2990538 h 3297836"/>
              <a:gd name="connsiteX75" fmla="*/ 42926 w 1377051"/>
              <a:gd name="connsiteY75" fmla="*/ 3013023 h 3297836"/>
              <a:gd name="connsiteX76" fmla="*/ 57917 w 1377051"/>
              <a:gd name="connsiteY76" fmla="*/ 3035509 h 3297836"/>
              <a:gd name="connsiteX77" fmla="*/ 87897 w 1377051"/>
              <a:gd name="connsiteY77" fmla="*/ 3080479 h 3297836"/>
              <a:gd name="connsiteX78" fmla="*/ 102887 w 1377051"/>
              <a:gd name="connsiteY78" fmla="*/ 3102964 h 3297836"/>
              <a:gd name="connsiteX79" fmla="*/ 170343 w 1377051"/>
              <a:gd name="connsiteY79" fmla="*/ 3162925 h 3297836"/>
              <a:gd name="connsiteX80" fmla="*/ 185333 w 1377051"/>
              <a:gd name="connsiteY80" fmla="*/ 3185410 h 3297836"/>
              <a:gd name="connsiteX81" fmla="*/ 207818 w 1377051"/>
              <a:gd name="connsiteY81" fmla="*/ 3200400 h 3297836"/>
              <a:gd name="connsiteX82" fmla="*/ 267779 w 1377051"/>
              <a:gd name="connsiteY82" fmla="*/ 3245371 h 3297836"/>
              <a:gd name="connsiteX83" fmla="*/ 290264 w 1377051"/>
              <a:gd name="connsiteY83" fmla="*/ 3252866 h 3297836"/>
              <a:gd name="connsiteX84" fmla="*/ 312749 w 1377051"/>
              <a:gd name="connsiteY84" fmla="*/ 3267856 h 3297836"/>
              <a:gd name="connsiteX85" fmla="*/ 357720 w 1377051"/>
              <a:gd name="connsiteY85" fmla="*/ 3282846 h 3297836"/>
              <a:gd name="connsiteX86" fmla="*/ 380205 w 1377051"/>
              <a:gd name="connsiteY86" fmla="*/ 3290341 h 3297836"/>
              <a:gd name="connsiteX87" fmla="*/ 402690 w 1377051"/>
              <a:gd name="connsiteY87" fmla="*/ 3297836 h 3297836"/>
              <a:gd name="connsiteX88" fmla="*/ 597562 w 1377051"/>
              <a:gd name="connsiteY88" fmla="*/ 3290341 h 3297836"/>
              <a:gd name="connsiteX89" fmla="*/ 642533 w 1377051"/>
              <a:gd name="connsiteY89" fmla="*/ 3275351 h 3297836"/>
              <a:gd name="connsiteX90" fmla="*/ 709989 w 1377051"/>
              <a:gd name="connsiteY90" fmla="*/ 3252866 h 3297836"/>
              <a:gd name="connsiteX91" fmla="*/ 732474 w 1377051"/>
              <a:gd name="connsiteY91" fmla="*/ 3245371 h 3297836"/>
              <a:gd name="connsiteX92" fmla="*/ 777444 w 1377051"/>
              <a:gd name="connsiteY92" fmla="*/ 3222886 h 3297836"/>
              <a:gd name="connsiteX93" fmla="*/ 822415 w 1377051"/>
              <a:gd name="connsiteY93" fmla="*/ 3200400 h 3297836"/>
              <a:gd name="connsiteX94" fmla="*/ 867385 w 1377051"/>
              <a:gd name="connsiteY94" fmla="*/ 3177915 h 3297836"/>
              <a:gd name="connsiteX95" fmla="*/ 927346 w 1377051"/>
              <a:gd name="connsiteY95" fmla="*/ 3132945 h 3297836"/>
              <a:gd name="connsiteX96" fmla="*/ 949831 w 1377051"/>
              <a:gd name="connsiteY96" fmla="*/ 3117954 h 3297836"/>
              <a:gd name="connsiteX97" fmla="*/ 972317 w 1377051"/>
              <a:gd name="connsiteY97" fmla="*/ 3102964 h 3297836"/>
              <a:gd name="connsiteX98" fmla="*/ 1024782 w 1377051"/>
              <a:gd name="connsiteY98" fmla="*/ 3043004 h 3297836"/>
              <a:gd name="connsiteX99" fmla="*/ 1062258 w 1377051"/>
              <a:gd name="connsiteY99" fmla="*/ 2998033 h 3297836"/>
              <a:gd name="connsiteX100" fmla="*/ 1099733 w 1377051"/>
              <a:gd name="connsiteY100" fmla="*/ 2960558 h 3297836"/>
              <a:gd name="connsiteX101" fmla="*/ 1129713 w 1377051"/>
              <a:gd name="connsiteY101" fmla="*/ 2923082 h 3297836"/>
              <a:gd name="connsiteX102" fmla="*/ 1137208 w 1377051"/>
              <a:gd name="connsiteY102" fmla="*/ 2900597 h 3297836"/>
              <a:gd name="connsiteX103" fmla="*/ 1167189 w 1377051"/>
              <a:gd name="connsiteY103" fmla="*/ 2863122 h 3297836"/>
              <a:gd name="connsiteX104" fmla="*/ 1204664 w 1377051"/>
              <a:gd name="connsiteY104" fmla="*/ 2795666 h 3297836"/>
              <a:gd name="connsiteX105" fmla="*/ 1219654 w 1377051"/>
              <a:gd name="connsiteY105" fmla="*/ 2773181 h 3297836"/>
              <a:gd name="connsiteX106" fmla="*/ 1242139 w 1377051"/>
              <a:gd name="connsiteY106" fmla="*/ 2728210 h 3297836"/>
              <a:gd name="connsiteX107" fmla="*/ 1257130 w 1377051"/>
              <a:gd name="connsiteY107" fmla="*/ 2683240 h 3297836"/>
              <a:gd name="connsiteX108" fmla="*/ 1279615 w 1377051"/>
              <a:gd name="connsiteY108" fmla="*/ 2638269 h 3297836"/>
              <a:gd name="connsiteX109" fmla="*/ 1294605 w 1377051"/>
              <a:gd name="connsiteY109" fmla="*/ 2615784 h 3297836"/>
              <a:gd name="connsiteX110" fmla="*/ 1317090 w 1377051"/>
              <a:gd name="connsiteY110" fmla="*/ 2525843 h 3297836"/>
              <a:gd name="connsiteX111" fmla="*/ 1324585 w 1377051"/>
              <a:gd name="connsiteY111" fmla="*/ 2503358 h 3297836"/>
              <a:gd name="connsiteX112" fmla="*/ 1332080 w 1377051"/>
              <a:gd name="connsiteY112" fmla="*/ 2458387 h 3297836"/>
              <a:gd name="connsiteX113" fmla="*/ 1339576 w 1377051"/>
              <a:gd name="connsiteY113" fmla="*/ 2435902 h 3297836"/>
              <a:gd name="connsiteX114" fmla="*/ 1347071 w 1377051"/>
              <a:gd name="connsiteY114" fmla="*/ 2398427 h 3297836"/>
              <a:gd name="connsiteX115" fmla="*/ 1354566 w 1377051"/>
              <a:gd name="connsiteY115" fmla="*/ 2368446 h 3297836"/>
              <a:gd name="connsiteX116" fmla="*/ 1377051 w 1377051"/>
              <a:gd name="connsiteY116" fmla="*/ 2166079 h 3297836"/>
              <a:gd name="connsiteX117" fmla="*/ 1369556 w 1377051"/>
              <a:gd name="connsiteY117" fmla="*/ 1888761 h 3297836"/>
              <a:gd name="connsiteX118" fmla="*/ 1347071 w 1377051"/>
              <a:gd name="connsiteY118" fmla="*/ 1783830 h 3297836"/>
              <a:gd name="connsiteX119" fmla="*/ 1332080 w 1377051"/>
              <a:gd name="connsiteY119" fmla="*/ 1708879 h 3297836"/>
              <a:gd name="connsiteX120" fmla="*/ 1324585 w 1377051"/>
              <a:gd name="connsiteY120" fmla="*/ 1543987 h 3297836"/>
              <a:gd name="connsiteX121" fmla="*/ 1317090 w 1377051"/>
              <a:gd name="connsiteY121" fmla="*/ 1506512 h 3297836"/>
              <a:gd name="connsiteX122" fmla="*/ 1309595 w 1377051"/>
              <a:gd name="connsiteY122" fmla="*/ 1439056 h 3297836"/>
              <a:gd name="connsiteX123" fmla="*/ 1294605 w 1377051"/>
              <a:gd name="connsiteY123" fmla="*/ 1371600 h 3297836"/>
              <a:gd name="connsiteX124" fmla="*/ 1279615 w 1377051"/>
              <a:gd name="connsiteY124" fmla="*/ 1326630 h 3297836"/>
              <a:gd name="connsiteX125" fmla="*/ 1264625 w 1377051"/>
              <a:gd name="connsiteY125" fmla="*/ 1281659 h 3297836"/>
              <a:gd name="connsiteX126" fmla="*/ 1257130 w 1377051"/>
              <a:gd name="connsiteY126" fmla="*/ 1259174 h 3297836"/>
              <a:gd name="connsiteX127" fmla="*/ 1249635 w 1377051"/>
              <a:gd name="connsiteY127" fmla="*/ 1236689 h 3297836"/>
              <a:gd name="connsiteX128" fmla="*/ 1234644 w 1377051"/>
              <a:gd name="connsiteY128" fmla="*/ 1221699 h 3297836"/>
              <a:gd name="connsiteX129" fmla="*/ 1204664 w 1377051"/>
              <a:gd name="connsiteY129" fmla="*/ 1154243 h 3297836"/>
              <a:gd name="connsiteX130" fmla="*/ 1219654 w 1377051"/>
              <a:gd name="connsiteY130" fmla="*/ 1101777 h 3297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</a:cxnLst>
            <a:rect l="l" t="t" r="r" b="b"/>
            <a:pathLst>
              <a:path w="1377051" h="3297836">
                <a:moveTo>
                  <a:pt x="1219654" y="1101777"/>
                </a:moveTo>
                <a:cubicBezTo>
                  <a:pt x="1215957" y="961271"/>
                  <a:pt x="1223021" y="876325"/>
                  <a:pt x="1204664" y="757004"/>
                </a:cubicBezTo>
                <a:cubicBezTo>
                  <a:pt x="1197045" y="707478"/>
                  <a:pt x="1200314" y="734282"/>
                  <a:pt x="1189674" y="697043"/>
                </a:cubicBezTo>
                <a:cubicBezTo>
                  <a:pt x="1186844" y="687138"/>
                  <a:pt x="1185009" y="676968"/>
                  <a:pt x="1182179" y="667063"/>
                </a:cubicBezTo>
                <a:cubicBezTo>
                  <a:pt x="1180009" y="659466"/>
                  <a:pt x="1176600" y="652242"/>
                  <a:pt x="1174684" y="644577"/>
                </a:cubicBezTo>
                <a:cubicBezTo>
                  <a:pt x="1171594" y="632218"/>
                  <a:pt x="1170054" y="619515"/>
                  <a:pt x="1167189" y="607102"/>
                </a:cubicBezTo>
                <a:cubicBezTo>
                  <a:pt x="1153073" y="545933"/>
                  <a:pt x="1155103" y="555856"/>
                  <a:pt x="1137208" y="502171"/>
                </a:cubicBezTo>
                <a:cubicBezTo>
                  <a:pt x="1134710" y="494676"/>
                  <a:pt x="1135299" y="485273"/>
                  <a:pt x="1129713" y="479686"/>
                </a:cubicBezTo>
                <a:cubicBezTo>
                  <a:pt x="1086111" y="436081"/>
                  <a:pt x="1148956" y="496970"/>
                  <a:pt x="1092238" y="449705"/>
                </a:cubicBezTo>
                <a:cubicBezTo>
                  <a:pt x="1034534" y="401618"/>
                  <a:pt x="1103091" y="449444"/>
                  <a:pt x="1047267" y="412230"/>
                </a:cubicBezTo>
                <a:cubicBezTo>
                  <a:pt x="1042270" y="404735"/>
                  <a:pt x="1034865" y="398373"/>
                  <a:pt x="1032277" y="389745"/>
                </a:cubicBezTo>
                <a:cubicBezTo>
                  <a:pt x="1027201" y="372824"/>
                  <a:pt x="1027468" y="354740"/>
                  <a:pt x="1024782" y="337279"/>
                </a:cubicBezTo>
                <a:cubicBezTo>
                  <a:pt x="1022471" y="322259"/>
                  <a:pt x="1020973" y="307052"/>
                  <a:pt x="1017287" y="292309"/>
                </a:cubicBezTo>
                <a:cubicBezTo>
                  <a:pt x="1013455" y="276980"/>
                  <a:pt x="1011062" y="260485"/>
                  <a:pt x="1002297" y="247338"/>
                </a:cubicBezTo>
                <a:cubicBezTo>
                  <a:pt x="988595" y="226785"/>
                  <a:pt x="977133" y="203223"/>
                  <a:pt x="957326" y="187377"/>
                </a:cubicBezTo>
                <a:cubicBezTo>
                  <a:pt x="950292" y="181750"/>
                  <a:pt x="941574" y="178372"/>
                  <a:pt x="934841" y="172387"/>
                </a:cubicBezTo>
                <a:cubicBezTo>
                  <a:pt x="918997" y="158303"/>
                  <a:pt x="904861" y="142407"/>
                  <a:pt x="889871" y="127417"/>
                </a:cubicBezTo>
                <a:cubicBezTo>
                  <a:pt x="884874" y="122420"/>
                  <a:pt x="881584" y="114662"/>
                  <a:pt x="874880" y="112427"/>
                </a:cubicBezTo>
                <a:cubicBezTo>
                  <a:pt x="867385" y="109928"/>
                  <a:pt x="859301" y="108768"/>
                  <a:pt x="852395" y="104931"/>
                </a:cubicBezTo>
                <a:cubicBezTo>
                  <a:pt x="836647" y="96182"/>
                  <a:pt x="824516" y="80648"/>
                  <a:pt x="807425" y="74951"/>
                </a:cubicBezTo>
                <a:lnTo>
                  <a:pt x="784939" y="67456"/>
                </a:lnTo>
                <a:cubicBezTo>
                  <a:pt x="720500" y="24497"/>
                  <a:pt x="802030" y="76002"/>
                  <a:pt x="739969" y="44971"/>
                </a:cubicBezTo>
                <a:cubicBezTo>
                  <a:pt x="731912" y="40943"/>
                  <a:pt x="725716" y="33639"/>
                  <a:pt x="717484" y="29981"/>
                </a:cubicBezTo>
                <a:cubicBezTo>
                  <a:pt x="703045" y="23564"/>
                  <a:pt x="687503" y="19988"/>
                  <a:pt x="672513" y="14991"/>
                </a:cubicBezTo>
                <a:cubicBezTo>
                  <a:pt x="665018" y="12493"/>
                  <a:pt x="657849" y="8612"/>
                  <a:pt x="650028" y="7495"/>
                </a:cubicBezTo>
                <a:lnTo>
                  <a:pt x="597562" y="0"/>
                </a:lnTo>
                <a:cubicBezTo>
                  <a:pt x="442076" y="8638"/>
                  <a:pt x="506348" y="-3429"/>
                  <a:pt x="402690" y="22486"/>
                </a:cubicBezTo>
                <a:cubicBezTo>
                  <a:pt x="392697" y="24984"/>
                  <a:pt x="382482" y="26724"/>
                  <a:pt x="372710" y="29981"/>
                </a:cubicBezTo>
                <a:lnTo>
                  <a:pt x="327739" y="44971"/>
                </a:lnTo>
                <a:cubicBezTo>
                  <a:pt x="317746" y="52466"/>
                  <a:pt x="308605" y="61258"/>
                  <a:pt x="297759" y="67456"/>
                </a:cubicBezTo>
                <a:cubicBezTo>
                  <a:pt x="290900" y="71376"/>
                  <a:pt x="281848" y="70569"/>
                  <a:pt x="275274" y="74951"/>
                </a:cubicBezTo>
                <a:cubicBezTo>
                  <a:pt x="266455" y="80831"/>
                  <a:pt x="260932" y="90650"/>
                  <a:pt x="252789" y="97436"/>
                </a:cubicBezTo>
                <a:cubicBezTo>
                  <a:pt x="245869" y="103203"/>
                  <a:pt x="237223" y="106660"/>
                  <a:pt x="230303" y="112427"/>
                </a:cubicBezTo>
                <a:cubicBezTo>
                  <a:pt x="205601" y="133012"/>
                  <a:pt x="210168" y="133121"/>
                  <a:pt x="192828" y="157397"/>
                </a:cubicBezTo>
                <a:cubicBezTo>
                  <a:pt x="185567" y="167562"/>
                  <a:pt x="177604" y="177212"/>
                  <a:pt x="170343" y="187377"/>
                </a:cubicBezTo>
                <a:cubicBezTo>
                  <a:pt x="120427" y="257261"/>
                  <a:pt x="184990" y="165513"/>
                  <a:pt x="147858" y="232348"/>
                </a:cubicBezTo>
                <a:cubicBezTo>
                  <a:pt x="139109" y="248097"/>
                  <a:pt x="117877" y="277318"/>
                  <a:pt x="117877" y="277318"/>
                </a:cubicBezTo>
                <a:lnTo>
                  <a:pt x="95392" y="344774"/>
                </a:lnTo>
                <a:cubicBezTo>
                  <a:pt x="92894" y="352269"/>
                  <a:pt x="89813" y="359594"/>
                  <a:pt x="87897" y="367259"/>
                </a:cubicBezTo>
                <a:cubicBezTo>
                  <a:pt x="77312" y="409599"/>
                  <a:pt x="82422" y="387139"/>
                  <a:pt x="72907" y="434715"/>
                </a:cubicBezTo>
                <a:cubicBezTo>
                  <a:pt x="75405" y="499672"/>
                  <a:pt x="76078" y="564726"/>
                  <a:pt x="80402" y="629587"/>
                </a:cubicBezTo>
                <a:cubicBezTo>
                  <a:pt x="81087" y="639865"/>
                  <a:pt x="85662" y="649512"/>
                  <a:pt x="87897" y="659568"/>
                </a:cubicBezTo>
                <a:cubicBezTo>
                  <a:pt x="103434" y="729484"/>
                  <a:pt x="87243" y="663468"/>
                  <a:pt x="102887" y="749509"/>
                </a:cubicBezTo>
                <a:cubicBezTo>
                  <a:pt x="108744" y="781725"/>
                  <a:pt x="109850" y="773880"/>
                  <a:pt x="117877" y="801974"/>
                </a:cubicBezTo>
                <a:cubicBezTo>
                  <a:pt x="120707" y="811879"/>
                  <a:pt x="122412" y="822088"/>
                  <a:pt x="125372" y="831954"/>
                </a:cubicBezTo>
                <a:cubicBezTo>
                  <a:pt x="125401" y="832051"/>
                  <a:pt x="144094" y="888119"/>
                  <a:pt x="147858" y="899410"/>
                </a:cubicBezTo>
                <a:cubicBezTo>
                  <a:pt x="147859" y="899414"/>
                  <a:pt x="162847" y="944378"/>
                  <a:pt x="162848" y="944381"/>
                </a:cubicBezTo>
                <a:cubicBezTo>
                  <a:pt x="165346" y="956873"/>
                  <a:pt x="168064" y="969322"/>
                  <a:pt x="170343" y="981856"/>
                </a:cubicBezTo>
                <a:cubicBezTo>
                  <a:pt x="173062" y="996808"/>
                  <a:pt x="174541" y="1011992"/>
                  <a:pt x="177838" y="1026827"/>
                </a:cubicBezTo>
                <a:cubicBezTo>
                  <a:pt x="179552" y="1034539"/>
                  <a:pt x="182835" y="1041817"/>
                  <a:pt x="185333" y="1049312"/>
                </a:cubicBezTo>
                <a:cubicBezTo>
                  <a:pt x="180336" y="1059305"/>
                  <a:pt x="173053" y="1068453"/>
                  <a:pt x="170343" y="1079292"/>
                </a:cubicBezTo>
                <a:cubicBezTo>
                  <a:pt x="153996" y="1144680"/>
                  <a:pt x="166879" y="1266602"/>
                  <a:pt x="170343" y="1311640"/>
                </a:cubicBezTo>
                <a:cubicBezTo>
                  <a:pt x="170949" y="1319517"/>
                  <a:pt x="175922" y="1326460"/>
                  <a:pt x="177838" y="1334125"/>
                </a:cubicBezTo>
                <a:cubicBezTo>
                  <a:pt x="180928" y="1346484"/>
                  <a:pt x="183531" y="1358989"/>
                  <a:pt x="185333" y="1371600"/>
                </a:cubicBezTo>
                <a:cubicBezTo>
                  <a:pt x="207090" y="1523898"/>
                  <a:pt x="179305" y="1358893"/>
                  <a:pt x="200323" y="1499017"/>
                </a:cubicBezTo>
                <a:cubicBezTo>
                  <a:pt x="204832" y="1529075"/>
                  <a:pt x="210316" y="1558978"/>
                  <a:pt x="215313" y="1588958"/>
                </a:cubicBezTo>
                <a:cubicBezTo>
                  <a:pt x="217811" y="1603948"/>
                  <a:pt x="219828" y="1619026"/>
                  <a:pt x="222808" y="1633928"/>
                </a:cubicBezTo>
                <a:lnTo>
                  <a:pt x="237798" y="1708879"/>
                </a:lnTo>
                <a:cubicBezTo>
                  <a:pt x="240296" y="1721371"/>
                  <a:pt x="243714" y="1733713"/>
                  <a:pt x="245294" y="1746354"/>
                </a:cubicBezTo>
                <a:lnTo>
                  <a:pt x="252789" y="1806315"/>
                </a:lnTo>
                <a:cubicBezTo>
                  <a:pt x="250879" y="1842609"/>
                  <a:pt x="251069" y="1940610"/>
                  <a:pt x="237798" y="1993692"/>
                </a:cubicBezTo>
                <a:cubicBezTo>
                  <a:pt x="233966" y="2009021"/>
                  <a:pt x="226640" y="2023334"/>
                  <a:pt x="222808" y="2038663"/>
                </a:cubicBezTo>
                <a:cubicBezTo>
                  <a:pt x="217811" y="2058650"/>
                  <a:pt x="214333" y="2079078"/>
                  <a:pt x="207818" y="2098623"/>
                </a:cubicBezTo>
                <a:cubicBezTo>
                  <a:pt x="205320" y="2106118"/>
                  <a:pt x="204160" y="2114202"/>
                  <a:pt x="200323" y="2121109"/>
                </a:cubicBezTo>
                <a:cubicBezTo>
                  <a:pt x="191574" y="2136858"/>
                  <a:pt x="176040" y="2148988"/>
                  <a:pt x="170343" y="2166079"/>
                </a:cubicBezTo>
                <a:cubicBezTo>
                  <a:pt x="167845" y="2173574"/>
                  <a:pt x="166381" y="2181498"/>
                  <a:pt x="162848" y="2188564"/>
                </a:cubicBezTo>
                <a:cubicBezTo>
                  <a:pt x="153392" y="2207477"/>
                  <a:pt x="146812" y="2212096"/>
                  <a:pt x="132867" y="2226040"/>
                </a:cubicBezTo>
                <a:cubicBezTo>
                  <a:pt x="123442" y="2254316"/>
                  <a:pt x="121165" y="2267721"/>
                  <a:pt x="95392" y="2293495"/>
                </a:cubicBezTo>
                <a:cubicBezTo>
                  <a:pt x="82934" y="2305954"/>
                  <a:pt x="72976" y="2313953"/>
                  <a:pt x="65412" y="2330971"/>
                </a:cubicBezTo>
                <a:cubicBezTo>
                  <a:pt x="58994" y="2345410"/>
                  <a:pt x="55418" y="2360951"/>
                  <a:pt x="50421" y="2375941"/>
                </a:cubicBezTo>
                <a:cubicBezTo>
                  <a:pt x="42138" y="2400790"/>
                  <a:pt x="33089" y="2425129"/>
                  <a:pt x="27936" y="2450892"/>
                </a:cubicBezTo>
                <a:cubicBezTo>
                  <a:pt x="24956" y="2465794"/>
                  <a:pt x="23160" y="2480911"/>
                  <a:pt x="20441" y="2495863"/>
                </a:cubicBezTo>
                <a:cubicBezTo>
                  <a:pt x="-510" y="2611094"/>
                  <a:pt x="27537" y="2445791"/>
                  <a:pt x="5451" y="2578309"/>
                </a:cubicBezTo>
                <a:cubicBezTo>
                  <a:pt x="13289" y="2938871"/>
                  <a:pt x="-23404" y="2814030"/>
                  <a:pt x="27936" y="2968053"/>
                </a:cubicBezTo>
                <a:lnTo>
                  <a:pt x="35431" y="2990538"/>
                </a:lnTo>
                <a:cubicBezTo>
                  <a:pt x="37929" y="2998033"/>
                  <a:pt x="38544" y="3006449"/>
                  <a:pt x="42926" y="3013023"/>
                </a:cubicBezTo>
                <a:lnTo>
                  <a:pt x="57917" y="3035509"/>
                </a:lnTo>
                <a:cubicBezTo>
                  <a:pt x="71089" y="3075024"/>
                  <a:pt x="56707" y="3043050"/>
                  <a:pt x="87897" y="3080479"/>
                </a:cubicBezTo>
                <a:cubicBezTo>
                  <a:pt x="93664" y="3087399"/>
                  <a:pt x="96902" y="3096231"/>
                  <a:pt x="102887" y="3102964"/>
                </a:cubicBezTo>
                <a:cubicBezTo>
                  <a:pt x="140226" y="3144970"/>
                  <a:pt x="136168" y="3140142"/>
                  <a:pt x="170343" y="3162925"/>
                </a:cubicBezTo>
                <a:cubicBezTo>
                  <a:pt x="175340" y="3170420"/>
                  <a:pt x="178963" y="3179040"/>
                  <a:pt x="185333" y="3185410"/>
                </a:cubicBezTo>
                <a:cubicBezTo>
                  <a:pt x="191703" y="3191780"/>
                  <a:pt x="200784" y="3194773"/>
                  <a:pt x="207818" y="3200400"/>
                </a:cubicBezTo>
                <a:cubicBezTo>
                  <a:pt x="233187" y="3220696"/>
                  <a:pt x="222945" y="3230426"/>
                  <a:pt x="267779" y="3245371"/>
                </a:cubicBezTo>
                <a:cubicBezTo>
                  <a:pt x="275274" y="3247869"/>
                  <a:pt x="283198" y="3249333"/>
                  <a:pt x="290264" y="3252866"/>
                </a:cubicBezTo>
                <a:cubicBezTo>
                  <a:pt x="298321" y="3256894"/>
                  <a:pt x="304517" y="3264198"/>
                  <a:pt x="312749" y="3267856"/>
                </a:cubicBezTo>
                <a:cubicBezTo>
                  <a:pt x="327188" y="3274273"/>
                  <a:pt x="342730" y="3277849"/>
                  <a:pt x="357720" y="3282846"/>
                </a:cubicBezTo>
                <a:lnTo>
                  <a:pt x="380205" y="3290341"/>
                </a:lnTo>
                <a:lnTo>
                  <a:pt x="402690" y="3297836"/>
                </a:lnTo>
                <a:cubicBezTo>
                  <a:pt x="467647" y="3295338"/>
                  <a:pt x="532840" y="3296409"/>
                  <a:pt x="597562" y="3290341"/>
                </a:cubicBezTo>
                <a:cubicBezTo>
                  <a:pt x="613294" y="3288866"/>
                  <a:pt x="627543" y="3280348"/>
                  <a:pt x="642533" y="3275351"/>
                </a:cubicBezTo>
                <a:lnTo>
                  <a:pt x="709989" y="3252866"/>
                </a:lnTo>
                <a:cubicBezTo>
                  <a:pt x="717484" y="3250368"/>
                  <a:pt x="725900" y="3249753"/>
                  <a:pt x="732474" y="3245371"/>
                </a:cubicBezTo>
                <a:cubicBezTo>
                  <a:pt x="761533" y="3225999"/>
                  <a:pt x="746413" y="3233230"/>
                  <a:pt x="777444" y="3222886"/>
                </a:cubicBezTo>
                <a:cubicBezTo>
                  <a:pt x="841883" y="3179926"/>
                  <a:pt x="760356" y="3231430"/>
                  <a:pt x="822415" y="3200400"/>
                </a:cubicBezTo>
                <a:cubicBezTo>
                  <a:pt x="880532" y="3171341"/>
                  <a:pt x="810868" y="3196754"/>
                  <a:pt x="867385" y="3177915"/>
                </a:cubicBezTo>
                <a:cubicBezTo>
                  <a:pt x="895116" y="3150185"/>
                  <a:pt x="876494" y="3166847"/>
                  <a:pt x="927346" y="3132945"/>
                </a:cubicBezTo>
                <a:lnTo>
                  <a:pt x="949831" y="3117954"/>
                </a:lnTo>
                <a:lnTo>
                  <a:pt x="972317" y="3102964"/>
                </a:lnTo>
                <a:cubicBezTo>
                  <a:pt x="1007294" y="3050499"/>
                  <a:pt x="987307" y="3067987"/>
                  <a:pt x="1024782" y="3043004"/>
                </a:cubicBezTo>
                <a:cubicBezTo>
                  <a:pt x="1061996" y="2987181"/>
                  <a:pt x="1014170" y="3055737"/>
                  <a:pt x="1062258" y="2998033"/>
                </a:cubicBezTo>
                <a:cubicBezTo>
                  <a:pt x="1093489" y="2960557"/>
                  <a:pt x="1058509" y="2988041"/>
                  <a:pt x="1099733" y="2960558"/>
                </a:cubicBezTo>
                <a:cubicBezTo>
                  <a:pt x="1118572" y="2904040"/>
                  <a:pt x="1090969" y="2971512"/>
                  <a:pt x="1129713" y="2923082"/>
                </a:cubicBezTo>
                <a:cubicBezTo>
                  <a:pt x="1134648" y="2916913"/>
                  <a:pt x="1133675" y="2907663"/>
                  <a:pt x="1137208" y="2900597"/>
                </a:cubicBezTo>
                <a:cubicBezTo>
                  <a:pt x="1146664" y="2881686"/>
                  <a:pt x="1153245" y="2877065"/>
                  <a:pt x="1167189" y="2863122"/>
                </a:cubicBezTo>
                <a:cubicBezTo>
                  <a:pt x="1180381" y="2823545"/>
                  <a:pt x="1170301" y="2847210"/>
                  <a:pt x="1204664" y="2795666"/>
                </a:cubicBezTo>
                <a:lnTo>
                  <a:pt x="1219654" y="2773181"/>
                </a:lnTo>
                <a:cubicBezTo>
                  <a:pt x="1246983" y="2691192"/>
                  <a:pt x="1203401" y="2815367"/>
                  <a:pt x="1242139" y="2728210"/>
                </a:cubicBezTo>
                <a:cubicBezTo>
                  <a:pt x="1248557" y="2713771"/>
                  <a:pt x="1248365" y="2696387"/>
                  <a:pt x="1257130" y="2683240"/>
                </a:cubicBezTo>
                <a:cubicBezTo>
                  <a:pt x="1300093" y="2618792"/>
                  <a:pt x="1248581" y="2700336"/>
                  <a:pt x="1279615" y="2638269"/>
                </a:cubicBezTo>
                <a:cubicBezTo>
                  <a:pt x="1283643" y="2630212"/>
                  <a:pt x="1290947" y="2624016"/>
                  <a:pt x="1294605" y="2615784"/>
                </a:cubicBezTo>
                <a:cubicBezTo>
                  <a:pt x="1314798" y="2570350"/>
                  <a:pt x="1306615" y="2572979"/>
                  <a:pt x="1317090" y="2525843"/>
                </a:cubicBezTo>
                <a:cubicBezTo>
                  <a:pt x="1318804" y="2518131"/>
                  <a:pt x="1322087" y="2510853"/>
                  <a:pt x="1324585" y="2503358"/>
                </a:cubicBezTo>
                <a:cubicBezTo>
                  <a:pt x="1327083" y="2488368"/>
                  <a:pt x="1328783" y="2473222"/>
                  <a:pt x="1332080" y="2458387"/>
                </a:cubicBezTo>
                <a:cubicBezTo>
                  <a:pt x="1333794" y="2450675"/>
                  <a:pt x="1337660" y="2443567"/>
                  <a:pt x="1339576" y="2435902"/>
                </a:cubicBezTo>
                <a:cubicBezTo>
                  <a:pt x="1342666" y="2423543"/>
                  <a:pt x="1344308" y="2410863"/>
                  <a:pt x="1347071" y="2398427"/>
                </a:cubicBezTo>
                <a:cubicBezTo>
                  <a:pt x="1349306" y="2388371"/>
                  <a:pt x="1352546" y="2378547"/>
                  <a:pt x="1354566" y="2368446"/>
                </a:cubicBezTo>
                <a:cubicBezTo>
                  <a:pt x="1367825" y="2302152"/>
                  <a:pt x="1371453" y="2233252"/>
                  <a:pt x="1377051" y="2166079"/>
                </a:cubicBezTo>
                <a:cubicBezTo>
                  <a:pt x="1374553" y="2073640"/>
                  <a:pt x="1373852" y="1981134"/>
                  <a:pt x="1369556" y="1888761"/>
                </a:cubicBezTo>
                <a:cubicBezTo>
                  <a:pt x="1368312" y="1862023"/>
                  <a:pt x="1352680" y="1806266"/>
                  <a:pt x="1347071" y="1783830"/>
                </a:cubicBezTo>
                <a:cubicBezTo>
                  <a:pt x="1335890" y="1739105"/>
                  <a:pt x="1341270" y="1764013"/>
                  <a:pt x="1332080" y="1708879"/>
                </a:cubicBezTo>
                <a:cubicBezTo>
                  <a:pt x="1329582" y="1653915"/>
                  <a:pt x="1328649" y="1598857"/>
                  <a:pt x="1324585" y="1543987"/>
                </a:cubicBezTo>
                <a:cubicBezTo>
                  <a:pt x="1323644" y="1531283"/>
                  <a:pt x="1318892" y="1519123"/>
                  <a:pt x="1317090" y="1506512"/>
                </a:cubicBezTo>
                <a:cubicBezTo>
                  <a:pt x="1313891" y="1484116"/>
                  <a:pt x="1312794" y="1461452"/>
                  <a:pt x="1309595" y="1439056"/>
                </a:cubicBezTo>
                <a:cubicBezTo>
                  <a:pt x="1307650" y="1425443"/>
                  <a:pt x="1299068" y="1386476"/>
                  <a:pt x="1294605" y="1371600"/>
                </a:cubicBezTo>
                <a:cubicBezTo>
                  <a:pt x="1290065" y="1356466"/>
                  <a:pt x="1284612" y="1341620"/>
                  <a:pt x="1279615" y="1326630"/>
                </a:cubicBezTo>
                <a:lnTo>
                  <a:pt x="1264625" y="1281659"/>
                </a:lnTo>
                <a:lnTo>
                  <a:pt x="1257130" y="1259174"/>
                </a:lnTo>
                <a:cubicBezTo>
                  <a:pt x="1254632" y="1251679"/>
                  <a:pt x="1255222" y="1242275"/>
                  <a:pt x="1249635" y="1236689"/>
                </a:cubicBezTo>
                <a:cubicBezTo>
                  <a:pt x="1244638" y="1231692"/>
                  <a:pt x="1239058" y="1227217"/>
                  <a:pt x="1234644" y="1221699"/>
                </a:cubicBezTo>
                <a:cubicBezTo>
                  <a:pt x="1221059" y="1204718"/>
                  <a:pt x="1204664" y="1175041"/>
                  <a:pt x="1204664" y="1154243"/>
                </a:cubicBezTo>
                <a:lnTo>
                  <a:pt x="1219654" y="1101777"/>
                </a:lnTo>
                <a:close/>
              </a:path>
            </a:pathLst>
          </a:custGeom>
          <a:solidFill>
            <a:schemeClr val="bg1">
              <a:lumMod val="50000"/>
              <a:alpha val="48135"/>
            </a:schemeClr>
          </a:solidFill>
          <a:ln w="31750">
            <a:solidFill>
              <a:schemeClr val="bg1">
                <a:lumMod val="50000"/>
              </a:schemeClr>
            </a:solidFill>
            <a:prstDash val="lg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" descr="mrc-logo - The Science Council ~ : The Science Council ~">
            <a:extLst>
              <a:ext uri="{FF2B5EF4-FFF2-40B4-BE49-F238E27FC236}">
                <a16:creationId xmlns:a16="http://schemas.microsoft.com/office/drawing/2014/main" id="{56F47AC2-96EF-3EBB-925D-B353BA7DEC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47309" y="5378946"/>
            <a:ext cx="1067657" cy="51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1D3D4740-011C-D996-3976-7C276C40CA5F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0365" y="3106575"/>
            <a:ext cx="726021" cy="726021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F8029234-EA1D-F17F-C5CA-9D6498F432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30821" y="5733635"/>
            <a:ext cx="1313271" cy="680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77773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D05E218F-1C10-D388-8452-204638C28D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12192000" cy="6863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7674F73-3E11-F690-0F25-FB07C7FAE2CF}"/>
              </a:ext>
            </a:extLst>
          </p:cNvPr>
          <p:cNvSpPr/>
          <p:nvPr/>
        </p:nvSpPr>
        <p:spPr>
          <a:xfrm>
            <a:off x="973122" y="481485"/>
            <a:ext cx="10268125" cy="6002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71B0CD0-80A4-4C79-833B-1FBC6B10C561}"/>
              </a:ext>
            </a:extLst>
          </p:cNvPr>
          <p:cNvSpPr txBox="1"/>
          <p:nvPr/>
        </p:nvSpPr>
        <p:spPr>
          <a:xfrm>
            <a:off x="2230901" y="1263869"/>
            <a:ext cx="29915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cs typeface="Arial" panose="020B0604020202020204" pitchFamily="34" charset="0"/>
              </a:rPr>
              <a:t>Critical mass of parasitology researchers</a:t>
            </a:r>
            <a:endParaRPr lang="en-GB" sz="20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FDED5CA0-093E-9BCC-F6D6-E1A319FAF6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98138" y="2910687"/>
            <a:ext cx="1677239" cy="868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 descr="WCIP Logo">
            <a:extLst>
              <a:ext uri="{FF2B5EF4-FFF2-40B4-BE49-F238E27FC236}">
                <a16:creationId xmlns:a16="http://schemas.microsoft.com/office/drawing/2014/main" id="{F4126E15-3DD7-2018-8EDA-71A310E442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145"/>
          <a:stretch/>
        </p:blipFill>
        <p:spPr bwMode="auto">
          <a:xfrm>
            <a:off x="2869957" y="2042774"/>
            <a:ext cx="1698784" cy="722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Logo&#10;&#10;Description automatically generated">
            <a:extLst>
              <a:ext uri="{FF2B5EF4-FFF2-40B4-BE49-F238E27FC236}">
                <a16:creationId xmlns:a16="http://schemas.microsoft.com/office/drawing/2014/main" id="{44EAC9A8-D5A4-DCC3-0979-C03BE0CF090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3125" y="5500599"/>
            <a:ext cx="780801" cy="780801"/>
          </a:xfrm>
          <a:prstGeom prst="rect">
            <a:avLst/>
          </a:prstGeom>
        </p:spPr>
      </p:pic>
      <p:pic>
        <p:nvPicPr>
          <p:cNvPr id="26" name="Picture 2" descr="mrc-logo - The Science Council ~ : The Science Council ~">
            <a:extLst>
              <a:ext uri="{FF2B5EF4-FFF2-40B4-BE49-F238E27FC236}">
                <a16:creationId xmlns:a16="http://schemas.microsoft.com/office/drawing/2014/main" id="{73D74F4D-1A6A-2739-0168-2E1DC3798A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53638" y="5500596"/>
            <a:ext cx="1605954" cy="772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Glasgow Imaging Platform long-small">
            <a:extLst>
              <a:ext uri="{FF2B5EF4-FFF2-40B4-BE49-F238E27FC236}">
                <a16:creationId xmlns:a16="http://schemas.microsoft.com/office/drawing/2014/main" id="{38FDAF49-6E50-C2F8-471B-59F2E7A492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16" r="32938"/>
          <a:stretch/>
        </p:blipFill>
        <p:spPr bwMode="auto">
          <a:xfrm>
            <a:off x="7828868" y="2234140"/>
            <a:ext cx="1178060" cy="97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A logo with coloured droplets and the words Flow Cytometry Core Facility on a blue background">
            <a:extLst>
              <a:ext uri="{FF2B5EF4-FFF2-40B4-BE49-F238E27FC236}">
                <a16:creationId xmlns:a16="http://schemas.microsoft.com/office/drawing/2014/main" id="{B7863353-3081-E927-01DB-125975097B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105"/>
          <a:stretch/>
        </p:blipFill>
        <p:spPr bwMode="auto">
          <a:xfrm>
            <a:off x="6691730" y="2246732"/>
            <a:ext cx="1016970" cy="983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6">
            <a:extLst>
              <a:ext uri="{FF2B5EF4-FFF2-40B4-BE49-F238E27FC236}">
                <a16:creationId xmlns:a16="http://schemas.microsoft.com/office/drawing/2014/main" id="{25FD26F3-EB69-CAE5-68B0-733D68467E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8"/>
          <a:stretch/>
        </p:blipFill>
        <p:spPr bwMode="auto">
          <a:xfrm>
            <a:off x="6536883" y="3453536"/>
            <a:ext cx="1808699" cy="889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B4BEF47E-1451-FF06-1FD7-C9871D13CB54}"/>
              </a:ext>
            </a:extLst>
          </p:cNvPr>
          <p:cNvSpPr txBox="1"/>
          <p:nvPr/>
        </p:nvSpPr>
        <p:spPr>
          <a:xfrm>
            <a:off x="2033366" y="575218"/>
            <a:ext cx="81925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cs typeface="Arial" panose="020B0604020202020204" pitchFamily="34" charset="0"/>
              </a:rPr>
              <a:t>A great research environment at the SII and WCIP</a:t>
            </a:r>
            <a:endParaRPr lang="en-GB" sz="28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5E1F62F-181B-01B6-A737-0A837551E1D8}"/>
              </a:ext>
            </a:extLst>
          </p:cNvPr>
          <p:cNvSpPr txBox="1"/>
          <p:nvPr/>
        </p:nvSpPr>
        <p:spPr>
          <a:xfrm>
            <a:off x="6468216" y="1263869"/>
            <a:ext cx="32810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cs typeface="Arial" panose="020B0604020202020204" pitchFamily="34" charset="0"/>
              </a:rPr>
              <a:t>Research support and access to cutting-edge facilities</a:t>
            </a:r>
            <a:endParaRPr lang="en-GB" sz="20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99D8B3A7-F7BE-ACE9-E7BF-57473E2DFC1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458" t="7088" r="11886" b="11762"/>
          <a:stretch/>
        </p:blipFill>
        <p:spPr>
          <a:xfrm>
            <a:off x="3762413" y="5026997"/>
            <a:ext cx="819916" cy="9033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4C3FE988-AC39-8A19-4E65-D66E94DB899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584" t="9736" r="28183" b="6885"/>
          <a:stretch/>
        </p:blipFill>
        <p:spPr>
          <a:xfrm>
            <a:off x="1632379" y="5026997"/>
            <a:ext cx="800116" cy="9033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2" name="Picture 51" descr="A group of people sitting on a bench in front of a street&#10;&#10;Description automatically generated with low confidence">
            <a:extLst>
              <a:ext uri="{FF2B5EF4-FFF2-40B4-BE49-F238E27FC236}">
                <a16:creationId xmlns:a16="http://schemas.microsoft.com/office/drawing/2014/main" id="{1A115621-7336-F3C3-F56B-127D1875612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3" t="20095" r="11754" b="23877"/>
          <a:stretch/>
        </p:blipFill>
        <p:spPr>
          <a:xfrm>
            <a:off x="2650509" y="5026997"/>
            <a:ext cx="893890" cy="9033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3" name="Picture 4" descr="Alexander Mühleip - Stockholm University">
            <a:extLst>
              <a:ext uri="{FF2B5EF4-FFF2-40B4-BE49-F238E27FC236}">
                <a16:creationId xmlns:a16="http://schemas.microsoft.com/office/drawing/2014/main" id="{0355A61B-F2A0-03B9-D188-E0EB93460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0847" y="2918396"/>
            <a:ext cx="847660" cy="84766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86F498DB-C036-6241-691F-A5A0FEED0900}"/>
              </a:ext>
            </a:extLst>
          </p:cNvPr>
          <p:cNvSpPr txBox="1"/>
          <p:nvPr/>
        </p:nvSpPr>
        <p:spPr>
          <a:xfrm>
            <a:off x="6868359" y="4978610"/>
            <a:ext cx="29915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cs typeface="Arial" panose="020B0604020202020204" pitchFamily="34" charset="0"/>
              </a:rPr>
              <a:t>Funding support</a:t>
            </a:r>
            <a:endParaRPr lang="en-GB" sz="20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2C3A46D9-A20E-571A-3DBC-C0C02CC3C3B2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2163" r="2943" b="13632"/>
          <a:stretch/>
        </p:blipFill>
        <p:spPr>
          <a:xfrm>
            <a:off x="1676755" y="3999059"/>
            <a:ext cx="1675486" cy="688490"/>
          </a:xfrm>
          <a:prstGeom prst="rect">
            <a:avLst/>
          </a:prstGeom>
        </p:spPr>
      </p:pic>
      <p:pic>
        <p:nvPicPr>
          <p:cNvPr id="3" name="Picture 12" descr="Glasgow Polyomics Facility - Home | Facebook">
            <a:extLst>
              <a:ext uri="{FF2B5EF4-FFF2-40B4-BE49-F238E27FC236}">
                <a16:creationId xmlns:a16="http://schemas.microsoft.com/office/drawing/2014/main" id="{716EE0E2-F082-CE53-3A45-34ECF334A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4800" y="2206862"/>
            <a:ext cx="1122446" cy="1068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26040D-CCA8-3216-4144-D7CBD9F46F61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b="27426"/>
          <a:stretch/>
        </p:blipFill>
        <p:spPr>
          <a:xfrm>
            <a:off x="4896695" y="4610505"/>
            <a:ext cx="875971" cy="9033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B4A331D7-F036-41F4-E1B8-CF216422F0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642"/>
          <a:stretch/>
        </p:blipFill>
        <p:spPr bwMode="auto">
          <a:xfrm>
            <a:off x="3748545" y="3924947"/>
            <a:ext cx="847659" cy="93694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 head and shoulders shot of Dr Lilach Sheiner">
            <a:extLst>
              <a:ext uri="{FF2B5EF4-FFF2-40B4-BE49-F238E27FC236}">
                <a16:creationId xmlns:a16="http://schemas.microsoft.com/office/drawing/2014/main" id="{B52601AC-28FB-E256-4341-F26A27564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541" y="2919213"/>
            <a:ext cx="847660" cy="84766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92EC57B-EBC1-1E0D-CF2E-AD93F7027974}"/>
              </a:ext>
            </a:extLst>
          </p:cNvPr>
          <p:cNvSpPr txBox="1"/>
          <p:nvPr/>
        </p:nvSpPr>
        <p:spPr>
          <a:xfrm>
            <a:off x="1804530" y="5954907"/>
            <a:ext cx="29174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Dr Mariana Ferreira Silva, Dr Pradeep Sheokand, Keira Douglas  </a:t>
            </a:r>
            <a:endParaRPr lang="en-GB" sz="1200" dirty="0"/>
          </a:p>
        </p:txBody>
      </p:sp>
      <p:pic>
        <p:nvPicPr>
          <p:cNvPr id="1030" name="Picture 6" descr="Amit Meir (@AmitMeir_hbh) / Twitter">
            <a:extLst>
              <a:ext uri="{FF2B5EF4-FFF2-40B4-BE49-F238E27FC236}">
                <a16:creationId xmlns:a16="http://schemas.microsoft.com/office/drawing/2014/main" id="{7090BE0D-AAA5-04E3-6F68-42AFF9DE05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97" r="8243"/>
          <a:stretch/>
        </p:blipFill>
        <p:spPr bwMode="auto">
          <a:xfrm>
            <a:off x="8429102" y="3460291"/>
            <a:ext cx="847660" cy="86563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rofile picture of Professor David Bhella. ">
            <a:extLst>
              <a:ext uri="{FF2B5EF4-FFF2-40B4-BE49-F238E27FC236}">
                <a16:creationId xmlns:a16="http://schemas.microsoft.com/office/drawing/2014/main" id="{B9296647-289B-3E74-3409-F432E0D67D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9" b="12714"/>
          <a:stretch/>
        </p:blipFill>
        <p:spPr bwMode="auto">
          <a:xfrm>
            <a:off x="9360288" y="3460291"/>
            <a:ext cx="790777" cy="86563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2CE4600-FCD3-5B54-11C5-1FBAD0BF5377}"/>
              </a:ext>
            </a:extLst>
          </p:cNvPr>
          <p:cNvSpPr txBox="1"/>
          <p:nvPr/>
        </p:nvSpPr>
        <p:spPr>
          <a:xfrm>
            <a:off x="4826861" y="3791716"/>
            <a:ext cx="14384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Dr Alexander M</a:t>
            </a:r>
            <a:r>
              <a:rPr lang="hu-HU" sz="1200" dirty="0"/>
              <a:t>ű</a:t>
            </a:r>
            <a:r>
              <a:rPr lang="en-GB" sz="1200" dirty="0" err="1"/>
              <a:t>hleip</a:t>
            </a:r>
            <a:r>
              <a:rPr lang="en-GB" sz="1200" dirty="0"/>
              <a:t>,</a:t>
            </a:r>
          </a:p>
          <a:p>
            <a:r>
              <a:rPr lang="en-GB" sz="1200" dirty="0"/>
              <a:t>WCIP fellow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31F5560-3BCE-49BE-132E-D6E0D2E21273}"/>
              </a:ext>
            </a:extLst>
          </p:cNvPr>
          <p:cNvSpPr txBox="1"/>
          <p:nvPr/>
        </p:nvSpPr>
        <p:spPr>
          <a:xfrm>
            <a:off x="8330863" y="4420570"/>
            <a:ext cx="1043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Dr Amit Meir, CVR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5249CFE-ACCE-B482-B826-868B2F82C404}"/>
              </a:ext>
            </a:extLst>
          </p:cNvPr>
          <p:cNvSpPr txBox="1"/>
          <p:nvPr/>
        </p:nvSpPr>
        <p:spPr>
          <a:xfrm>
            <a:off x="9283331" y="4420570"/>
            <a:ext cx="12762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Prof. David </a:t>
            </a:r>
            <a:r>
              <a:rPr lang="en-GB" sz="1200" dirty="0" err="1"/>
              <a:t>Bhella</a:t>
            </a:r>
            <a:r>
              <a:rPr lang="en-GB" sz="1200" dirty="0"/>
              <a:t>, CVR &amp; SCMI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97F64B5-2490-A49D-A3C7-13DDFF912995}"/>
              </a:ext>
            </a:extLst>
          </p:cNvPr>
          <p:cNvSpPr txBox="1"/>
          <p:nvPr/>
        </p:nvSpPr>
        <p:spPr>
          <a:xfrm>
            <a:off x="4851871" y="5580593"/>
            <a:ext cx="14630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Dr Megan Sloan,</a:t>
            </a:r>
          </a:p>
          <a:p>
            <a:r>
              <a:rPr lang="en-GB" sz="1200" dirty="0" err="1"/>
              <a:t>Wellcome</a:t>
            </a:r>
            <a:r>
              <a:rPr lang="en-GB" sz="1200" dirty="0"/>
              <a:t> ECA fellow</a:t>
            </a:r>
          </a:p>
        </p:txBody>
      </p:sp>
    </p:spTree>
    <p:extLst>
      <p:ext uri="{BB962C8B-B14F-4D97-AF65-F5344CB8AC3E}">
        <p14:creationId xmlns:p14="http://schemas.microsoft.com/office/powerpoint/2010/main" val="30472522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099391C-950C-4300-B117-8929BDE5AFB9}"/>
              </a:ext>
            </a:extLst>
          </p:cNvPr>
          <p:cNvSpPr txBox="1"/>
          <p:nvPr/>
        </p:nvSpPr>
        <p:spPr>
          <a:xfrm>
            <a:off x="1082712" y="126604"/>
            <a:ext cx="10346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Glasgow has a long history in parasitology and remains a global hub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5E156F-B551-9C80-2452-5D6365E2E7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660" y="1003418"/>
            <a:ext cx="1881729" cy="129675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EEF1447-2C6E-AD29-E090-ED2C9BF7F5AC}"/>
              </a:ext>
            </a:extLst>
          </p:cNvPr>
          <p:cNvSpPr txBox="1"/>
          <p:nvPr/>
        </p:nvSpPr>
        <p:spPr>
          <a:xfrm>
            <a:off x="1235575" y="2316705"/>
            <a:ext cx="10711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Mike Barrett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D904B6-1369-1C26-0234-22CE041E4CCD}"/>
              </a:ext>
            </a:extLst>
          </p:cNvPr>
          <p:cNvSpPr txBox="1"/>
          <p:nvPr/>
        </p:nvSpPr>
        <p:spPr>
          <a:xfrm>
            <a:off x="1940313" y="3489853"/>
            <a:ext cx="88697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36 years of                      support for parasitology research in Glasgow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07D07D-2456-8151-D0F0-A127C5CE1A8A}"/>
              </a:ext>
            </a:extLst>
          </p:cNvPr>
          <p:cNvSpPr txBox="1"/>
          <p:nvPr/>
        </p:nvSpPr>
        <p:spPr>
          <a:xfrm>
            <a:off x="1538870" y="4524375"/>
            <a:ext cx="189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Wellcome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Unit for Molecular Parasitology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05650BC-70C0-8E9C-D982-0E6221CE8111}"/>
              </a:ext>
            </a:extLst>
          </p:cNvPr>
          <p:cNvSpPr txBox="1"/>
          <p:nvPr/>
        </p:nvSpPr>
        <p:spPr>
          <a:xfrm>
            <a:off x="4882001" y="4519846"/>
            <a:ext cx="189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Wellcome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Centre for Molecular Parasitology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1533470-9CE6-17D1-8865-26480BF9FC12}"/>
              </a:ext>
            </a:extLst>
          </p:cNvPr>
          <p:cNvSpPr txBox="1"/>
          <p:nvPr/>
        </p:nvSpPr>
        <p:spPr>
          <a:xfrm>
            <a:off x="1447613" y="4138470"/>
            <a:ext cx="1899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1987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37399A8-CD76-4FA8-BD95-E8F6A154D795}"/>
              </a:ext>
            </a:extLst>
          </p:cNvPr>
          <p:cNvSpPr txBox="1"/>
          <p:nvPr/>
        </p:nvSpPr>
        <p:spPr>
          <a:xfrm>
            <a:off x="4882001" y="4138470"/>
            <a:ext cx="1899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1999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BDC8799-CA12-4F9E-CF4F-8920521DC564}"/>
              </a:ext>
            </a:extLst>
          </p:cNvPr>
          <p:cNvSpPr txBox="1"/>
          <p:nvPr/>
        </p:nvSpPr>
        <p:spPr>
          <a:xfrm>
            <a:off x="8316389" y="4138470"/>
            <a:ext cx="1899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DB43854-21FE-D129-B4C6-B724AE5B5399}"/>
              </a:ext>
            </a:extLst>
          </p:cNvPr>
          <p:cNvCxnSpPr/>
          <p:nvPr/>
        </p:nvCxnSpPr>
        <p:spPr>
          <a:xfrm>
            <a:off x="3543300" y="4857750"/>
            <a:ext cx="866775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59B5FE3-E340-272A-35EC-C9CC9FBC3B68}"/>
              </a:ext>
            </a:extLst>
          </p:cNvPr>
          <p:cNvCxnSpPr/>
          <p:nvPr/>
        </p:nvCxnSpPr>
        <p:spPr>
          <a:xfrm>
            <a:off x="7067550" y="4829175"/>
            <a:ext cx="866775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647E158-5476-988D-28B2-07D314A59A6E}"/>
              </a:ext>
            </a:extLst>
          </p:cNvPr>
          <p:cNvCxnSpPr>
            <a:cxnSpLocks/>
          </p:cNvCxnSpPr>
          <p:nvPr/>
        </p:nvCxnSpPr>
        <p:spPr>
          <a:xfrm>
            <a:off x="10334625" y="4800600"/>
            <a:ext cx="36195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7D6DAA11-6626-FE55-A263-3A31AD72A79C}"/>
              </a:ext>
            </a:extLst>
          </p:cNvPr>
          <p:cNvSpPr txBox="1"/>
          <p:nvPr/>
        </p:nvSpPr>
        <p:spPr>
          <a:xfrm>
            <a:off x="10963132" y="4631323"/>
            <a:ext cx="361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0070C0"/>
                </a:solidFill>
              </a:rPr>
              <a:t>?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5D70F0B-33EF-9064-9FB7-7DA0C27EE6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0834" y="5452164"/>
            <a:ext cx="883606" cy="98980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DECEA85-E421-C718-BAFF-6F0AAE72ACA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2161"/>
          <a:stretch/>
        </p:blipFill>
        <p:spPr>
          <a:xfrm>
            <a:off x="5408038" y="5452164"/>
            <a:ext cx="847725" cy="98980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DC5DB4C-B9A9-143B-C394-3D8189B2D1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5500" y="5461082"/>
            <a:ext cx="989809" cy="98980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7797FBA-B509-99F8-600F-E00C38893C3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4916"/>
          <a:stretch/>
        </p:blipFill>
        <p:spPr>
          <a:xfrm>
            <a:off x="8046585" y="4477023"/>
            <a:ext cx="2188654" cy="92331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7146708-AD89-0016-51EA-CAA394D227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09363" y="3310775"/>
            <a:ext cx="1001006" cy="953544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EB6D4C3B-1BE9-8E09-13C6-FAA01FB964B9}"/>
              </a:ext>
            </a:extLst>
          </p:cNvPr>
          <p:cNvSpPr txBox="1"/>
          <p:nvPr/>
        </p:nvSpPr>
        <p:spPr>
          <a:xfrm>
            <a:off x="3569560" y="6393741"/>
            <a:ext cx="1899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Andy Tait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9D91AA9-3376-F3F1-F3C1-918052DFA8CB}"/>
              </a:ext>
            </a:extLst>
          </p:cNvPr>
          <p:cNvSpPr txBox="1"/>
          <p:nvPr/>
        </p:nvSpPr>
        <p:spPr>
          <a:xfrm>
            <a:off x="4878307" y="6393741"/>
            <a:ext cx="1899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Dave Barry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C2A88CB-079E-FE67-1C59-F46B9033E046}"/>
              </a:ext>
            </a:extLst>
          </p:cNvPr>
          <p:cNvSpPr txBox="1"/>
          <p:nvPr/>
        </p:nvSpPr>
        <p:spPr>
          <a:xfrm>
            <a:off x="6168004" y="6393741"/>
            <a:ext cx="1899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Andy Waters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48FEEE-F643-77F9-AAC1-E6EBEB3BEE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78292" y="1710964"/>
            <a:ext cx="1339139" cy="5812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049866-CB51-9BF4-FD7F-BF09721E446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58249" y="1523494"/>
            <a:ext cx="1027049" cy="10270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A7D0E8-CD19-11EC-2232-30A8ACBEF713}"/>
              </a:ext>
            </a:extLst>
          </p:cNvPr>
          <p:cNvSpPr txBox="1"/>
          <p:nvPr/>
        </p:nvSpPr>
        <p:spPr>
          <a:xfrm>
            <a:off x="3759577" y="864242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resources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A41199-2500-7C20-A600-0C0BCE188D83}"/>
              </a:ext>
            </a:extLst>
          </p:cNvPr>
          <p:cNvSpPr txBox="1"/>
          <p:nvPr/>
        </p:nvSpPr>
        <p:spPr>
          <a:xfrm>
            <a:off x="8646501" y="864242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conferences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3D2EBC-D04C-CF1C-F3F6-318A6C621C8B}"/>
              </a:ext>
            </a:extLst>
          </p:cNvPr>
          <p:cNvSpPr txBox="1"/>
          <p:nvPr/>
        </p:nvSpPr>
        <p:spPr>
          <a:xfrm>
            <a:off x="5448397" y="864242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networks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38B5AD8-81DA-9EF3-85B6-E63BC4DC6EED}"/>
              </a:ext>
            </a:extLst>
          </p:cNvPr>
          <p:cNvSpPr txBox="1"/>
          <p:nvPr/>
        </p:nvSpPr>
        <p:spPr>
          <a:xfrm>
            <a:off x="10591800" y="864242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outreach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243240C-CFBD-DB2E-ECB9-46FE9F658744}"/>
              </a:ext>
            </a:extLst>
          </p:cNvPr>
          <p:cNvSpPr txBox="1"/>
          <p:nvPr/>
        </p:nvSpPr>
        <p:spPr>
          <a:xfrm>
            <a:off x="7047449" y="864242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teaching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B5BEFB8-B2D5-9E0F-41C1-0F55ACF1ADE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14760" y="1766179"/>
            <a:ext cx="1342923" cy="42707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7D255AA-89AC-3A75-5D42-5D63867B3E6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62775" y="1807712"/>
            <a:ext cx="1493434" cy="33855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E1E8D52-E180-A814-6EFD-A0102E757D7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756101" y="1461991"/>
            <a:ext cx="742857" cy="111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5604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2C11CE-1671-4215-8FF9-9FE283DD8C14}"/>
              </a:ext>
            </a:extLst>
          </p:cNvPr>
          <p:cNvSpPr txBox="1"/>
          <p:nvPr/>
        </p:nvSpPr>
        <p:spPr>
          <a:xfrm>
            <a:off x="918479" y="169111"/>
            <a:ext cx="41232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Parasitology research within 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5A655EB-741A-4798-9D79-FD21910611D3}"/>
              </a:ext>
            </a:extLst>
          </p:cNvPr>
          <p:cNvSpPr/>
          <p:nvPr/>
        </p:nvSpPr>
        <p:spPr>
          <a:xfrm>
            <a:off x="10346675" y="497841"/>
            <a:ext cx="1699869" cy="158971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794FA87-FAA6-43C9-8B2F-2EB0B31D3F66}"/>
              </a:ext>
            </a:extLst>
          </p:cNvPr>
          <p:cNvSpPr/>
          <p:nvPr/>
        </p:nvSpPr>
        <p:spPr>
          <a:xfrm>
            <a:off x="8645568" y="478596"/>
            <a:ext cx="1699869" cy="158971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487C5E3-AD1E-43A7-AC9A-4E8A4F1ECDA6}"/>
              </a:ext>
            </a:extLst>
          </p:cNvPr>
          <p:cNvSpPr/>
          <p:nvPr/>
        </p:nvSpPr>
        <p:spPr>
          <a:xfrm>
            <a:off x="8594069" y="2064184"/>
            <a:ext cx="1699869" cy="158971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6F42D38-3A8E-4EC7-B6D2-D4863D01A863}"/>
              </a:ext>
            </a:extLst>
          </p:cNvPr>
          <p:cNvSpPr/>
          <p:nvPr/>
        </p:nvSpPr>
        <p:spPr>
          <a:xfrm>
            <a:off x="10310310" y="2106802"/>
            <a:ext cx="1699869" cy="158971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38FD7F-A7BD-4182-B43E-26FF151CF681}"/>
              </a:ext>
            </a:extLst>
          </p:cNvPr>
          <p:cNvSpPr txBox="1"/>
          <p:nvPr/>
        </p:nvSpPr>
        <p:spPr>
          <a:xfrm>
            <a:off x="10749917" y="496561"/>
            <a:ext cx="9525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sBOHVM</a:t>
            </a:r>
            <a:endParaRPr lang="en-GB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C547B0A-D933-4FAD-88B5-1C1EEE06E5C3}"/>
              </a:ext>
            </a:extLst>
          </p:cNvPr>
          <p:cNvSpPr/>
          <p:nvPr/>
        </p:nvSpPr>
        <p:spPr>
          <a:xfrm>
            <a:off x="8814068" y="1477770"/>
            <a:ext cx="408940" cy="4001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4FC14E-2B6B-4335-8AEA-64BB8A347EA6}"/>
              </a:ext>
            </a:extLst>
          </p:cNvPr>
          <p:cNvSpPr txBox="1"/>
          <p:nvPr/>
        </p:nvSpPr>
        <p:spPr>
          <a:xfrm>
            <a:off x="8947012" y="527547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sII</a:t>
            </a:r>
            <a:endParaRPr lang="en-GB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C43CF0-E4D3-4749-828B-17E35473B508}"/>
              </a:ext>
            </a:extLst>
          </p:cNvPr>
          <p:cNvSpPr txBox="1"/>
          <p:nvPr/>
        </p:nvSpPr>
        <p:spPr>
          <a:xfrm>
            <a:off x="8935989" y="3309579"/>
            <a:ext cx="5838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sHW</a:t>
            </a:r>
            <a:endParaRPr lang="en-GB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7507E6-5BB1-4597-86C6-5ADBDFC91B93}"/>
              </a:ext>
            </a:extLst>
          </p:cNvPr>
          <p:cNvSpPr txBox="1"/>
          <p:nvPr/>
        </p:nvSpPr>
        <p:spPr>
          <a:xfrm>
            <a:off x="11226169" y="3309578"/>
            <a:ext cx="5629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sMB</a:t>
            </a:r>
            <a:endParaRPr lang="en-GB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1F71635-50B6-4D4B-9384-E781E2F8DBE1}"/>
              </a:ext>
            </a:extLst>
          </p:cNvPr>
          <p:cNvSpPr/>
          <p:nvPr/>
        </p:nvSpPr>
        <p:spPr>
          <a:xfrm>
            <a:off x="9138731" y="1210395"/>
            <a:ext cx="408940" cy="4001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1EBBD6E-5A5D-41D1-9B38-E49FCF143D44}"/>
              </a:ext>
            </a:extLst>
          </p:cNvPr>
          <p:cNvSpPr/>
          <p:nvPr/>
        </p:nvSpPr>
        <p:spPr>
          <a:xfrm>
            <a:off x="9527525" y="1052256"/>
            <a:ext cx="375387" cy="4001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A5C22D8-C65E-4BEE-8119-F311A4871B28}"/>
              </a:ext>
            </a:extLst>
          </p:cNvPr>
          <p:cNvSpPr/>
          <p:nvPr/>
        </p:nvSpPr>
        <p:spPr>
          <a:xfrm>
            <a:off x="9903309" y="949411"/>
            <a:ext cx="378305" cy="36870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2D00BC9-870F-4557-AA83-1D00CDDBAB1F}"/>
              </a:ext>
            </a:extLst>
          </p:cNvPr>
          <p:cNvSpPr txBox="1"/>
          <p:nvPr/>
        </p:nvSpPr>
        <p:spPr>
          <a:xfrm>
            <a:off x="8734251" y="1298493"/>
            <a:ext cx="304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A146068-EEA5-4B64-9DEB-6FC2F7498BAA}"/>
              </a:ext>
            </a:extLst>
          </p:cNvPr>
          <p:cNvSpPr txBox="1"/>
          <p:nvPr/>
        </p:nvSpPr>
        <p:spPr>
          <a:xfrm>
            <a:off x="9084452" y="1043559"/>
            <a:ext cx="2343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98959ED-3475-4F93-8289-CEB7DE784078}"/>
              </a:ext>
            </a:extLst>
          </p:cNvPr>
          <p:cNvSpPr txBox="1"/>
          <p:nvPr/>
        </p:nvSpPr>
        <p:spPr>
          <a:xfrm>
            <a:off x="9476975" y="848839"/>
            <a:ext cx="356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EB7FC75-FD9A-4FC1-A417-50D5298E1FD2}"/>
              </a:ext>
            </a:extLst>
          </p:cNvPr>
          <p:cNvSpPr txBox="1"/>
          <p:nvPr/>
        </p:nvSpPr>
        <p:spPr>
          <a:xfrm>
            <a:off x="9874291" y="742860"/>
            <a:ext cx="314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ECDC9E6-99F6-4187-99CA-3BF1FEE5E315}"/>
              </a:ext>
            </a:extLst>
          </p:cNvPr>
          <p:cNvSpPr/>
          <p:nvPr/>
        </p:nvSpPr>
        <p:spPr>
          <a:xfrm>
            <a:off x="10818947" y="1187868"/>
            <a:ext cx="408940" cy="4001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C745AF6-3FAD-45B8-8EA9-38250548D695}"/>
              </a:ext>
            </a:extLst>
          </p:cNvPr>
          <p:cNvSpPr txBox="1"/>
          <p:nvPr/>
        </p:nvSpPr>
        <p:spPr>
          <a:xfrm flipH="1">
            <a:off x="11080696" y="1013402"/>
            <a:ext cx="3398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977AF07-9CBE-4D81-B3D5-9D2529225234}"/>
              </a:ext>
            </a:extLst>
          </p:cNvPr>
          <p:cNvSpPr/>
          <p:nvPr/>
        </p:nvSpPr>
        <p:spPr>
          <a:xfrm>
            <a:off x="8737500" y="1314043"/>
            <a:ext cx="3272679" cy="1366087"/>
          </a:xfrm>
          <a:prstGeom prst="ellipse">
            <a:avLst/>
          </a:prstGeom>
          <a:solidFill>
            <a:schemeClr val="accent6">
              <a:lumMod val="75000"/>
              <a:alpha val="50196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66E8440-F9FE-4A6E-AC16-1B8A54E59BD6}"/>
              </a:ext>
            </a:extLst>
          </p:cNvPr>
          <p:cNvSpPr txBox="1"/>
          <p:nvPr/>
        </p:nvSpPr>
        <p:spPr>
          <a:xfrm>
            <a:off x="9981513" y="1902802"/>
            <a:ext cx="6543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WCIP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3ADE14B1-7C33-C729-5AE7-E0E43A3621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9061" y="144856"/>
            <a:ext cx="3245453" cy="59772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DA6F993-96E2-48B9-3DFB-6483A3D582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2583" y="1085755"/>
            <a:ext cx="656286" cy="65628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89E4073-7AC6-73DA-93AC-59BDF361B4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7845" y="1085755"/>
            <a:ext cx="656286" cy="65628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00EDDB5-A314-A986-9429-FEB0C1749E8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3683"/>
          <a:stretch/>
        </p:blipFill>
        <p:spPr>
          <a:xfrm>
            <a:off x="4519682" y="1076230"/>
            <a:ext cx="656285" cy="66479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57F3DEB-1949-8B5F-4DEE-24E6CB25E96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4204"/>
          <a:stretch/>
        </p:blipFill>
        <p:spPr>
          <a:xfrm>
            <a:off x="3193079" y="1077244"/>
            <a:ext cx="550556" cy="66479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AE5A61D-903F-89D5-4F59-33D8B3BD939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29309"/>
          <a:stretch/>
        </p:blipFill>
        <p:spPr>
          <a:xfrm>
            <a:off x="5230178" y="1085755"/>
            <a:ext cx="656285" cy="65527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074574D-F7C3-3E53-C38E-4C0403435B1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19462"/>
          <a:stretch/>
        </p:blipFill>
        <p:spPr>
          <a:xfrm>
            <a:off x="5978395" y="1085755"/>
            <a:ext cx="575934" cy="655273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22116613-9251-AA56-2FFE-DB6EFDCD3650}"/>
              </a:ext>
            </a:extLst>
          </p:cNvPr>
          <p:cNvSpPr txBox="1"/>
          <p:nvPr/>
        </p:nvSpPr>
        <p:spPr>
          <a:xfrm>
            <a:off x="3468357" y="786299"/>
            <a:ext cx="1899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i="1" dirty="0">
                <a:solidFill>
                  <a:srgbClr val="0070C0"/>
                </a:solidFill>
              </a:rPr>
              <a:t>Apicomplexa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11B60FCB-0899-CAAA-8AAB-10577E6D9BC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6871" t="7812" r="24772" b="12070"/>
          <a:stretch/>
        </p:blipFill>
        <p:spPr>
          <a:xfrm>
            <a:off x="2485520" y="2054659"/>
            <a:ext cx="594181" cy="65628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AF1738C6-6CC4-DED7-3883-DBC67C04CA1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10492"/>
          <a:stretch/>
        </p:blipFill>
        <p:spPr>
          <a:xfrm>
            <a:off x="3124530" y="2046149"/>
            <a:ext cx="594181" cy="66479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45E5DD10-E588-6293-5488-0830FE13253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67530" y="2046148"/>
            <a:ext cx="664798" cy="66479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AB09ED7-9B9E-E752-44C5-A09CBA956AF5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8084" t="46742" r="22271" b="18640"/>
          <a:stretch/>
        </p:blipFill>
        <p:spPr>
          <a:xfrm>
            <a:off x="4498847" y="2035609"/>
            <a:ext cx="665676" cy="6705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17AE20BF-1ECC-5FE9-73EE-C2ED80B3F0E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36552" y="2035609"/>
            <a:ext cx="664797" cy="66479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A9D71BD4-7479-40E5-57A4-4B3CDE81FAC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976789" y="2035609"/>
            <a:ext cx="655273" cy="655273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B61BE42C-A512-C66C-3C82-182F64244296}"/>
              </a:ext>
            </a:extLst>
          </p:cNvPr>
          <p:cNvSpPr txBox="1"/>
          <p:nvPr/>
        </p:nvSpPr>
        <p:spPr>
          <a:xfrm>
            <a:off x="3471294" y="1706581"/>
            <a:ext cx="1899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i="1" dirty="0" err="1">
                <a:solidFill>
                  <a:srgbClr val="0070C0"/>
                </a:solidFill>
              </a:rPr>
              <a:t>Kinetoplastida</a:t>
            </a:r>
            <a:endParaRPr lang="en-GB" sz="1600" b="1" i="1" dirty="0">
              <a:solidFill>
                <a:srgbClr val="0070C0"/>
              </a:solidFill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FD2E4756-F9C5-1BFE-022E-84030B477407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r="10622"/>
          <a:stretch/>
        </p:blipFill>
        <p:spPr>
          <a:xfrm>
            <a:off x="2521197" y="2990004"/>
            <a:ext cx="594181" cy="66479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A7D34609-CA6E-F061-B095-6A0B3C058E80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10622" r="1"/>
          <a:stretch/>
        </p:blipFill>
        <p:spPr>
          <a:xfrm>
            <a:off x="3188396" y="2990004"/>
            <a:ext cx="594182" cy="664798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4B2AD081-CF66-8898-1222-4BE0ACB21E89}"/>
              </a:ext>
            </a:extLst>
          </p:cNvPr>
          <p:cNvSpPr txBox="1"/>
          <p:nvPr/>
        </p:nvSpPr>
        <p:spPr>
          <a:xfrm>
            <a:off x="2210307" y="2690882"/>
            <a:ext cx="1899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i="1" dirty="0">
                <a:solidFill>
                  <a:srgbClr val="0070C0"/>
                </a:solidFill>
              </a:rPr>
              <a:t>Helminths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D9BA47FE-3B8E-9CD9-2065-E3AE6FC1E89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519682" y="2984301"/>
            <a:ext cx="670501" cy="670501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DC72EFE-E6BF-DAAD-5A1E-A6A6CE89B0BA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t="6768" b="13231"/>
          <a:stretch/>
        </p:blipFill>
        <p:spPr>
          <a:xfrm>
            <a:off x="5272229" y="2990005"/>
            <a:ext cx="664797" cy="664797"/>
          </a:xfrm>
          <a:prstGeom prst="rect">
            <a:avLst/>
          </a:prstGeom>
        </p:spPr>
      </p:pic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85DC10B-55E8-03DE-9FD0-6798F87BD5D6}"/>
              </a:ext>
            </a:extLst>
          </p:cNvPr>
          <p:cNvCxnSpPr>
            <a:cxnSpLocks/>
          </p:cNvCxnSpPr>
          <p:nvPr/>
        </p:nvCxnSpPr>
        <p:spPr>
          <a:xfrm flipH="1">
            <a:off x="6838992" y="1568688"/>
            <a:ext cx="2120413" cy="56488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7C65B857-0A1F-C431-C5C5-A364B028A9B7}"/>
              </a:ext>
            </a:extLst>
          </p:cNvPr>
          <p:cNvSpPr txBox="1"/>
          <p:nvPr/>
        </p:nvSpPr>
        <p:spPr>
          <a:xfrm>
            <a:off x="1791482" y="3968602"/>
            <a:ext cx="60035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Introducing some of the next generation….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A349AE07-0583-985C-C72B-FC0E717EAF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41" t="1200" r="50293" b="65216"/>
          <a:stretch/>
        </p:blipFill>
        <p:spPr bwMode="auto">
          <a:xfrm>
            <a:off x="1380841" y="4570132"/>
            <a:ext cx="1428751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C4C04D6C-33B8-829E-6760-74DC0E2AF2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4" t="51745" r="66791" b="14333"/>
          <a:stretch/>
        </p:blipFill>
        <p:spPr bwMode="auto">
          <a:xfrm>
            <a:off x="3767530" y="4548687"/>
            <a:ext cx="1457326" cy="1905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2">
            <a:extLst>
              <a:ext uri="{FF2B5EF4-FFF2-40B4-BE49-F238E27FC236}">
                <a16:creationId xmlns:a16="http://schemas.microsoft.com/office/drawing/2014/main" id="{095D0196-9F45-6B9B-EA76-5EC8ECE7A1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67" t="52593" r="17935" b="14162"/>
          <a:stretch/>
        </p:blipFill>
        <p:spPr bwMode="auto">
          <a:xfrm>
            <a:off x="6182794" y="4579657"/>
            <a:ext cx="14763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4F81AE32-5EC1-6189-8766-D6E041B4BF3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402409" y="4852200"/>
            <a:ext cx="1001006" cy="953544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6C72147A-CE7B-28D6-DA71-46A6C4CF004B}"/>
              </a:ext>
            </a:extLst>
          </p:cNvPr>
          <p:cNvSpPr txBox="1"/>
          <p:nvPr/>
        </p:nvSpPr>
        <p:spPr>
          <a:xfrm>
            <a:off x="8655180" y="5862181"/>
            <a:ext cx="2839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early career fellows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BB5BBFD-CDA2-AB4B-536F-94BB99E2AF63}"/>
              </a:ext>
            </a:extLst>
          </p:cNvPr>
          <p:cNvSpPr txBox="1"/>
          <p:nvPr/>
        </p:nvSpPr>
        <p:spPr>
          <a:xfrm>
            <a:off x="1076832" y="6454705"/>
            <a:ext cx="1899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i="1" dirty="0">
                <a:solidFill>
                  <a:srgbClr val="0070C0"/>
                </a:solidFill>
              </a:rPr>
              <a:t>Emma Briggs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A56734A-BAA7-1435-5E70-C1C6FF2B3149}"/>
              </a:ext>
            </a:extLst>
          </p:cNvPr>
          <p:cNvSpPr txBox="1"/>
          <p:nvPr/>
        </p:nvSpPr>
        <p:spPr>
          <a:xfrm>
            <a:off x="3542353" y="6446557"/>
            <a:ext cx="1899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i="1" dirty="0">
                <a:solidFill>
                  <a:srgbClr val="0070C0"/>
                </a:solidFill>
              </a:rPr>
              <a:t>Andrew MacLean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C6062BC5-A91D-03CB-E0D7-68B47F94D01F}"/>
              </a:ext>
            </a:extLst>
          </p:cNvPr>
          <p:cNvSpPr txBox="1"/>
          <p:nvPr/>
        </p:nvSpPr>
        <p:spPr>
          <a:xfrm>
            <a:off x="6007874" y="6438409"/>
            <a:ext cx="1899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i="1" dirty="0">
                <a:solidFill>
                  <a:srgbClr val="0070C0"/>
                </a:solidFill>
              </a:rPr>
              <a:t>Megan Sloan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81D4FDC-5EBA-389B-E75F-EF1213CA6C71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t="10482" b="9910"/>
          <a:stretch/>
        </p:blipFill>
        <p:spPr>
          <a:xfrm>
            <a:off x="6001839" y="2970154"/>
            <a:ext cx="644509" cy="683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5663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C8A5E8-44EB-DA9B-9561-4CDC541097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41" t="1200" r="50293" b="65216"/>
          <a:stretch/>
        </p:blipFill>
        <p:spPr bwMode="auto">
          <a:xfrm>
            <a:off x="5086066" y="2160307"/>
            <a:ext cx="1428751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E3AD88A-84D5-1FC9-0C0C-294050ECE569}"/>
              </a:ext>
            </a:extLst>
          </p:cNvPr>
          <p:cNvSpPr txBox="1"/>
          <p:nvPr/>
        </p:nvSpPr>
        <p:spPr>
          <a:xfrm>
            <a:off x="4782057" y="4044880"/>
            <a:ext cx="1899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i="1" dirty="0">
                <a:solidFill>
                  <a:srgbClr val="0070C0"/>
                </a:solidFill>
              </a:rPr>
              <a:t>Emma Briggs</a:t>
            </a:r>
          </a:p>
        </p:txBody>
      </p:sp>
    </p:spTree>
    <p:extLst>
      <p:ext uri="{BB962C8B-B14F-4D97-AF65-F5344CB8AC3E}">
        <p14:creationId xmlns:p14="http://schemas.microsoft.com/office/powerpoint/2010/main" val="40885676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6F5791DF-5DA8-EC42-B698-498C177587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8843"/>
          <a:stretch/>
        </p:blipFill>
        <p:spPr>
          <a:xfrm>
            <a:off x="29187" y="2222251"/>
            <a:ext cx="2247301" cy="2948489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DC16EA9D-12CB-3A4A-8437-9A6ACD822D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794"/>
          <a:stretch/>
        </p:blipFill>
        <p:spPr>
          <a:xfrm>
            <a:off x="2324436" y="1804809"/>
            <a:ext cx="2914584" cy="397554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5F1B29B2-7EC5-7347-B7A4-E5A770BC2502}"/>
              </a:ext>
            </a:extLst>
          </p:cNvPr>
          <p:cNvGrpSpPr/>
          <p:nvPr/>
        </p:nvGrpSpPr>
        <p:grpSpPr>
          <a:xfrm>
            <a:off x="5299122" y="2476315"/>
            <a:ext cx="956317" cy="988744"/>
            <a:chOff x="6765387" y="1369156"/>
            <a:chExt cx="956317" cy="988744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4C045E3-82A9-5D4F-B7F9-7D4BF9ECA2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26266" t="9708" r="50782" b="57589"/>
            <a:stretch/>
          </p:blipFill>
          <p:spPr>
            <a:xfrm>
              <a:off x="6765387" y="1369156"/>
              <a:ext cx="956317" cy="988744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131B507-513D-3446-A2BB-8A7BE063C17F}"/>
                </a:ext>
              </a:extLst>
            </p:cNvPr>
            <p:cNvSpPr/>
            <p:nvPr/>
          </p:nvSpPr>
          <p:spPr>
            <a:xfrm>
              <a:off x="6765387" y="1492859"/>
              <a:ext cx="393338" cy="1788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8C0149A-7742-2041-8D68-7AC21094EECA}"/>
                </a:ext>
              </a:extLst>
            </p:cNvPr>
            <p:cNvSpPr/>
            <p:nvPr/>
          </p:nvSpPr>
          <p:spPr>
            <a:xfrm>
              <a:off x="7650042" y="2274690"/>
              <a:ext cx="71662" cy="832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D703A973-CBCC-4944-8EC1-18D06345DBE9}"/>
              </a:ext>
            </a:extLst>
          </p:cNvPr>
          <p:cNvSpPr/>
          <p:nvPr/>
        </p:nvSpPr>
        <p:spPr>
          <a:xfrm>
            <a:off x="98372" y="65901"/>
            <a:ext cx="12005805" cy="66014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lIns="72000" tIns="144000" rIns="72000" bIns="14400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Deciphering developmental commitment in African trypanosomes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D2AF893-A902-3A48-B023-98A1DAE0DB8C}"/>
              </a:ext>
            </a:extLst>
          </p:cNvPr>
          <p:cNvSpPr txBox="1"/>
          <p:nvPr/>
        </p:nvSpPr>
        <p:spPr>
          <a:xfrm>
            <a:off x="5092005" y="1141147"/>
            <a:ext cx="12364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parasite peptidases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FD12296-F748-9D49-A103-31FBEEACC799}"/>
              </a:ext>
            </a:extLst>
          </p:cNvPr>
          <p:cNvSpPr txBox="1"/>
          <p:nvPr/>
        </p:nvSpPr>
        <p:spPr>
          <a:xfrm>
            <a:off x="5962538" y="1681515"/>
            <a:ext cx="15629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host/parasite proteins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16B3DF6-2404-2540-9F89-F43F0088C33B}"/>
              </a:ext>
            </a:extLst>
          </p:cNvPr>
          <p:cNvSpPr txBox="1"/>
          <p:nvPr/>
        </p:nvSpPr>
        <p:spPr>
          <a:xfrm>
            <a:off x="5992226" y="3005038"/>
            <a:ext cx="13124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oligopeptides</a:t>
            </a:r>
          </a:p>
        </p:txBody>
      </p:sp>
      <p:sp>
        <p:nvSpPr>
          <p:cNvPr id="33" name="Bent Arrow 32">
            <a:extLst>
              <a:ext uri="{FF2B5EF4-FFF2-40B4-BE49-F238E27FC236}">
                <a16:creationId xmlns:a16="http://schemas.microsoft.com/office/drawing/2014/main" id="{6770023B-C0C2-F546-A4B0-45AE21ADA0F5}"/>
              </a:ext>
            </a:extLst>
          </p:cNvPr>
          <p:cNvSpPr/>
          <p:nvPr/>
        </p:nvSpPr>
        <p:spPr>
          <a:xfrm>
            <a:off x="4876930" y="1385023"/>
            <a:ext cx="300832" cy="584775"/>
          </a:xfrm>
          <a:prstGeom prst="bentArrow">
            <a:avLst>
              <a:gd name="adj1" fmla="val 15695"/>
              <a:gd name="adj2" fmla="val 25000"/>
              <a:gd name="adj3" fmla="val 25000"/>
              <a:gd name="adj4" fmla="val 74766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Bent Arrow 34">
            <a:extLst>
              <a:ext uri="{FF2B5EF4-FFF2-40B4-BE49-F238E27FC236}">
                <a16:creationId xmlns:a16="http://schemas.microsoft.com/office/drawing/2014/main" id="{EEEB2E7A-CC3F-8E4E-8F10-D1F1C414ACDB}"/>
              </a:ext>
            </a:extLst>
          </p:cNvPr>
          <p:cNvSpPr/>
          <p:nvPr/>
        </p:nvSpPr>
        <p:spPr>
          <a:xfrm rot="5400000">
            <a:off x="6331123" y="1251373"/>
            <a:ext cx="300832" cy="584775"/>
          </a:xfrm>
          <a:prstGeom prst="bentArrow">
            <a:avLst>
              <a:gd name="adj1" fmla="val 15695"/>
              <a:gd name="adj2" fmla="val 25000"/>
              <a:gd name="adj3" fmla="val 25000"/>
              <a:gd name="adj4" fmla="val 74766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Bent Arrow 35">
            <a:extLst>
              <a:ext uri="{FF2B5EF4-FFF2-40B4-BE49-F238E27FC236}">
                <a16:creationId xmlns:a16="http://schemas.microsoft.com/office/drawing/2014/main" id="{75859B51-F4D5-574C-B5FF-53F79A8946B9}"/>
              </a:ext>
            </a:extLst>
          </p:cNvPr>
          <p:cNvSpPr/>
          <p:nvPr/>
        </p:nvSpPr>
        <p:spPr>
          <a:xfrm rot="10800000">
            <a:off x="6463445" y="2269978"/>
            <a:ext cx="300832" cy="584775"/>
          </a:xfrm>
          <a:prstGeom prst="bentArrow">
            <a:avLst>
              <a:gd name="adj1" fmla="val 15695"/>
              <a:gd name="adj2" fmla="val 25000"/>
              <a:gd name="adj3" fmla="val 25000"/>
              <a:gd name="adj4" fmla="val 74766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Bent Arrow 36">
            <a:extLst>
              <a:ext uri="{FF2B5EF4-FFF2-40B4-BE49-F238E27FC236}">
                <a16:creationId xmlns:a16="http://schemas.microsoft.com/office/drawing/2014/main" id="{CDC889D8-9619-644A-AA2C-260821DED4AE}"/>
              </a:ext>
            </a:extLst>
          </p:cNvPr>
          <p:cNvSpPr/>
          <p:nvPr/>
        </p:nvSpPr>
        <p:spPr>
          <a:xfrm rot="16200000">
            <a:off x="5006141" y="2389063"/>
            <a:ext cx="300832" cy="584775"/>
          </a:xfrm>
          <a:prstGeom prst="bentArrow">
            <a:avLst>
              <a:gd name="adj1" fmla="val 15695"/>
              <a:gd name="adj2" fmla="val 25000"/>
              <a:gd name="adj3" fmla="val 25000"/>
              <a:gd name="adj4" fmla="val 74766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49EFE7C-14CE-8347-9B1C-342E06F4E5A6}"/>
              </a:ext>
            </a:extLst>
          </p:cNvPr>
          <p:cNvSpPr txBox="1"/>
          <p:nvPr/>
        </p:nvSpPr>
        <p:spPr>
          <a:xfrm>
            <a:off x="3879651" y="5009498"/>
            <a:ext cx="12684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Stumpy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bloodstream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728C700-ACEB-E34F-9B0C-618265D6087F}"/>
              </a:ext>
            </a:extLst>
          </p:cNvPr>
          <p:cNvSpPr txBox="1"/>
          <p:nvPr/>
        </p:nvSpPr>
        <p:spPr>
          <a:xfrm>
            <a:off x="3548215" y="1277834"/>
            <a:ext cx="12684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Slender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bloodstream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01661F9-3894-D54E-9FF6-851E992F7819}"/>
              </a:ext>
            </a:extLst>
          </p:cNvPr>
          <p:cNvSpPr txBox="1"/>
          <p:nvPr/>
        </p:nvSpPr>
        <p:spPr>
          <a:xfrm>
            <a:off x="5279758" y="3593507"/>
            <a:ext cx="20276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(Rojas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Cell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2019)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688BDE8A-4042-014A-BF6C-6E1E7BA55C54}"/>
              </a:ext>
            </a:extLst>
          </p:cNvPr>
          <p:cNvGrpSpPr/>
          <p:nvPr/>
        </p:nvGrpSpPr>
        <p:grpSpPr>
          <a:xfrm>
            <a:off x="7949657" y="1172184"/>
            <a:ext cx="3265639" cy="2656828"/>
            <a:chOff x="8497356" y="961135"/>
            <a:chExt cx="3265641" cy="265682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8325C4A-0DA9-E44C-BC9C-4E8A311E8D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7495" r="9969" b="7916"/>
            <a:stretch/>
          </p:blipFill>
          <p:spPr>
            <a:xfrm>
              <a:off x="8838730" y="961135"/>
              <a:ext cx="2636242" cy="2367941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35107CBA-056D-A549-B1CD-FC22A4788132}"/>
                </a:ext>
              </a:extLst>
            </p:cNvPr>
            <p:cNvSpPr txBox="1"/>
            <p:nvPr/>
          </p:nvSpPr>
          <p:spPr>
            <a:xfrm>
              <a:off x="8891351" y="3279406"/>
              <a:ext cx="24359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infection progression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5EC05F87-B2AA-C04C-8AC1-43D835842ECB}"/>
                </a:ext>
              </a:extLst>
            </p:cNvPr>
            <p:cNvSpPr txBox="1"/>
            <p:nvPr/>
          </p:nvSpPr>
          <p:spPr>
            <a:xfrm rot="5400000">
              <a:off x="10524590" y="1950428"/>
              <a:ext cx="21382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C7A54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parasite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C7A54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numbers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88983735-7B3B-554A-B5A3-CEBD57692910}"/>
                </a:ext>
              </a:extLst>
            </p:cNvPr>
            <p:cNvSpPr txBox="1"/>
            <p:nvPr/>
          </p:nvSpPr>
          <p:spPr>
            <a:xfrm rot="16200000">
              <a:off x="7597503" y="1992483"/>
              <a:ext cx="21382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96514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oligopeptides</a:t>
              </a: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0BCF2631-479F-E94E-A78D-16B3B82F81A1}"/>
              </a:ext>
            </a:extLst>
          </p:cNvPr>
          <p:cNvSpPr txBox="1"/>
          <p:nvPr/>
        </p:nvSpPr>
        <p:spPr>
          <a:xfrm>
            <a:off x="8674969" y="863967"/>
            <a:ext cx="1745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Quorum sensing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94AA3FF8-E8EC-0B40-8F83-F583543BFB84}"/>
              </a:ext>
            </a:extLst>
          </p:cNvPr>
          <p:cNvSpPr txBox="1"/>
          <p:nvPr/>
        </p:nvSpPr>
        <p:spPr>
          <a:xfrm>
            <a:off x="2599763" y="5516830"/>
            <a:ext cx="25097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-Irreversible cell cycle arrest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-Transmissible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69EA08-4467-CF4B-85A9-B7914CC3D9D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631" t="22281" r="11033" b="12105"/>
          <a:stretch/>
        </p:blipFill>
        <p:spPr>
          <a:xfrm rot="10800000">
            <a:off x="236648" y="191635"/>
            <a:ext cx="1531627" cy="8730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2ACFB27-75B4-0E43-957B-9C15A533C8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14698" y="2970688"/>
            <a:ext cx="1030547" cy="93512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0CBF13A-2150-0443-984F-197D0C47D9C7}"/>
              </a:ext>
            </a:extLst>
          </p:cNvPr>
          <p:cNvGrpSpPr/>
          <p:nvPr/>
        </p:nvGrpSpPr>
        <p:grpSpPr>
          <a:xfrm>
            <a:off x="6160235" y="3820686"/>
            <a:ext cx="5541988" cy="2417942"/>
            <a:chOff x="6269709" y="4160826"/>
            <a:chExt cx="5541988" cy="2417943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7AA13514-E7A9-0342-B1CB-08EB29FB91CC}"/>
                </a:ext>
              </a:extLst>
            </p:cNvPr>
            <p:cNvGrpSpPr/>
            <p:nvPr/>
          </p:nvGrpSpPr>
          <p:grpSpPr>
            <a:xfrm>
              <a:off x="6269709" y="4420430"/>
              <a:ext cx="5541988" cy="2050202"/>
              <a:chOff x="6564508" y="4214728"/>
              <a:chExt cx="5544226" cy="2210913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1C9379FA-A94C-2B4F-B4DB-305FED84C45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50000"/>
                        </a14:imgEffect>
                      </a14:imgLayer>
                    </a14:imgProps>
                  </a:ext>
                </a:extLst>
              </a:blip>
              <a:srcRect l="75314" t="13693" r="10987" b="72750"/>
              <a:stretch/>
            </p:blipFill>
            <p:spPr>
              <a:xfrm rot="5400000" flipV="1">
                <a:off x="6504342" y="4547374"/>
                <a:ext cx="1093278" cy="761286"/>
              </a:xfrm>
              <a:prstGeom prst="rect">
                <a:avLst/>
              </a:prstGeom>
            </p:spPr>
          </p:pic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5CD07976-F6C5-AB47-B4B6-D51C25C6099E}"/>
                  </a:ext>
                </a:extLst>
              </p:cNvPr>
              <p:cNvSpPr/>
              <p:nvPr/>
            </p:nvSpPr>
            <p:spPr>
              <a:xfrm>
                <a:off x="7744541" y="4218705"/>
                <a:ext cx="4364193" cy="2206936"/>
              </a:xfrm>
              <a:prstGeom prst="rect">
                <a:avLst/>
              </a:prstGeom>
              <a:solidFill>
                <a:srgbClr val="C9C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513D34B6-85EB-7B47-9F91-47C928E92BBC}"/>
                  </a:ext>
                </a:extLst>
              </p:cNvPr>
              <p:cNvSpPr/>
              <p:nvPr/>
            </p:nvSpPr>
            <p:spPr>
              <a:xfrm>
                <a:off x="6564508" y="4214728"/>
                <a:ext cx="5544225" cy="220693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F4885986-3CA1-9443-8CC6-6C1C4598B5D8}"/>
                </a:ext>
              </a:extLst>
            </p:cNvPr>
            <p:cNvSpPr txBox="1"/>
            <p:nvPr/>
          </p:nvSpPr>
          <p:spPr>
            <a:xfrm>
              <a:off x="10507977" y="4999039"/>
              <a:ext cx="128684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gene expression changes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EA336D93-B6C0-F940-A8D4-C5EB884267F5}"/>
                </a:ext>
              </a:extLst>
            </p:cNvPr>
            <p:cNvSpPr txBox="1"/>
            <p:nvPr/>
          </p:nvSpPr>
          <p:spPr>
            <a:xfrm>
              <a:off x="8873888" y="4667566"/>
              <a:ext cx="63932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860FAB97-048E-B24D-8574-48314D9849A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84736" y="5387514"/>
              <a:ext cx="2610207" cy="390"/>
            </a:xfrm>
            <a:prstGeom prst="straightConnector1">
              <a:avLst/>
            </a:prstGeom>
            <a:ln w="44450">
              <a:solidFill>
                <a:srgbClr val="FF0000"/>
              </a:solidFill>
              <a:prstDash val="dash"/>
              <a:headEnd w="lg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099958B2-CF71-BD4B-AE60-84A5E6843190}"/>
                </a:ext>
              </a:extLst>
            </p:cNvPr>
            <p:cNvSpPr txBox="1"/>
            <p:nvPr/>
          </p:nvSpPr>
          <p:spPr>
            <a:xfrm>
              <a:off x="7902482" y="5509832"/>
              <a:ext cx="243125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What are the signal transduction and  effector molecules?</a:t>
              </a:r>
            </a:p>
          </p:txBody>
        </p:sp>
        <p:sp>
          <p:nvSpPr>
            <p:cNvPr id="67" name="Arc 66">
              <a:extLst>
                <a:ext uri="{FF2B5EF4-FFF2-40B4-BE49-F238E27FC236}">
                  <a16:creationId xmlns:a16="http://schemas.microsoft.com/office/drawing/2014/main" id="{58F85976-8DA3-EE43-B211-1B526BC2A471}"/>
                </a:ext>
              </a:extLst>
            </p:cNvPr>
            <p:cNvSpPr/>
            <p:nvPr/>
          </p:nvSpPr>
          <p:spPr>
            <a:xfrm rot="10800000">
              <a:off x="7414350" y="4160826"/>
              <a:ext cx="220370" cy="2417943"/>
            </a:xfrm>
            <a:prstGeom prst="arc">
              <a:avLst>
                <a:gd name="adj1" fmla="val 16332748"/>
                <a:gd name="adj2" fmla="val 5154639"/>
              </a:avLst>
            </a:prstGeom>
            <a:solidFill>
              <a:srgbClr val="C9CEEF"/>
            </a:solidFill>
            <a:ln w="1905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663A0E01-8FA3-CA41-BCAB-680E577DCA49}"/>
                </a:ext>
              </a:extLst>
            </p:cNvPr>
            <p:cNvSpPr/>
            <p:nvPr/>
          </p:nvSpPr>
          <p:spPr>
            <a:xfrm>
              <a:off x="7163151" y="5387801"/>
              <a:ext cx="485959" cy="28879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9FAFB720-D47C-9E40-B0D4-4005CDF0E752}"/>
                </a:ext>
              </a:extLst>
            </p:cNvPr>
            <p:cNvSpPr/>
            <p:nvPr/>
          </p:nvSpPr>
          <p:spPr>
            <a:xfrm>
              <a:off x="7173539" y="5095321"/>
              <a:ext cx="485959" cy="28879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9D75ECC6-8B2F-CB49-A3F1-7C5B7B6A6399}"/>
                </a:ext>
              </a:extLst>
            </p:cNvPr>
            <p:cNvSpPr txBox="1"/>
            <p:nvPr/>
          </p:nvSpPr>
          <p:spPr>
            <a:xfrm>
              <a:off x="6693900" y="5676593"/>
              <a:ext cx="74497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GPR89</a:t>
              </a: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67E2831D-09F2-7C48-96BD-136000A07700}"/>
              </a:ext>
            </a:extLst>
          </p:cNvPr>
          <p:cNvSpPr txBox="1"/>
          <p:nvPr/>
        </p:nvSpPr>
        <p:spPr>
          <a:xfrm>
            <a:off x="6259545" y="6324856"/>
            <a:ext cx="5337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Population-based methods are not applicable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BA8F338-9229-9E4D-8008-241C05A322B7}"/>
              </a:ext>
            </a:extLst>
          </p:cNvPr>
          <p:cNvSpPr txBox="1"/>
          <p:nvPr/>
        </p:nvSpPr>
        <p:spPr>
          <a:xfrm>
            <a:off x="1208744" y="3770852"/>
            <a:ext cx="709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Tsetse</a:t>
            </a:r>
          </a:p>
        </p:txBody>
      </p:sp>
    </p:spTree>
    <p:extLst>
      <p:ext uri="{BB962C8B-B14F-4D97-AF65-F5344CB8AC3E}">
        <p14:creationId xmlns:p14="http://schemas.microsoft.com/office/powerpoint/2010/main" val="17236287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Rounded Rectangle 106">
            <a:extLst>
              <a:ext uri="{FF2B5EF4-FFF2-40B4-BE49-F238E27FC236}">
                <a16:creationId xmlns:a16="http://schemas.microsoft.com/office/drawing/2014/main" id="{8A83D96F-2D6B-E94A-B7B4-1ADA9DADB50C}"/>
              </a:ext>
            </a:extLst>
          </p:cNvPr>
          <p:cNvSpPr/>
          <p:nvPr/>
        </p:nvSpPr>
        <p:spPr>
          <a:xfrm>
            <a:off x="1715986" y="4785522"/>
            <a:ext cx="4320001" cy="1954799"/>
          </a:xfrm>
          <a:prstGeom prst="roundRect">
            <a:avLst>
              <a:gd name="adj" fmla="val 4265"/>
            </a:avLst>
          </a:prstGeom>
          <a:solidFill>
            <a:srgbClr val="B2E7A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5" name="Rounded Rectangle 64">
            <a:extLst>
              <a:ext uri="{FF2B5EF4-FFF2-40B4-BE49-F238E27FC236}">
                <a16:creationId xmlns:a16="http://schemas.microsoft.com/office/drawing/2014/main" id="{0570F746-12F8-A546-B6BD-04AC184666F4}"/>
              </a:ext>
            </a:extLst>
          </p:cNvPr>
          <p:cNvSpPr/>
          <p:nvPr/>
        </p:nvSpPr>
        <p:spPr>
          <a:xfrm>
            <a:off x="2247199" y="799308"/>
            <a:ext cx="6504935" cy="3876862"/>
          </a:xfrm>
          <a:prstGeom prst="roundRect">
            <a:avLst>
              <a:gd name="adj" fmla="val 4265"/>
            </a:avLst>
          </a:prstGeom>
          <a:solidFill>
            <a:srgbClr val="F4D5B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DD69A961-749F-384F-88BA-C729BD6E430A}"/>
              </a:ext>
            </a:extLst>
          </p:cNvPr>
          <p:cNvSpPr>
            <a:spLocks/>
          </p:cNvSpPr>
          <p:nvPr/>
        </p:nvSpPr>
        <p:spPr>
          <a:xfrm>
            <a:off x="6657796" y="3233986"/>
            <a:ext cx="1918545" cy="133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A431572F-9B45-754D-8207-A387977D9B65}"/>
              </a:ext>
            </a:extLst>
          </p:cNvPr>
          <p:cNvSpPr>
            <a:spLocks/>
          </p:cNvSpPr>
          <p:nvPr/>
        </p:nvSpPr>
        <p:spPr>
          <a:xfrm>
            <a:off x="4447122" y="2244193"/>
            <a:ext cx="1512000" cy="1807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682E0DB6-1BE5-E748-967B-389C2DCAD676}"/>
              </a:ext>
            </a:extLst>
          </p:cNvPr>
          <p:cNvSpPr>
            <a:spLocks/>
          </p:cNvSpPr>
          <p:nvPr/>
        </p:nvSpPr>
        <p:spPr>
          <a:xfrm>
            <a:off x="2482750" y="2244193"/>
            <a:ext cx="1512000" cy="1807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7" name="Rounded Rectangle 76">
            <a:extLst>
              <a:ext uri="{FF2B5EF4-FFF2-40B4-BE49-F238E27FC236}">
                <a16:creationId xmlns:a16="http://schemas.microsoft.com/office/drawing/2014/main" id="{F80637FE-4F7D-A042-AAD3-E200C07BE24F}"/>
              </a:ext>
            </a:extLst>
          </p:cNvPr>
          <p:cNvSpPr/>
          <p:nvPr/>
        </p:nvSpPr>
        <p:spPr>
          <a:xfrm>
            <a:off x="154738" y="799308"/>
            <a:ext cx="2005814" cy="3876862"/>
          </a:xfrm>
          <a:prstGeom prst="roundRect">
            <a:avLst>
              <a:gd name="adj" fmla="val 8697"/>
            </a:avLst>
          </a:prstGeom>
          <a:solidFill>
            <a:srgbClr val="C9D6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09222ABD-E647-7C43-95EA-0B843E949916}"/>
              </a:ext>
            </a:extLst>
          </p:cNvPr>
          <p:cNvSpPr>
            <a:spLocks/>
          </p:cNvSpPr>
          <p:nvPr/>
        </p:nvSpPr>
        <p:spPr>
          <a:xfrm>
            <a:off x="397529" y="2282300"/>
            <a:ext cx="1512000" cy="1807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11BE1A3-38B6-6841-A34B-4907617A9E8F}"/>
              </a:ext>
            </a:extLst>
          </p:cNvPr>
          <p:cNvSpPr/>
          <p:nvPr/>
        </p:nvSpPr>
        <p:spPr>
          <a:xfrm>
            <a:off x="98372" y="65901"/>
            <a:ext cx="12005805" cy="66014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lIns="72000" tIns="144000" rIns="72000" bIns="14400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Application of single-cell transcriptomics to resolve asynchronous differentiation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0E75C69-6969-A44C-A5A5-64F1D7659EF6}"/>
              </a:ext>
            </a:extLst>
          </p:cNvPr>
          <p:cNvSpPr txBox="1"/>
          <p:nvPr/>
        </p:nvSpPr>
        <p:spPr>
          <a:xfrm>
            <a:off x="4756730" y="821144"/>
            <a:ext cx="1425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Thomas Otto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FB25095-C5D1-A44C-A401-C33FAC2CF5A4}"/>
              </a:ext>
            </a:extLst>
          </p:cNvPr>
          <p:cNvSpPr txBox="1"/>
          <p:nvPr/>
        </p:nvSpPr>
        <p:spPr>
          <a:xfrm>
            <a:off x="187765" y="1181535"/>
            <a:ext cx="21143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Trypanosome  differentiation expert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C33D1DC-956E-5C42-9F66-6525A7E42506}"/>
              </a:ext>
            </a:extLst>
          </p:cNvPr>
          <p:cNvGrpSpPr/>
          <p:nvPr/>
        </p:nvGrpSpPr>
        <p:grpSpPr>
          <a:xfrm>
            <a:off x="645679" y="2351404"/>
            <a:ext cx="1026000" cy="1026000"/>
            <a:chOff x="4347840" y="2843706"/>
            <a:chExt cx="1333095" cy="13534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C5A0939-E6E2-C246-89B7-6A0520A0D014}"/>
                </a:ext>
              </a:extLst>
            </p:cNvPr>
            <p:cNvSpPr/>
            <p:nvPr/>
          </p:nvSpPr>
          <p:spPr>
            <a:xfrm>
              <a:off x="4347840" y="2843706"/>
              <a:ext cx="1333095" cy="13534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EE5F9DD-1FE6-F249-8EE3-47731B189C2A}"/>
                </a:ext>
              </a:extLst>
            </p:cNvPr>
            <p:cNvGrpSpPr/>
            <p:nvPr/>
          </p:nvGrpSpPr>
          <p:grpSpPr>
            <a:xfrm>
              <a:off x="4364680" y="2990581"/>
              <a:ext cx="1253552" cy="1173447"/>
              <a:chOff x="452128" y="1641456"/>
              <a:chExt cx="1253552" cy="1173447"/>
            </a:xfrm>
          </p:grpSpPr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E348E07E-402F-1745-8586-31AE6D52C50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</a14:imgLayer>
                    </a14:imgProps>
                  </a:ext>
                </a:extLst>
              </a:blip>
              <a:srcRect l="11548" t="62375" r="66149" b="22902"/>
              <a:stretch/>
            </p:blipFill>
            <p:spPr>
              <a:xfrm rot="18926649">
                <a:off x="452128" y="1776877"/>
                <a:ext cx="712383" cy="378596"/>
              </a:xfrm>
              <a:prstGeom prst="rect">
                <a:avLst/>
              </a:prstGeom>
            </p:spPr>
          </p:pic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DF817C79-C3BA-C543-8872-61C6484AB13B}"/>
                  </a:ext>
                </a:extLst>
              </p:cNvPr>
              <p:cNvGrpSpPr/>
              <p:nvPr/>
            </p:nvGrpSpPr>
            <p:grpSpPr>
              <a:xfrm>
                <a:off x="1174052" y="1641456"/>
                <a:ext cx="531628" cy="467727"/>
                <a:chOff x="9076914" y="1439779"/>
                <a:chExt cx="531628" cy="467726"/>
              </a:xfrm>
            </p:grpSpPr>
            <p:pic>
              <p:nvPicPr>
                <p:cNvPr id="59" name="Picture 58">
                  <a:extLst>
                    <a:ext uri="{FF2B5EF4-FFF2-40B4-BE49-F238E27FC236}">
                      <a16:creationId xmlns:a16="http://schemas.microsoft.com/office/drawing/2014/main" id="{788E3A68-E1CE-984B-B0C1-498AF9ED01C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sharpenSoften amount="50000"/>
                          </a14:imgEffect>
                        </a14:imgLayer>
                      </a14:imgProps>
                    </a:ext>
                  </a:extLst>
                </a:blip>
                <a:srcRect l="63588" t="13719" r="19767" b="70943"/>
                <a:stretch/>
              </p:blipFill>
              <p:spPr>
                <a:xfrm rot="19633748">
                  <a:off x="9076914" y="1439779"/>
                  <a:ext cx="531628" cy="394434"/>
                </a:xfrm>
                <a:prstGeom prst="rect">
                  <a:avLst/>
                </a:prstGeom>
              </p:spPr>
            </p:pic>
            <p:sp>
              <p:nvSpPr>
                <p:cNvPr id="60" name="Oval 59">
                  <a:extLst>
                    <a:ext uri="{FF2B5EF4-FFF2-40B4-BE49-F238E27FC236}">
                      <a16:creationId xmlns:a16="http://schemas.microsoft.com/office/drawing/2014/main" id="{E980AFDD-2AB7-AF48-83D9-20D2FF97DD80}"/>
                    </a:ext>
                  </a:extLst>
                </p:cNvPr>
                <p:cNvSpPr/>
                <p:nvPr/>
              </p:nvSpPr>
              <p:spPr>
                <a:xfrm rot="20711684">
                  <a:off x="9166224" y="1819139"/>
                  <a:ext cx="257908" cy="8836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1D8B0886-2202-6848-B3E5-765FA64209C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</a14:imgLayer>
                    </a14:imgProps>
                  </a:ext>
                </a:extLst>
              </a:blip>
              <a:srcRect l="11548" t="62375" r="66149" b="22902"/>
              <a:stretch/>
            </p:blipFill>
            <p:spPr>
              <a:xfrm rot="2653339">
                <a:off x="825742" y="2067513"/>
                <a:ext cx="712383" cy="378596"/>
              </a:xfrm>
              <a:prstGeom prst="rect">
                <a:avLst/>
              </a:prstGeom>
            </p:spPr>
          </p:pic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4FFF115D-8188-3141-B992-0647A9DD8C50}"/>
                  </a:ext>
                </a:extLst>
              </p:cNvPr>
              <p:cNvGrpSpPr/>
              <p:nvPr/>
            </p:nvGrpSpPr>
            <p:grpSpPr>
              <a:xfrm rot="2738433">
                <a:off x="685148" y="2315225"/>
                <a:ext cx="531628" cy="467727"/>
                <a:chOff x="9076914" y="1439779"/>
                <a:chExt cx="531628" cy="467726"/>
              </a:xfrm>
            </p:grpSpPr>
            <p:pic>
              <p:nvPicPr>
                <p:cNvPr id="63" name="Picture 62">
                  <a:extLst>
                    <a:ext uri="{FF2B5EF4-FFF2-40B4-BE49-F238E27FC236}">
                      <a16:creationId xmlns:a16="http://schemas.microsoft.com/office/drawing/2014/main" id="{D27F5F1F-FB85-F645-8D8F-0752E7F9686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sharpenSoften amount="50000"/>
                          </a14:imgEffect>
                        </a14:imgLayer>
                      </a14:imgProps>
                    </a:ext>
                  </a:extLst>
                </a:blip>
                <a:srcRect l="63588" t="13719" r="19767" b="70943"/>
                <a:stretch/>
              </p:blipFill>
              <p:spPr>
                <a:xfrm rot="19633748">
                  <a:off x="9076914" y="1439779"/>
                  <a:ext cx="531628" cy="394434"/>
                </a:xfrm>
                <a:prstGeom prst="rect">
                  <a:avLst/>
                </a:prstGeom>
              </p:spPr>
            </p:pic>
            <p:sp>
              <p:nvSpPr>
                <p:cNvPr id="64" name="Oval 63">
                  <a:extLst>
                    <a:ext uri="{FF2B5EF4-FFF2-40B4-BE49-F238E27FC236}">
                      <a16:creationId xmlns:a16="http://schemas.microsoft.com/office/drawing/2014/main" id="{8BE4D39A-5945-B94D-A203-AEAD80EC5075}"/>
                    </a:ext>
                  </a:extLst>
                </p:cNvPr>
                <p:cNvSpPr/>
                <p:nvPr/>
              </p:nvSpPr>
              <p:spPr>
                <a:xfrm rot="20711684">
                  <a:off x="9166224" y="1819139"/>
                  <a:ext cx="257908" cy="8836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</p:grpSp>
      </p:grp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C84F1AF-8253-EE48-9401-0BC136F9EA10}"/>
              </a:ext>
            </a:extLst>
          </p:cNvPr>
          <p:cNvSpPr/>
          <p:nvPr/>
        </p:nvSpPr>
        <p:spPr>
          <a:xfrm>
            <a:off x="6166371" y="4785522"/>
            <a:ext cx="4320001" cy="1954799"/>
          </a:xfrm>
          <a:prstGeom prst="roundRect">
            <a:avLst>
              <a:gd name="adj" fmla="val 4265"/>
            </a:avLst>
          </a:prstGeom>
          <a:solidFill>
            <a:srgbClr val="B2E7A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C6AFC4-A02A-6B4A-BDB8-23F1C79F4E3A}"/>
              </a:ext>
            </a:extLst>
          </p:cNvPr>
          <p:cNvSpPr txBox="1"/>
          <p:nvPr/>
        </p:nvSpPr>
        <p:spPr>
          <a:xfrm>
            <a:off x="1817276" y="5215939"/>
            <a:ext cx="4320000" cy="125859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A trajectory of gene expression changes during differentiation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Identification of the sequential roles of signal transduction and effector molecules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C2D1DC2-E4C1-464C-97E6-961594B36CBF}"/>
              </a:ext>
            </a:extLst>
          </p:cNvPr>
          <p:cNvSpPr txBox="1"/>
          <p:nvPr/>
        </p:nvSpPr>
        <p:spPr>
          <a:xfrm>
            <a:off x="2498385" y="4830194"/>
            <a:ext cx="2726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Expected outcomes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A0F9A935-6BEA-4F49-87A3-CB9DE80D5F21}"/>
              </a:ext>
            </a:extLst>
          </p:cNvPr>
          <p:cNvSpPr txBox="1"/>
          <p:nvPr/>
        </p:nvSpPr>
        <p:spPr>
          <a:xfrm>
            <a:off x="525229" y="821144"/>
            <a:ext cx="1155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Matthews</a:t>
            </a:r>
          </a:p>
        </p:txBody>
      </p: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CBA12901-656B-BB4B-910F-D9242DC89360}"/>
              </a:ext>
            </a:extLst>
          </p:cNvPr>
          <p:cNvCxnSpPr>
            <a:cxnSpLocks/>
          </p:cNvCxnSpPr>
          <p:nvPr/>
        </p:nvCxnSpPr>
        <p:spPr>
          <a:xfrm>
            <a:off x="4038377" y="3126530"/>
            <a:ext cx="360000" cy="0"/>
          </a:xfrm>
          <a:prstGeom prst="straightConnector1">
            <a:avLst/>
          </a:prstGeom>
          <a:ln w="38100">
            <a:solidFill>
              <a:schemeClr val="tx1"/>
            </a:solidFill>
            <a:headEnd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id="{E5586F16-8454-3741-9A0A-71C87F69ADD7}"/>
              </a:ext>
            </a:extLst>
          </p:cNvPr>
          <p:cNvSpPr txBox="1"/>
          <p:nvPr/>
        </p:nvSpPr>
        <p:spPr>
          <a:xfrm>
            <a:off x="2469961" y="1181535"/>
            <a:ext cx="61944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 Computational biologist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 Applying single-cell genomics across systems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7FA292B0-45B2-DA42-BFB0-05812825FF01}"/>
              </a:ext>
            </a:extLst>
          </p:cNvPr>
          <p:cNvSpPr txBox="1"/>
          <p:nvPr/>
        </p:nvSpPr>
        <p:spPr>
          <a:xfrm>
            <a:off x="347494" y="3314897"/>
            <a:ext cx="16223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Asynchronously differentiating       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T. brucei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C7F9938B-FE67-8745-915E-5BDFCD123EC0}"/>
              </a:ext>
            </a:extLst>
          </p:cNvPr>
          <p:cNvSpPr txBox="1"/>
          <p:nvPr/>
        </p:nvSpPr>
        <p:spPr>
          <a:xfrm>
            <a:off x="2472145" y="3422619"/>
            <a:ext cx="1533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Single-cell RNA-sequencing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54F2F0B6-17E0-D94D-A251-D024C12B3F0D}"/>
              </a:ext>
            </a:extLst>
          </p:cNvPr>
          <p:cNvSpPr/>
          <p:nvPr/>
        </p:nvSpPr>
        <p:spPr>
          <a:xfrm>
            <a:off x="8852674" y="799308"/>
            <a:ext cx="3162012" cy="3876862"/>
          </a:xfrm>
          <a:prstGeom prst="roundRect">
            <a:avLst>
              <a:gd name="adj" fmla="val 4265"/>
            </a:avLst>
          </a:prstGeom>
          <a:solidFill>
            <a:srgbClr val="C9D6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19F1425-59E6-814F-8D9D-55C1B01D27CC}"/>
              </a:ext>
            </a:extLst>
          </p:cNvPr>
          <p:cNvSpPr txBox="1"/>
          <p:nvPr/>
        </p:nvSpPr>
        <p:spPr>
          <a:xfrm>
            <a:off x="8972905" y="1181535"/>
            <a:ext cx="28760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Deletion, RNAi, overexpression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F12589B-6CCE-5640-A073-9A0170EE932A}"/>
              </a:ext>
            </a:extLst>
          </p:cNvPr>
          <p:cNvSpPr txBox="1"/>
          <p:nvPr/>
        </p:nvSpPr>
        <p:spPr>
          <a:xfrm>
            <a:off x="4352552" y="3422619"/>
            <a:ext cx="1711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Clustering  and trajectory inference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92677D0-4E2E-A747-A64F-5984C3D57C16}"/>
              </a:ext>
            </a:extLst>
          </p:cNvPr>
          <p:cNvSpPr txBox="1"/>
          <p:nvPr/>
        </p:nvSpPr>
        <p:spPr>
          <a:xfrm>
            <a:off x="9801264" y="821144"/>
            <a:ext cx="1155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Matthews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238E2B8-F128-E048-82C0-5E16DF88751A}"/>
              </a:ext>
            </a:extLst>
          </p:cNvPr>
          <p:cNvGrpSpPr/>
          <p:nvPr/>
        </p:nvGrpSpPr>
        <p:grpSpPr>
          <a:xfrm>
            <a:off x="2702718" y="2364104"/>
            <a:ext cx="1026000" cy="1026000"/>
            <a:chOff x="3076672" y="1851875"/>
            <a:chExt cx="1026000" cy="1026000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B3C3653C-ED80-D44D-A2D9-7EBFE463A703}"/>
                </a:ext>
              </a:extLst>
            </p:cNvPr>
            <p:cNvSpPr>
              <a:spLocks/>
            </p:cNvSpPr>
            <p:nvPr/>
          </p:nvSpPr>
          <p:spPr>
            <a:xfrm>
              <a:off x="3076672" y="1851875"/>
              <a:ext cx="1026000" cy="102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2406904-52C4-8E4A-8840-4322CCB7A4F0}"/>
                </a:ext>
              </a:extLst>
            </p:cNvPr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16362" y="1895147"/>
              <a:ext cx="919200" cy="954965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B27A58C0-EAB4-4B4B-B8C1-63850D5CC1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9333" y="2314795"/>
            <a:ext cx="1217878" cy="1023018"/>
          </a:xfrm>
          <a:prstGeom prst="rect">
            <a:avLst/>
          </a:prstGeom>
        </p:spPr>
      </p:pic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8572B0DD-409B-604F-8B27-81A5A7E5BBD1}"/>
              </a:ext>
            </a:extLst>
          </p:cNvPr>
          <p:cNvCxnSpPr>
            <a:cxnSpLocks/>
          </p:cNvCxnSpPr>
          <p:nvPr/>
        </p:nvCxnSpPr>
        <p:spPr>
          <a:xfrm>
            <a:off x="2046625" y="3126530"/>
            <a:ext cx="360000" cy="0"/>
          </a:xfrm>
          <a:prstGeom prst="straightConnector1">
            <a:avLst/>
          </a:prstGeom>
          <a:ln w="38100">
            <a:solidFill>
              <a:schemeClr val="tx1"/>
            </a:solidFill>
            <a:headEnd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Rectangle 81">
            <a:extLst>
              <a:ext uri="{FF2B5EF4-FFF2-40B4-BE49-F238E27FC236}">
                <a16:creationId xmlns:a16="http://schemas.microsoft.com/office/drawing/2014/main" id="{E7F49916-1763-0A4B-B8A5-BA3B20E32A21}"/>
              </a:ext>
            </a:extLst>
          </p:cNvPr>
          <p:cNvSpPr>
            <a:spLocks/>
          </p:cNvSpPr>
          <p:nvPr/>
        </p:nvSpPr>
        <p:spPr>
          <a:xfrm>
            <a:off x="6657796" y="1697091"/>
            <a:ext cx="1918545" cy="133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BBE5940E-6EA3-8647-BA46-D86AECC098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69638" y="1781450"/>
            <a:ext cx="1097285" cy="920093"/>
          </a:xfrm>
          <a:prstGeom prst="rect">
            <a:avLst/>
          </a:prstGeom>
        </p:spPr>
      </p:pic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979C0273-8855-724C-8A93-D810A30B20DF}"/>
              </a:ext>
            </a:extLst>
          </p:cNvPr>
          <p:cNvCxnSpPr>
            <a:cxnSpLocks/>
          </p:cNvCxnSpPr>
          <p:nvPr/>
        </p:nvCxnSpPr>
        <p:spPr>
          <a:xfrm>
            <a:off x="8648273" y="3126530"/>
            <a:ext cx="360000" cy="0"/>
          </a:xfrm>
          <a:prstGeom prst="straightConnector1">
            <a:avLst/>
          </a:prstGeom>
          <a:ln w="38100">
            <a:solidFill>
              <a:schemeClr val="tx1"/>
            </a:solidFill>
            <a:headEnd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16C4D16F-E92A-1B4D-91F9-B5ACB7B877D9}"/>
              </a:ext>
            </a:extLst>
          </p:cNvPr>
          <p:cNvGrpSpPr/>
          <p:nvPr/>
        </p:nvGrpSpPr>
        <p:grpSpPr>
          <a:xfrm>
            <a:off x="6995851" y="3320813"/>
            <a:ext cx="1293838" cy="973041"/>
            <a:chOff x="6909627" y="1962716"/>
            <a:chExt cx="1447766" cy="1177515"/>
          </a:xfrm>
        </p:grpSpPr>
        <p:pic>
          <p:nvPicPr>
            <p:cNvPr id="105" name="Picture 104">
              <a:extLst>
                <a:ext uri="{FF2B5EF4-FFF2-40B4-BE49-F238E27FC236}">
                  <a16:creationId xmlns:a16="http://schemas.microsoft.com/office/drawing/2014/main" id="{51F9BC12-D0C9-5740-8FEE-05DF823FF07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909627" y="1962716"/>
              <a:ext cx="1447766" cy="1177515"/>
            </a:xfrm>
            <a:prstGeom prst="rect">
              <a:avLst/>
            </a:prstGeom>
          </p:spPr>
        </p:pic>
        <p:cxnSp>
          <p:nvCxnSpPr>
            <p:cNvPr id="106" name="Straight Arrow Connector 105">
              <a:extLst>
                <a:ext uri="{FF2B5EF4-FFF2-40B4-BE49-F238E27FC236}">
                  <a16:creationId xmlns:a16="http://schemas.microsoft.com/office/drawing/2014/main" id="{BD595090-8077-BA4C-AF35-EC46F19E8545}"/>
                </a:ext>
              </a:extLst>
            </p:cNvPr>
            <p:cNvCxnSpPr>
              <a:cxnSpLocks/>
            </p:cNvCxnSpPr>
            <p:nvPr/>
          </p:nvCxnSpPr>
          <p:spPr>
            <a:xfrm>
              <a:off x="7112091" y="2144399"/>
              <a:ext cx="242107" cy="186795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id="{E69734EE-DC72-5F46-8957-1FB42FED834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98564" y="2276170"/>
              <a:ext cx="315384" cy="111939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Arrow Connector 109">
              <a:extLst>
                <a:ext uri="{FF2B5EF4-FFF2-40B4-BE49-F238E27FC236}">
                  <a16:creationId xmlns:a16="http://schemas.microsoft.com/office/drawing/2014/main" id="{5AA858C0-CD7B-5547-B9F0-1FAE4394C505}"/>
                </a:ext>
              </a:extLst>
            </p:cNvPr>
            <p:cNvCxnSpPr>
              <a:cxnSpLocks/>
            </p:cNvCxnSpPr>
            <p:nvPr/>
          </p:nvCxnSpPr>
          <p:spPr>
            <a:xfrm>
              <a:off x="7662359" y="2516124"/>
              <a:ext cx="351588" cy="273348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Arrow Connector 111">
              <a:extLst>
                <a:ext uri="{FF2B5EF4-FFF2-40B4-BE49-F238E27FC236}">
                  <a16:creationId xmlns:a16="http://schemas.microsoft.com/office/drawing/2014/main" id="{A3D6056D-A3A5-7E43-AFB6-452B19BC0932}"/>
                </a:ext>
              </a:extLst>
            </p:cNvPr>
            <p:cNvCxnSpPr>
              <a:cxnSpLocks/>
            </p:cNvCxnSpPr>
            <p:nvPr/>
          </p:nvCxnSpPr>
          <p:spPr>
            <a:xfrm>
              <a:off x="8171383" y="2414800"/>
              <a:ext cx="14571" cy="312882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Arrow Connector 113">
              <a:extLst>
                <a:ext uri="{FF2B5EF4-FFF2-40B4-BE49-F238E27FC236}">
                  <a16:creationId xmlns:a16="http://schemas.microsoft.com/office/drawing/2014/main" id="{1BC54148-05D1-BF44-907C-55A0A0B173C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86510" y="2558541"/>
              <a:ext cx="91103" cy="309563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Arrow Connector 116">
              <a:extLst>
                <a:ext uri="{FF2B5EF4-FFF2-40B4-BE49-F238E27FC236}">
                  <a16:creationId xmlns:a16="http://schemas.microsoft.com/office/drawing/2014/main" id="{3445DF08-455C-544C-B58B-0E6D2A9EEBD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92285" y="2814650"/>
              <a:ext cx="186839" cy="64619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720EF03B-9458-3B4D-9EF0-81251AEC99C7}"/>
              </a:ext>
            </a:extLst>
          </p:cNvPr>
          <p:cNvSpPr txBox="1"/>
          <p:nvPr/>
        </p:nvSpPr>
        <p:spPr>
          <a:xfrm>
            <a:off x="6608611" y="2709028"/>
            <a:ext cx="20169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Differential expression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3D3A3AC-F00B-3845-B7A7-6987E01F0E9B}"/>
              </a:ext>
            </a:extLst>
          </p:cNvPr>
          <p:cNvSpPr txBox="1"/>
          <p:nvPr/>
        </p:nvSpPr>
        <p:spPr>
          <a:xfrm>
            <a:off x="6584247" y="4260694"/>
            <a:ext cx="20656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Gene network inference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81276930-585B-1F4C-B749-88CACC5AE6E3}"/>
              </a:ext>
            </a:extLst>
          </p:cNvPr>
          <p:cNvSpPr>
            <a:spLocks/>
          </p:cNvSpPr>
          <p:nvPr/>
        </p:nvSpPr>
        <p:spPr>
          <a:xfrm>
            <a:off x="9095793" y="1697091"/>
            <a:ext cx="2720348" cy="133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B2510CAA-BA89-7342-B1B7-3B4C1FCE401B}"/>
              </a:ext>
            </a:extLst>
          </p:cNvPr>
          <p:cNvSpPr>
            <a:spLocks/>
          </p:cNvSpPr>
          <p:nvPr/>
        </p:nvSpPr>
        <p:spPr>
          <a:xfrm>
            <a:off x="9098038" y="3233986"/>
            <a:ext cx="2715858" cy="133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78B12069-0AF8-CE4F-90C6-1D4D29F09BDD}"/>
              </a:ext>
            </a:extLst>
          </p:cNvPr>
          <p:cNvSpPr txBox="1"/>
          <p:nvPr/>
        </p:nvSpPr>
        <p:spPr>
          <a:xfrm>
            <a:off x="9056626" y="4260694"/>
            <a:ext cx="28498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Investigate RNA binding proteins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92230ACE-512E-BD41-91F2-8B294EBEE80F}"/>
              </a:ext>
            </a:extLst>
          </p:cNvPr>
          <p:cNvSpPr txBox="1"/>
          <p:nvPr/>
        </p:nvSpPr>
        <p:spPr>
          <a:xfrm>
            <a:off x="9064086" y="2493585"/>
            <a:ext cx="2849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Validate the roles of signal transduction and effector proteins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96467F0-6B4E-FA41-8AD1-17F887004D35}"/>
              </a:ext>
            </a:extLst>
          </p:cNvPr>
          <p:cNvGrpSpPr/>
          <p:nvPr/>
        </p:nvGrpSpPr>
        <p:grpSpPr>
          <a:xfrm>
            <a:off x="6024753" y="2521993"/>
            <a:ext cx="536343" cy="1209075"/>
            <a:chOff x="6024753" y="2614593"/>
            <a:chExt cx="536343" cy="1209075"/>
          </a:xfrm>
        </p:grpSpPr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D5EADE45-AB95-F148-99DE-AABE36477615}"/>
                </a:ext>
              </a:extLst>
            </p:cNvPr>
            <p:cNvCxnSpPr>
              <a:cxnSpLocks/>
            </p:cNvCxnSpPr>
            <p:nvPr/>
          </p:nvCxnSpPr>
          <p:spPr>
            <a:xfrm>
              <a:off x="6201096" y="3804736"/>
              <a:ext cx="3600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Arrow Connector 100">
              <a:extLst>
                <a:ext uri="{FF2B5EF4-FFF2-40B4-BE49-F238E27FC236}">
                  <a16:creationId xmlns:a16="http://schemas.microsoft.com/office/drawing/2014/main" id="{ED59CA87-67FE-7340-8949-89CF84B0EBCC}"/>
                </a:ext>
              </a:extLst>
            </p:cNvPr>
            <p:cNvCxnSpPr>
              <a:cxnSpLocks/>
            </p:cNvCxnSpPr>
            <p:nvPr/>
          </p:nvCxnSpPr>
          <p:spPr>
            <a:xfrm>
              <a:off x="6181992" y="2633590"/>
              <a:ext cx="3600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9B1C3143-47E4-0E41-B4C9-D6AB76DCDCED}"/>
                </a:ext>
              </a:extLst>
            </p:cNvPr>
            <p:cNvCxnSpPr>
              <a:cxnSpLocks/>
            </p:cNvCxnSpPr>
            <p:nvPr/>
          </p:nvCxnSpPr>
          <p:spPr>
            <a:xfrm>
              <a:off x="6190603" y="2614593"/>
              <a:ext cx="0" cy="5400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5D206888-1872-AA4B-85EA-C0B8929EC10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114753" y="3212668"/>
              <a:ext cx="0" cy="1800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A65DD376-25BB-1345-BA7C-D8B7AA76E1FB}"/>
                </a:ext>
              </a:extLst>
            </p:cNvPr>
            <p:cNvCxnSpPr>
              <a:cxnSpLocks/>
            </p:cNvCxnSpPr>
            <p:nvPr/>
          </p:nvCxnSpPr>
          <p:spPr>
            <a:xfrm>
              <a:off x="6202178" y="3283668"/>
              <a:ext cx="0" cy="5400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F137D915-978D-A549-9F01-423490E82EFA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114753" y="3060268"/>
              <a:ext cx="0" cy="1800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5459376-47CF-1E46-9A03-BBCD8B6E1A6C}"/>
              </a:ext>
            </a:extLst>
          </p:cNvPr>
          <p:cNvGrpSpPr/>
          <p:nvPr/>
        </p:nvGrpSpPr>
        <p:grpSpPr>
          <a:xfrm>
            <a:off x="9199196" y="1724717"/>
            <a:ext cx="2355226" cy="791093"/>
            <a:chOff x="9199196" y="1747867"/>
            <a:chExt cx="2355226" cy="791093"/>
          </a:xfrm>
        </p:grpSpPr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C3E68F7F-3117-7E4E-B116-EAB146BB56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11548" t="62375" r="66149" b="22902"/>
            <a:stretch/>
          </p:blipFill>
          <p:spPr>
            <a:xfrm rot="2198000">
              <a:off x="9589068" y="2067290"/>
              <a:ext cx="531628" cy="252422"/>
            </a:xfrm>
            <a:prstGeom prst="rect">
              <a:avLst/>
            </a:prstGeom>
          </p:spPr>
        </p:pic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42901D57-20A0-264A-A21D-CCA05832FCA0}"/>
                </a:ext>
              </a:extLst>
            </p:cNvPr>
            <p:cNvGrpSpPr/>
            <p:nvPr/>
          </p:nvGrpSpPr>
          <p:grpSpPr>
            <a:xfrm>
              <a:off x="11131732" y="1926231"/>
              <a:ext cx="422690" cy="288698"/>
              <a:chOff x="9166224" y="1474501"/>
              <a:chExt cx="566405" cy="433004"/>
            </a:xfrm>
          </p:grpSpPr>
          <p:pic>
            <p:nvPicPr>
              <p:cNvPr id="88" name="Picture 87">
                <a:extLst>
                  <a:ext uri="{FF2B5EF4-FFF2-40B4-BE49-F238E27FC236}">
                    <a16:creationId xmlns:a16="http://schemas.microsoft.com/office/drawing/2014/main" id="{710679A2-A332-B743-858C-C51912DB1E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</a14:imgLayer>
                    </a14:imgProps>
                  </a:ext>
                </a:extLst>
              </a:blip>
              <a:srcRect l="63588" t="13719" r="19767" b="70943"/>
              <a:stretch/>
            </p:blipFill>
            <p:spPr>
              <a:xfrm rot="19633748">
                <a:off x="9201001" y="1474501"/>
                <a:ext cx="531628" cy="394434"/>
              </a:xfrm>
              <a:prstGeom prst="rect">
                <a:avLst/>
              </a:prstGeom>
            </p:spPr>
          </p:pic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E39FB252-E6A5-C649-9E52-A1921E4DA9CF}"/>
                  </a:ext>
                </a:extLst>
              </p:cNvPr>
              <p:cNvSpPr/>
              <p:nvPr/>
            </p:nvSpPr>
            <p:spPr>
              <a:xfrm rot="20711684">
                <a:off x="9166224" y="1819139"/>
                <a:ext cx="257908" cy="8836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DA723546-2A35-4644-A1C8-C617DFEC11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11548" t="62375" r="66149" b="22902"/>
            <a:stretch/>
          </p:blipFill>
          <p:spPr>
            <a:xfrm rot="11215613">
              <a:off x="9376817" y="2279882"/>
              <a:ext cx="531628" cy="252422"/>
            </a:xfrm>
            <a:prstGeom prst="rect">
              <a:avLst/>
            </a:prstGeom>
          </p:spPr>
        </p:pic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82F100CC-CD93-6642-95A3-C6BA89502DBE}"/>
                </a:ext>
              </a:extLst>
            </p:cNvPr>
            <p:cNvGrpSpPr/>
            <p:nvPr/>
          </p:nvGrpSpPr>
          <p:grpSpPr>
            <a:xfrm rot="2545777">
              <a:off x="11189626" y="2189912"/>
              <a:ext cx="354454" cy="349048"/>
              <a:chOff x="9179428" y="1356062"/>
              <a:chExt cx="531629" cy="467725"/>
            </a:xfrm>
          </p:grpSpPr>
          <p:pic>
            <p:nvPicPr>
              <p:cNvPr id="84" name="Picture 83">
                <a:extLst>
                  <a:ext uri="{FF2B5EF4-FFF2-40B4-BE49-F238E27FC236}">
                    <a16:creationId xmlns:a16="http://schemas.microsoft.com/office/drawing/2014/main" id="{C2AFB5BA-AA19-1046-8759-E264A83B18F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</a14:imgLayer>
                    </a14:imgProps>
                  </a:ext>
                </a:extLst>
              </a:blip>
              <a:srcRect l="63588" t="13719" r="19767" b="70943"/>
              <a:stretch/>
            </p:blipFill>
            <p:spPr>
              <a:xfrm rot="19633748">
                <a:off x="9179428" y="1356062"/>
                <a:ext cx="531629" cy="394437"/>
              </a:xfrm>
              <a:prstGeom prst="rect">
                <a:avLst/>
              </a:prstGeom>
            </p:spPr>
          </p:pic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60A49DD2-CBBD-1941-BA87-5C2B04F6EBBE}"/>
                  </a:ext>
                </a:extLst>
              </p:cNvPr>
              <p:cNvSpPr/>
              <p:nvPr/>
            </p:nvSpPr>
            <p:spPr>
              <a:xfrm rot="20711684">
                <a:off x="9268734" y="1735421"/>
                <a:ext cx="257907" cy="8836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" name="Lightning Bolt 1">
              <a:extLst>
                <a:ext uri="{FF2B5EF4-FFF2-40B4-BE49-F238E27FC236}">
                  <a16:creationId xmlns:a16="http://schemas.microsoft.com/office/drawing/2014/main" id="{20638F15-CEC8-DD4D-AF2D-A91DEAC968CE}"/>
                </a:ext>
              </a:extLst>
            </p:cNvPr>
            <p:cNvSpPr/>
            <p:nvPr/>
          </p:nvSpPr>
          <p:spPr>
            <a:xfrm>
              <a:off x="9199196" y="1761488"/>
              <a:ext cx="335204" cy="451724"/>
            </a:xfrm>
            <a:prstGeom prst="lightningBolt">
              <a:avLst/>
            </a:prstGeom>
            <a:solidFill>
              <a:srgbClr val="F8E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cxnSp>
          <p:nvCxnSpPr>
            <p:cNvPr id="93" name="Straight Arrow Connector 92">
              <a:extLst>
                <a:ext uri="{FF2B5EF4-FFF2-40B4-BE49-F238E27FC236}">
                  <a16:creationId xmlns:a16="http://schemas.microsoft.com/office/drawing/2014/main" id="{C70E3CC5-1DE0-C142-A4EE-4CA9EAA29C42}"/>
                </a:ext>
              </a:extLst>
            </p:cNvPr>
            <p:cNvCxnSpPr>
              <a:cxnSpLocks/>
            </p:cNvCxnSpPr>
            <p:nvPr/>
          </p:nvCxnSpPr>
          <p:spPr>
            <a:xfrm>
              <a:off x="10191600" y="2238541"/>
              <a:ext cx="86400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prstDash val="sysDash"/>
              <a:headEnd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515AEDB9-6814-AD4E-ADFC-788ADAA5086B}"/>
                </a:ext>
              </a:extLst>
            </p:cNvPr>
            <p:cNvSpPr txBox="1"/>
            <p:nvPr/>
          </p:nvSpPr>
          <p:spPr>
            <a:xfrm>
              <a:off x="10432875" y="1747867"/>
              <a:ext cx="4988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?</a:t>
              </a:r>
            </a:p>
          </p:txBody>
        </p:sp>
      </p:grp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52F97DFC-5D82-E245-B716-B79ABBC27ED5}"/>
              </a:ext>
            </a:extLst>
          </p:cNvPr>
          <p:cNvCxnSpPr>
            <a:cxnSpLocks/>
          </p:cNvCxnSpPr>
          <p:nvPr/>
        </p:nvCxnSpPr>
        <p:spPr>
          <a:xfrm rot="5400000">
            <a:off x="7527068" y="3126530"/>
            <a:ext cx="180000" cy="0"/>
          </a:xfrm>
          <a:prstGeom prst="straightConnector1">
            <a:avLst/>
          </a:prstGeom>
          <a:ln w="38100">
            <a:solidFill>
              <a:schemeClr val="tx1"/>
            </a:solidFill>
            <a:headEnd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E042FE6-DDE1-FA40-ABB3-E7E66E67AD80}"/>
              </a:ext>
            </a:extLst>
          </p:cNvPr>
          <p:cNvGrpSpPr/>
          <p:nvPr/>
        </p:nvGrpSpPr>
        <p:grpSpPr>
          <a:xfrm>
            <a:off x="9731244" y="3441058"/>
            <a:ext cx="1307266" cy="753099"/>
            <a:chOff x="9349276" y="3336885"/>
            <a:chExt cx="1307266" cy="75309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C8F4E11-4C58-B041-9441-8506DEFE48E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349276" y="3336885"/>
              <a:ext cx="1307266" cy="75309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72CCA4C-F671-E743-955B-E350F765A2A7}"/>
                </a:ext>
              </a:extLst>
            </p:cNvPr>
            <p:cNvSpPr txBox="1"/>
            <p:nvPr/>
          </p:nvSpPr>
          <p:spPr>
            <a:xfrm rot="19937980">
              <a:off x="9754964" y="3457344"/>
              <a:ext cx="473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RBP</a:t>
              </a:r>
            </a:p>
          </p:txBody>
        </p:sp>
      </p:grpSp>
      <p:sp>
        <p:nvSpPr>
          <p:cNvPr id="102" name="TextBox 101">
            <a:extLst>
              <a:ext uri="{FF2B5EF4-FFF2-40B4-BE49-F238E27FC236}">
                <a16:creationId xmlns:a16="http://schemas.microsoft.com/office/drawing/2014/main" id="{F68F1897-973F-E44E-B76A-9C47F5F8EDEB}"/>
              </a:ext>
            </a:extLst>
          </p:cNvPr>
          <p:cNvSpPr txBox="1"/>
          <p:nvPr/>
        </p:nvSpPr>
        <p:spPr>
          <a:xfrm>
            <a:off x="6360950" y="5215939"/>
            <a:ext cx="4320000" cy="15475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Is this process conserved in other species?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Is this process targetable for intervention?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Expand approach to target more challenging differentiation events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BE5E1D20-9BA4-F84A-B7E0-CB77A80FCCD3}"/>
              </a:ext>
            </a:extLst>
          </p:cNvPr>
          <p:cNvSpPr txBox="1"/>
          <p:nvPr/>
        </p:nvSpPr>
        <p:spPr>
          <a:xfrm>
            <a:off x="7009707" y="4830194"/>
            <a:ext cx="2644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Future directions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D4D69D3-48AC-C178-E9AB-AF67478C894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15609" y="924739"/>
            <a:ext cx="1544104" cy="478174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90C3EDCE-88FE-BDEA-1AC6-C6C9DC0B4F50}"/>
              </a:ext>
            </a:extLst>
          </p:cNvPr>
          <p:cNvSpPr/>
          <p:nvPr/>
        </p:nvSpPr>
        <p:spPr>
          <a:xfrm>
            <a:off x="6584248" y="3107893"/>
            <a:ext cx="5322248" cy="1567902"/>
          </a:xfrm>
          <a:prstGeom prst="rect">
            <a:avLst/>
          </a:prstGeom>
          <a:solidFill>
            <a:srgbClr val="FFFFFF">
              <a:alpha val="7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F497471-128D-CC31-6D53-7BA1F4E00F9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1998" y="5181522"/>
            <a:ext cx="1437972" cy="1437972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CD872DA6-2E1A-F0CD-C846-D763DE1E5077}"/>
              </a:ext>
            </a:extLst>
          </p:cNvPr>
          <p:cNvSpPr/>
          <p:nvPr/>
        </p:nvSpPr>
        <p:spPr>
          <a:xfrm>
            <a:off x="6462239" y="5629942"/>
            <a:ext cx="3630275" cy="501465"/>
          </a:xfrm>
          <a:prstGeom prst="rect">
            <a:avLst/>
          </a:prstGeom>
          <a:solidFill>
            <a:srgbClr val="FFFFFF">
              <a:alpha val="7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12308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3777BEC-19D6-BC31-9E85-DE2BD03C91EE}"/>
              </a:ext>
            </a:extLst>
          </p:cNvPr>
          <p:cNvSpPr/>
          <p:nvPr/>
        </p:nvSpPr>
        <p:spPr>
          <a:xfrm>
            <a:off x="98372" y="65901"/>
            <a:ext cx="12005805" cy="66014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lIns="72000" tIns="144000" rIns="72000" bIns="14400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New direction.. how do African trypanosomes regulate cell cycle exit to G0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1AED3FD-7D68-DE4B-C098-96856A69EA93}"/>
              </a:ext>
            </a:extLst>
          </p:cNvPr>
          <p:cNvGrpSpPr>
            <a:grpSpLocks noChangeAspect="1"/>
          </p:cNvGrpSpPr>
          <p:nvPr/>
        </p:nvGrpSpPr>
        <p:grpSpPr>
          <a:xfrm>
            <a:off x="662349" y="1218306"/>
            <a:ext cx="1796446" cy="1865826"/>
            <a:chOff x="4377506" y="4088540"/>
            <a:chExt cx="2722023" cy="259949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6510906-6720-FA6E-F5CA-9093F7A7FE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1519" t="16808" r="15070" b="14042"/>
            <a:stretch/>
          </p:blipFill>
          <p:spPr>
            <a:xfrm>
              <a:off x="4377506" y="4088540"/>
              <a:ext cx="2722023" cy="2599494"/>
            </a:xfrm>
            <a:prstGeom prst="rect">
              <a:avLst/>
            </a:prstGeom>
          </p:spPr>
        </p:pic>
        <p:cxnSp>
          <p:nvCxnSpPr>
            <p:cNvPr id="5" name="Curved Connector 4">
              <a:extLst>
                <a:ext uri="{FF2B5EF4-FFF2-40B4-BE49-F238E27FC236}">
                  <a16:creationId xmlns:a16="http://schemas.microsoft.com/office/drawing/2014/main" id="{DAF2B246-2802-DD8C-A567-5C8185C41FF1}"/>
                </a:ext>
              </a:extLst>
            </p:cNvPr>
            <p:cNvCxnSpPr/>
            <p:nvPr/>
          </p:nvCxnSpPr>
          <p:spPr>
            <a:xfrm rot="10800000" flipV="1">
              <a:off x="4996760" y="4550927"/>
              <a:ext cx="1878125" cy="1875553"/>
            </a:xfrm>
            <a:prstGeom prst="curvedConnector3">
              <a:avLst>
                <a:gd name="adj1" fmla="val 103001"/>
              </a:avLst>
            </a:prstGeom>
            <a:ln w="28575">
              <a:solidFill>
                <a:schemeClr val="tx1"/>
              </a:solidFill>
              <a:headEnd w="lg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46BF6AD-5C6A-EC6C-1B43-3BE6F7DE1A00}"/>
              </a:ext>
            </a:extLst>
          </p:cNvPr>
          <p:cNvGrpSpPr>
            <a:grpSpLocks noChangeAspect="1"/>
          </p:cNvGrpSpPr>
          <p:nvPr/>
        </p:nvGrpSpPr>
        <p:grpSpPr>
          <a:xfrm>
            <a:off x="3581714" y="1134440"/>
            <a:ext cx="2992410" cy="2421566"/>
            <a:chOff x="1499601" y="2681584"/>
            <a:chExt cx="4814633" cy="392420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8BFFB9D-7F5D-DC2C-790E-0E2F2B1BF7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30827" y="2963526"/>
              <a:ext cx="3136900" cy="345440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A653D4B-B32B-5F98-02B6-9A579F89F608}"/>
                </a:ext>
              </a:extLst>
            </p:cNvPr>
            <p:cNvSpPr txBox="1"/>
            <p:nvPr/>
          </p:nvSpPr>
          <p:spPr>
            <a:xfrm>
              <a:off x="2905714" y="6140002"/>
              <a:ext cx="1182856" cy="4657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UMAP 1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D08AD31-323E-D6BD-9EF7-838AB06A7736}"/>
                </a:ext>
              </a:extLst>
            </p:cNvPr>
            <p:cNvSpPr txBox="1"/>
            <p:nvPr/>
          </p:nvSpPr>
          <p:spPr>
            <a:xfrm rot="16200000">
              <a:off x="1135146" y="4307097"/>
              <a:ext cx="1191365" cy="4624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UMAP 2</a:t>
              </a:r>
            </a:p>
          </p:txBody>
        </p:sp>
        <p:cxnSp>
          <p:nvCxnSpPr>
            <p:cNvPr id="13" name="Curved Connector 12">
              <a:extLst>
                <a:ext uri="{FF2B5EF4-FFF2-40B4-BE49-F238E27FC236}">
                  <a16:creationId xmlns:a16="http://schemas.microsoft.com/office/drawing/2014/main" id="{89E7DBC5-4C73-E007-A5E6-52722E36779E}"/>
                </a:ext>
              </a:extLst>
            </p:cNvPr>
            <p:cNvCxnSpPr/>
            <p:nvPr/>
          </p:nvCxnSpPr>
          <p:spPr>
            <a:xfrm rot="10800000" flipV="1">
              <a:off x="2519191" y="3805292"/>
              <a:ext cx="1878125" cy="1875553"/>
            </a:xfrm>
            <a:prstGeom prst="curvedConnector3">
              <a:avLst>
                <a:gd name="adj1" fmla="val 103001"/>
              </a:avLst>
            </a:prstGeom>
            <a:ln w="28575">
              <a:solidFill>
                <a:schemeClr val="tx1"/>
              </a:solidFill>
              <a:headEnd w="lg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E8AD293B-04FB-3D7B-F243-0161882FF759}"/>
                </a:ext>
              </a:extLst>
            </p:cNvPr>
            <p:cNvGrpSpPr/>
            <p:nvPr/>
          </p:nvGrpSpPr>
          <p:grpSpPr>
            <a:xfrm>
              <a:off x="4867727" y="3805291"/>
              <a:ext cx="1446507" cy="1796589"/>
              <a:chOff x="4565765" y="4076055"/>
              <a:chExt cx="1446507" cy="1796589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18143BDB-98A7-4F0C-4CDA-A9A7C99C9E5B}"/>
                  </a:ext>
                </a:extLst>
              </p:cNvPr>
              <p:cNvGrpSpPr/>
              <p:nvPr/>
            </p:nvGrpSpPr>
            <p:grpSpPr>
              <a:xfrm>
                <a:off x="4698777" y="4076055"/>
                <a:ext cx="1313495" cy="1796589"/>
                <a:chOff x="1446342" y="884338"/>
                <a:chExt cx="584376" cy="799305"/>
              </a:xfrm>
            </p:grpSpPr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6FEE0A87-1B6C-FFCF-A110-25D8CC7EA9D9}"/>
                    </a:ext>
                  </a:extLst>
                </p:cNvPr>
                <p:cNvSpPr txBox="1"/>
                <p:nvPr/>
              </p:nvSpPr>
              <p:spPr>
                <a:xfrm>
                  <a:off x="1446988" y="884338"/>
                  <a:ext cx="583730" cy="20722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early G1</a:t>
                  </a:r>
                </a:p>
              </p:txBody>
            </p: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F6D8E3E3-36B8-45E9-60F4-BC173C26FB8F}"/>
                    </a:ext>
                  </a:extLst>
                </p:cNvPr>
                <p:cNvSpPr txBox="1"/>
                <p:nvPr/>
              </p:nvSpPr>
              <p:spPr>
                <a:xfrm>
                  <a:off x="1446988" y="1028220"/>
                  <a:ext cx="514564" cy="20722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late G1</a:t>
                  </a:r>
                </a:p>
              </p:txBody>
            </p: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7DEE8691-CDD1-F5B1-25A4-13AE6F107B7D}"/>
                    </a:ext>
                  </a:extLst>
                </p:cNvPr>
                <p:cNvSpPr txBox="1"/>
                <p:nvPr/>
              </p:nvSpPr>
              <p:spPr>
                <a:xfrm>
                  <a:off x="1446988" y="1191570"/>
                  <a:ext cx="195032" cy="20722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S</a:t>
                  </a:r>
                </a:p>
              </p:txBody>
            </p:sp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26BC0123-9489-D200-5A1F-696340DB22E6}"/>
                    </a:ext>
                  </a:extLst>
                </p:cNvPr>
                <p:cNvSpPr txBox="1"/>
                <p:nvPr/>
              </p:nvSpPr>
              <p:spPr>
                <a:xfrm>
                  <a:off x="1446342" y="1340705"/>
                  <a:ext cx="383049" cy="20722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G2M</a:t>
                  </a:r>
                </a:p>
              </p:txBody>
            </p: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80C4381D-6ACD-F8D4-6308-EC3418BAC5D1}"/>
                    </a:ext>
                  </a:extLst>
                </p:cNvPr>
                <p:cNvSpPr txBox="1"/>
                <p:nvPr/>
              </p:nvSpPr>
              <p:spPr>
                <a:xfrm>
                  <a:off x="1446342" y="1476416"/>
                  <a:ext cx="278812" cy="20722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G0</a:t>
                  </a:r>
                </a:p>
              </p:txBody>
            </p:sp>
          </p:grp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D898F0BD-F78D-6B23-B8F5-09E101C961A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588463" y="4176301"/>
                <a:ext cx="121375" cy="121375"/>
              </a:xfrm>
              <a:prstGeom prst="ellipse">
                <a:avLst/>
              </a:prstGeom>
              <a:solidFill>
                <a:srgbClr val="FA91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AD872117-FB09-D56D-E7D7-43A6D985242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588463" y="4521202"/>
                <a:ext cx="121375" cy="121375"/>
              </a:xfrm>
              <a:prstGeom prst="ellipse">
                <a:avLst/>
              </a:prstGeom>
              <a:solidFill>
                <a:srgbClr val="34CCD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7031BA58-3E6A-23AE-474D-8547BE7E2F0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588463" y="4882781"/>
                <a:ext cx="121375" cy="121375"/>
              </a:xfrm>
              <a:prstGeom prst="ellipse">
                <a:avLst/>
              </a:prstGeom>
              <a:solidFill>
                <a:srgbClr val="D297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BD9F4424-5539-5391-BB58-982B3D8FD88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588463" y="5206298"/>
                <a:ext cx="121375" cy="121375"/>
              </a:xfrm>
              <a:prstGeom prst="ellipse">
                <a:avLst/>
              </a:prstGeom>
              <a:solidFill>
                <a:srgbClr val="96BE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FF328642-B054-94C0-A56F-0DB809A1DA5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565765" y="5533797"/>
                <a:ext cx="121375" cy="121375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642C346-23E8-51D2-860F-62053497C483}"/>
                </a:ext>
              </a:extLst>
            </p:cNvPr>
            <p:cNvSpPr txBox="1"/>
            <p:nvPr/>
          </p:nvSpPr>
          <p:spPr>
            <a:xfrm>
              <a:off x="2085273" y="2681584"/>
              <a:ext cx="2039801" cy="4657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cell cycle phase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1A87CF3C-22BE-DF1D-7BFE-1D909C642606}"/>
              </a:ext>
            </a:extLst>
          </p:cNvPr>
          <p:cNvSpPr txBox="1"/>
          <p:nvPr/>
        </p:nvSpPr>
        <p:spPr>
          <a:xfrm>
            <a:off x="1174767" y="830214"/>
            <a:ext cx="4207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Briggs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 al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(2021) Nature Communications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C3328F3C-41D7-F30F-16F8-32EB80C354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1548" t="62375" r="66149" b="22902"/>
          <a:stretch/>
        </p:blipFill>
        <p:spPr>
          <a:xfrm rot="18926649">
            <a:off x="2362420" y="1429245"/>
            <a:ext cx="548277" cy="28699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A2E5D98-FB17-D5FA-65F4-64532042077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63588" t="13719" r="19767" b="70943"/>
          <a:stretch/>
        </p:blipFill>
        <p:spPr>
          <a:xfrm rot="19633748">
            <a:off x="710709" y="3105448"/>
            <a:ext cx="409161" cy="299000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EB692C02-0057-5D0E-BB19-368AA0D57C56}"/>
              </a:ext>
            </a:extLst>
          </p:cNvPr>
          <p:cNvGrpSpPr/>
          <p:nvPr/>
        </p:nvGrpSpPr>
        <p:grpSpPr>
          <a:xfrm>
            <a:off x="416506" y="3837158"/>
            <a:ext cx="5290937" cy="2706535"/>
            <a:chOff x="416506" y="3837158"/>
            <a:chExt cx="5290937" cy="2706535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AA97E171-DA1F-2541-827F-63E5A2CAA0CF}"/>
                </a:ext>
              </a:extLst>
            </p:cNvPr>
            <p:cNvGrpSpPr/>
            <p:nvPr/>
          </p:nvGrpSpPr>
          <p:grpSpPr>
            <a:xfrm>
              <a:off x="762040" y="4610120"/>
              <a:ext cx="4804464" cy="1933573"/>
              <a:chOff x="876889" y="4227758"/>
              <a:chExt cx="4804464" cy="1933573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A7C51F62-3858-D677-0EF4-2FAC0313F3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58829" y="4273861"/>
                <a:ext cx="2222524" cy="1887470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D6AC14E5-BFE5-38CD-7BAB-B73A2E7762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76889" y="4227758"/>
                <a:ext cx="2147991" cy="1884972"/>
              </a:xfrm>
              <a:prstGeom prst="rect">
                <a:avLst/>
              </a:prstGeom>
            </p:spPr>
          </p:pic>
          <p:sp>
            <p:nvSpPr>
              <p:cNvPr id="31" name="Circular Arrow 30">
                <a:extLst>
                  <a:ext uri="{FF2B5EF4-FFF2-40B4-BE49-F238E27FC236}">
                    <a16:creationId xmlns:a16="http://schemas.microsoft.com/office/drawing/2014/main" id="{14454971-6AAE-B0BB-4117-BE6E9989E40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298152">
                <a:off x="1141910" y="4450362"/>
                <a:ext cx="1497450" cy="1497450"/>
              </a:xfrm>
              <a:prstGeom prst="circularArrow">
                <a:avLst>
                  <a:gd name="adj1" fmla="val 1807"/>
                  <a:gd name="adj2" fmla="val 1142319"/>
                  <a:gd name="adj3" fmla="val 20457682"/>
                  <a:gd name="adj4" fmla="val 1794144"/>
                  <a:gd name="adj5" fmla="val 9551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Circular Arrow 31">
                <a:extLst>
                  <a:ext uri="{FF2B5EF4-FFF2-40B4-BE49-F238E27FC236}">
                    <a16:creationId xmlns:a16="http://schemas.microsoft.com/office/drawing/2014/main" id="{2491CF62-F89A-55CE-C1E4-0ED03B3496B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298152">
                <a:off x="3911671" y="4445336"/>
                <a:ext cx="1497450" cy="1497450"/>
              </a:xfrm>
              <a:prstGeom prst="circularArrow">
                <a:avLst>
                  <a:gd name="adj1" fmla="val 1807"/>
                  <a:gd name="adj2" fmla="val 1142319"/>
                  <a:gd name="adj3" fmla="val 20457682"/>
                  <a:gd name="adj4" fmla="val 1794144"/>
                  <a:gd name="adj5" fmla="val 9551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083292B6-A63A-6A54-E88D-38D896A0A7C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50000"/>
                        </a14:imgEffect>
                      </a14:imgLayer>
                    </a14:imgProps>
                  </a:ext>
                </a:extLst>
              </a:blip>
              <a:srcRect l="11548" t="62375" r="66149" b="22902"/>
              <a:stretch/>
            </p:blipFill>
            <p:spPr>
              <a:xfrm rot="18926649">
                <a:off x="1606284" y="5050283"/>
                <a:ext cx="548277" cy="286994"/>
              </a:xfrm>
              <a:prstGeom prst="rect">
                <a:avLst/>
              </a:prstGeom>
            </p:spPr>
          </p:pic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2170BABA-F9D5-8852-FD31-D929124D2872}"/>
                  </a:ext>
                </a:extLst>
              </p:cNvPr>
              <p:cNvGrpSpPr/>
              <p:nvPr/>
            </p:nvGrpSpPr>
            <p:grpSpPr>
              <a:xfrm>
                <a:off x="4282883" y="4814486"/>
                <a:ext cx="660144" cy="603220"/>
                <a:chOff x="4240019" y="4814486"/>
                <a:chExt cx="660144" cy="603220"/>
              </a:xfrm>
            </p:grpSpPr>
            <p:pic>
              <p:nvPicPr>
                <p:cNvPr id="34" name="Picture 33">
                  <a:extLst>
                    <a:ext uri="{FF2B5EF4-FFF2-40B4-BE49-F238E27FC236}">
                      <a16:creationId xmlns:a16="http://schemas.microsoft.com/office/drawing/2014/main" id="{63CE84DA-103E-E720-48FF-1DA4E864009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/>
                <a:srcRect l="21743" t="64473" r="58743"/>
                <a:stretch/>
              </p:blipFill>
              <p:spPr>
                <a:xfrm rot="4278134">
                  <a:off x="4299972" y="4754533"/>
                  <a:ext cx="540238" cy="660144"/>
                </a:xfrm>
                <a:prstGeom prst="rect">
                  <a:avLst/>
                </a:prstGeom>
              </p:spPr>
            </p:pic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EA17C780-11B0-EEC2-7450-FCFF4FE8E49F}"/>
                    </a:ext>
                  </a:extLst>
                </p:cNvPr>
                <p:cNvSpPr/>
                <p:nvPr/>
              </p:nvSpPr>
              <p:spPr>
                <a:xfrm>
                  <a:off x="4568235" y="5188287"/>
                  <a:ext cx="200025" cy="22941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37623BC-FF5C-F756-A70D-BA3D4769213F}"/>
                </a:ext>
              </a:extLst>
            </p:cNvPr>
            <p:cNvSpPr txBox="1"/>
            <p:nvPr/>
          </p:nvSpPr>
          <p:spPr>
            <a:xfrm>
              <a:off x="416506" y="3837158"/>
              <a:ext cx="529093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Resolving the cell cycles of slender and procyclic forms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Briggs </a:t>
              </a:r>
              <a:r>
                <a: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et al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(2023)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BioRxiv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893A4B59-39E2-61C7-83A4-EB81CEF10A6B}"/>
              </a:ext>
            </a:extLst>
          </p:cNvPr>
          <p:cNvSpPr txBox="1"/>
          <p:nvPr/>
        </p:nvSpPr>
        <p:spPr>
          <a:xfrm>
            <a:off x="6677748" y="958513"/>
            <a:ext cx="5514252" cy="29238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is cell cycle commitment regulated?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Does the African Trypanosome cell cycle have a “restriction point”?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Mining data sets for putative regulators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Developing a fluorescent cell cycle report system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B34BBA93-1693-F1AF-F4E4-BF8655A1A2FA}"/>
              </a:ext>
            </a:extLst>
          </p:cNvPr>
          <p:cNvGrpSpPr>
            <a:grpSpLocks noChangeAspect="1"/>
          </p:cNvGrpSpPr>
          <p:nvPr/>
        </p:nvGrpSpPr>
        <p:grpSpPr>
          <a:xfrm>
            <a:off x="7469061" y="3977051"/>
            <a:ext cx="3104796" cy="2808079"/>
            <a:chOff x="6292872" y="4237555"/>
            <a:chExt cx="2718637" cy="2458824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99D870B6-AB2E-860D-9B2C-1D4539A83A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25028" t="26828" r="41010" b="50067"/>
            <a:stretch/>
          </p:blipFill>
          <p:spPr>
            <a:xfrm>
              <a:off x="6292872" y="4237555"/>
              <a:ext cx="2718637" cy="2458824"/>
            </a:xfrm>
            <a:prstGeom prst="rect">
              <a:avLst/>
            </a:prstGeom>
          </p:spPr>
        </p:pic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ECDAFF68-3290-1FE8-4C89-8D8F106B7DF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89570" y="4450249"/>
              <a:ext cx="148590" cy="148590"/>
            </a:xfrm>
            <a:prstGeom prst="rect">
              <a:avLst/>
            </a:prstGeom>
            <a:solidFill>
              <a:srgbClr val="FFADAD"/>
            </a:solidFill>
            <a:ln>
              <a:solidFill>
                <a:srgbClr val="FF49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AB57FC78-F9E8-0FF8-7996-928905DA12F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87665" y="4762669"/>
              <a:ext cx="148590" cy="148590"/>
            </a:xfrm>
            <a:prstGeom prst="rect">
              <a:avLst/>
            </a:prstGeom>
            <a:solidFill>
              <a:srgbClr val="99FF99"/>
            </a:solidFill>
            <a:ln>
              <a:solidFill>
                <a:srgbClr val="02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81288195-59F4-8E31-0C26-032B57497C21}"/>
                </a:ext>
              </a:extLst>
            </p:cNvPr>
            <p:cNvSpPr txBox="1"/>
            <p:nvPr/>
          </p:nvSpPr>
          <p:spPr>
            <a:xfrm>
              <a:off x="8189004" y="4369902"/>
              <a:ext cx="61266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dot1a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ED5C0453-6E8E-DC8C-F19B-794829524363}"/>
                </a:ext>
              </a:extLst>
            </p:cNvPr>
            <p:cNvSpPr txBox="1"/>
            <p:nvPr/>
          </p:nvSpPr>
          <p:spPr>
            <a:xfrm>
              <a:off x="8168618" y="4680084"/>
              <a:ext cx="60042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orc1b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6339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244F97-A51F-445B-4CB0-B15681D584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4" t="51745" r="66791" b="14333"/>
          <a:stretch/>
        </p:blipFill>
        <p:spPr bwMode="auto">
          <a:xfrm>
            <a:off x="5234380" y="2476499"/>
            <a:ext cx="1457326" cy="1905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45446A6-3D55-A614-1814-C7D8F8D9BC82}"/>
              </a:ext>
            </a:extLst>
          </p:cNvPr>
          <p:cNvSpPr txBox="1"/>
          <p:nvPr/>
        </p:nvSpPr>
        <p:spPr>
          <a:xfrm>
            <a:off x="5009203" y="4374369"/>
            <a:ext cx="1899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i="1" dirty="0">
                <a:solidFill>
                  <a:srgbClr val="0070C0"/>
                </a:solidFill>
              </a:rPr>
              <a:t>Andrew MacLean</a:t>
            </a:r>
          </a:p>
        </p:txBody>
      </p:sp>
    </p:spTree>
    <p:extLst>
      <p:ext uri="{BB962C8B-B14F-4D97-AF65-F5344CB8AC3E}">
        <p14:creationId xmlns:p14="http://schemas.microsoft.com/office/powerpoint/2010/main" val="21898950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3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4A5269A-8446-37E8-6302-A796E33C0914}"/>
              </a:ext>
            </a:extLst>
          </p:cNvPr>
          <p:cNvSpPr/>
          <p:nvPr/>
        </p:nvSpPr>
        <p:spPr>
          <a:xfrm>
            <a:off x="973122" y="481485"/>
            <a:ext cx="10268125" cy="45854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3584971" y="2775825"/>
            <a:ext cx="49441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Dr Andrew Maclean</a:t>
            </a:r>
          </a:p>
          <a:p>
            <a:pPr algn="ctr"/>
            <a:r>
              <a:rPr lang="en-GB" sz="2400" dirty="0"/>
              <a:t>Sir Henry </a:t>
            </a:r>
            <a:r>
              <a:rPr lang="en-GB" sz="2400" dirty="0" err="1"/>
              <a:t>Wellcome</a:t>
            </a:r>
            <a:r>
              <a:rPr lang="en-GB" sz="2400" dirty="0"/>
              <a:t> Postdoc Fellow, WCIP </a:t>
            </a:r>
          </a:p>
          <a:p>
            <a:pPr algn="ctr"/>
            <a:r>
              <a:rPr lang="en-GB" sz="2400" dirty="0"/>
              <a:t>SII away day </a:t>
            </a:r>
          </a:p>
          <a:p>
            <a:pPr algn="ctr"/>
            <a:r>
              <a:rPr lang="en-GB" sz="2400" dirty="0">
                <a:cs typeface="Arial" panose="020B0604020202020204" pitchFamily="34" charset="0"/>
              </a:rPr>
              <a:t>17</a:t>
            </a:r>
            <a:r>
              <a:rPr lang="en-GB" sz="2400" baseline="30000" dirty="0">
                <a:cs typeface="Arial" panose="020B0604020202020204" pitchFamily="34" charset="0"/>
              </a:rPr>
              <a:t>th</a:t>
            </a:r>
            <a:r>
              <a:rPr lang="en-GB" sz="2400" dirty="0">
                <a:cs typeface="Arial" panose="020B0604020202020204" pitchFamily="34" charset="0"/>
              </a:rPr>
              <a:t> January 2023</a:t>
            </a:r>
            <a:endParaRPr lang="en-GB" sz="2800" dirty="0"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763906" y="6488668"/>
            <a:ext cx="2195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Art by Odra Noel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71696E66-489D-444A-B0A2-80F9FBAC37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87541" y="5652352"/>
            <a:ext cx="1960155" cy="1014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 descr="CollMVLS_keyline.png">
            <a:extLst>
              <a:ext uri="{FF2B5EF4-FFF2-40B4-BE49-F238E27FC236}">
                <a16:creationId xmlns:a16="http://schemas.microsoft.com/office/drawing/2014/main" id="{F29AF7A7-1C93-4EF7-9B79-E39DD9EB33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4453"/>
          <a:stretch/>
        </p:blipFill>
        <p:spPr bwMode="auto">
          <a:xfrm>
            <a:off x="7498853" y="5643066"/>
            <a:ext cx="738596" cy="1014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 descr="WCIP Logo">
            <a:extLst>
              <a:ext uri="{FF2B5EF4-FFF2-40B4-BE49-F238E27FC236}">
                <a16:creationId xmlns:a16="http://schemas.microsoft.com/office/drawing/2014/main" id="{B25FA6C4-6823-4287-BFF2-2E6C5A0289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" r="367"/>
          <a:stretch/>
        </p:blipFill>
        <p:spPr bwMode="auto">
          <a:xfrm>
            <a:off x="1760479" y="5643071"/>
            <a:ext cx="2026085" cy="101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the Sir Graeme Davies Building behind the Sii marquee and Management &amp; Committees in text">
            <a:extLst>
              <a:ext uri="{FF2B5EF4-FFF2-40B4-BE49-F238E27FC236}">
                <a16:creationId xmlns:a16="http://schemas.microsoft.com/office/drawing/2014/main" id="{5C12A792-F31D-ACAF-71B6-F67D398FA0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9" r="61423" b="77422"/>
          <a:stretch/>
        </p:blipFill>
        <p:spPr bwMode="auto">
          <a:xfrm>
            <a:off x="5939374" y="5643068"/>
            <a:ext cx="1424737" cy="1014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ml128x\AppData\Local\Microsoft\Windows\Temporary Internet Files\Content.Outlook\CMH8NDLF\AC5D1FC9-8C04-48B1-BD0B-1A6223945D20.jpeg">
            <a:extLst>
              <a:ext uri="{FF2B5EF4-FFF2-40B4-BE49-F238E27FC236}">
                <a16:creationId xmlns:a16="http://schemas.microsoft.com/office/drawing/2014/main" id="{2D6F8F9E-6CCC-AE5E-0F1C-DDAF2805F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44792" y1="25490" x2="44792" y2="25490"/>
                        <a14:backgroundMark x1="58150" y1="27288" x2="58150" y2="27288"/>
                        <a14:backgroundMark x1="40257" y1="69608" x2="40257" y2="69608"/>
                        <a14:backgroundMark x1="22120" y1="47222" x2="22120" y2="47222"/>
                        <a14:backgroundMark x1="19325" y1="41750" x2="19325" y2="41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65372" y="3519942"/>
            <a:ext cx="1969770" cy="1477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CD10A76-B369-3A87-F1EC-7FB1B431B2CD}"/>
              </a:ext>
            </a:extLst>
          </p:cNvPr>
          <p:cNvSpPr txBox="1"/>
          <p:nvPr/>
        </p:nvSpPr>
        <p:spPr>
          <a:xfrm>
            <a:off x="2222304" y="1170339"/>
            <a:ext cx="7669475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300" b="1" dirty="0">
                <a:latin typeface="+mj-lt"/>
              </a:rPr>
              <a:t>Exploring the divergent respiratory complexes in </a:t>
            </a:r>
            <a:r>
              <a:rPr lang="en-GB" sz="4300" b="1" i="1" dirty="0">
                <a:latin typeface="+mj-lt"/>
              </a:rPr>
              <a:t>Toxoplasma </a:t>
            </a:r>
            <a:r>
              <a:rPr lang="en-GB" sz="4300" b="1" dirty="0">
                <a:latin typeface="+mj-lt"/>
              </a:rPr>
              <a:t>parasites</a:t>
            </a:r>
          </a:p>
        </p:txBody>
      </p:sp>
    </p:spTree>
    <p:extLst>
      <p:ext uri="{BB962C8B-B14F-4D97-AF65-F5344CB8AC3E}">
        <p14:creationId xmlns:p14="http://schemas.microsoft.com/office/powerpoint/2010/main" val="32676649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83225815B90F04C8C5E7021565882B8" ma:contentTypeVersion="16" ma:contentTypeDescription="Create a new document." ma:contentTypeScope="" ma:versionID="e04bb35fed4e206d984a3269153a6857">
  <xsd:schema xmlns:xsd="http://www.w3.org/2001/XMLSchema" xmlns:xs="http://www.w3.org/2001/XMLSchema" xmlns:p="http://schemas.microsoft.com/office/2006/metadata/properties" xmlns:ns2="c8fe5027-0307-4eeb-87de-fdae8813655f" xmlns:ns3="e64dcdc2-737e-4dfb-b8f4-14e3e1733890" targetNamespace="http://schemas.microsoft.com/office/2006/metadata/properties" ma:root="true" ma:fieldsID="726a04d052b4f206339f72e673f2a28c" ns2:_="" ns3:_="">
    <xsd:import namespace="c8fe5027-0307-4eeb-87de-fdae8813655f"/>
    <xsd:import namespace="e64dcdc2-737e-4dfb-b8f4-14e3e173389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fe5027-0307-4eeb-87de-fdae881365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7306b285-ac2c-4225-b56d-e54690cf9c9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4dcdc2-737e-4dfb-b8f4-14e3e1733890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f6fca7a-67a6-4b64-a717-2ae2fd9a4c96}" ma:internalName="TaxCatchAll" ma:showField="CatchAllData" ma:web="e64dcdc2-737e-4dfb-b8f4-14e3e173389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64dcdc2-737e-4dfb-b8f4-14e3e1733890" xsi:nil="true"/>
    <lcf76f155ced4ddcb4097134ff3c332f xmlns="c8fe5027-0307-4eeb-87de-fdae8813655f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06C80AD-F5AB-4F5D-A48E-1E7C6FE41924}"/>
</file>

<file path=customXml/itemProps2.xml><?xml version="1.0" encoding="utf-8"?>
<ds:datastoreItem xmlns:ds="http://schemas.openxmlformats.org/officeDocument/2006/customXml" ds:itemID="{808262BA-9BC6-4C00-9288-B14108FD2C62}"/>
</file>

<file path=customXml/itemProps3.xml><?xml version="1.0" encoding="utf-8"?>
<ds:datastoreItem xmlns:ds="http://schemas.openxmlformats.org/officeDocument/2006/customXml" ds:itemID="{B50DF942-FD02-4E6E-BA90-9BED06824B7F}"/>
</file>

<file path=docProps/app.xml><?xml version="1.0" encoding="utf-8"?>
<Properties xmlns="http://schemas.openxmlformats.org/officeDocument/2006/extended-properties" xmlns:vt="http://schemas.openxmlformats.org/officeDocument/2006/docPropsVTypes">
  <TotalTime>3489</TotalTime>
  <Words>607</Words>
  <Application>Microsoft Office PowerPoint</Application>
  <PresentationFormat>Widescreen</PresentationFormat>
  <Paragraphs>171</Paragraphs>
  <Slides>14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AdvOT596495f2</vt:lpstr>
      <vt:lpstr>Arial</vt:lpstr>
      <vt:lpstr>Calibri</vt:lpstr>
      <vt:lpstr>Calibri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Richard McCulloch</dc:creator>
  <cp:lastModifiedBy>Dawn Mylet</cp:lastModifiedBy>
  <cp:revision>26</cp:revision>
  <cp:lastPrinted>2023-01-16T10:01:35Z</cp:lastPrinted>
  <dcterms:created xsi:type="dcterms:W3CDTF">2021-01-25T14:06:21Z</dcterms:created>
  <dcterms:modified xsi:type="dcterms:W3CDTF">2023-01-16T20:55:40Z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0x010100583225815B90F04C8C5E7021565882B8</vt:lpwstr>
  </property>
</Properties>
</file>