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72" r:id="rId3"/>
    <p:sldId id="276" r:id="rId4"/>
    <p:sldId id="278" r:id="rId5"/>
    <p:sldId id="279" r:id="rId6"/>
    <p:sldId id="274" r:id="rId7"/>
    <p:sldId id="273" r:id="rId8"/>
    <p:sldId id="271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C53F4-A7BF-4952-B9D5-09EDE0CA9ABA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296E-BE39-4C82-AA8F-EECAA1F62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Doesn’t only offer superior structural characterisation to enable classical diagnosis, but brings opportunities for metabolic imaging for mechanistic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315-3EED-4705-ACB9-92AB563D6F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1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2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3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9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8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9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4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4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4473-97B4-4620-8AC3-BA73F0B864D1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6FA3-238F-4EC2-B22D-4D6453375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01FFF-F8F9-E5F7-122C-4FE3F224FF34}"/>
              </a:ext>
            </a:extLst>
          </p:cNvPr>
          <p:cNvSpPr txBox="1"/>
          <p:nvPr/>
        </p:nvSpPr>
        <p:spPr>
          <a:xfrm>
            <a:off x="3657600" y="1250730"/>
            <a:ext cx="416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Overview: Clinical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A4F74-219A-ACAE-5DF5-80379E620FF1}"/>
              </a:ext>
            </a:extLst>
          </p:cNvPr>
          <p:cNvSpPr txBox="1"/>
          <p:nvPr/>
        </p:nvSpPr>
        <p:spPr>
          <a:xfrm>
            <a:off x="4992414" y="3699641"/>
            <a:ext cx="116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 Evans</a:t>
            </a:r>
          </a:p>
        </p:txBody>
      </p:sp>
    </p:spTree>
    <p:extLst>
      <p:ext uri="{BB962C8B-B14F-4D97-AF65-F5344CB8AC3E}">
        <p14:creationId xmlns:p14="http://schemas.microsoft.com/office/powerpoint/2010/main" val="79914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head and shoulders image of Stefan Siebert">
            <a:extLst>
              <a:ext uri="{FF2B5EF4-FFF2-40B4-BE49-F238E27FC236}">
                <a16:creationId xmlns:a16="http://schemas.microsoft.com/office/drawing/2014/main" id="{B1BBE3A0-AE4D-3395-F2E8-B0B91CB6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7" y="777879"/>
            <a:ext cx="2016264" cy="26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ile shot of Professor Jonathan Cavanagh">
            <a:extLst>
              <a:ext uri="{FF2B5EF4-FFF2-40B4-BE49-F238E27FC236}">
                <a16:creationId xmlns:a16="http://schemas.microsoft.com/office/drawing/2014/main" id="{5E880A02-FB5A-E4A1-2D69-475E64FB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76" y="3809511"/>
            <a:ext cx="2127700" cy="27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 Neil Basu profile">
            <a:extLst>
              <a:ext uri="{FF2B5EF4-FFF2-40B4-BE49-F238E27FC236}">
                <a16:creationId xmlns:a16="http://schemas.microsoft.com/office/drawing/2014/main" id="{47F5093B-2A32-A2CC-EBFD-5EA7F7E7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31" y="3809511"/>
            <a:ext cx="2127700" cy="27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DC2ECFD-DA54-E0E0-52A7-8A83EBA9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15" y="777754"/>
            <a:ext cx="2016264" cy="26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7ECD2B9-4BD0-3630-F79D-6838B611A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16778"/>
          <a:stretch/>
        </p:blipFill>
        <p:spPr bwMode="auto">
          <a:xfrm>
            <a:off x="5646131" y="777080"/>
            <a:ext cx="2162434" cy="26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urelie Najm (@AurelieRheumo) / Twitter">
            <a:extLst>
              <a:ext uri="{FF2B5EF4-FFF2-40B4-BE49-F238E27FC236}">
                <a16:creationId xmlns:a16="http://schemas.microsoft.com/office/drawing/2014/main" id="{DE59F1EA-6569-16BF-F0AD-921335938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r="6493"/>
          <a:stretch/>
        </p:blipFill>
        <p:spPr bwMode="auto">
          <a:xfrm>
            <a:off x="2848421" y="777754"/>
            <a:ext cx="2297713" cy="26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eadshot of Antonio Ho">
            <a:extLst>
              <a:ext uri="{FF2B5EF4-FFF2-40B4-BE49-F238E27FC236}">
                <a16:creationId xmlns:a16="http://schemas.microsoft.com/office/drawing/2014/main" id="{525C85A5-643E-51DD-6E34-04B9741B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4" y="3809511"/>
            <a:ext cx="1970092" cy="27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67EC9-814F-E2A9-71A5-50059AC590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578"/>
          <a:stretch/>
        </p:blipFill>
        <p:spPr>
          <a:xfrm>
            <a:off x="7194346" y="3809564"/>
            <a:ext cx="2422229" cy="2758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2CE71-BF45-30C9-D424-A71DF64205A6}"/>
              </a:ext>
            </a:extLst>
          </p:cNvPr>
          <p:cNvSpPr txBox="1"/>
          <p:nvPr/>
        </p:nvSpPr>
        <p:spPr>
          <a:xfrm>
            <a:off x="545736" y="3454793"/>
            <a:ext cx="14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Stefan Siebert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9A388-667B-A06D-4E2D-5F48BFBE2C74}"/>
              </a:ext>
            </a:extLst>
          </p:cNvPr>
          <p:cNvSpPr txBox="1"/>
          <p:nvPr/>
        </p:nvSpPr>
        <p:spPr>
          <a:xfrm>
            <a:off x="3382304" y="3454394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Aurelie </a:t>
            </a:r>
            <a:r>
              <a:rPr lang="en-US" dirty="0" err="1"/>
              <a:t>Najm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DF53E-691D-B9CE-DEAE-363801F0A2AE}"/>
              </a:ext>
            </a:extLst>
          </p:cNvPr>
          <p:cNvSpPr txBox="1"/>
          <p:nvPr/>
        </p:nvSpPr>
        <p:spPr>
          <a:xfrm>
            <a:off x="6232359" y="345439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Neil Millar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8E29F-AB27-78CE-66D0-4DD038A12120}"/>
              </a:ext>
            </a:extLst>
          </p:cNvPr>
          <p:cNvSpPr txBox="1"/>
          <p:nvPr/>
        </p:nvSpPr>
        <p:spPr>
          <a:xfrm>
            <a:off x="9066855" y="345856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Emma Thomson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6DFFC-35AB-5123-D80B-96D3314A1EE4}"/>
              </a:ext>
            </a:extLst>
          </p:cNvPr>
          <p:cNvSpPr txBox="1"/>
          <p:nvPr/>
        </p:nvSpPr>
        <p:spPr>
          <a:xfrm>
            <a:off x="890871" y="6511717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Toni Ho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AB5BB-5B6A-581F-5BA3-C7E6006B85F4}"/>
              </a:ext>
            </a:extLst>
          </p:cNvPr>
          <p:cNvSpPr txBox="1"/>
          <p:nvPr/>
        </p:nvSpPr>
        <p:spPr>
          <a:xfrm>
            <a:off x="3005935" y="651469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Neil </a:t>
            </a:r>
            <a:r>
              <a:rPr lang="en-US" dirty="0" err="1"/>
              <a:t>Basu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89716-7541-217D-0A99-A254E156E762}"/>
              </a:ext>
            </a:extLst>
          </p:cNvPr>
          <p:cNvSpPr txBox="1"/>
          <p:nvPr/>
        </p:nvSpPr>
        <p:spPr>
          <a:xfrm>
            <a:off x="4990035" y="6511717"/>
            <a:ext cx="199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Jonathan Cavanagh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9EC71-4C9F-58D4-7710-3FA588C0D8BF}"/>
              </a:ext>
            </a:extLst>
          </p:cNvPr>
          <p:cNvSpPr txBox="1"/>
          <p:nvPr/>
        </p:nvSpPr>
        <p:spPr>
          <a:xfrm>
            <a:off x="7935462" y="6526884"/>
            <a:ext cx="116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 Evans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5CF1E-B5F2-BAB2-3C17-B4D259178EB1}"/>
              </a:ext>
            </a:extLst>
          </p:cNvPr>
          <p:cNvSpPr txBox="1"/>
          <p:nvPr/>
        </p:nvSpPr>
        <p:spPr>
          <a:xfrm>
            <a:off x="4667660" y="214236"/>
            <a:ext cx="18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Who are we?</a:t>
            </a:r>
          </a:p>
        </p:txBody>
      </p:sp>
      <p:pic>
        <p:nvPicPr>
          <p:cNvPr id="1026" name="Picture 2" descr="Chris Moxon Staff profile">
            <a:extLst>
              <a:ext uri="{FF2B5EF4-FFF2-40B4-BE49-F238E27FC236}">
                <a16:creationId xmlns:a16="http://schemas.microsoft.com/office/drawing/2014/main" id="{1A2E2E66-82CD-5823-6491-BD120DDA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22" y="3784821"/>
            <a:ext cx="1980796" cy="27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C76C9-D86B-D4CD-EAF9-F7CF64E54F8F}"/>
              </a:ext>
            </a:extLst>
          </p:cNvPr>
          <p:cNvSpPr txBox="1"/>
          <p:nvPr/>
        </p:nvSpPr>
        <p:spPr>
          <a:xfrm>
            <a:off x="10358532" y="6539478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 </a:t>
            </a:r>
            <a:r>
              <a:rPr lang="en-US" dirty="0" err="1"/>
              <a:t>Moxon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EAD8B-C23F-96CC-5039-78CA6E9A91FC}"/>
              </a:ext>
            </a:extLst>
          </p:cNvPr>
          <p:cNvSpPr txBox="1"/>
          <p:nvPr/>
        </p:nvSpPr>
        <p:spPr>
          <a:xfrm>
            <a:off x="4677103" y="262760"/>
            <a:ext cx="234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do we do ?</a:t>
            </a:r>
          </a:p>
        </p:txBody>
      </p:sp>
      <p:pic>
        <p:nvPicPr>
          <p:cNvPr id="5122" name="Picture 2" descr="Glasgow health board takes legal action against hospital contractor |  Glasgow | The Guardian">
            <a:extLst>
              <a:ext uri="{FF2B5EF4-FFF2-40B4-BE49-F238E27FC236}">
                <a16:creationId xmlns:a16="http://schemas.microsoft.com/office/drawing/2014/main" id="{26F0B042-B912-DB90-E850-00419BB1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94" y="1018369"/>
            <a:ext cx="5031828" cy="30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iversity of Glasgow - Explore - Our campuses - Gilmorehill">
            <a:extLst>
              <a:ext uri="{FF2B5EF4-FFF2-40B4-BE49-F238E27FC236}">
                <a16:creationId xmlns:a16="http://schemas.microsoft.com/office/drawing/2014/main" id="{510C4E93-CEE5-D89D-5415-3BBCED7A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" y="1140733"/>
            <a:ext cx="6474372" cy="27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FF6B3-56A6-9CE9-5F43-9CE42D795CCD}"/>
              </a:ext>
            </a:extLst>
          </p:cNvPr>
          <p:cNvSpPr txBox="1"/>
          <p:nvPr/>
        </p:nvSpPr>
        <p:spPr>
          <a:xfrm>
            <a:off x="2777729" y="4086684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1A5F5-6F6B-6BCF-F181-6A161559C5D0}"/>
              </a:ext>
            </a:extLst>
          </p:cNvPr>
          <p:cNvSpPr txBox="1"/>
          <p:nvPr/>
        </p:nvSpPr>
        <p:spPr>
          <a:xfrm>
            <a:off x="8103866" y="4086684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Health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14445-5A59-7908-D73E-56F6B4301390}"/>
              </a:ext>
            </a:extLst>
          </p:cNvPr>
          <p:cNvSpPr txBox="1"/>
          <p:nvPr/>
        </p:nvSpPr>
        <p:spPr>
          <a:xfrm>
            <a:off x="3440859" y="4793937"/>
            <a:ext cx="6502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activities</a:t>
            </a:r>
          </a:p>
          <a:p>
            <a:r>
              <a:rPr lang="en-US" dirty="0"/>
              <a:t>Academics within the School</a:t>
            </a:r>
          </a:p>
          <a:p>
            <a:r>
              <a:rPr lang="en-US" dirty="0"/>
              <a:t>Clinical Responsibilities within the NHS, including out of hours work</a:t>
            </a:r>
          </a:p>
        </p:txBody>
      </p:sp>
    </p:spTree>
    <p:extLst>
      <p:ext uri="{BB962C8B-B14F-4D97-AF65-F5344CB8AC3E}">
        <p14:creationId xmlns:p14="http://schemas.microsoft.com/office/powerpoint/2010/main" val="204492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D3C5E-9E14-59E7-A078-D0B04E2DA1E6}"/>
              </a:ext>
            </a:extLst>
          </p:cNvPr>
          <p:cNvSpPr txBox="1"/>
          <p:nvPr/>
        </p:nvSpPr>
        <p:spPr>
          <a:xfrm>
            <a:off x="4529958" y="525518"/>
            <a:ext cx="266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is our Vision?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E8295-BBF0-556A-0877-0F28101D931E}"/>
              </a:ext>
            </a:extLst>
          </p:cNvPr>
          <p:cNvSpPr txBox="1"/>
          <p:nvPr/>
        </p:nvSpPr>
        <p:spPr>
          <a:xfrm>
            <a:off x="966952" y="1282261"/>
            <a:ext cx="9459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promote clinically based research within the School and elsewhere in MVLS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provide clinical expertise to teaching within the School as well as other Schools within MVLS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promote broader research interaction with clinicians more generally within Greater Glasgow and Clyde Health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powerful advocates for academic clinical medicine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32035D-7AC1-25D6-B6EA-FB65CA5A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39" y="3036587"/>
            <a:ext cx="3181595" cy="35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291B9-3CCF-73B1-7545-7B4FF15D1E54}"/>
              </a:ext>
            </a:extLst>
          </p:cNvPr>
          <p:cNvSpPr txBox="1"/>
          <p:nvPr/>
        </p:nvSpPr>
        <p:spPr>
          <a:xfrm>
            <a:off x="4193627" y="725214"/>
            <a:ext cx="386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are the Opportunities?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A46BE-4AC3-6E45-82A6-7BE5609FFA0A}"/>
              </a:ext>
            </a:extLst>
          </p:cNvPr>
          <p:cNvSpPr txBox="1"/>
          <p:nvPr/>
        </p:nvSpPr>
        <p:spPr>
          <a:xfrm>
            <a:off x="1630325" y="1711841"/>
            <a:ext cx="8931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Opportunities to obtain funding for clinically relevant projects (laboratory or informatic based) and other translational funding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clinical lecturers who can be funded to spend 1 day a week in a research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Possibility of clinical PhD training (support funder dependent but local opportunities also e.g. TRAM Scheme for musculoskeletal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UK Biobank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 of clinical and diagnostic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32517B-312A-032D-1904-28805BF5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" y="210206"/>
            <a:ext cx="5213458" cy="5444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6C77A-9EBF-8726-1E75-4352B12434E4}"/>
              </a:ext>
            </a:extLst>
          </p:cNvPr>
          <p:cNvSpPr txBox="1"/>
          <p:nvPr/>
        </p:nvSpPr>
        <p:spPr>
          <a:xfrm>
            <a:off x="4799682" y="54994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Example: UKRI/MRC Grants for Experimental Medicine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24E59FA-A5DD-0F37-2731-07E94F27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82" y="1647471"/>
            <a:ext cx="6925997" cy="3563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E3C3E-4AAB-2A6C-969B-F83A8C4D5C6C}"/>
              </a:ext>
            </a:extLst>
          </p:cNvPr>
          <p:cNvSpPr txBox="1"/>
          <p:nvPr/>
        </p:nvSpPr>
        <p:spPr>
          <a:xfrm>
            <a:off x="7714593" y="6001462"/>
            <a:ext cx="203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Jonathan Cavanagh</a:t>
            </a:r>
          </a:p>
        </p:txBody>
      </p:sp>
    </p:spTree>
    <p:extLst>
      <p:ext uri="{BB962C8B-B14F-4D97-AF65-F5344CB8AC3E}">
        <p14:creationId xmlns:p14="http://schemas.microsoft.com/office/powerpoint/2010/main" val="107431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4D58A-6870-E2F2-BE40-A77C7C83D5D0}"/>
              </a:ext>
            </a:extLst>
          </p:cNvPr>
          <p:cNvSpPr txBox="1"/>
          <p:nvPr/>
        </p:nvSpPr>
        <p:spPr>
          <a:xfrm>
            <a:off x="630621" y="58535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www.glasgowctu.org</a:t>
            </a:r>
            <a:r>
              <a:rPr lang="en-US" dirty="0"/>
              <a:t>/Home/about-us/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19256-7B25-24AB-B1C6-B334DD21AEF0}"/>
              </a:ext>
            </a:extLst>
          </p:cNvPr>
          <p:cNvSpPr txBox="1"/>
          <p:nvPr/>
        </p:nvSpPr>
        <p:spPr>
          <a:xfrm>
            <a:off x="1229711" y="419869"/>
            <a:ext cx="4056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effectLst/>
                <a:latin typeface="Roboto" panose="020F0502020204030204" pitchFamily="34" charset="0"/>
              </a:rPr>
              <a:t>Example: Glasgow Clinical Trials Unit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2E921-A16F-0922-9656-5A16D4B64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0" y="1505903"/>
            <a:ext cx="7772400" cy="400198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79997B3-9956-4E78-C5B1-1DEEA34C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32" y="122525"/>
            <a:ext cx="4625428" cy="19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115B63-7079-0C66-648D-779BE3F77E2D}"/>
              </a:ext>
            </a:extLst>
          </p:cNvPr>
          <p:cNvSpPr txBox="1"/>
          <p:nvPr/>
        </p:nvSpPr>
        <p:spPr>
          <a:xfrm>
            <a:off x="8240111" y="5484194"/>
            <a:ext cx="15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Stefan Siebert</a:t>
            </a:r>
          </a:p>
        </p:txBody>
      </p:sp>
    </p:spTree>
    <p:extLst>
      <p:ext uri="{BB962C8B-B14F-4D97-AF65-F5344CB8AC3E}">
        <p14:creationId xmlns:p14="http://schemas.microsoft.com/office/powerpoint/2010/main" val="28064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rs.lars1-pc.000\ownCloud\_ICE7T\IMG_1963.JPG">
            <a:extLst>
              <a:ext uri="{FF2B5EF4-FFF2-40B4-BE49-F238E27FC236}">
                <a16:creationId xmlns:a16="http://schemas.microsoft.com/office/drawing/2014/main" id="{544595D2-E262-A7E7-935E-5075A5C2A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2615" r="33438" b="15299"/>
          <a:stretch/>
        </p:blipFill>
        <p:spPr bwMode="auto">
          <a:xfrm>
            <a:off x="270488" y="1900148"/>
            <a:ext cx="1826769" cy="24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00" y="365125"/>
            <a:ext cx="8089275" cy="1325563"/>
          </a:xfrm>
        </p:spPr>
        <p:txBody>
          <a:bodyPr>
            <a:noAutofit/>
          </a:bodyPr>
          <a:lstStyle/>
          <a:p>
            <a:r>
              <a:rPr lang="en-GB" sz="2800" b="1" dirty="0"/>
              <a:t>Example: </a:t>
            </a:r>
            <a:r>
              <a:rPr lang="en-GB" sz="2800" dirty="0"/>
              <a:t>7T scanner at QEUH – </a:t>
            </a:r>
            <a:br>
              <a:rPr lang="en-GB" sz="2800" dirty="0"/>
            </a:br>
            <a:r>
              <a:rPr lang="en-GB" sz="2800" dirty="0"/>
              <a:t>Basic Science &amp; Innovation &amp; Clinical mechanism – Scientific, societal and economic benefits</a:t>
            </a:r>
          </a:p>
        </p:txBody>
      </p:sp>
      <p:pic>
        <p:nvPicPr>
          <p:cNvPr id="15" name="Picture 5" descr="UoG_keyline_regular_locku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154"/>
            <a:ext cx="2463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75" y="513154"/>
            <a:ext cx="1638925" cy="108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43" y="1902488"/>
            <a:ext cx="1826769" cy="24514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21" y="1902488"/>
            <a:ext cx="1826769" cy="245146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63800" y="1839977"/>
            <a:ext cx="1308850" cy="5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Tesla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00519" y="1839976"/>
            <a:ext cx="1308850" cy="5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Tesla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0488" y="1908683"/>
            <a:ext cx="1826769" cy="523220"/>
          </a:xfrm>
          <a:prstGeom prst="rect">
            <a:avLst/>
          </a:prstGeom>
          <a:solidFill>
            <a:srgbClr val="74BBB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Siemens Terra delivered Nov 2016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B724FD9-EE66-96B8-8417-9C830BD924F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5" t="75406" r="13576" b="18110"/>
          <a:stretch/>
        </p:blipFill>
        <p:spPr bwMode="auto">
          <a:xfrm>
            <a:off x="9479326" y="2297612"/>
            <a:ext cx="2621935" cy="261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2AAE21C-BCF2-E9C9-711F-D63CA6007CF3}"/>
              </a:ext>
            </a:extLst>
          </p:cNvPr>
          <p:cNvSpPr txBox="1"/>
          <p:nvPr/>
        </p:nvSpPr>
        <p:spPr>
          <a:xfrm>
            <a:off x="6435146" y="3175080"/>
            <a:ext cx="3022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Fundamental research: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Layer-specific fMRI to elucidate brain mechanisms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UoG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hosted 2022 Human Brain Mapping conference,</a:t>
            </a:r>
            <a:b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2,700 international delegates)</a:t>
            </a:r>
          </a:p>
        </p:txBody>
      </p:sp>
      <p:pic>
        <p:nvPicPr>
          <p:cNvPr id="60" name="Picture 3">
            <a:extLst>
              <a:ext uri="{FF2B5EF4-FFF2-40B4-BE49-F238E27FC236}">
                <a16:creationId xmlns:a16="http://schemas.microsoft.com/office/drawing/2014/main" id="{96BD71A8-DEAA-4FF8-B12E-AE563A493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1" t="5140" r="13359"/>
          <a:stretch/>
        </p:blipFill>
        <p:spPr bwMode="auto">
          <a:xfrm>
            <a:off x="4778839" y="4666698"/>
            <a:ext cx="1567548" cy="17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2AAE21C-BCF2-E9C9-711F-D63CA6007CF3}"/>
              </a:ext>
            </a:extLst>
          </p:cNvPr>
          <p:cNvSpPr txBox="1"/>
          <p:nvPr/>
        </p:nvSpPr>
        <p:spPr>
          <a:xfrm>
            <a:off x="6396665" y="5092451"/>
            <a:ext cx="56448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State-of-the-art technologies.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Specialised RF coil developments improve image quality and extend 7T to image body regions not covered by commercial options 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coils for all three of the world’s high-field 11.5T MRI systems (Boston, Paris, Nottingham)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33DE9-0F24-6C98-637F-50F84D1C97E5}"/>
              </a:ext>
            </a:extLst>
          </p:cNvPr>
          <p:cNvSpPr txBox="1"/>
          <p:nvPr/>
        </p:nvSpPr>
        <p:spPr>
          <a:xfrm>
            <a:off x="6169594" y="1826713"/>
            <a:ext cx="3277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research: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Delivering enhanced diagnostics and transformational prognostic precision medicine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0F1B31-8E1C-FDB3-3129-F9EE07A5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A8342-98C5-7484-C126-A018063DFD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257" y="2476740"/>
            <a:ext cx="2260600" cy="622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180DF5-9697-7F0B-C9E4-802225B6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8" y="4402766"/>
            <a:ext cx="4117024" cy="23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94588-332B-1FBE-E845-AC695DD0DE33}"/>
              </a:ext>
            </a:extLst>
          </p:cNvPr>
          <p:cNvSpPr txBox="1"/>
          <p:nvPr/>
        </p:nvSpPr>
        <p:spPr>
          <a:xfrm>
            <a:off x="402703" y="6267833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Metabolic Imaging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00AA6-2726-A042-A6EC-A7FD03FFF767}"/>
              </a:ext>
            </a:extLst>
          </p:cNvPr>
          <p:cNvSpPr txBox="1"/>
          <p:nvPr/>
        </p:nvSpPr>
        <p:spPr>
          <a:xfrm>
            <a:off x="10790293" y="634484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Neil </a:t>
            </a:r>
            <a:r>
              <a:rPr lang="en-US" dirty="0" err="1"/>
              <a:t>Basu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71 0.0581 L 4.16667E-6 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/>
      <p:bldP spid="6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013C99-384F-454E-A756-436EDEC0B428}"/>
              </a:ext>
            </a:extLst>
          </p:cNvPr>
          <p:cNvSpPr txBox="1"/>
          <p:nvPr/>
        </p:nvSpPr>
        <p:spPr>
          <a:xfrm>
            <a:off x="1403498" y="712381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End Note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E6161-58D3-C14A-8D39-AACECD336246}"/>
              </a:ext>
            </a:extLst>
          </p:cNvPr>
          <p:cNvSpPr txBox="1"/>
          <p:nvPr/>
        </p:nvSpPr>
        <p:spPr>
          <a:xfrm>
            <a:off x="1403498" y="1594884"/>
            <a:ext cx="10156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contact any of us to discuss your ideas/ possibilities for research funding with a clinical emphasis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Plenty of opportunities for using human studies to explore fundamental biological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impact of studies of direct relevance to human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86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225815B90F04C8C5E7021565882B8" ma:contentTypeVersion="16" ma:contentTypeDescription="Create a new document." ma:contentTypeScope="" ma:versionID="e04bb35fed4e206d984a3269153a6857">
  <xsd:schema xmlns:xsd="http://www.w3.org/2001/XMLSchema" xmlns:xs="http://www.w3.org/2001/XMLSchema" xmlns:p="http://schemas.microsoft.com/office/2006/metadata/properties" xmlns:ns2="c8fe5027-0307-4eeb-87de-fdae8813655f" xmlns:ns3="e64dcdc2-737e-4dfb-b8f4-14e3e1733890" targetNamespace="http://schemas.microsoft.com/office/2006/metadata/properties" ma:root="true" ma:fieldsID="726a04d052b4f206339f72e673f2a28c" ns2:_="" ns3:_="">
    <xsd:import namespace="c8fe5027-0307-4eeb-87de-fdae8813655f"/>
    <xsd:import namespace="e64dcdc2-737e-4dfb-b8f4-14e3e173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e5027-0307-4eeb-87de-fdae88136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dcdc2-737e-4dfb-b8f4-14e3e173389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6fca7a-67a6-4b64-a717-2ae2fd9a4c96}" ma:internalName="TaxCatchAll" ma:showField="CatchAllData" ma:web="e64dcdc2-737e-4dfb-b8f4-14e3e173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F713D-E4F8-451E-9546-9CC21BE6B1FD}"/>
</file>

<file path=customXml/itemProps2.xml><?xml version="1.0" encoding="utf-8"?>
<ds:datastoreItem xmlns:ds="http://schemas.openxmlformats.org/officeDocument/2006/customXml" ds:itemID="{C3D6E31B-1F7B-4122-A1DD-2ED611330DEC}"/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389</Words>
  <Application>Microsoft Macintosh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7T scanner at QEUH –  Basic Science &amp; Innovation &amp; Clinical mechanism – Scientific, societal and economic benefits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 scanner at QEUH –  Basic Science &amp; Innovation &amp; Clinical mechanism – Scientific, societal and economic benefits</dc:title>
  <dc:creator>Neil Basu</dc:creator>
  <cp:lastModifiedBy>Thomas Evans</cp:lastModifiedBy>
  <cp:revision>26</cp:revision>
  <dcterms:created xsi:type="dcterms:W3CDTF">2023-01-11T20:05:53Z</dcterms:created>
  <dcterms:modified xsi:type="dcterms:W3CDTF">2023-01-16T15:41:16Z</dcterms:modified>
</cp:coreProperties>
</file>