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ink/ink1.xml" ContentType="application/inkml+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93255" r:id="rId4"/>
  </p:sldMasterIdLst>
  <p:notesMasterIdLst>
    <p:notesMasterId r:id="rId9"/>
  </p:notesMasterIdLst>
  <p:sldIdLst>
    <p:sldId id="976" r:id="rId5"/>
    <p:sldId id="977" r:id="rId6"/>
    <p:sldId id="256" r:id="rId7"/>
    <p:sldId id="98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5B050"/>
    <a:srgbClr val="2F5597"/>
    <a:srgbClr val="D300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11" autoAdjust="0"/>
    <p:restoredTop sz="95896"/>
  </p:normalViewPr>
  <p:slideViewPr>
    <p:cSldViewPr snapToGrid="0">
      <p:cViewPr varScale="1">
        <p:scale>
          <a:sx n="79" d="100"/>
          <a:sy n="79" d="100"/>
        </p:scale>
        <p:origin x="854" y="77"/>
      </p:cViewPr>
      <p:guideLst>
        <p:guide pos="3840"/>
        <p:guide orient="horz" pos="2160"/>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D06CA37-4CA2-465D-AD47-D0409F1871D8}" type="doc">
      <dgm:prSet loTypeId="urn:microsoft.com/office/officeart/2005/8/layout/venn1" loCatId="relationship" qsTypeId="urn:microsoft.com/office/officeart/2005/8/quickstyle/simple1" qsCatId="simple" csTypeId="urn:microsoft.com/office/officeart/2005/8/colors/colorful4" csCatId="colorful" phldr="1"/>
      <dgm:spPr/>
    </dgm:pt>
    <dgm:pt modelId="{F799C128-E9C8-4688-AB20-8D8542AB19D9}">
      <dgm:prSet phldrT="[Text]" custT="1"/>
      <dgm:spPr/>
      <dgm:t>
        <a:bodyPr/>
        <a:lstStyle/>
        <a:p>
          <a:pPr algn="ctr"/>
          <a:r>
            <a:rPr lang="en-GB" sz="1600" dirty="0">
              <a:solidFill>
                <a:schemeClr val="bg1"/>
              </a:solidFill>
              <a:latin typeface="Arial" panose="020B0604020202020204" pitchFamily="34" charset="0"/>
              <a:cs typeface="Arial" panose="020B0604020202020204" pitchFamily="34" charset="0"/>
            </a:rPr>
            <a:t>Innovation, Engagement &amp; Enterprise Strategy</a:t>
          </a:r>
        </a:p>
      </dgm:t>
    </dgm:pt>
    <dgm:pt modelId="{18AC818E-27AC-4322-BE7A-C774AABB8469}" type="parTrans" cxnId="{90220B33-4435-4FBE-A1C9-2B5224AE39A4}">
      <dgm:prSet/>
      <dgm:spPr/>
      <dgm:t>
        <a:bodyPr/>
        <a:lstStyle/>
        <a:p>
          <a:pPr algn="ctr"/>
          <a:endParaRPr lang="en-GB" sz="1600"/>
        </a:p>
      </dgm:t>
    </dgm:pt>
    <dgm:pt modelId="{E801F38C-EA53-4CFE-BA62-D496B7893615}" type="sibTrans" cxnId="{90220B33-4435-4FBE-A1C9-2B5224AE39A4}">
      <dgm:prSet/>
      <dgm:spPr/>
      <dgm:t>
        <a:bodyPr/>
        <a:lstStyle/>
        <a:p>
          <a:pPr algn="ctr"/>
          <a:endParaRPr lang="en-GB" sz="1600"/>
        </a:p>
      </dgm:t>
    </dgm:pt>
    <dgm:pt modelId="{5D2E1E3A-A6F9-4CFE-A539-CAA442A735C9}">
      <dgm:prSet phldrT="[Text]" custT="1"/>
      <dgm:spPr>
        <a:solidFill>
          <a:srgbClr val="950076">
            <a:alpha val="60000"/>
          </a:srgbClr>
        </a:solidFill>
      </dgm:spPr>
      <dgm:t>
        <a:bodyPr/>
        <a:lstStyle/>
        <a:p>
          <a:pPr algn="ctr"/>
          <a:r>
            <a:rPr lang="en-GB" sz="1600" dirty="0">
              <a:solidFill>
                <a:schemeClr val="bg1"/>
              </a:solidFill>
              <a:latin typeface="Arial" panose="020B0604020202020204" pitchFamily="34" charset="0"/>
              <a:cs typeface="Arial" panose="020B0604020202020204" pitchFamily="34" charset="0"/>
            </a:rPr>
            <a:t>Education Strategy </a:t>
          </a:r>
        </a:p>
      </dgm:t>
    </dgm:pt>
    <dgm:pt modelId="{7D46C011-1187-4128-9F54-AC07AE371A09}" type="parTrans" cxnId="{942B8BC4-FCB2-4E29-8DAF-ECFDE5E56FE8}">
      <dgm:prSet/>
      <dgm:spPr/>
      <dgm:t>
        <a:bodyPr/>
        <a:lstStyle/>
        <a:p>
          <a:pPr algn="ctr"/>
          <a:endParaRPr lang="en-GB" sz="1600"/>
        </a:p>
      </dgm:t>
    </dgm:pt>
    <dgm:pt modelId="{3CF152B9-D379-428F-91A8-109EB40070F2}" type="sibTrans" cxnId="{942B8BC4-FCB2-4E29-8DAF-ECFDE5E56FE8}">
      <dgm:prSet/>
      <dgm:spPr/>
      <dgm:t>
        <a:bodyPr/>
        <a:lstStyle/>
        <a:p>
          <a:pPr algn="ctr"/>
          <a:endParaRPr lang="en-GB" sz="1600"/>
        </a:p>
      </dgm:t>
    </dgm:pt>
    <dgm:pt modelId="{8C99A297-CF59-4BF8-A0FB-ADCC2CF80F2B}">
      <dgm:prSet phldrT="[Text]" custT="1"/>
      <dgm:spPr/>
      <dgm:t>
        <a:bodyPr anchor="ctr" anchorCtr="1"/>
        <a:lstStyle/>
        <a:p>
          <a:pPr algn="ctr"/>
          <a:r>
            <a:rPr lang="en-GB" sz="1600">
              <a:solidFill>
                <a:schemeClr val="bg1"/>
              </a:solidFill>
              <a:latin typeface="Arial" panose="020B0604020202020204" pitchFamily="34" charset="0"/>
              <a:cs typeface="Arial" panose="020B0604020202020204" pitchFamily="34" charset="0"/>
            </a:rPr>
            <a:t>Research Strategy</a:t>
          </a:r>
        </a:p>
      </dgm:t>
    </dgm:pt>
    <dgm:pt modelId="{59909095-5D54-47CB-91FE-E1F0798E5F41}" type="parTrans" cxnId="{A7E68E7B-8503-47AE-8331-23C73A99B122}">
      <dgm:prSet/>
      <dgm:spPr/>
      <dgm:t>
        <a:bodyPr/>
        <a:lstStyle/>
        <a:p>
          <a:pPr algn="ctr"/>
          <a:endParaRPr lang="en-GB" sz="1600"/>
        </a:p>
      </dgm:t>
    </dgm:pt>
    <dgm:pt modelId="{AD790F72-E1E7-4AED-9832-CC84C5939D42}" type="sibTrans" cxnId="{A7E68E7B-8503-47AE-8331-23C73A99B122}">
      <dgm:prSet/>
      <dgm:spPr/>
      <dgm:t>
        <a:bodyPr/>
        <a:lstStyle/>
        <a:p>
          <a:pPr algn="ctr"/>
          <a:endParaRPr lang="en-GB" sz="1600"/>
        </a:p>
      </dgm:t>
    </dgm:pt>
    <dgm:pt modelId="{907A3CB5-F3C8-4D1F-97D7-5197AB58ADA3}" type="pres">
      <dgm:prSet presAssocID="{BD06CA37-4CA2-465D-AD47-D0409F1871D8}" presName="compositeShape" presStyleCnt="0">
        <dgm:presLayoutVars>
          <dgm:chMax val="7"/>
          <dgm:dir/>
          <dgm:resizeHandles val="exact"/>
        </dgm:presLayoutVars>
      </dgm:prSet>
      <dgm:spPr/>
    </dgm:pt>
    <dgm:pt modelId="{7C9FDD71-5C30-4A25-9D64-618D50991EBD}" type="pres">
      <dgm:prSet presAssocID="{F799C128-E9C8-4688-AB20-8D8542AB19D9}" presName="circ1" presStyleLbl="vennNode1" presStyleIdx="0" presStyleCnt="3"/>
      <dgm:spPr/>
    </dgm:pt>
    <dgm:pt modelId="{EA5B19CB-104B-4EDC-9E72-15B3631FD8FB}" type="pres">
      <dgm:prSet presAssocID="{F799C128-E9C8-4688-AB20-8D8542AB19D9}" presName="circ1Tx" presStyleLbl="revTx" presStyleIdx="0" presStyleCnt="0">
        <dgm:presLayoutVars>
          <dgm:chMax val="0"/>
          <dgm:chPref val="0"/>
          <dgm:bulletEnabled val="1"/>
        </dgm:presLayoutVars>
      </dgm:prSet>
      <dgm:spPr/>
    </dgm:pt>
    <dgm:pt modelId="{3F1FB999-8022-47B1-9B45-DE3F34AB196E}" type="pres">
      <dgm:prSet presAssocID="{5D2E1E3A-A6F9-4CFE-A539-CAA442A735C9}" presName="circ2" presStyleLbl="vennNode1" presStyleIdx="1" presStyleCnt="3"/>
      <dgm:spPr/>
    </dgm:pt>
    <dgm:pt modelId="{DA3A6611-0954-4A4F-A33B-8D68D56BC6DF}" type="pres">
      <dgm:prSet presAssocID="{5D2E1E3A-A6F9-4CFE-A539-CAA442A735C9}" presName="circ2Tx" presStyleLbl="revTx" presStyleIdx="0" presStyleCnt="0">
        <dgm:presLayoutVars>
          <dgm:chMax val="0"/>
          <dgm:chPref val="0"/>
          <dgm:bulletEnabled val="1"/>
        </dgm:presLayoutVars>
      </dgm:prSet>
      <dgm:spPr/>
    </dgm:pt>
    <dgm:pt modelId="{BBF8C19A-4EB8-42BF-AB27-44B0585B93F5}" type="pres">
      <dgm:prSet presAssocID="{8C99A297-CF59-4BF8-A0FB-ADCC2CF80F2B}" presName="circ3" presStyleLbl="vennNode1" presStyleIdx="2" presStyleCnt="3"/>
      <dgm:spPr/>
    </dgm:pt>
    <dgm:pt modelId="{38BAE3D1-D8A6-4483-9A73-705AC60FE441}" type="pres">
      <dgm:prSet presAssocID="{8C99A297-CF59-4BF8-A0FB-ADCC2CF80F2B}" presName="circ3Tx" presStyleLbl="revTx" presStyleIdx="0" presStyleCnt="0">
        <dgm:presLayoutVars>
          <dgm:chMax val="0"/>
          <dgm:chPref val="0"/>
          <dgm:bulletEnabled val="1"/>
        </dgm:presLayoutVars>
      </dgm:prSet>
      <dgm:spPr/>
    </dgm:pt>
  </dgm:ptLst>
  <dgm:cxnLst>
    <dgm:cxn modelId="{574B012F-3FC4-44E9-A3A0-F508ADE72F5B}" type="presOf" srcId="{F799C128-E9C8-4688-AB20-8D8542AB19D9}" destId="{7C9FDD71-5C30-4A25-9D64-618D50991EBD}" srcOrd="0" destOrd="0" presId="urn:microsoft.com/office/officeart/2005/8/layout/venn1"/>
    <dgm:cxn modelId="{90220B33-4435-4FBE-A1C9-2B5224AE39A4}" srcId="{BD06CA37-4CA2-465D-AD47-D0409F1871D8}" destId="{F799C128-E9C8-4688-AB20-8D8542AB19D9}" srcOrd="0" destOrd="0" parTransId="{18AC818E-27AC-4322-BE7A-C774AABB8469}" sibTransId="{E801F38C-EA53-4CFE-BA62-D496B7893615}"/>
    <dgm:cxn modelId="{193EDB5E-F4F1-4FB8-8EE1-45116BF5A99F}" type="presOf" srcId="{8C99A297-CF59-4BF8-A0FB-ADCC2CF80F2B}" destId="{38BAE3D1-D8A6-4483-9A73-705AC60FE441}" srcOrd="1" destOrd="0" presId="urn:microsoft.com/office/officeart/2005/8/layout/venn1"/>
    <dgm:cxn modelId="{A7E68E7B-8503-47AE-8331-23C73A99B122}" srcId="{BD06CA37-4CA2-465D-AD47-D0409F1871D8}" destId="{8C99A297-CF59-4BF8-A0FB-ADCC2CF80F2B}" srcOrd="2" destOrd="0" parTransId="{59909095-5D54-47CB-91FE-E1F0798E5F41}" sibTransId="{AD790F72-E1E7-4AED-9832-CC84C5939D42}"/>
    <dgm:cxn modelId="{07FD2B81-2455-49EC-BDBA-0A50E38A966E}" type="presOf" srcId="{5D2E1E3A-A6F9-4CFE-A539-CAA442A735C9}" destId="{3F1FB999-8022-47B1-9B45-DE3F34AB196E}" srcOrd="0" destOrd="0" presId="urn:microsoft.com/office/officeart/2005/8/layout/venn1"/>
    <dgm:cxn modelId="{BE5779BD-B4F8-43EB-9217-26226894AFA7}" type="presOf" srcId="{BD06CA37-4CA2-465D-AD47-D0409F1871D8}" destId="{907A3CB5-F3C8-4D1F-97D7-5197AB58ADA3}" srcOrd="0" destOrd="0" presId="urn:microsoft.com/office/officeart/2005/8/layout/venn1"/>
    <dgm:cxn modelId="{942B8BC4-FCB2-4E29-8DAF-ECFDE5E56FE8}" srcId="{BD06CA37-4CA2-465D-AD47-D0409F1871D8}" destId="{5D2E1E3A-A6F9-4CFE-A539-CAA442A735C9}" srcOrd="1" destOrd="0" parTransId="{7D46C011-1187-4128-9F54-AC07AE371A09}" sibTransId="{3CF152B9-D379-428F-91A8-109EB40070F2}"/>
    <dgm:cxn modelId="{F28FF5D8-0C35-460B-A2DB-BEF58058FE29}" type="presOf" srcId="{8C99A297-CF59-4BF8-A0FB-ADCC2CF80F2B}" destId="{BBF8C19A-4EB8-42BF-AB27-44B0585B93F5}" srcOrd="0" destOrd="0" presId="urn:microsoft.com/office/officeart/2005/8/layout/venn1"/>
    <dgm:cxn modelId="{481813D9-BE25-4C7B-854D-2CED5FA40DCC}" type="presOf" srcId="{F799C128-E9C8-4688-AB20-8D8542AB19D9}" destId="{EA5B19CB-104B-4EDC-9E72-15B3631FD8FB}" srcOrd="1" destOrd="0" presId="urn:microsoft.com/office/officeart/2005/8/layout/venn1"/>
    <dgm:cxn modelId="{8958AAFA-2EB0-452E-96D3-BE2B6ECDC0A5}" type="presOf" srcId="{5D2E1E3A-A6F9-4CFE-A539-CAA442A735C9}" destId="{DA3A6611-0954-4A4F-A33B-8D68D56BC6DF}" srcOrd="1" destOrd="0" presId="urn:microsoft.com/office/officeart/2005/8/layout/venn1"/>
    <dgm:cxn modelId="{08A7AF8E-4859-4615-B4AA-45C6318987CB}" type="presParOf" srcId="{907A3CB5-F3C8-4D1F-97D7-5197AB58ADA3}" destId="{7C9FDD71-5C30-4A25-9D64-618D50991EBD}" srcOrd="0" destOrd="0" presId="urn:microsoft.com/office/officeart/2005/8/layout/venn1"/>
    <dgm:cxn modelId="{FD97A850-EAAB-4471-8752-425BFEDE14D2}" type="presParOf" srcId="{907A3CB5-F3C8-4D1F-97D7-5197AB58ADA3}" destId="{EA5B19CB-104B-4EDC-9E72-15B3631FD8FB}" srcOrd="1" destOrd="0" presId="urn:microsoft.com/office/officeart/2005/8/layout/venn1"/>
    <dgm:cxn modelId="{85ABC167-F675-427C-9962-12E3B58EB285}" type="presParOf" srcId="{907A3CB5-F3C8-4D1F-97D7-5197AB58ADA3}" destId="{3F1FB999-8022-47B1-9B45-DE3F34AB196E}" srcOrd="2" destOrd="0" presId="urn:microsoft.com/office/officeart/2005/8/layout/venn1"/>
    <dgm:cxn modelId="{0E48DE18-B3AA-4726-9B32-40FDBC2ADCBB}" type="presParOf" srcId="{907A3CB5-F3C8-4D1F-97D7-5197AB58ADA3}" destId="{DA3A6611-0954-4A4F-A33B-8D68D56BC6DF}" srcOrd="3" destOrd="0" presId="urn:microsoft.com/office/officeart/2005/8/layout/venn1"/>
    <dgm:cxn modelId="{6154DCFE-BFF2-4A09-B18E-63EE11F33531}" type="presParOf" srcId="{907A3CB5-F3C8-4D1F-97D7-5197AB58ADA3}" destId="{BBF8C19A-4EB8-42BF-AB27-44B0585B93F5}" srcOrd="4" destOrd="0" presId="urn:microsoft.com/office/officeart/2005/8/layout/venn1"/>
    <dgm:cxn modelId="{27E749E1-456A-431D-BCE9-B6B257F0C2F6}" type="presParOf" srcId="{907A3CB5-F3C8-4D1F-97D7-5197AB58ADA3}" destId="{38BAE3D1-D8A6-4483-9A73-705AC60FE441}" srcOrd="5" destOrd="0" presId="urn:microsoft.com/office/officeart/2005/8/layout/venn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9FDD71-5C30-4A25-9D64-618D50991EBD}">
      <dsp:nvSpPr>
        <dsp:cNvPr id="0" name=""/>
        <dsp:cNvSpPr/>
      </dsp:nvSpPr>
      <dsp:spPr>
        <a:xfrm>
          <a:off x="2009138" y="56318"/>
          <a:ext cx="2703312" cy="2703312"/>
        </a:xfrm>
        <a:prstGeom prst="ellipse">
          <a:avLst/>
        </a:prstGeom>
        <a:solidFill>
          <a:schemeClr val="accent4">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GB" sz="1600" kern="1200" dirty="0">
              <a:solidFill>
                <a:schemeClr val="bg1"/>
              </a:solidFill>
              <a:latin typeface="Arial" panose="020B0604020202020204" pitchFamily="34" charset="0"/>
              <a:cs typeface="Arial" panose="020B0604020202020204" pitchFamily="34" charset="0"/>
            </a:rPr>
            <a:t>Innovation, Engagement &amp; Enterprise Strategy</a:t>
          </a:r>
        </a:p>
      </dsp:txBody>
      <dsp:txXfrm>
        <a:off x="2369580" y="529398"/>
        <a:ext cx="1982428" cy="1216490"/>
      </dsp:txXfrm>
    </dsp:sp>
    <dsp:sp modelId="{3F1FB999-8022-47B1-9B45-DE3F34AB196E}">
      <dsp:nvSpPr>
        <dsp:cNvPr id="0" name=""/>
        <dsp:cNvSpPr/>
      </dsp:nvSpPr>
      <dsp:spPr>
        <a:xfrm>
          <a:off x="2984583" y="1745889"/>
          <a:ext cx="2703312" cy="2703312"/>
        </a:xfrm>
        <a:prstGeom prst="ellipse">
          <a:avLst/>
        </a:prstGeom>
        <a:solidFill>
          <a:srgbClr val="950076">
            <a:alpha val="6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GB" sz="1600" kern="1200" dirty="0">
              <a:solidFill>
                <a:schemeClr val="bg1"/>
              </a:solidFill>
              <a:latin typeface="Arial" panose="020B0604020202020204" pitchFamily="34" charset="0"/>
              <a:cs typeface="Arial" panose="020B0604020202020204" pitchFamily="34" charset="0"/>
            </a:rPr>
            <a:t>Education Strategy </a:t>
          </a:r>
        </a:p>
      </dsp:txBody>
      <dsp:txXfrm>
        <a:off x="3811346" y="2444244"/>
        <a:ext cx="1621987" cy="1486821"/>
      </dsp:txXfrm>
    </dsp:sp>
    <dsp:sp modelId="{BBF8C19A-4EB8-42BF-AB27-44B0585B93F5}">
      <dsp:nvSpPr>
        <dsp:cNvPr id="0" name=""/>
        <dsp:cNvSpPr/>
      </dsp:nvSpPr>
      <dsp:spPr>
        <a:xfrm>
          <a:off x="1033693" y="1745889"/>
          <a:ext cx="2703312" cy="2703312"/>
        </a:xfrm>
        <a:prstGeom prst="ellipse">
          <a:avLst/>
        </a:prstGeom>
        <a:solidFill>
          <a:schemeClr val="accent4">
            <a:alpha val="50000"/>
            <a:hueOff val="9800891"/>
            <a:satOff val="-40777"/>
            <a:lumOff val="960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1">
          <a:noAutofit/>
        </a:bodyPr>
        <a:lstStyle/>
        <a:p>
          <a:pPr marL="0" lvl="0" indent="0" algn="ctr" defTabSz="711200">
            <a:lnSpc>
              <a:spcPct val="90000"/>
            </a:lnSpc>
            <a:spcBef>
              <a:spcPct val="0"/>
            </a:spcBef>
            <a:spcAft>
              <a:spcPct val="35000"/>
            </a:spcAft>
            <a:buNone/>
          </a:pPr>
          <a:r>
            <a:rPr lang="en-GB" sz="1600" kern="1200">
              <a:solidFill>
                <a:schemeClr val="bg1"/>
              </a:solidFill>
              <a:latin typeface="Arial" panose="020B0604020202020204" pitchFamily="34" charset="0"/>
              <a:cs typeface="Arial" panose="020B0604020202020204" pitchFamily="34" charset="0"/>
            </a:rPr>
            <a:t>Research Strategy</a:t>
          </a:r>
        </a:p>
      </dsp:txBody>
      <dsp:txXfrm>
        <a:off x="1288255" y="2444244"/>
        <a:ext cx="1621987" cy="1486821"/>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4-08T08:52:51.955"/>
    </inkml:context>
    <inkml:brush xml:id="br0">
      <inkml:brushProperty name="width" value="0.05" units="cm"/>
      <inkml:brushProperty name="height" value="0.05" units="cm"/>
      <inkml:brushProperty name="color" value="#E71224"/>
      <inkml:brushProperty name="ignorePressure" value="1"/>
    </inkml:brush>
  </inkml:definitions>
  <inkml:trace contextRef="#ctx0" brushRef="#br0">1 1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295AE2-43AC-144B-AE88-DCB376799F11}" type="datetimeFigureOut">
              <a:rPr lang="en-US" smtClean="0"/>
              <a:t>1/20/2023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24E5BB-E6B0-B84A-ABCD-9A3E9C2D78CB}" type="slidenum">
              <a:rPr lang="en-US" smtClean="0"/>
              <a:t>‹#›</a:t>
            </a:fld>
            <a:endParaRPr lang="en-US"/>
          </a:p>
        </p:txBody>
      </p:sp>
    </p:spTree>
    <p:extLst>
      <p:ext uri="{BB962C8B-B14F-4D97-AF65-F5344CB8AC3E}">
        <p14:creationId xmlns:p14="http://schemas.microsoft.com/office/powerpoint/2010/main" val="2372742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24E5BB-E6B0-B84A-ABCD-9A3E9C2D78C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135555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44945C8-64C8-4B38-A9D9-CF1A4B2AE7D9}"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ヒラギノ角ゴ Pro W3"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panose="020F0502020204030204"/>
              <a:ea typeface="ヒラギノ角ゴ Pro W3" charset="-128"/>
              <a:cs typeface="+mn-cs"/>
            </a:endParaRPr>
          </a:p>
        </p:txBody>
      </p:sp>
    </p:spTree>
    <p:extLst>
      <p:ext uri="{BB962C8B-B14F-4D97-AF65-F5344CB8AC3E}">
        <p14:creationId xmlns:p14="http://schemas.microsoft.com/office/powerpoint/2010/main" val="31137616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1AB3944-7036-447A-A435-3F3D5086E0DD}" type="datetimeFigureOut">
              <a:rPr lang="en-GB" smtClean="0"/>
              <a:t>20/01/2023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5048E7-E235-4462-AC09-0E8F3D4BA324}" type="slidenum">
              <a:rPr lang="en-GB" smtClean="0"/>
              <a:t>‹#›</a:t>
            </a:fld>
            <a:endParaRPr lang="en-GB"/>
          </a:p>
        </p:txBody>
      </p:sp>
    </p:spTree>
    <p:extLst>
      <p:ext uri="{BB962C8B-B14F-4D97-AF65-F5344CB8AC3E}">
        <p14:creationId xmlns:p14="http://schemas.microsoft.com/office/powerpoint/2010/main" val="25905994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1AB3944-7036-447A-A435-3F3D5086E0DD}" type="datetimeFigureOut">
              <a:rPr lang="en-GB" smtClean="0"/>
              <a:t>20/01/2023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E5048E7-E235-4462-AC09-0E8F3D4BA324}" type="slidenum">
              <a:rPr lang="en-GB" smtClean="0"/>
              <a:t>‹#›</a:t>
            </a:fld>
            <a:endParaRPr lang="en-GB"/>
          </a:p>
        </p:txBody>
      </p:sp>
    </p:spTree>
    <p:extLst>
      <p:ext uri="{BB962C8B-B14F-4D97-AF65-F5344CB8AC3E}">
        <p14:creationId xmlns:p14="http://schemas.microsoft.com/office/powerpoint/2010/main" val="1867960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AB3944-7036-447A-A435-3F3D5086E0DD}" type="datetimeFigureOut">
              <a:rPr lang="en-GB" smtClean="0"/>
              <a:t>20/01/2023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E5048E7-E235-4462-AC09-0E8F3D4BA324}" type="slidenum">
              <a:rPr lang="en-GB" smtClean="0"/>
              <a:t>‹#›</a:t>
            </a:fld>
            <a:endParaRPr lang="en-GB"/>
          </a:p>
        </p:txBody>
      </p:sp>
    </p:spTree>
    <p:extLst>
      <p:ext uri="{BB962C8B-B14F-4D97-AF65-F5344CB8AC3E}">
        <p14:creationId xmlns:p14="http://schemas.microsoft.com/office/powerpoint/2010/main" val="3881400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89661-74BA-4CEA-8FD4-B89A4AA4F98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DF2B25A-6151-416B-B4CC-97419F929EE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EDF2C67-2E47-4E09-838E-C88E30B9A28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752D574-E1CE-4408-96DA-E97ABDCF546B}"/>
              </a:ext>
            </a:extLst>
          </p:cNvPr>
          <p:cNvSpPr>
            <a:spLocks noGrp="1"/>
          </p:cNvSpPr>
          <p:nvPr>
            <p:ph type="dt" sz="half" idx="10"/>
          </p:nvPr>
        </p:nvSpPr>
        <p:spPr/>
        <p:txBody>
          <a:bodyPr/>
          <a:lstStyle/>
          <a:p>
            <a:fld id="{89B2B071-A9BA-498E-9F1C-06CCB20765B5}" type="datetimeFigureOut">
              <a:rPr lang="en-GB" smtClean="0"/>
              <a:t>20/01/2023</a:t>
            </a:fld>
            <a:endParaRPr lang="en-GB"/>
          </a:p>
        </p:txBody>
      </p:sp>
      <p:sp>
        <p:nvSpPr>
          <p:cNvPr id="6" name="Footer Placeholder 5">
            <a:extLst>
              <a:ext uri="{FF2B5EF4-FFF2-40B4-BE49-F238E27FC236}">
                <a16:creationId xmlns:a16="http://schemas.microsoft.com/office/drawing/2014/main" id="{29702595-1CE6-4423-B951-5C44FF93BD4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4ADDC03-3DCC-470C-91FE-654FFD4C83E4}"/>
              </a:ext>
            </a:extLst>
          </p:cNvPr>
          <p:cNvSpPr>
            <a:spLocks noGrp="1"/>
          </p:cNvSpPr>
          <p:nvPr>
            <p:ph type="sldNum" sz="quarter" idx="12"/>
          </p:nvPr>
        </p:nvSpPr>
        <p:spPr/>
        <p:txBody>
          <a:bodyPr/>
          <a:lstStyle/>
          <a:p>
            <a:fld id="{12A136DA-4AA5-4A9D-801A-C2967D43677C}" type="slidenum">
              <a:rPr lang="en-GB" smtClean="0"/>
              <a:t>‹#›</a:t>
            </a:fld>
            <a:endParaRPr lang="en-GB"/>
          </a:p>
        </p:txBody>
      </p:sp>
    </p:spTree>
    <p:extLst>
      <p:ext uri="{BB962C8B-B14F-4D97-AF65-F5344CB8AC3E}">
        <p14:creationId xmlns:p14="http://schemas.microsoft.com/office/powerpoint/2010/main" val="395045730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AB3944-7036-447A-A435-3F3D5086E0DD}" type="datetimeFigureOut">
              <a:rPr lang="en-GB" smtClean="0"/>
              <a:t>20/01/2023</a:t>
            </a:fld>
            <a:endParaRPr lang="en-GB"/>
          </a:p>
        </p:txBody>
      </p:sp>
      <p:sp>
        <p:nvSpPr>
          <p:cNvPr id="5" name="Footer Placeholder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5048E7-E235-4462-AC09-0E8F3D4BA324}" type="slidenum">
              <a:rPr lang="en-GB" smtClean="0"/>
              <a:t>‹#›</a:t>
            </a:fld>
            <a:endParaRPr lang="en-GB"/>
          </a:p>
        </p:txBody>
      </p:sp>
    </p:spTree>
    <p:extLst>
      <p:ext uri="{BB962C8B-B14F-4D97-AF65-F5344CB8AC3E}">
        <p14:creationId xmlns:p14="http://schemas.microsoft.com/office/powerpoint/2010/main" val="1664605400"/>
      </p:ext>
    </p:extLst>
  </p:cSld>
  <p:clrMap bg1="lt1" tx1="dk1" bg2="lt2" tx2="dk2" accent1="accent1" accent2="accent2" accent3="accent3" accent4="accent4" accent5="accent5" accent6="accent6" hlink="hlink" folHlink="folHlink"/>
  <p:sldLayoutIdLst>
    <p:sldLayoutId id="2147493257" r:id="rId1"/>
    <p:sldLayoutId id="2147493261" r:id="rId2"/>
    <p:sldLayoutId id="2147493262" r:id="rId3"/>
    <p:sldLayoutId id="2147493263" r:id="rId4"/>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jpeg"/><Relationship Id="rId7" Type="http://schemas.openxmlformats.org/officeDocument/2006/relationships/diagramColors" Target="../diagrams/colors1.xml"/><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2.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The Earth with flight-paths highlighted on top">
            <a:extLst>
              <a:ext uri="{FF2B5EF4-FFF2-40B4-BE49-F238E27FC236}">
                <a16:creationId xmlns:a16="http://schemas.microsoft.com/office/drawing/2014/main" id="{FF43C497-ED40-5641-B2B1-20E51449F1D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0" name="Title 1">
            <a:extLst>
              <a:ext uri="{FF2B5EF4-FFF2-40B4-BE49-F238E27FC236}">
                <a16:creationId xmlns:a16="http://schemas.microsoft.com/office/drawing/2014/main" id="{90894FC3-CB55-43F3-A4CA-DC5C4D7F1C00}"/>
              </a:ext>
            </a:extLst>
          </p:cNvPr>
          <p:cNvSpPr txBox="1">
            <a:spLocks/>
          </p:cNvSpPr>
          <p:nvPr/>
        </p:nvSpPr>
        <p:spPr>
          <a:xfrm>
            <a:off x="435356" y="583204"/>
            <a:ext cx="10951869" cy="1270665"/>
          </a:xfrm>
        </p:spPr>
        <p:txBody>
          <a:bodyPr>
            <a:normAutofit/>
          </a:bodyPr>
          <a:lstStyle>
            <a:lvl1pPr algn="r" defTabSz="914400" rtl="0" eaLnBrk="1" latinLnBrk="0" hangingPunct="1">
              <a:lnSpc>
                <a:spcPct val="90000"/>
              </a:lnSpc>
              <a:spcBef>
                <a:spcPct val="0"/>
              </a:spcBef>
              <a:buNone/>
              <a:defRPr sz="2800" b="1" kern="1200">
                <a:solidFill>
                  <a:schemeClr val="accent1">
                    <a:lumMod val="50000"/>
                  </a:schemeClr>
                </a:solidFill>
                <a:latin typeface="Arial" panose="020B0604020202020204" pitchFamily="34" charset="0"/>
                <a:ea typeface="+mj-ea"/>
                <a:cs typeface="Arial" panose="020B0604020202020204" pitchFamily="34" charset="0"/>
              </a:defRPr>
            </a:lvl1pPr>
          </a:lstStyle>
          <a:p>
            <a:pPr algn="ctr" defTabSz="914377"/>
            <a:br>
              <a:rPr lang="en-GB" sz="2700" b="0">
                <a:solidFill>
                  <a:srgbClr val="0070C0"/>
                </a:solidFill>
                <a:latin typeface="Calibri Light" panose="020F0302020204030204" pitchFamily="34" charset="0"/>
                <a:cs typeface="Calibri Light" panose="020F0302020204030204" pitchFamily="34" charset="0"/>
              </a:rPr>
            </a:br>
            <a:endParaRPr lang="en-GB" sz="1351" b="0">
              <a:solidFill>
                <a:srgbClr val="003865"/>
              </a:solidFill>
              <a:latin typeface="Calibri Light" panose="020F0302020204030204" pitchFamily="34" charset="0"/>
              <a:cs typeface="Calibri Light" panose="020F0302020204030204" pitchFamily="34" charset="0"/>
            </a:endParaRPr>
          </a:p>
        </p:txBody>
      </p:sp>
      <p:graphicFrame>
        <p:nvGraphicFramePr>
          <p:cNvPr id="11" name="Diagram 10">
            <a:extLst>
              <a:ext uri="{FF2B5EF4-FFF2-40B4-BE49-F238E27FC236}">
                <a16:creationId xmlns:a16="http://schemas.microsoft.com/office/drawing/2014/main" id="{60B85319-4E9C-4FBF-BD75-92F06ADCF9D0}"/>
              </a:ext>
            </a:extLst>
          </p:cNvPr>
          <p:cNvGraphicFramePr/>
          <p:nvPr>
            <p:extLst>
              <p:ext uri="{D42A27DB-BD31-4B8C-83A1-F6EECF244321}">
                <p14:modId xmlns:p14="http://schemas.microsoft.com/office/powerpoint/2010/main" val="3811377431"/>
              </p:ext>
            </p:extLst>
          </p:nvPr>
        </p:nvGraphicFramePr>
        <p:xfrm>
          <a:off x="2559072" y="1869389"/>
          <a:ext cx="6721589" cy="450552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2" name="Arrow: Left 11">
            <a:extLst>
              <a:ext uri="{FF2B5EF4-FFF2-40B4-BE49-F238E27FC236}">
                <a16:creationId xmlns:a16="http://schemas.microsoft.com/office/drawing/2014/main" id="{81CCBF48-B4A1-46F2-A7D5-DD9659B751AB}"/>
              </a:ext>
            </a:extLst>
          </p:cNvPr>
          <p:cNvSpPr/>
          <p:nvPr/>
        </p:nvSpPr>
        <p:spPr>
          <a:xfrm>
            <a:off x="3291259" y="2997391"/>
            <a:ext cx="1214360" cy="42457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defRPr/>
            </a:pPr>
            <a:endParaRPr lang="en-GB" sz="1351">
              <a:solidFill>
                <a:prstClr val="white"/>
              </a:solidFill>
              <a:latin typeface="Calibri" panose="020F0502020204030204"/>
            </a:endParaRPr>
          </a:p>
        </p:txBody>
      </p:sp>
      <p:sp>
        <p:nvSpPr>
          <p:cNvPr id="13" name="Arrow: Left 12">
            <a:extLst>
              <a:ext uri="{FF2B5EF4-FFF2-40B4-BE49-F238E27FC236}">
                <a16:creationId xmlns:a16="http://schemas.microsoft.com/office/drawing/2014/main" id="{1CE86673-F07D-4CA8-8522-0653658CA329}"/>
              </a:ext>
            </a:extLst>
          </p:cNvPr>
          <p:cNvSpPr/>
          <p:nvPr/>
        </p:nvSpPr>
        <p:spPr>
          <a:xfrm>
            <a:off x="2304160" y="4743881"/>
            <a:ext cx="1214360" cy="42457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defRPr/>
            </a:pPr>
            <a:endParaRPr lang="en-GB" sz="1351">
              <a:solidFill>
                <a:prstClr val="white"/>
              </a:solidFill>
              <a:latin typeface="Calibri" panose="020F0502020204030204"/>
            </a:endParaRPr>
          </a:p>
        </p:txBody>
      </p:sp>
      <p:sp>
        <p:nvSpPr>
          <p:cNvPr id="14" name="TextBox 13">
            <a:extLst>
              <a:ext uri="{FF2B5EF4-FFF2-40B4-BE49-F238E27FC236}">
                <a16:creationId xmlns:a16="http://schemas.microsoft.com/office/drawing/2014/main" id="{4FCDCD47-2588-4797-B001-A74B07AC9B55}"/>
              </a:ext>
            </a:extLst>
          </p:cNvPr>
          <p:cNvSpPr txBox="1"/>
          <p:nvPr/>
        </p:nvSpPr>
        <p:spPr>
          <a:xfrm>
            <a:off x="729763" y="4800573"/>
            <a:ext cx="2303813" cy="1815882"/>
          </a:xfrm>
          <a:prstGeom prst="rect">
            <a:avLst/>
          </a:prstGeom>
          <a:noFill/>
        </p:spPr>
        <p:txBody>
          <a:bodyPr wrap="square" rtlCol="0">
            <a:spAutoFit/>
          </a:bodyPr>
          <a:lstStyle/>
          <a:p>
            <a:pPr defTabSz="685783">
              <a:defRPr/>
            </a:pPr>
            <a:r>
              <a:rPr lang="en-GB" sz="1400" dirty="0">
                <a:solidFill>
                  <a:srgbClr val="FFFFFE"/>
                </a:solidFill>
                <a:latin typeface="Arial" panose="020B0604020202020204" pitchFamily="34" charset="0"/>
                <a:cs typeface="Arial" panose="020B0604020202020204" pitchFamily="34" charset="0"/>
              </a:rPr>
              <a:t>An integrated and supportive research community that connects research excellence from across the University to tackle major bioscience and health challenges locally and globally. </a:t>
            </a:r>
            <a:r>
              <a:rPr lang="en-GB" sz="1051" dirty="0">
                <a:solidFill>
                  <a:srgbClr val="FFFFFE"/>
                </a:solidFill>
                <a:latin typeface="Calibri" panose="020F0502020204030204" pitchFamily="34" charset="0"/>
              </a:rPr>
              <a:t>	</a:t>
            </a:r>
            <a:endParaRPr lang="en-GB" sz="1351" dirty="0">
              <a:solidFill>
                <a:srgbClr val="FFFFFE"/>
              </a:solidFill>
              <a:latin typeface="Calibri" panose="020F0502020204030204" pitchFamily="34" charset="0"/>
            </a:endParaRPr>
          </a:p>
        </p:txBody>
      </p:sp>
      <p:sp>
        <p:nvSpPr>
          <p:cNvPr id="15" name="Arrow: Left 14">
            <a:extLst>
              <a:ext uri="{FF2B5EF4-FFF2-40B4-BE49-F238E27FC236}">
                <a16:creationId xmlns:a16="http://schemas.microsoft.com/office/drawing/2014/main" id="{E0199FDD-980E-486E-8147-E15204FF443D}"/>
              </a:ext>
            </a:extLst>
          </p:cNvPr>
          <p:cNvSpPr/>
          <p:nvPr/>
        </p:nvSpPr>
        <p:spPr>
          <a:xfrm rot="10800000">
            <a:off x="8313711" y="4856117"/>
            <a:ext cx="1214360" cy="42457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defRPr/>
            </a:pPr>
            <a:endParaRPr lang="en-GB" sz="1351">
              <a:solidFill>
                <a:prstClr val="white"/>
              </a:solidFill>
              <a:latin typeface="Calibri" panose="020F0502020204030204"/>
            </a:endParaRPr>
          </a:p>
        </p:txBody>
      </p:sp>
      <p:sp>
        <p:nvSpPr>
          <p:cNvPr id="16" name="TextBox 15">
            <a:extLst>
              <a:ext uri="{FF2B5EF4-FFF2-40B4-BE49-F238E27FC236}">
                <a16:creationId xmlns:a16="http://schemas.microsoft.com/office/drawing/2014/main" id="{796D38D9-CC7A-4E26-BA9F-354BD16FA16E}"/>
              </a:ext>
            </a:extLst>
          </p:cNvPr>
          <p:cNvSpPr txBox="1"/>
          <p:nvPr/>
        </p:nvSpPr>
        <p:spPr>
          <a:xfrm>
            <a:off x="9618617" y="4856117"/>
            <a:ext cx="2335979" cy="1600438"/>
          </a:xfrm>
          <a:prstGeom prst="rect">
            <a:avLst/>
          </a:prstGeom>
          <a:noFill/>
        </p:spPr>
        <p:txBody>
          <a:bodyPr wrap="square" rtlCol="0">
            <a:spAutoFit/>
          </a:bodyPr>
          <a:lstStyle/>
          <a:p>
            <a:pPr defTabSz="685783">
              <a:defRPr/>
            </a:pPr>
            <a:r>
              <a:rPr lang="en-GB" sz="1400" dirty="0">
                <a:solidFill>
                  <a:srgbClr val="FFFFFE"/>
                </a:solidFill>
                <a:latin typeface="Arial" panose="020B0604020202020204" pitchFamily="34" charset="0"/>
                <a:cs typeface="Arial" panose="020B0604020202020204" pitchFamily="34" charset="0"/>
              </a:rPr>
              <a:t>To deliver an internationally competitive portfolio of high quality educational programmes that inspire, challenge, and prepare our graduates for a wide range of careers and professions</a:t>
            </a:r>
          </a:p>
        </p:txBody>
      </p:sp>
      <p:sp>
        <p:nvSpPr>
          <p:cNvPr id="17" name="TextBox 16">
            <a:extLst>
              <a:ext uri="{FF2B5EF4-FFF2-40B4-BE49-F238E27FC236}">
                <a16:creationId xmlns:a16="http://schemas.microsoft.com/office/drawing/2014/main" id="{163D9424-1504-4DD3-8D78-EEFB720B4B9D}"/>
              </a:ext>
            </a:extLst>
          </p:cNvPr>
          <p:cNvSpPr txBox="1"/>
          <p:nvPr/>
        </p:nvSpPr>
        <p:spPr>
          <a:xfrm>
            <a:off x="949745" y="1978569"/>
            <a:ext cx="2453053" cy="2462213"/>
          </a:xfrm>
          <a:prstGeom prst="rect">
            <a:avLst/>
          </a:prstGeom>
          <a:noFill/>
        </p:spPr>
        <p:txBody>
          <a:bodyPr wrap="square" rtlCol="0">
            <a:spAutoFit/>
          </a:bodyPr>
          <a:lstStyle/>
          <a:p>
            <a:pPr defTabSz="685783">
              <a:defRPr/>
            </a:pPr>
            <a:r>
              <a:rPr lang="en-GB" altLang="en-US" sz="1400" dirty="0">
                <a:solidFill>
                  <a:srgbClr val="FFFFFE"/>
                </a:solidFill>
                <a:latin typeface="Arial" panose="020B0604020202020204" pitchFamily="34" charset="0"/>
                <a:ea typeface="Calibri" panose="020F0502020204030204" pitchFamily="34" charset="0"/>
                <a:cs typeface="Arial" panose="020B0604020202020204" pitchFamily="34" charset="0"/>
              </a:rPr>
              <a:t>To use the knowledge created in MVLS (SII) to develop the innovations, create the partnerships, and give our students the skills, to positively impact on local and global challenges, including driving innovation-led, inclusive economic growth for Glasgow and Scotland.</a:t>
            </a:r>
            <a:endParaRPr lang="en-GB" sz="1400" dirty="0">
              <a:solidFill>
                <a:srgbClr val="FFFFFE"/>
              </a:solidFill>
              <a:latin typeface="Arial" panose="020B0604020202020204" pitchFamily="34" charset="0"/>
              <a:cs typeface="Arial" panose="020B0604020202020204" pitchFamily="34" charset="0"/>
            </a:endParaRPr>
          </a:p>
        </p:txBody>
      </p:sp>
      <p:sp>
        <p:nvSpPr>
          <p:cNvPr id="22" name="Title 1">
            <a:extLst>
              <a:ext uri="{FF2B5EF4-FFF2-40B4-BE49-F238E27FC236}">
                <a16:creationId xmlns:a16="http://schemas.microsoft.com/office/drawing/2014/main" id="{5FEB899D-19AE-45F7-8D2E-12F8F9147041}"/>
              </a:ext>
            </a:extLst>
          </p:cNvPr>
          <p:cNvSpPr txBox="1">
            <a:spLocks/>
          </p:cNvSpPr>
          <p:nvPr/>
        </p:nvSpPr>
        <p:spPr>
          <a:xfrm>
            <a:off x="2668651" y="571961"/>
            <a:ext cx="7607463" cy="556417"/>
          </a:xfrm>
          <a:prstGeom prst="rect">
            <a:avLst/>
          </a:prstGeom>
          <a:solidFill>
            <a:schemeClr val="bg1">
              <a:alpha val="60000"/>
            </a:schemeClr>
          </a:solidFill>
        </p:spPr>
        <p:txBody>
          <a:bodyPr>
            <a:noAutofit/>
          </a:bodyPr>
          <a:lstStyle>
            <a:lvl1pPr algn="l" rtl="0" eaLnBrk="1" fontAlgn="base" hangingPunct="1">
              <a:lnSpc>
                <a:spcPct val="90000"/>
              </a:lnSpc>
              <a:spcBef>
                <a:spcPct val="0"/>
              </a:spcBef>
              <a:spcAft>
                <a:spcPct val="0"/>
              </a:spcAft>
              <a:defRPr sz="2800" b="1" spc="-10">
                <a:solidFill>
                  <a:srgbClr val="483F6A"/>
                </a:solidFill>
                <a:latin typeface="Times New Roman"/>
                <a:ea typeface="ヒラギノ角ゴ Pro W3" charset="0"/>
                <a:cs typeface="Times New Roman"/>
              </a:defRPr>
            </a:lvl1pPr>
            <a:lvl2pPr algn="l" rtl="0" eaLnBrk="1" fontAlgn="base" hangingPunct="1">
              <a:lnSpc>
                <a:spcPct val="90000"/>
              </a:lnSpc>
              <a:spcBef>
                <a:spcPct val="0"/>
              </a:spcBef>
              <a:spcAft>
                <a:spcPct val="0"/>
              </a:spcAft>
              <a:defRPr sz="2800" b="1">
                <a:solidFill>
                  <a:srgbClr val="483F6A"/>
                </a:solidFill>
                <a:latin typeface="Times New Roman" charset="0"/>
                <a:ea typeface="ヒラギノ角ゴ Pro W3" charset="0"/>
                <a:cs typeface="Times New Roman" pitchFamily="18" charset="0"/>
              </a:defRPr>
            </a:lvl2pPr>
            <a:lvl3pPr algn="l" rtl="0" eaLnBrk="1" fontAlgn="base" hangingPunct="1">
              <a:lnSpc>
                <a:spcPct val="90000"/>
              </a:lnSpc>
              <a:spcBef>
                <a:spcPct val="0"/>
              </a:spcBef>
              <a:spcAft>
                <a:spcPct val="0"/>
              </a:spcAft>
              <a:defRPr sz="2800" b="1">
                <a:solidFill>
                  <a:srgbClr val="483F6A"/>
                </a:solidFill>
                <a:latin typeface="Times New Roman" charset="0"/>
                <a:ea typeface="ヒラギノ角ゴ Pro W3" charset="0"/>
                <a:cs typeface="Times New Roman" pitchFamily="18" charset="0"/>
              </a:defRPr>
            </a:lvl3pPr>
            <a:lvl4pPr algn="l" rtl="0" eaLnBrk="1" fontAlgn="base" hangingPunct="1">
              <a:lnSpc>
                <a:spcPct val="90000"/>
              </a:lnSpc>
              <a:spcBef>
                <a:spcPct val="0"/>
              </a:spcBef>
              <a:spcAft>
                <a:spcPct val="0"/>
              </a:spcAft>
              <a:defRPr sz="2800" b="1">
                <a:solidFill>
                  <a:srgbClr val="483F6A"/>
                </a:solidFill>
                <a:latin typeface="Times New Roman" charset="0"/>
                <a:ea typeface="ヒラギノ角ゴ Pro W3" charset="0"/>
                <a:cs typeface="Times New Roman" pitchFamily="18" charset="0"/>
              </a:defRPr>
            </a:lvl4pPr>
            <a:lvl5pPr algn="l" rtl="0" eaLnBrk="1" fontAlgn="base" hangingPunct="1">
              <a:lnSpc>
                <a:spcPct val="90000"/>
              </a:lnSpc>
              <a:spcBef>
                <a:spcPct val="0"/>
              </a:spcBef>
              <a:spcAft>
                <a:spcPct val="0"/>
              </a:spcAft>
              <a:defRPr sz="2800" b="1">
                <a:solidFill>
                  <a:srgbClr val="483F6A"/>
                </a:solidFill>
                <a:latin typeface="Times New Roman" charset="0"/>
                <a:ea typeface="ヒラギノ角ゴ Pro W3" charset="0"/>
                <a:cs typeface="Times New Roman" pitchFamily="18" charset="0"/>
              </a:defRPr>
            </a:lvl5pPr>
            <a:lvl6pPr marL="457200" algn="l" rtl="0" eaLnBrk="1" fontAlgn="base" hangingPunct="1">
              <a:spcBef>
                <a:spcPct val="0"/>
              </a:spcBef>
              <a:spcAft>
                <a:spcPct val="0"/>
              </a:spcAft>
              <a:defRPr sz="2800" b="1">
                <a:solidFill>
                  <a:srgbClr val="00213B"/>
                </a:solidFill>
                <a:latin typeface="Arial" charset="0"/>
                <a:ea typeface="ＭＳ Ｐゴシック" charset="-128"/>
                <a:cs typeface="ＭＳ Ｐゴシック" charset="-128"/>
              </a:defRPr>
            </a:lvl6pPr>
            <a:lvl7pPr marL="914400" algn="l" rtl="0" eaLnBrk="1" fontAlgn="base" hangingPunct="1">
              <a:spcBef>
                <a:spcPct val="0"/>
              </a:spcBef>
              <a:spcAft>
                <a:spcPct val="0"/>
              </a:spcAft>
              <a:defRPr sz="2800" b="1">
                <a:solidFill>
                  <a:srgbClr val="00213B"/>
                </a:solidFill>
                <a:latin typeface="Arial" charset="0"/>
                <a:ea typeface="ＭＳ Ｐゴシック" charset="-128"/>
                <a:cs typeface="ＭＳ Ｐゴシック" charset="-128"/>
              </a:defRPr>
            </a:lvl7pPr>
            <a:lvl8pPr marL="1371600" algn="l" rtl="0" eaLnBrk="1" fontAlgn="base" hangingPunct="1">
              <a:spcBef>
                <a:spcPct val="0"/>
              </a:spcBef>
              <a:spcAft>
                <a:spcPct val="0"/>
              </a:spcAft>
              <a:defRPr sz="2800" b="1">
                <a:solidFill>
                  <a:srgbClr val="00213B"/>
                </a:solidFill>
                <a:latin typeface="Arial" charset="0"/>
                <a:ea typeface="ＭＳ Ｐゴシック" charset="-128"/>
                <a:cs typeface="ＭＳ Ｐゴシック" charset="-128"/>
              </a:defRPr>
            </a:lvl8pPr>
            <a:lvl9pPr marL="1828800" algn="l" rtl="0" eaLnBrk="1" fontAlgn="base" hangingPunct="1">
              <a:spcBef>
                <a:spcPct val="0"/>
              </a:spcBef>
              <a:spcAft>
                <a:spcPct val="0"/>
              </a:spcAft>
              <a:defRPr sz="2800" b="1">
                <a:solidFill>
                  <a:srgbClr val="00213B"/>
                </a:solidFill>
                <a:latin typeface="Arial" charset="0"/>
                <a:ea typeface="ＭＳ Ｐゴシック" charset="-128"/>
                <a:cs typeface="ＭＳ Ｐゴシック" charset="-128"/>
              </a:defRPr>
            </a:lvl9pPr>
          </a:lstStyle>
          <a:p>
            <a:pPr defTabSz="914377">
              <a:defRPr/>
            </a:pPr>
            <a:r>
              <a:rPr lang="en-GB" spc="-11" dirty="0">
                <a:solidFill>
                  <a:srgbClr val="00355F"/>
                </a:solidFill>
                <a:latin typeface="Arial" panose="020B0604020202020204" pitchFamily="34" charset="0"/>
                <a:cs typeface="Arial" panose="020B0604020202020204" pitchFamily="34" charset="0"/>
              </a:rPr>
              <a:t>MVLS (SII) strategies to deliver our vision…</a:t>
            </a:r>
            <a:endParaRPr lang="en-US" kern="0" spc="-11" dirty="0">
              <a:solidFill>
                <a:srgbClr val="00355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963406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014E68D-97A4-44D6-BB45-81B078089261}"/>
              </a:ext>
            </a:extLst>
          </p:cNvPr>
          <p:cNvSpPr>
            <a:spLocks noGrp="1"/>
          </p:cNvSpPr>
          <p:nvPr>
            <p:ph type="title"/>
          </p:nvPr>
        </p:nvSpPr>
        <p:spPr>
          <a:xfrm>
            <a:off x="2342509" y="1"/>
            <a:ext cx="7310063" cy="777875"/>
          </a:xfrm>
        </p:spPr>
        <p:txBody>
          <a:bodyPr>
            <a:noAutofit/>
          </a:bodyPr>
          <a:lstStyle/>
          <a:p>
            <a:pPr algn="ctr"/>
            <a:br>
              <a:rPr lang="en-GB" sz="2400" b="1" dirty="0">
                <a:latin typeface="+mn-lt"/>
              </a:rPr>
            </a:br>
            <a:br>
              <a:rPr lang="en-GB" sz="2400" b="1" dirty="0">
                <a:latin typeface="+mn-lt"/>
              </a:rPr>
            </a:br>
            <a:r>
              <a:rPr lang="en-GB" sz="2400" b="1" dirty="0">
                <a:latin typeface="+mn-lt"/>
              </a:rPr>
              <a:t>Innovation, Engagement &amp; Enterprise Strategy</a:t>
            </a:r>
            <a:br>
              <a:rPr lang="en-GB" sz="2400" b="1" dirty="0">
                <a:latin typeface="+mn-lt"/>
              </a:rPr>
            </a:br>
            <a:br>
              <a:rPr lang="en-GB" sz="2400" dirty="0">
                <a:latin typeface="Calibri" panose="020F0502020204030204" pitchFamily="34" charset="0"/>
                <a:ea typeface="Calibri" panose="020F0502020204030204" pitchFamily="34" charset="0"/>
                <a:cs typeface="Arial" panose="020B0604020202020204" pitchFamily="34" charset="0"/>
              </a:rPr>
            </a:br>
            <a:endParaRPr lang="en-GB" sz="2400" b="1" dirty="0">
              <a:latin typeface="+mn-lt"/>
            </a:endParaRPr>
          </a:p>
        </p:txBody>
      </p:sp>
      <p:grpSp>
        <p:nvGrpSpPr>
          <p:cNvPr id="14" name="Group 13">
            <a:extLst>
              <a:ext uri="{FF2B5EF4-FFF2-40B4-BE49-F238E27FC236}">
                <a16:creationId xmlns:a16="http://schemas.microsoft.com/office/drawing/2014/main" id="{048544BE-7270-49C5-9939-E684C5447EED}"/>
              </a:ext>
            </a:extLst>
          </p:cNvPr>
          <p:cNvGrpSpPr/>
          <p:nvPr/>
        </p:nvGrpSpPr>
        <p:grpSpPr>
          <a:xfrm>
            <a:off x="2461960" y="1120872"/>
            <a:ext cx="7190612" cy="5077907"/>
            <a:chOff x="922889" y="422657"/>
            <a:chExt cx="9869196" cy="5962249"/>
          </a:xfrm>
        </p:grpSpPr>
        <p:grpSp>
          <p:nvGrpSpPr>
            <p:cNvPr id="13" name="Group 12">
              <a:extLst>
                <a:ext uri="{FF2B5EF4-FFF2-40B4-BE49-F238E27FC236}">
                  <a16:creationId xmlns:a16="http://schemas.microsoft.com/office/drawing/2014/main" id="{C15A64CC-B758-4DC0-961A-5D4D1E419959}"/>
                </a:ext>
              </a:extLst>
            </p:cNvPr>
            <p:cNvGrpSpPr/>
            <p:nvPr/>
          </p:nvGrpSpPr>
          <p:grpSpPr>
            <a:xfrm>
              <a:off x="922889" y="422657"/>
              <a:ext cx="9869196" cy="5962249"/>
              <a:chOff x="55988" y="-78173"/>
              <a:chExt cx="10767014" cy="6494204"/>
            </a:xfrm>
          </p:grpSpPr>
          <p:sp>
            <p:nvSpPr>
              <p:cNvPr id="5" name="Rectangle: Rounded Corners 4">
                <a:extLst>
                  <a:ext uri="{FF2B5EF4-FFF2-40B4-BE49-F238E27FC236}">
                    <a16:creationId xmlns:a16="http://schemas.microsoft.com/office/drawing/2014/main" id="{AA5A382C-0C02-4706-B7A5-8A3F2703D4B8}"/>
                  </a:ext>
                </a:extLst>
              </p:cNvPr>
              <p:cNvSpPr/>
              <p:nvPr/>
            </p:nvSpPr>
            <p:spPr>
              <a:xfrm>
                <a:off x="4098689" y="-78173"/>
                <a:ext cx="2907016" cy="2435354"/>
              </a:xfrm>
              <a:prstGeom prst="round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defRPr/>
                </a:pPr>
                <a:r>
                  <a:rPr lang="en-GB" sz="1400" dirty="0">
                    <a:solidFill>
                      <a:prstClr val="white"/>
                    </a:solidFill>
                    <a:latin typeface="Calibri" panose="020F0502020204030204"/>
                  </a:rPr>
                  <a:t> Driving Innovation and Enterprise </a:t>
                </a:r>
              </a:p>
              <a:p>
                <a:pPr algn="ctr" defTabSz="914377">
                  <a:defRPr/>
                </a:pPr>
                <a:endParaRPr lang="en-GB" sz="1400" dirty="0">
                  <a:solidFill>
                    <a:prstClr val="white"/>
                  </a:solidFill>
                  <a:latin typeface="Calibri" panose="020F0502020204030204"/>
                </a:endParaRPr>
              </a:p>
            </p:txBody>
          </p:sp>
          <p:sp>
            <p:nvSpPr>
              <p:cNvPr id="6" name="Rectangle: Rounded Corners 5">
                <a:extLst>
                  <a:ext uri="{FF2B5EF4-FFF2-40B4-BE49-F238E27FC236}">
                    <a16:creationId xmlns:a16="http://schemas.microsoft.com/office/drawing/2014/main" id="{25D5C40C-88C1-414D-851E-65E843152FA2}"/>
                  </a:ext>
                </a:extLst>
              </p:cNvPr>
              <p:cNvSpPr/>
              <p:nvPr/>
            </p:nvSpPr>
            <p:spPr>
              <a:xfrm>
                <a:off x="8076587" y="164901"/>
                <a:ext cx="2522307" cy="2044539"/>
              </a:xfrm>
              <a:prstGeom prst="round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defRPr/>
                </a:pPr>
                <a:r>
                  <a:rPr lang="en-GB" sz="1400">
                    <a:solidFill>
                      <a:prstClr val="white"/>
                    </a:solidFill>
                    <a:latin typeface="Calibri" panose="020F0502020204030204"/>
                  </a:rPr>
                  <a:t>Regional Economic and societal Impact </a:t>
                </a:r>
              </a:p>
            </p:txBody>
          </p:sp>
          <p:sp>
            <p:nvSpPr>
              <p:cNvPr id="7" name="Rectangle: Rounded Corners 6">
                <a:extLst>
                  <a:ext uri="{FF2B5EF4-FFF2-40B4-BE49-F238E27FC236}">
                    <a16:creationId xmlns:a16="http://schemas.microsoft.com/office/drawing/2014/main" id="{07FFE931-0DAF-4AF0-8940-4AC8A7348630}"/>
                  </a:ext>
                </a:extLst>
              </p:cNvPr>
              <p:cNvSpPr/>
              <p:nvPr/>
            </p:nvSpPr>
            <p:spPr>
              <a:xfrm>
                <a:off x="352812" y="134026"/>
                <a:ext cx="2522307" cy="2075414"/>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defRPr/>
                </a:pPr>
                <a:r>
                  <a:rPr lang="en-GB" sz="1400">
                    <a:solidFill>
                      <a:prstClr val="white"/>
                    </a:solidFill>
                    <a:latin typeface="Calibri" panose="020F0502020204030204"/>
                  </a:rPr>
                  <a:t>Employability for Careers and</a:t>
                </a:r>
              </a:p>
              <a:p>
                <a:pPr algn="ctr" defTabSz="914377">
                  <a:defRPr/>
                </a:pPr>
                <a:r>
                  <a:rPr lang="en-GB" sz="1400">
                    <a:solidFill>
                      <a:prstClr val="white"/>
                    </a:solidFill>
                    <a:latin typeface="Calibri" panose="020F0502020204030204"/>
                  </a:rPr>
                  <a:t>Growing entrepreneurs</a:t>
                </a:r>
              </a:p>
            </p:txBody>
          </p:sp>
          <p:sp>
            <p:nvSpPr>
              <p:cNvPr id="8" name="Rectangle: Rounded Corners 7">
                <a:extLst>
                  <a:ext uri="{FF2B5EF4-FFF2-40B4-BE49-F238E27FC236}">
                    <a16:creationId xmlns:a16="http://schemas.microsoft.com/office/drawing/2014/main" id="{21289DB6-6BBA-49AD-B5B5-7CB346DF1019}"/>
                  </a:ext>
                </a:extLst>
              </p:cNvPr>
              <p:cNvSpPr/>
              <p:nvPr/>
            </p:nvSpPr>
            <p:spPr>
              <a:xfrm>
                <a:off x="55988" y="2746208"/>
                <a:ext cx="10767014" cy="13894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63638" defTabSz="914377">
                  <a:defRPr/>
                </a:pPr>
                <a:r>
                  <a:rPr lang="en-GB" sz="1100" b="1" dirty="0">
                    <a:solidFill>
                      <a:prstClr val="white"/>
                    </a:solidFill>
                    <a:latin typeface="Calibri" panose="020F0502020204030204"/>
                  </a:rPr>
                  <a:t>Stakeholder Dialogue </a:t>
                </a:r>
                <a:r>
                  <a:rPr lang="en-GB" sz="1100" dirty="0">
                    <a:solidFill>
                      <a:prstClr val="white"/>
                    </a:solidFill>
                    <a:latin typeface="Calibri" panose="020F0502020204030204"/>
                  </a:rPr>
                  <a:t>(Stakeholder needs, Our ‘offering’, CRM)</a:t>
                </a:r>
              </a:p>
              <a:p>
                <a:pPr marL="1163638" defTabSz="914377">
                  <a:defRPr/>
                </a:pPr>
                <a:r>
                  <a:rPr lang="en-GB" sz="1100" b="1" dirty="0">
                    <a:solidFill>
                      <a:prstClr val="white"/>
                    </a:solidFill>
                    <a:latin typeface="Calibri" panose="020F0502020204030204"/>
                  </a:rPr>
                  <a:t>Internationalisation</a:t>
                </a:r>
                <a:r>
                  <a:rPr lang="en-GB" sz="1100" dirty="0">
                    <a:solidFill>
                      <a:prstClr val="white"/>
                    </a:solidFill>
                    <a:latin typeface="Calibri" panose="020F0502020204030204"/>
                  </a:rPr>
                  <a:t> (Global connections, opportunities, Inward investment) </a:t>
                </a:r>
              </a:p>
              <a:p>
                <a:pPr marL="1163638" defTabSz="914377">
                  <a:defRPr/>
                </a:pPr>
                <a:r>
                  <a:rPr lang="en-GB" sz="1100" b="1" dirty="0">
                    <a:solidFill>
                      <a:prstClr val="white"/>
                    </a:solidFill>
                    <a:latin typeface="Calibri" panose="020F0502020204030204"/>
                  </a:rPr>
                  <a:t>Culture</a:t>
                </a:r>
                <a:r>
                  <a:rPr lang="en-GB" sz="1100" dirty="0">
                    <a:solidFill>
                      <a:prstClr val="white"/>
                    </a:solidFill>
                    <a:latin typeface="Calibri" panose="020F0502020204030204"/>
                  </a:rPr>
                  <a:t>: Encouraging and rewarding innovation; accepting risk; inclusive</a:t>
                </a:r>
              </a:p>
              <a:p>
                <a:pPr marL="1163638" defTabSz="914377">
                  <a:defRPr/>
                </a:pPr>
                <a:r>
                  <a:rPr lang="en-GB" sz="1100" b="1" dirty="0">
                    <a:solidFill>
                      <a:prstClr val="white"/>
                    </a:solidFill>
                    <a:latin typeface="Calibri" panose="020F0502020204030204"/>
                  </a:rPr>
                  <a:t>Innovation Spaces: </a:t>
                </a:r>
                <a:r>
                  <a:rPr lang="en-GB" sz="1100" dirty="0">
                    <a:solidFill>
                      <a:prstClr val="white"/>
                    </a:solidFill>
                    <a:latin typeface="Calibri" panose="020F0502020204030204"/>
                  </a:rPr>
                  <a:t>(</a:t>
                </a:r>
                <a:r>
                  <a:rPr lang="en-GB" sz="1100" dirty="0" err="1">
                    <a:solidFill>
                      <a:prstClr val="white"/>
                    </a:solidFill>
                    <a:latin typeface="Calibri" panose="020F0502020204030204"/>
                  </a:rPr>
                  <a:t>esp</a:t>
                </a:r>
                <a:r>
                  <a:rPr lang="en-GB" sz="1100" dirty="0">
                    <a:solidFill>
                      <a:prstClr val="white"/>
                    </a:solidFill>
                    <a:latin typeface="Calibri" panose="020F0502020204030204"/>
                  </a:rPr>
                  <a:t> Living Laboratory </a:t>
                </a:r>
                <a:r>
                  <a:rPr lang="en-GB" sz="1100" dirty="0" err="1">
                    <a:solidFill>
                      <a:prstClr val="white"/>
                    </a:solidFill>
                    <a:latin typeface="Calibri" panose="020F0502020204030204"/>
                  </a:rPr>
                  <a:t>incl</a:t>
                </a:r>
                <a:r>
                  <a:rPr lang="en-GB" sz="1100" dirty="0">
                    <a:solidFill>
                      <a:prstClr val="white"/>
                    </a:solidFill>
                    <a:latin typeface="Calibri" panose="020F0502020204030204"/>
                  </a:rPr>
                  <a:t> Clinical Innovation Zone / Health Innovation Hub)</a:t>
                </a:r>
              </a:p>
            </p:txBody>
          </p:sp>
          <p:sp>
            <p:nvSpPr>
              <p:cNvPr id="9" name="Oval 8">
                <a:extLst>
                  <a:ext uri="{FF2B5EF4-FFF2-40B4-BE49-F238E27FC236}">
                    <a16:creationId xmlns:a16="http://schemas.microsoft.com/office/drawing/2014/main" id="{B343B416-9603-4348-A928-C762D6F76750}"/>
                  </a:ext>
                </a:extLst>
              </p:cNvPr>
              <p:cNvSpPr/>
              <p:nvPr/>
            </p:nvSpPr>
            <p:spPr>
              <a:xfrm>
                <a:off x="512024" y="4633342"/>
                <a:ext cx="2239109" cy="1717555"/>
              </a:xfrm>
              <a:prstGeom prst="ellipse">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defRPr/>
                </a:pPr>
                <a:r>
                  <a:rPr lang="en-GB" sz="1200" dirty="0">
                    <a:solidFill>
                      <a:prstClr val="white"/>
                    </a:solidFill>
                    <a:latin typeface="Calibri" panose="020F0502020204030204"/>
                  </a:rPr>
                  <a:t>Alignment with College Priorities (Research, Education)</a:t>
                </a:r>
              </a:p>
            </p:txBody>
          </p:sp>
          <p:sp>
            <p:nvSpPr>
              <p:cNvPr id="10" name="Oval 9">
                <a:extLst>
                  <a:ext uri="{FF2B5EF4-FFF2-40B4-BE49-F238E27FC236}">
                    <a16:creationId xmlns:a16="http://schemas.microsoft.com/office/drawing/2014/main" id="{37763EE8-27C3-4516-AC64-3FAC16B08217}"/>
                  </a:ext>
                </a:extLst>
              </p:cNvPr>
              <p:cNvSpPr/>
              <p:nvPr/>
            </p:nvSpPr>
            <p:spPr>
              <a:xfrm>
                <a:off x="3035071" y="4633343"/>
                <a:ext cx="2410547" cy="1782688"/>
              </a:xfrm>
              <a:prstGeom prst="ellipse">
                <a:avLst/>
              </a:prstGeom>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defRPr/>
                </a:pPr>
                <a:r>
                  <a:rPr lang="en-GB" sz="1200">
                    <a:solidFill>
                      <a:prstClr val="white"/>
                    </a:solidFill>
                    <a:latin typeface="Calibri" panose="020F0502020204030204"/>
                  </a:rPr>
                  <a:t>Incentivisation</a:t>
                </a:r>
              </a:p>
              <a:p>
                <a:pPr algn="ctr" defTabSz="914377">
                  <a:defRPr/>
                </a:pPr>
                <a:r>
                  <a:rPr lang="en-GB" sz="1200">
                    <a:solidFill>
                      <a:prstClr val="white"/>
                    </a:solidFill>
                    <a:latin typeface="Calibri" panose="020F0502020204030204"/>
                  </a:rPr>
                  <a:t>(Policies, Rewards, Values)</a:t>
                </a:r>
              </a:p>
            </p:txBody>
          </p:sp>
          <p:sp>
            <p:nvSpPr>
              <p:cNvPr id="11" name="Oval 10">
                <a:extLst>
                  <a:ext uri="{FF2B5EF4-FFF2-40B4-BE49-F238E27FC236}">
                    <a16:creationId xmlns:a16="http://schemas.microsoft.com/office/drawing/2014/main" id="{0F9BB5CE-394D-494B-8BB0-EC8E20AC1ED3}"/>
                  </a:ext>
                </a:extLst>
              </p:cNvPr>
              <p:cNvSpPr/>
              <p:nvPr/>
            </p:nvSpPr>
            <p:spPr>
              <a:xfrm>
                <a:off x="5714652" y="4633340"/>
                <a:ext cx="2494024" cy="1782689"/>
              </a:xfrm>
              <a:prstGeom prst="ellipse">
                <a:avLst/>
              </a:prstGeom>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defRPr/>
                </a:pPr>
                <a:r>
                  <a:rPr lang="en-GB" sz="1200" dirty="0">
                    <a:solidFill>
                      <a:prstClr val="white"/>
                    </a:solidFill>
                    <a:latin typeface="Calibri" panose="020F0502020204030204"/>
                  </a:rPr>
                  <a:t>Narrative</a:t>
                </a:r>
              </a:p>
              <a:p>
                <a:pPr algn="ctr" defTabSz="914377">
                  <a:defRPr/>
                </a:pPr>
                <a:r>
                  <a:rPr lang="en-GB" sz="1200" dirty="0">
                    <a:solidFill>
                      <a:prstClr val="white"/>
                    </a:solidFill>
                    <a:latin typeface="Calibri" panose="020F0502020204030204"/>
                  </a:rPr>
                  <a:t>(Telling the right stories to the right audiences)</a:t>
                </a:r>
              </a:p>
            </p:txBody>
          </p:sp>
        </p:grpSp>
        <p:sp>
          <p:nvSpPr>
            <p:cNvPr id="12" name="Oval 11">
              <a:extLst>
                <a:ext uri="{FF2B5EF4-FFF2-40B4-BE49-F238E27FC236}">
                  <a16:creationId xmlns:a16="http://schemas.microsoft.com/office/drawing/2014/main" id="{85C0510C-5E6C-473E-ABB6-B3A12274F39A}"/>
                </a:ext>
              </a:extLst>
            </p:cNvPr>
            <p:cNvSpPr/>
            <p:nvPr/>
          </p:nvSpPr>
          <p:spPr>
            <a:xfrm>
              <a:off x="8663767" y="4748240"/>
              <a:ext cx="2037527" cy="1572306"/>
            </a:xfrm>
            <a:prstGeom prst="ellipse">
              <a:avLst/>
            </a:prstGeom>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defRPr/>
              </a:pPr>
              <a:r>
                <a:rPr lang="en-GB" sz="1200" dirty="0">
                  <a:solidFill>
                    <a:prstClr val="white"/>
                  </a:solidFill>
                  <a:latin typeface="Calibri" panose="020F0502020204030204"/>
                </a:rPr>
                <a:t>Resources</a:t>
              </a:r>
            </a:p>
            <a:p>
              <a:pPr algn="ctr" defTabSz="914377">
                <a:defRPr/>
              </a:pPr>
              <a:endParaRPr lang="en-GB" sz="1200" dirty="0">
                <a:solidFill>
                  <a:prstClr val="white"/>
                </a:solidFill>
                <a:latin typeface="Calibri" panose="020F0502020204030204"/>
              </a:endParaRPr>
            </a:p>
          </p:txBody>
        </p:sp>
      </p:grpSp>
      <p:sp>
        <p:nvSpPr>
          <p:cNvPr id="18" name="TextBox 17">
            <a:extLst>
              <a:ext uri="{FF2B5EF4-FFF2-40B4-BE49-F238E27FC236}">
                <a16:creationId xmlns:a16="http://schemas.microsoft.com/office/drawing/2014/main" id="{9F7A026E-8182-448E-BE08-BFD04E3BAFC9}"/>
              </a:ext>
            </a:extLst>
          </p:cNvPr>
          <p:cNvSpPr txBox="1"/>
          <p:nvPr/>
        </p:nvSpPr>
        <p:spPr>
          <a:xfrm>
            <a:off x="5612708" y="701572"/>
            <a:ext cx="1039647" cy="461665"/>
          </a:xfrm>
          <a:prstGeom prst="rect">
            <a:avLst/>
          </a:prstGeom>
          <a:noFill/>
        </p:spPr>
        <p:txBody>
          <a:bodyPr wrap="square" rtlCol="0">
            <a:spAutoFit/>
          </a:bodyPr>
          <a:lstStyle/>
          <a:p>
            <a:pPr algn="ctr" defTabSz="914377">
              <a:defRPr/>
            </a:pPr>
            <a:r>
              <a:rPr lang="en-GB" sz="2400" b="1" dirty="0">
                <a:solidFill>
                  <a:srgbClr val="ED7D31"/>
                </a:solidFill>
                <a:latin typeface="Calibri" panose="020F0502020204030204"/>
                <a:ea typeface="ヒラギノ角ゴ Pro W3" charset="-128"/>
              </a:rPr>
              <a:t>Pillars</a:t>
            </a:r>
          </a:p>
        </p:txBody>
      </p:sp>
      <p:sp>
        <p:nvSpPr>
          <p:cNvPr id="19" name="TextBox 18">
            <a:extLst>
              <a:ext uri="{FF2B5EF4-FFF2-40B4-BE49-F238E27FC236}">
                <a16:creationId xmlns:a16="http://schemas.microsoft.com/office/drawing/2014/main" id="{9819C7FB-3A4C-491D-BEC3-D380ACA67C53}"/>
              </a:ext>
            </a:extLst>
          </p:cNvPr>
          <p:cNvSpPr txBox="1"/>
          <p:nvPr/>
        </p:nvSpPr>
        <p:spPr>
          <a:xfrm>
            <a:off x="2539428" y="3463365"/>
            <a:ext cx="1438763" cy="523220"/>
          </a:xfrm>
          <a:prstGeom prst="rect">
            <a:avLst/>
          </a:prstGeom>
          <a:noFill/>
        </p:spPr>
        <p:txBody>
          <a:bodyPr wrap="square" rtlCol="0">
            <a:spAutoFit/>
          </a:bodyPr>
          <a:lstStyle/>
          <a:p>
            <a:pPr defTabSz="914377">
              <a:defRPr/>
            </a:pPr>
            <a:r>
              <a:rPr lang="en-GB" sz="1400" dirty="0">
                <a:solidFill>
                  <a:srgbClr val="ED7D31"/>
                </a:solidFill>
                <a:latin typeface="Calibri" panose="020F0502020204030204"/>
                <a:ea typeface="ヒラギノ角ゴ Pro W3" charset="-128"/>
              </a:rPr>
              <a:t>Cross-cutting</a:t>
            </a:r>
          </a:p>
          <a:p>
            <a:pPr defTabSz="914377">
              <a:defRPr/>
            </a:pPr>
            <a:r>
              <a:rPr lang="en-GB" sz="1400" dirty="0">
                <a:solidFill>
                  <a:srgbClr val="ED7D31"/>
                </a:solidFill>
                <a:latin typeface="Calibri" panose="020F0502020204030204"/>
                <a:ea typeface="ヒラギノ角ゴ Pro W3" charset="-128"/>
              </a:rPr>
              <a:t>themes </a:t>
            </a:r>
          </a:p>
        </p:txBody>
      </p:sp>
      <p:sp>
        <p:nvSpPr>
          <p:cNvPr id="20" name="TextBox 19">
            <a:extLst>
              <a:ext uri="{FF2B5EF4-FFF2-40B4-BE49-F238E27FC236}">
                <a16:creationId xmlns:a16="http://schemas.microsoft.com/office/drawing/2014/main" id="{D2945CC3-9874-4147-8130-299196948C1D}"/>
              </a:ext>
            </a:extLst>
          </p:cNvPr>
          <p:cNvSpPr txBox="1"/>
          <p:nvPr/>
        </p:nvSpPr>
        <p:spPr>
          <a:xfrm>
            <a:off x="5199125" y="6099251"/>
            <a:ext cx="1949164" cy="461665"/>
          </a:xfrm>
          <a:prstGeom prst="rect">
            <a:avLst/>
          </a:prstGeom>
          <a:noFill/>
        </p:spPr>
        <p:txBody>
          <a:bodyPr wrap="square" rtlCol="0">
            <a:spAutoFit/>
          </a:bodyPr>
          <a:lstStyle/>
          <a:p>
            <a:pPr algn="ctr" defTabSz="914377">
              <a:defRPr/>
            </a:pPr>
            <a:r>
              <a:rPr lang="en-GB" sz="2400" b="1" dirty="0">
                <a:solidFill>
                  <a:srgbClr val="ED7D31"/>
                </a:solidFill>
                <a:latin typeface="Calibri" panose="020F0502020204030204"/>
              </a:rPr>
              <a:t>E</a:t>
            </a:r>
            <a:r>
              <a:rPr lang="en-GB" sz="2400" b="1" dirty="0">
                <a:solidFill>
                  <a:srgbClr val="ED7D31"/>
                </a:solidFill>
                <a:latin typeface="Calibri" panose="020F0502020204030204"/>
                <a:ea typeface="ヒラギノ角ゴ Pro W3" charset="-128"/>
              </a:rPr>
              <a:t>nablers</a:t>
            </a:r>
          </a:p>
        </p:txBody>
      </p:sp>
      <p:sp>
        <p:nvSpPr>
          <p:cNvPr id="23" name="Rectangle 22">
            <a:extLst>
              <a:ext uri="{FF2B5EF4-FFF2-40B4-BE49-F238E27FC236}">
                <a16:creationId xmlns:a16="http://schemas.microsoft.com/office/drawing/2014/main" id="{A4CEA25B-C1E1-4B1F-8DEA-94FE725AC96F}"/>
              </a:ext>
            </a:extLst>
          </p:cNvPr>
          <p:cNvSpPr/>
          <p:nvPr/>
        </p:nvSpPr>
        <p:spPr>
          <a:xfrm>
            <a:off x="2379407" y="777876"/>
            <a:ext cx="7346023" cy="236867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defRPr/>
            </a:pPr>
            <a:endParaRPr lang="en-GB">
              <a:solidFill>
                <a:prstClr val="white"/>
              </a:solidFill>
              <a:latin typeface="Calibri" panose="020F0502020204030204"/>
            </a:endParaRPr>
          </a:p>
        </p:txBody>
      </p:sp>
      <p:sp>
        <p:nvSpPr>
          <p:cNvPr id="24" name="Rectangle 23">
            <a:extLst>
              <a:ext uri="{FF2B5EF4-FFF2-40B4-BE49-F238E27FC236}">
                <a16:creationId xmlns:a16="http://schemas.microsoft.com/office/drawing/2014/main" id="{5B15EF99-EFDA-46BB-923E-37133F8BDDDF}"/>
              </a:ext>
            </a:extLst>
          </p:cNvPr>
          <p:cNvSpPr/>
          <p:nvPr/>
        </p:nvSpPr>
        <p:spPr>
          <a:xfrm>
            <a:off x="2384255" y="4559692"/>
            <a:ext cx="7346023" cy="198996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defRPr/>
            </a:pPr>
            <a:endParaRPr lang="en-GB">
              <a:solidFill>
                <a:prstClr val="white"/>
              </a:solidFill>
              <a:latin typeface="Calibri" panose="020F0502020204030204"/>
            </a:endParaRPr>
          </a:p>
        </p:txBody>
      </p:sp>
      <p:sp>
        <p:nvSpPr>
          <p:cNvPr id="28" name="Arrow: Left-Right 27">
            <a:extLst>
              <a:ext uri="{FF2B5EF4-FFF2-40B4-BE49-F238E27FC236}">
                <a16:creationId xmlns:a16="http://schemas.microsoft.com/office/drawing/2014/main" id="{4F3D0426-82A4-4AE7-AFDF-07305CFF94C8}"/>
              </a:ext>
            </a:extLst>
          </p:cNvPr>
          <p:cNvSpPr/>
          <p:nvPr/>
        </p:nvSpPr>
        <p:spPr>
          <a:xfrm>
            <a:off x="4494173" y="2010263"/>
            <a:ext cx="532795" cy="21231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defRPr/>
            </a:pPr>
            <a:endParaRPr lang="en-GB">
              <a:solidFill>
                <a:prstClr val="white"/>
              </a:solidFill>
              <a:latin typeface="Calibri" panose="020F0502020204030204"/>
            </a:endParaRPr>
          </a:p>
        </p:txBody>
      </p:sp>
      <p:sp>
        <p:nvSpPr>
          <p:cNvPr id="29" name="Arrow: Left-Right 28">
            <a:extLst>
              <a:ext uri="{FF2B5EF4-FFF2-40B4-BE49-F238E27FC236}">
                <a16:creationId xmlns:a16="http://schemas.microsoft.com/office/drawing/2014/main" id="{FD6964E4-C251-474A-BA59-67E35D3F4816}"/>
              </a:ext>
            </a:extLst>
          </p:cNvPr>
          <p:cNvSpPr/>
          <p:nvPr/>
        </p:nvSpPr>
        <p:spPr>
          <a:xfrm>
            <a:off x="7206800" y="2010263"/>
            <a:ext cx="532795" cy="21231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defRPr/>
            </a:pPr>
            <a:endParaRPr lang="en-GB">
              <a:solidFill>
                <a:prstClr val="white"/>
              </a:solidFill>
              <a:latin typeface="Calibri" panose="020F0502020204030204"/>
            </a:endParaRPr>
          </a:p>
        </p:txBody>
      </p:sp>
      <mc:AlternateContent xmlns:mc="http://schemas.openxmlformats.org/markup-compatibility/2006" xmlns:p14="http://schemas.microsoft.com/office/powerpoint/2010/main">
        <mc:Choice Requires="p14">
          <p:contentPart p14:bwMode="auto" r:id="rId3">
            <p14:nvContentPartPr>
              <p14:cNvPr id="2" name="Ink 1">
                <a:extLst>
                  <a:ext uri="{FF2B5EF4-FFF2-40B4-BE49-F238E27FC236}">
                    <a16:creationId xmlns:a16="http://schemas.microsoft.com/office/drawing/2014/main" id="{C9A2EB0A-FD42-4237-AF5A-E88AED24B94F}"/>
                  </a:ext>
                </a:extLst>
              </p14:cNvPr>
              <p14:cNvContentPartPr/>
              <p14:nvPr/>
            </p14:nvContentPartPr>
            <p14:xfrm>
              <a:off x="3740173" y="2322526"/>
              <a:ext cx="360" cy="360"/>
            </p14:xfrm>
          </p:contentPart>
        </mc:Choice>
        <mc:Fallback xmlns="">
          <p:pic>
            <p:nvPicPr>
              <p:cNvPr id="2" name="Ink 1">
                <a:extLst>
                  <a:ext uri="{FF2B5EF4-FFF2-40B4-BE49-F238E27FC236}">
                    <a16:creationId xmlns:a16="http://schemas.microsoft.com/office/drawing/2014/main" id="{C9A2EB0A-FD42-4237-AF5A-E88AED24B94F}"/>
                  </a:ext>
                </a:extLst>
              </p:cNvPr>
              <p:cNvPicPr/>
              <p:nvPr/>
            </p:nvPicPr>
            <p:blipFill>
              <a:blip r:embed="rId4"/>
              <a:stretch>
                <a:fillRect/>
              </a:stretch>
            </p:blipFill>
            <p:spPr>
              <a:xfrm>
                <a:off x="3731173" y="2313526"/>
                <a:ext cx="18000" cy="18000"/>
              </a:xfrm>
              <a:prstGeom prst="rect">
                <a:avLst/>
              </a:prstGeom>
            </p:spPr>
          </p:pic>
        </mc:Fallback>
      </mc:AlternateContent>
      <p:sp>
        <p:nvSpPr>
          <p:cNvPr id="3" name="Rectangle 2">
            <a:extLst>
              <a:ext uri="{FF2B5EF4-FFF2-40B4-BE49-F238E27FC236}">
                <a16:creationId xmlns:a16="http://schemas.microsoft.com/office/drawing/2014/main" id="{275B9400-42CE-4E49-B858-94A446A9E6FC}"/>
              </a:ext>
            </a:extLst>
          </p:cNvPr>
          <p:cNvSpPr/>
          <p:nvPr/>
        </p:nvSpPr>
        <p:spPr>
          <a:xfrm>
            <a:off x="282921" y="777876"/>
            <a:ext cx="1942685" cy="5771780"/>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377">
              <a:defRPr/>
            </a:pPr>
            <a:r>
              <a:rPr lang="en-GB" sz="1600" b="1" i="1" dirty="0">
                <a:solidFill>
                  <a:prstClr val="black"/>
                </a:solidFill>
                <a:latin typeface="Calibri" panose="020F0502020204030204"/>
                <a:ea typeface="ヒラギノ角ゴ Pro W3" charset="-128"/>
              </a:rPr>
              <a:t>Inputs</a:t>
            </a:r>
          </a:p>
          <a:p>
            <a:pPr defTabSz="914377">
              <a:defRPr/>
            </a:pPr>
            <a:endParaRPr lang="en-GB" sz="1200" i="1" dirty="0">
              <a:solidFill>
                <a:prstClr val="black"/>
              </a:solidFill>
              <a:latin typeface="Calibri" panose="020F0502020204030204"/>
              <a:ea typeface="ヒラギノ角ゴ Pro W3" charset="-128"/>
            </a:endParaRPr>
          </a:p>
          <a:p>
            <a:pPr marL="171446" indent="-171446" defTabSz="914377">
              <a:buFont typeface="Arial" panose="020B0604020202020204" pitchFamily="34" charset="0"/>
              <a:buChar char="•"/>
              <a:defRPr/>
            </a:pPr>
            <a:r>
              <a:rPr lang="en-GB" sz="1200" i="1" dirty="0">
                <a:solidFill>
                  <a:prstClr val="black"/>
                </a:solidFill>
                <a:latin typeface="Calibri" panose="020F0502020204030204"/>
                <a:ea typeface="ヒラギノ角ゴ Pro W3" charset="-128"/>
              </a:rPr>
              <a:t>Streamlined and responsive professional support.</a:t>
            </a:r>
          </a:p>
          <a:p>
            <a:pPr defTabSz="914377">
              <a:defRPr/>
            </a:pPr>
            <a:endParaRPr lang="en-GB" sz="1200" i="1" dirty="0">
              <a:solidFill>
                <a:prstClr val="black"/>
              </a:solidFill>
              <a:latin typeface="Calibri" panose="020F0502020204030204"/>
              <a:ea typeface="ヒラギノ角ゴ Pro W3" charset="-128"/>
            </a:endParaRPr>
          </a:p>
          <a:p>
            <a:pPr marL="171446" indent="-171446" defTabSz="914377">
              <a:buFont typeface="Arial" panose="020B0604020202020204" pitchFamily="34" charset="0"/>
              <a:buChar char="•"/>
              <a:defRPr/>
            </a:pPr>
            <a:r>
              <a:rPr lang="en-GB" sz="1200" i="1" dirty="0">
                <a:solidFill>
                  <a:prstClr val="black"/>
                </a:solidFill>
                <a:latin typeface="Calibri" panose="020F0502020204030204"/>
                <a:ea typeface="ヒラギノ角ゴ Pro W3" charset="-128"/>
              </a:rPr>
              <a:t>Business development expertise embedded locally.</a:t>
            </a:r>
          </a:p>
          <a:p>
            <a:pPr defTabSz="914377">
              <a:defRPr/>
            </a:pPr>
            <a:endParaRPr lang="en-GB" sz="1200" i="1" dirty="0">
              <a:solidFill>
                <a:prstClr val="black"/>
              </a:solidFill>
              <a:latin typeface="Calibri" panose="020F0502020204030204"/>
              <a:ea typeface="ヒラギノ角ゴ Pro W3" charset="-128"/>
            </a:endParaRPr>
          </a:p>
          <a:p>
            <a:pPr marL="171446" indent="-171446" defTabSz="914377">
              <a:buFont typeface="Arial" panose="020B0604020202020204" pitchFamily="34" charset="0"/>
              <a:buChar char="•"/>
              <a:defRPr/>
            </a:pPr>
            <a:r>
              <a:rPr lang="en-GB" sz="1200" i="1" dirty="0">
                <a:solidFill>
                  <a:prstClr val="black"/>
                </a:solidFill>
                <a:latin typeface="Calibri" panose="020F0502020204030204"/>
                <a:ea typeface="ヒラギノ角ゴ Pro W3" charset="-128"/>
              </a:rPr>
              <a:t>Account managers to develop and follow through strategic relationships.</a:t>
            </a:r>
          </a:p>
          <a:p>
            <a:pPr defTabSz="914377">
              <a:defRPr/>
            </a:pPr>
            <a:endParaRPr lang="en-GB" sz="1200" i="1" dirty="0">
              <a:solidFill>
                <a:prstClr val="black"/>
              </a:solidFill>
              <a:latin typeface="Calibri" panose="020F0502020204030204"/>
              <a:ea typeface="ヒラギノ角ゴ Pro W3" charset="-128"/>
            </a:endParaRPr>
          </a:p>
          <a:p>
            <a:pPr marL="171446" indent="-171446" defTabSz="914377">
              <a:buFont typeface="Arial" panose="020B0604020202020204" pitchFamily="34" charset="0"/>
              <a:buChar char="•"/>
              <a:defRPr/>
            </a:pPr>
            <a:r>
              <a:rPr lang="en-GB" sz="1200" i="1" dirty="0">
                <a:solidFill>
                  <a:prstClr val="black"/>
                </a:solidFill>
                <a:latin typeface="Calibri" panose="020F0502020204030204"/>
                <a:ea typeface="ヒラギノ角ゴ Pro W3" charset="-128"/>
              </a:rPr>
              <a:t>Culture that encourages and rewards innovation.</a:t>
            </a:r>
          </a:p>
          <a:p>
            <a:pPr defTabSz="914377">
              <a:defRPr/>
            </a:pPr>
            <a:endParaRPr lang="en-GB" sz="1200" i="1" dirty="0">
              <a:solidFill>
                <a:prstClr val="black"/>
              </a:solidFill>
              <a:latin typeface="Calibri" panose="020F0502020204030204"/>
              <a:ea typeface="ヒラギノ角ゴ Pro W3" charset="-128"/>
            </a:endParaRPr>
          </a:p>
          <a:p>
            <a:pPr marL="171446" indent="-171446" defTabSz="914377">
              <a:buFont typeface="Arial" panose="020B0604020202020204" pitchFamily="34" charset="0"/>
              <a:buChar char="•"/>
              <a:defRPr/>
            </a:pPr>
            <a:r>
              <a:rPr lang="en-GB" sz="1200" i="1" dirty="0">
                <a:solidFill>
                  <a:prstClr val="black"/>
                </a:solidFill>
                <a:latin typeface="Calibri" panose="020F0502020204030204"/>
                <a:ea typeface="ヒラギノ角ゴ Pro W3" charset="-128"/>
              </a:rPr>
              <a:t>Policies and support to develop entrepreneurship.</a:t>
            </a:r>
          </a:p>
          <a:p>
            <a:pPr defTabSz="914377">
              <a:defRPr/>
            </a:pPr>
            <a:endParaRPr lang="en-GB" sz="1200" i="1" dirty="0">
              <a:solidFill>
                <a:prstClr val="black"/>
              </a:solidFill>
              <a:latin typeface="Calibri" panose="020F0502020204030204"/>
              <a:ea typeface="ヒラギノ角ゴ Pro W3" charset="-128"/>
            </a:endParaRPr>
          </a:p>
          <a:p>
            <a:pPr marL="171446" indent="-171446" defTabSz="914377">
              <a:buFont typeface="Arial" panose="020B0604020202020204" pitchFamily="34" charset="0"/>
              <a:buChar char="•"/>
              <a:defRPr/>
            </a:pPr>
            <a:r>
              <a:rPr lang="en-GB" sz="1200" i="1" dirty="0">
                <a:solidFill>
                  <a:prstClr val="black"/>
                </a:solidFill>
                <a:latin typeface="Calibri" panose="020F0502020204030204"/>
                <a:ea typeface="ヒラギノ角ゴ Pro W3" charset="-128"/>
              </a:rPr>
              <a:t>Strong relationships with industry.</a:t>
            </a:r>
          </a:p>
          <a:p>
            <a:pPr defTabSz="914377">
              <a:defRPr/>
            </a:pPr>
            <a:endParaRPr lang="en-GB" sz="1200" i="1" dirty="0">
              <a:solidFill>
                <a:prstClr val="black"/>
              </a:solidFill>
              <a:latin typeface="Calibri" panose="020F0502020204030204"/>
              <a:ea typeface="ヒラギノ角ゴ Pro W3" charset="-128"/>
            </a:endParaRPr>
          </a:p>
          <a:p>
            <a:pPr marL="171446" indent="-171446" defTabSz="914377">
              <a:buFont typeface="Arial" panose="020B0604020202020204" pitchFamily="34" charset="0"/>
              <a:buChar char="•"/>
              <a:defRPr/>
            </a:pPr>
            <a:r>
              <a:rPr lang="en-GB" sz="1200" i="1" dirty="0">
                <a:solidFill>
                  <a:prstClr val="black"/>
                </a:solidFill>
                <a:latin typeface="Calibri" panose="020F0502020204030204"/>
                <a:ea typeface="ヒラギノ角ゴ Pro W3" charset="-128"/>
              </a:rPr>
              <a:t>Innovation spaces to support collaboration with industry</a:t>
            </a:r>
            <a:r>
              <a:rPr lang="en-GB" sz="1000" i="1" dirty="0">
                <a:solidFill>
                  <a:prstClr val="black"/>
                </a:solidFill>
                <a:latin typeface="Calibri" panose="020F0502020204030204"/>
                <a:ea typeface="ヒラギノ角ゴ Pro W3" charset="-128"/>
              </a:rPr>
              <a:t>.</a:t>
            </a:r>
          </a:p>
        </p:txBody>
      </p:sp>
      <p:sp>
        <p:nvSpPr>
          <p:cNvPr id="34" name="Rectangle 33">
            <a:extLst>
              <a:ext uri="{FF2B5EF4-FFF2-40B4-BE49-F238E27FC236}">
                <a16:creationId xmlns:a16="http://schemas.microsoft.com/office/drawing/2014/main" id="{52FA12B0-86C7-4129-A4B3-D8E3FA518097}"/>
              </a:ext>
            </a:extLst>
          </p:cNvPr>
          <p:cNvSpPr/>
          <p:nvPr/>
        </p:nvSpPr>
        <p:spPr>
          <a:xfrm>
            <a:off x="9884079" y="777877"/>
            <a:ext cx="1942685" cy="5771780"/>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377">
              <a:defRPr/>
            </a:pPr>
            <a:r>
              <a:rPr lang="en-GB" sz="1600" b="1" i="1" dirty="0">
                <a:solidFill>
                  <a:prstClr val="black"/>
                </a:solidFill>
                <a:latin typeface="Calibri" panose="020F0502020204030204"/>
                <a:ea typeface="ヒラギノ角ゴ Pro W3" charset="-128"/>
              </a:rPr>
              <a:t>Outcomes</a:t>
            </a:r>
          </a:p>
          <a:p>
            <a:pPr defTabSz="914377">
              <a:defRPr/>
            </a:pPr>
            <a:endParaRPr lang="en-GB" sz="1000" i="1" dirty="0">
              <a:solidFill>
                <a:prstClr val="black"/>
              </a:solidFill>
              <a:latin typeface="Calibri" panose="020F0502020204030204"/>
              <a:ea typeface="ヒラギノ角ゴ Pro W3" charset="-128"/>
            </a:endParaRPr>
          </a:p>
          <a:p>
            <a:pPr marL="171446" indent="-171446" defTabSz="914377">
              <a:buFont typeface="Arial" panose="020B0604020202020204" pitchFamily="34" charset="0"/>
              <a:buChar char="•"/>
              <a:defRPr/>
            </a:pPr>
            <a:r>
              <a:rPr lang="en-GB" sz="1200" i="1" dirty="0">
                <a:solidFill>
                  <a:prstClr val="black"/>
                </a:solidFill>
                <a:latin typeface="Calibri" panose="020F0502020204030204"/>
                <a:ea typeface="ヒラギノ角ゴ Pro W3" charset="-128"/>
              </a:rPr>
              <a:t>Income generation (including multi-partner, large awards with industry).</a:t>
            </a:r>
          </a:p>
          <a:p>
            <a:pPr defTabSz="914377">
              <a:defRPr/>
            </a:pPr>
            <a:endParaRPr lang="en-GB" sz="1200" i="1" dirty="0">
              <a:solidFill>
                <a:prstClr val="black"/>
              </a:solidFill>
              <a:latin typeface="Calibri" panose="020F0502020204030204"/>
              <a:ea typeface="ヒラギノ角ゴ Pro W3" charset="-128"/>
            </a:endParaRPr>
          </a:p>
          <a:p>
            <a:pPr marL="171446" indent="-171446" defTabSz="914377">
              <a:buFont typeface="Arial" panose="020B0604020202020204" pitchFamily="34" charset="0"/>
              <a:buChar char="•"/>
              <a:defRPr/>
            </a:pPr>
            <a:r>
              <a:rPr lang="en-GB" sz="1200" i="1" dirty="0">
                <a:solidFill>
                  <a:prstClr val="black"/>
                </a:solidFill>
                <a:latin typeface="Calibri" panose="020F0502020204030204"/>
                <a:ea typeface="ヒラギノ角ゴ Pro W3" charset="-128"/>
              </a:rPr>
              <a:t>Enhanced employability for students through alignment with stakeholder needs, industry placements and access to plenary lectures.</a:t>
            </a:r>
          </a:p>
          <a:p>
            <a:pPr defTabSz="914377">
              <a:defRPr/>
            </a:pPr>
            <a:endParaRPr lang="en-GB" sz="1200" i="1" dirty="0">
              <a:solidFill>
                <a:prstClr val="black"/>
              </a:solidFill>
              <a:latin typeface="Calibri" panose="020F0502020204030204"/>
              <a:ea typeface="ヒラギノ角ゴ Pro W3" charset="-128"/>
            </a:endParaRPr>
          </a:p>
          <a:p>
            <a:pPr marL="171446" indent="-171446" defTabSz="914377">
              <a:buFont typeface="Arial" panose="020B0604020202020204" pitchFamily="34" charset="0"/>
              <a:buChar char="•"/>
              <a:defRPr/>
            </a:pPr>
            <a:r>
              <a:rPr lang="en-GB" sz="1200" i="1" dirty="0">
                <a:solidFill>
                  <a:prstClr val="black"/>
                </a:solidFill>
                <a:latin typeface="Calibri" panose="020F0502020204030204"/>
                <a:ea typeface="ヒラギノ角ゴ Pro W3" charset="-128"/>
              </a:rPr>
              <a:t>Learning opportunities for staff and students to support entrepreneurship and enterprise.</a:t>
            </a:r>
          </a:p>
          <a:p>
            <a:pPr defTabSz="914377">
              <a:defRPr/>
            </a:pPr>
            <a:endParaRPr lang="en-GB" sz="1200" i="1" dirty="0">
              <a:solidFill>
                <a:prstClr val="black"/>
              </a:solidFill>
              <a:latin typeface="Calibri" panose="020F0502020204030204"/>
              <a:ea typeface="ヒラギノ角ゴ Pro W3" charset="-128"/>
            </a:endParaRPr>
          </a:p>
          <a:p>
            <a:pPr marL="171446" indent="-171446" defTabSz="914377">
              <a:buFont typeface="Arial" panose="020B0604020202020204" pitchFamily="34" charset="0"/>
              <a:buChar char="•"/>
              <a:defRPr/>
            </a:pPr>
            <a:r>
              <a:rPr lang="en-GB" sz="1200" i="1" dirty="0">
                <a:solidFill>
                  <a:prstClr val="black"/>
                </a:solidFill>
                <a:latin typeface="Calibri" panose="020F0502020204030204"/>
                <a:ea typeface="ヒラギノ角ゴ Pro W3" charset="-128"/>
              </a:rPr>
              <a:t>Supporting Glasgow to prosper through better health and high value job creation.</a:t>
            </a:r>
          </a:p>
          <a:p>
            <a:pPr defTabSz="914377">
              <a:defRPr/>
            </a:pPr>
            <a:endParaRPr lang="en-GB" sz="1200" i="1" dirty="0">
              <a:solidFill>
                <a:prstClr val="black"/>
              </a:solidFill>
              <a:latin typeface="Calibri" panose="020F0502020204030204"/>
              <a:ea typeface="ヒラギノ角ゴ Pro W3" charset="-128"/>
            </a:endParaRPr>
          </a:p>
          <a:p>
            <a:pPr marL="171446" indent="-171446" defTabSz="914377">
              <a:buFont typeface="Arial" panose="020B0604020202020204" pitchFamily="34" charset="0"/>
              <a:buChar char="•"/>
              <a:defRPr/>
            </a:pPr>
            <a:r>
              <a:rPr lang="en-GB" sz="1200" i="1" dirty="0">
                <a:solidFill>
                  <a:prstClr val="black"/>
                </a:solidFill>
                <a:latin typeface="Calibri" panose="020F0502020204030204"/>
                <a:ea typeface="ヒラギノ角ゴ Pro W3" charset="-128"/>
              </a:rPr>
              <a:t>New and strengthened global partnerships.</a:t>
            </a:r>
          </a:p>
          <a:p>
            <a:pPr defTabSz="914377">
              <a:defRPr/>
            </a:pPr>
            <a:endParaRPr lang="en-GB" sz="1200" i="1" dirty="0">
              <a:solidFill>
                <a:prstClr val="black"/>
              </a:solidFill>
              <a:latin typeface="Calibri" panose="020F0502020204030204"/>
              <a:ea typeface="ヒラギノ角ゴ Pro W3" charset="-128"/>
            </a:endParaRPr>
          </a:p>
          <a:p>
            <a:pPr marL="171446" indent="-171446" defTabSz="914377">
              <a:buFont typeface="Arial" panose="020B0604020202020204" pitchFamily="34" charset="0"/>
              <a:buChar char="•"/>
              <a:defRPr/>
            </a:pPr>
            <a:r>
              <a:rPr lang="en-GB" sz="1200" i="1" dirty="0">
                <a:solidFill>
                  <a:prstClr val="black"/>
                </a:solidFill>
                <a:latin typeface="Calibri" panose="020F0502020204030204"/>
                <a:ea typeface="ヒラギノ角ゴ Pro W3" charset="-128"/>
              </a:rPr>
              <a:t>A growing pipeline of spin-outs.</a:t>
            </a:r>
          </a:p>
          <a:p>
            <a:pPr defTabSz="914377">
              <a:defRPr/>
            </a:pPr>
            <a:endParaRPr lang="en-GB" sz="1000" i="1" dirty="0">
              <a:solidFill>
                <a:prstClr val="black"/>
              </a:solidFill>
              <a:latin typeface="Calibri" panose="020F0502020204030204"/>
              <a:ea typeface="ヒラギノ角ゴ Pro W3" charset="-128"/>
            </a:endParaRPr>
          </a:p>
        </p:txBody>
      </p:sp>
    </p:spTree>
    <p:extLst>
      <p:ext uri="{BB962C8B-B14F-4D97-AF65-F5344CB8AC3E}">
        <p14:creationId xmlns:p14="http://schemas.microsoft.com/office/powerpoint/2010/main" val="6907075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0BB47-B4E6-4763-B12A-9E5900CF1D13}"/>
              </a:ext>
            </a:extLst>
          </p:cNvPr>
          <p:cNvSpPr>
            <a:spLocks noGrp="1"/>
          </p:cNvSpPr>
          <p:nvPr>
            <p:ph type="ctrTitle" idx="4294967295"/>
          </p:nvPr>
        </p:nvSpPr>
        <p:spPr>
          <a:xfrm>
            <a:off x="2388055" y="73025"/>
            <a:ext cx="9803946" cy="1490663"/>
          </a:xfrm>
        </p:spPr>
        <p:txBody>
          <a:bodyPr>
            <a:noAutofit/>
          </a:bodyPr>
          <a:lstStyle/>
          <a:p>
            <a:pPr algn="l"/>
            <a:r>
              <a:rPr lang="en-US" sz="1800" b="1" dirty="0">
                <a:solidFill>
                  <a:srgbClr val="960075"/>
                </a:solidFill>
                <a:latin typeface="Swiss721BT-Heavy"/>
              </a:rPr>
              <a:t>Pillar One - Driving Innovation &amp; Enterprise</a:t>
            </a:r>
            <a:br>
              <a:rPr lang="en-US" sz="1800" dirty="0">
                <a:solidFill>
                  <a:srgbClr val="960075"/>
                </a:solidFill>
                <a:latin typeface="Swiss721BT-Heavy"/>
              </a:rPr>
            </a:br>
            <a:r>
              <a:rPr lang="en-US" sz="1800" dirty="0">
                <a:solidFill>
                  <a:srgbClr val="960075"/>
                </a:solidFill>
                <a:latin typeface="Swiss721BT-Heavy"/>
              </a:rPr>
              <a:t>O</a:t>
            </a:r>
            <a:r>
              <a:rPr lang="en-US" sz="1800" b="0" i="0" u="none" strike="noStrike" baseline="0" dirty="0">
                <a:solidFill>
                  <a:srgbClr val="960075"/>
                </a:solidFill>
                <a:latin typeface="Swiss721BT-Heavy"/>
              </a:rPr>
              <a:t>ur aim is to be a College / School which encourages, empowers, supports and rewards innovation and enterprise, including co-development with industry and listening to our stakeholders, to create new products and services, and drive economic and societal impact.</a:t>
            </a:r>
            <a:endParaRPr lang="en-US" sz="2000" dirty="0"/>
          </a:p>
        </p:txBody>
      </p:sp>
      <p:pic>
        <p:nvPicPr>
          <p:cNvPr id="5" name="Picture 4">
            <a:extLst>
              <a:ext uri="{FF2B5EF4-FFF2-40B4-BE49-F238E27FC236}">
                <a16:creationId xmlns:a16="http://schemas.microsoft.com/office/drawing/2014/main" id="{4ED2AEA4-4307-492E-93D0-7FD5E4210CC7}"/>
              </a:ext>
            </a:extLst>
          </p:cNvPr>
          <p:cNvPicPr>
            <a:picLocks noChangeAspect="1"/>
          </p:cNvPicPr>
          <p:nvPr/>
        </p:nvPicPr>
        <p:blipFill>
          <a:blip r:embed="rId2"/>
          <a:stretch>
            <a:fillRect/>
          </a:stretch>
        </p:blipFill>
        <p:spPr>
          <a:xfrm>
            <a:off x="311604" y="122238"/>
            <a:ext cx="2076450" cy="1000125"/>
          </a:xfrm>
          <a:prstGeom prst="rect">
            <a:avLst/>
          </a:prstGeom>
        </p:spPr>
      </p:pic>
      <p:sp>
        <p:nvSpPr>
          <p:cNvPr id="11" name="TextBox 10">
            <a:extLst>
              <a:ext uri="{FF2B5EF4-FFF2-40B4-BE49-F238E27FC236}">
                <a16:creationId xmlns:a16="http://schemas.microsoft.com/office/drawing/2014/main" id="{7E7B239F-20A3-4FD7-9C4C-216D22F79966}"/>
              </a:ext>
            </a:extLst>
          </p:cNvPr>
          <p:cNvSpPr txBox="1"/>
          <p:nvPr/>
        </p:nvSpPr>
        <p:spPr>
          <a:xfrm>
            <a:off x="4343173" y="2184400"/>
            <a:ext cx="3505653" cy="40494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5" name="TextBox 14">
            <a:extLst>
              <a:ext uri="{FF2B5EF4-FFF2-40B4-BE49-F238E27FC236}">
                <a16:creationId xmlns:a16="http://schemas.microsoft.com/office/drawing/2014/main" id="{E0A590B5-2897-46F5-87AA-FE1CB850F45E}"/>
              </a:ext>
            </a:extLst>
          </p:cNvPr>
          <p:cNvSpPr txBox="1"/>
          <p:nvPr/>
        </p:nvSpPr>
        <p:spPr>
          <a:xfrm>
            <a:off x="311604" y="3652710"/>
            <a:ext cx="3505653" cy="3416320"/>
          </a:xfrm>
          <a:prstGeom prst="rect">
            <a:avLst/>
          </a:prstGeom>
          <a:noFill/>
          <a:ln>
            <a:solidFill>
              <a:schemeClr val="tx1"/>
            </a:solidFill>
          </a:ln>
        </p:spPr>
        <p:txBody>
          <a:bodyPr wrap="square" lIns="91440" tIns="45720" rIns="91440" bIns="45720" rtlCol="0" anchor="t">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Current Activities</a:t>
            </a:r>
          </a:p>
          <a:p>
            <a:pPr marL="0" marR="0" lvl="0" indent="0"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Innovation (e.g. Precision Medicine in Rheumatology)</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Spin out companies (e.g. Neal Millar; Causeway Therapeutics)</a:t>
            </a:r>
          </a:p>
          <a:p>
            <a:pPr marL="342900" indent="-342900">
              <a:buFont typeface="+mj-lt"/>
              <a:buAutoNum type="arabicPeriod"/>
              <a:defRPr/>
            </a:pPr>
            <a:r>
              <a:rPr lang="en-US" dirty="0">
                <a:solidFill>
                  <a:prstClr val="black"/>
                </a:solidFill>
                <a:latin typeface="Calibri" panose="020F0502020204030204"/>
              </a:rPr>
              <a:t>Public and patient engagement (e.g. Glasgow Science Festival, </a:t>
            </a:r>
            <a:r>
              <a:rPr lang="en-US" dirty="0" err="1">
                <a:solidFill>
                  <a:prstClr val="black"/>
                </a:solidFill>
                <a:latin typeface="Calibri" panose="020F0502020204030204"/>
              </a:rPr>
              <a:t>Explorathon</a:t>
            </a:r>
            <a:r>
              <a:rPr lang="en-US" dirty="0">
                <a:solidFill>
                  <a:prstClr val="black"/>
                </a:solidFill>
                <a:latin typeface="Calibri" panose="020F0502020204030204"/>
              </a:rPr>
              <a:t>, </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Pint of Science</a:t>
            </a:r>
            <a:r>
              <a:rPr lang="en-US" b="1" dirty="0">
                <a:solidFill>
                  <a:prstClr val="black"/>
                </a:solidFill>
                <a:latin typeface="Calibri" panose="020F0502020204030204"/>
              </a:rPr>
              <a:t>)</a:t>
            </a:r>
          </a:p>
          <a:p>
            <a:pPr>
              <a:defRPr/>
            </a:pPr>
            <a:endParaRPr lang="en-US" b="1" dirty="0">
              <a:solidFill>
                <a:prstClr val="black"/>
              </a:solidFill>
              <a:latin typeface="Calibri" panose="020F0502020204030204"/>
            </a:endParaRPr>
          </a:p>
          <a:p>
            <a:pPr marL="342900" indent="-342900">
              <a:buFont typeface="+mj-lt"/>
              <a:buAutoNum type="arabicPeriod"/>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R="0" lvl="0" algn="l" defTabSz="914400" rtl="0" eaLnBrk="1" fontAlgn="auto" latinLnBrk="0" hangingPunct="1">
              <a:lnSpc>
                <a:spcPct val="100000"/>
              </a:lnSpc>
              <a:spcBef>
                <a:spcPts val="0"/>
              </a:spcBef>
              <a:spcAft>
                <a:spcPts val="0"/>
              </a:spcAft>
              <a:buClrTx/>
              <a:buSzTx/>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6" name="TextBox 15">
            <a:extLst>
              <a:ext uri="{FF2B5EF4-FFF2-40B4-BE49-F238E27FC236}">
                <a16:creationId xmlns:a16="http://schemas.microsoft.com/office/drawing/2014/main" id="{0CB2983F-3021-4DC0-8300-E065EAB2981C}"/>
              </a:ext>
            </a:extLst>
          </p:cNvPr>
          <p:cNvSpPr txBox="1"/>
          <p:nvPr/>
        </p:nvSpPr>
        <p:spPr>
          <a:xfrm>
            <a:off x="4314143" y="3652709"/>
            <a:ext cx="3505653" cy="3139321"/>
          </a:xfrm>
          <a:prstGeom prst="rect">
            <a:avLst/>
          </a:prstGeom>
          <a:noFill/>
          <a:ln>
            <a:solidFill>
              <a:schemeClr val="tx1"/>
            </a:solidFill>
          </a:ln>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Existing Expertise </a:t>
            </a:r>
          </a:p>
          <a:p>
            <a:pPr marL="0" marR="0" lvl="0" indent="0"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Bacteriology, Immunology, Parasitology &amp; Virology </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Kennedy Trust clinical PhD training </a:t>
            </a:r>
            <a:r>
              <a:rPr kumimoji="0" lang="en-US" sz="1800" b="0" i="0" u="none" strike="noStrike" kern="1200" cap="none" spc="0" normalizeH="0" baseline="0" noProof="0" dirty="0" err="1">
                <a:ln>
                  <a:noFill/>
                </a:ln>
                <a:solidFill>
                  <a:prstClr val="black"/>
                </a:solidFill>
                <a:effectLst/>
                <a:uLnTx/>
                <a:uFillTx/>
                <a:latin typeface="Calibri" panose="020F0502020204030204"/>
                <a:ea typeface="+mn-ea"/>
                <a:cs typeface="+mn-cs"/>
              </a:rPr>
              <a:t>programme</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joint with </a:t>
            </a:r>
            <a:r>
              <a:rPr kumimoji="0" lang="en-US" sz="1800" b="0" i="0" u="none" strike="noStrike" kern="1200" cap="none" spc="0" normalizeH="0" baseline="0" noProof="0" dirty="0" err="1">
                <a:ln>
                  <a:noFill/>
                </a:ln>
                <a:solidFill>
                  <a:prstClr val="black"/>
                </a:solidFill>
                <a:effectLst/>
                <a:uLnTx/>
                <a:uFillTx/>
                <a:latin typeface="Calibri" panose="020F0502020204030204"/>
                <a:ea typeface="+mn-ea"/>
                <a:cs typeface="+mn-cs"/>
              </a:rPr>
              <a:t>UoE</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Patient engagement, including involved in study design, monitoring and assessment</a:t>
            </a:r>
            <a:endParaRPr lang="en-US" dirty="0">
              <a:solidFill>
                <a:prstClr val="black"/>
              </a:solidFill>
              <a:latin typeface="Calibri" panose="020F0502020204030204"/>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7" name="TextBox 16">
            <a:extLst>
              <a:ext uri="{FF2B5EF4-FFF2-40B4-BE49-F238E27FC236}">
                <a16:creationId xmlns:a16="http://schemas.microsoft.com/office/drawing/2014/main" id="{9DD05E1A-86BD-4831-BD21-8DE9EF31FA18}"/>
              </a:ext>
            </a:extLst>
          </p:cNvPr>
          <p:cNvSpPr txBox="1"/>
          <p:nvPr/>
        </p:nvSpPr>
        <p:spPr>
          <a:xfrm>
            <a:off x="8374743" y="3652709"/>
            <a:ext cx="3505653" cy="3139321"/>
          </a:xfrm>
          <a:prstGeom prst="rect">
            <a:avLst/>
          </a:prstGeom>
          <a:noFill/>
          <a:ln>
            <a:solidFill>
              <a:schemeClr val="tx1"/>
            </a:solidFill>
          </a:ln>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Immediate Opportunities </a:t>
            </a:r>
          </a:p>
          <a:p>
            <a:pPr marL="0" marR="0" lvl="0" indent="0"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Review ongoing projects for translational/commercial potential</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Increase visibility and general awareness of route to </a:t>
            </a:r>
            <a:r>
              <a:rPr kumimoji="0" lang="en-US" sz="1800" b="0" i="0" u="none" strike="noStrike" kern="1200" cap="none" spc="0" normalizeH="0" baseline="0" noProof="0" dirty="0" err="1">
                <a:ln>
                  <a:noFill/>
                </a:ln>
                <a:solidFill>
                  <a:prstClr val="black"/>
                </a:solidFill>
                <a:effectLst/>
                <a:uLnTx/>
                <a:uFillTx/>
                <a:latin typeface="Calibri" panose="020F0502020204030204"/>
                <a:ea typeface="+mn-ea"/>
                <a:cs typeface="+mn-cs"/>
              </a:rPr>
              <a:t>commercialisation</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and translation</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Explore collaborations with SMEs/Pharma</a:t>
            </a:r>
            <a:endParaRPr lang="en-US" dirty="0">
              <a:solidFill>
                <a:prstClr val="black"/>
              </a:solidFill>
              <a:latin typeface="Calibri" panose="020F0502020204030204"/>
            </a:endParaRPr>
          </a:p>
        </p:txBody>
      </p:sp>
      <p:sp>
        <p:nvSpPr>
          <p:cNvPr id="3" name="Title 1">
            <a:extLst>
              <a:ext uri="{FF2B5EF4-FFF2-40B4-BE49-F238E27FC236}">
                <a16:creationId xmlns:a16="http://schemas.microsoft.com/office/drawing/2014/main" id="{FF07C617-099E-8B20-6DB1-71F6EDEE04A7}"/>
              </a:ext>
            </a:extLst>
          </p:cNvPr>
          <p:cNvSpPr txBox="1">
            <a:spLocks/>
          </p:cNvSpPr>
          <p:nvPr/>
        </p:nvSpPr>
        <p:spPr>
          <a:xfrm>
            <a:off x="2388053" y="1346798"/>
            <a:ext cx="9725025" cy="1277938"/>
          </a:xfrm>
          <a:prstGeom prst="rect">
            <a:avLst/>
          </a:prstGeom>
        </p:spPr>
        <p:txBody>
          <a:bodyPr vert="horz" lIns="91440" tIns="45720" rIns="91440" bIns="45720" rtlCol="0" anchor="ctr">
            <a:noAutofit/>
          </a:bodyPr>
          <a:lstStyle>
            <a:lvl1pPr algn="l" defTabSz="914377" rtl="0" eaLnBrk="1" latinLnBrk="0" hangingPunct="1">
              <a:lnSpc>
                <a:spcPct val="90000"/>
              </a:lnSpc>
              <a:spcBef>
                <a:spcPct val="0"/>
              </a:spcBef>
              <a:buNone/>
              <a:defRPr sz="4400" kern="1200">
                <a:solidFill>
                  <a:schemeClr val="tx1"/>
                </a:solidFill>
                <a:latin typeface="+mj-lt"/>
                <a:ea typeface="+mj-ea"/>
                <a:cs typeface="+mj-cs"/>
              </a:defRPr>
            </a:lvl1pPr>
          </a:lstStyle>
          <a:p>
            <a:r>
              <a:rPr lang="en-US" sz="1800" b="1" dirty="0">
                <a:solidFill>
                  <a:srgbClr val="960075"/>
                </a:solidFill>
                <a:latin typeface="Swiss721BT-Heavy"/>
              </a:rPr>
              <a:t>Pillar Two - Employability for Careers and Growing Entrepreneurs </a:t>
            </a:r>
            <a:br>
              <a:rPr lang="en-US" sz="1800" dirty="0">
                <a:solidFill>
                  <a:srgbClr val="960075"/>
                </a:solidFill>
                <a:latin typeface="Swiss721BT-Heavy"/>
              </a:rPr>
            </a:br>
            <a:r>
              <a:rPr lang="en-US" sz="1800" dirty="0">
                <a:solidFill>
                  <a:srgbClr val="960075"/>
                </a:solidFill>
                <a:latin typeface="Swiss721BT-Heavy"/>
              </a:rPr>
              <a:t>Our aim is to be a College</a:t>
            </a:r>
            <a:r>
              <a:rPr lang="en-US" sz="1800" b="0" i="0" u="none" strike="noStrike" baseline="0" dirty="0">
                <a:solidFill>
                  <a:srgbClr val="960075"/>
                </a:solidFill>
                <a:latin typeface="Swiss721BT-Heavy"/>
              </a:rPr>
              <a:t> / School</a:t>
            </a:r>
            <a:r>
              <a:rPr lang="en-US" sz="1800" dirty="0">
                <a:solidFill>
                  <a:srgbClr val="960075"/>
                </a:solidFill>
                <a:latin typeface="Swiss721BT-Heavy"/>
              </a:rPr>
              <a:t> which ensures that all our staff and students have opportunities to develop knowledge and skills for innovation and entrepreneurship, and that our graduates are well equipped for chosen careers outside academia.</a:t>
            </a:r>
            <a:endParaRPr lang="en-US" sz="2000" dirty="0"/>
          </a:p>
        </p:txBody>
      </p:sp>
      <p:sp>
        <p:nvSpPr>
          <p:cNvPr id="4" name="Title 1">
            <a:extLst>
              <a:ext uri="{FF2B5EF4-FFF2-40B4-BE49-F238E27FC236}">
                <a16:creationId xmlns:a16="http://schemas.microsoft.com/office/drawing/2014/main" id="{349758E2-5050-D120-8FA7-52EC32726B5D}"/>
              </a:ext>
            </a:extLst>
          </p:cNvPr>
          <p:cNvSpPr txBox="1">
            <a:spLocks/>
          </p:cNvSpPr>
          <p:nvPr/>
        </p:nvSpPr>
        <p:spPr>
          <a:xfrm>
            <a:off x="2388054" y="2407845"/>
            <a:ext cx="9725025" cy="1277937"/>
          </a:xfrm>
          <a:prstGeom prst="rect">
            <a:avLst/>
          </a:prstGeom>
        </p:spPr>
        <p:txBody>
          <a:bodyPr vert="horz" lIns="91440" tIns="45720" rIns="91440" bIns="45720" rtlCol="0" anchor="ctr">
            <a:noAutofit/>
          </a:bodyPr>
          <a:lstStyle>
            <a:lvl1pPr algn="l" defTabSz="914377" rtl="0" eaLnBrk="1" latinLnBrk="0" hangingPunct="1">
              <a:lnSpc>
                <a:spcPct val="90000"/>
              </a:lnSpc>
              <a:spcBef>
                <a:spcPct val="0"/>
              </a:spcBef>
              <a:buNone/>
              <a:defRPr sz="4400" kern="1200">
                <a:solidFill>
                  <a:schemeClr val="tx1"/>
                </a:solidFill>
                <a:latin typeface="+mj-lt"/>
                <a:ea typeface="+mj-ea"/>
                <a:cs typeface="+mj-cs"/>
              </a:defRPr>
            </a:lvl1pPr>
          </a:lstStyle>
          <a:p>
            <a:r>
              <a:rPr lang="en-US" sz="1800" b="1" dirty="0">
                <a:solidFill>
                  <a:srgbClr val="960075"/>
                </a:solidFill>
                <a:latin typeface="Swiss721BT-Heavy"/>
              </a:rPr>
              <a:t>Pillar Three – Regional, Economic &amp; Societal Impact </a:t>
            </a:r>
            <a:br>
              <a:rPr lang="en-US" sz="1800" dirty="0">
                <a:solidFill>
                  <a:srgbClr val="960075"/>
                </a:solidFill>
                <a:latin typeface="Swiss721BT-Heavy"/>
              </a:rPr>
            </a:br>
            <a:r>
              <a:rPr lang="en-US" sz="1800" dirty="0">
                <a:solidFill>
                  <a:srgbClr val="960075"/>
                </a:solidFill>
                <a:latin typeface="Swiss721BT-Heavy"/>
              </a:rPr>
              <a:t>Our aim is to benefit our local region by building strong civic partnerships and engaging with the needs of our communities. Our local environment will provide an ecosystem where innovation and venture creation flourishes and we are a go-to location for inward investment in life sciences and health.</a:t>
            </a:r>
            <a:endParaRPr lang="en-US" sz="2000" dirty="0"/>
          </a:p>
        </p:txBody>
      </p:sp>
    </p:spTree>
    <p:extLst>
      <p:ext uri="{BB962C8B-B14F-4D97-AF65-F5344CB8AC3E}">
        <p14:creationId xmlns:p14="http://schemas.microsoft.com/office/powerpoint/2010/main" val="3306350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EF19A-69B8-4CBE-AF75-B5ADF96B402D}"/>
              </a:ext>
            </a:extLst>
          </p:cNvPr>
          <p:cNvSpPr>
            <a:spLocks noGrp="1"/>
          </p:cNvSpPr>
          <p:nvPr>
            <p:ph type="title"/>
          </p:nvPr>
        </p:nvSpPr>
        <p:spPr>
          <a:xfrm>
            <a:off x="838200" y="182796"/>
            <a:ext cx="10515600" cy="691682"/>
          </a:xfrm>
        </p:spPr>
        <p:txBody>
          <a:bodyPr>
            <a:normAutofit fontScale="90000"/>
          </a:bodyPr>
          <a:lstStyle/>
          <a:p>
            <a:pPr algn="ctr"/>
            <a:r>
              <a:rPr lang="en-GB" b="1" dirty="0">
                <a:solidFill>
                  <a:schemeClr val="tx2">
                    <a:lumMod val="75000"/>
                  </a:schemeClr>
                </a:solidFill>
              </a:rPr>
              <a:t>IEE - Our measures of success</a:t>
            </a:r>
          </a:p>
        </p:txBody>
      </p:sp>
      <p:sp>
        <p:nvSpPr>
          <p:cNvPr id="3" name="Content Placeholder 2">
            <a:extLst>
              <a:ext uri="{FF2B5EF4-FFF2-40B4-BE49-F238E27FC236}">
                <a16:creationId xmlns:a16="http://schemas.microsoft.com/office/drawing/2014/main" id="{9E3BC8F4-D4D0-4C0B-ABCB-1D16FE82ECC1}"/>
              </a:ext>
            </a:extLst>
          </p:cNvPr>
          <p:cNvSpPr>
            <a:spLocks noGrp="1"/>
          </p:cNvSpPr>
          <p:nvPr>
            <p:ph sz="half" idx="1"/>
          </p:nvPr>
        </p:nvSpPr>
        <p:spPr>
          <a:xfrm>
            <a:off x="59724" y="1521502"/>
            <a:ext cx="3740283" cy="4807861"/>
          </a:xfrm>
          <a:solidFill>
            <a:srgbClr val="D60093"/>
          </a:solidFill>
          <a:ln w="22225">
            <a:solidFill>
              <a:srgbClr val="D60093"/>
            </a:solidFill>
          </a:ln>
        </p:spPr>
        <p:txBody>
          <a:bodyPr>
            <a:normAutofit fontScale="77500" lnSpcReduction="20000"/>
          </a:bodyPr>
          <a:lstStyle/>
          <a:p>
            <a:pPr marL="0" indent="0">
              <a:buNone/>
            </a:pPr>
            <a:endParaRPr lang="en-GB" sz="2300" dirty="0">
              <a:solidFill>
                <a:schemeClr val="bg1"/>
              </a:solidFill>
            </a:endParaRPr>
          </a:p>
          <a:p>
            <a:r>
              <a:rPr lang="en-US" sz="2300" dirty="0">
                <a:solidFill>
                  <a:schemeClr val="bg1"/>
                </a:solidFill>
              </a:rPr>
              <a:t>Increased Innovate UK and ICSF-type income as proportion of research income</a:t>
            </a:r>
          </a:p>
          <a:p>
            <a:r>
              <a:rPr lang="en-US" sz="2300" dirty="0">
                <a:solidFill>
                  <a:schemeClr val="bg1"/>
                </a:solidFill>
              </a:rPr>
              <a:t>Number and value of licensing, contracts and consultancies</a:t>
            </a:r>
          </a:p>
          <a:p>
            <a:r>
              <a:rPr lang="en-US" sz="2300" dirty="0">
                <a:solidFill>
                  <a:schemeClr val="bg1"/>
                </a:solidFill>
              </a:rPr>
              <a:t>Number of pipeline opportunities identified and supported through to innovation (products/services)</a:t>
            </a:r>
          </a:p>
          <a:p>
            <a:r>
              <a:rPr lang="en-US" sz="2300" dirty="0">
                <a:solidFill>
                  <a:schemeClr val="bg1"/>
                </a:solidFill>
              </a:rPr>
              <a:t>Number of active engagements with industry (collaborative research funding, publications)</a:t>
            </a:r>
          </a:p>
          <a:p>
            <a:r>
              <a:rPr lang="en-US" sz="2300" dirty="0">
                <a:solidFill>
                  <a:schemeClr val="bg1"/>
                </a:solidFill>
              </a:rPr>
              <a:t>A ‘front door’ portal for stakeholders to engage with MVLS, with active follow up via ‘account managers’</a:t>
            </a:r>
          </a:p>
          <a:p>
            <a:r>
              <a:rPr lang="en-US" sz="2300" dirty="0">
                <a:solidFill>
                  <a:schemeClr val="bg1"/>
                </a:solidFill>
              </a:rPr>
              <a:t>Annual Innovation Day (virtual and physical) with active follow up and measured outcomes</a:t>
            </a:r>
            <a:endParaRPr lang="en-GB" sz="2300" dirty="0">
              <a:solidFill>
                <a:schemeClr val="bg1"/>
              </a:solidFill>
            </a:endParaRPr>
          </a:p>
        </p:txBody>
      </p:sp>
      <p:sp>
        <p:nvSpPr>
          <p:cNvPr id="4" name="Content Placeholder 3">
            <a:extLst>
              <a:ext uri="{FF2B5EF4-FFF2-40B4-BE49-F238E27FC236}">
                <a16:creationId xmlns:a16="http://schemas.microsoft.com/office/drawing/2014/main" id="{BD6CA62E-5F13-4FC7-BD53-61443BD8D202}"/>
              </a:ext>
            </a:extLst>
          </p:cNvPr>
          <p:cNvSpPr>
            <a:spLocks noGrp="1"/>
          </p:cNvSpPr>
          <p:nvPr>
            <p:ph sz="half" idx="2"/>
          </p:nvPr>
        </p:nvSpPr>
        <p:spPr>
          <a:xfrm>
            <a:off x="4090898" y="1521502"/>
            <a:ext cx="3816414" cy="4814679"/>
          </a:xfrm>
          <a:solidFill>
            <a:schemeClr val="accent1">
              <a:lumMod val="75000"/>
            </a:schemeClr>
          </a:solidFill>
          <a:ln w="19050">
            <a:solidFill>
              <a:schemeClr val="accent1">
                <a:lumMod val="75000"/>
              </a:schemeClr>
            </a:solidFill>
          </a:ln>
        </p:spPr>
        <p:txBody>
          <a:bodyPr>
            <a:normAutofit fontScale="77500" lnSpcReduction="20000"/>
          </a:bodyPr>
          <a:lstStyle/>
          <a:p>
            <a:endParaRPr lang="en-US" sz="2300" dirty="0">
              <a:solidFill>
                <a:schemeClr val="bg1"/>
              </a:solidFill>
            </a:endParaRPr>
          </a:p>
          <a:p>
            <a:r>
              <a:rPr lang="en-US" sz="2300" dirty="0">
                <a:solidFill>
                  <a:schemeClr val="bg1"/>
                </a:solidFill>
              </a:rPr>
              <a:t>Number of student projects / placements with industry</a:t>
            </a:r>
          </a:p>
          <a:p>
            <a:r>
              <a:rPr lang="en-US" sz="2300" dirty="0">
                <a:solidFill>
                  <a:schemeClr val="bg1"/>
                </a:solidFill>
              </a:rPr>
              <a:t>Number of industry PhD studentships</a:t>
            </a:r>
          </a:p>
          <a:p>
            <a:r>
              <a:rPr lang="en-US" sz="2300" dirty="0">
                <a:solidFill>
                  <a:schemeClr val="bg1"/>
                </a:solidFill>
              </a:rPr>
              <a:t>Number of plenary lectures or ‘masterclasses’ delivered by external stakeholders</a:t>
            </a:r>
          </a:p>
          <a:p>
            <a:r>
              <a:rPr lang="en-US" sz="2300" dirty="0">
                <a:solidFill>
                  <a:schemeClr val="bg1"/>
                </a:solidFill>
              </a:rPr>
              <a:t>New or enhanced offerings (courses, </a:t>
            </a:r>
            <a:r>
              <a:rPr lang="en-US" sz="2300" dirty="0" err="1">
                <a:solidFill>
                  <a:schemeClr val="bg1"/>
                </a:solidFill>
              </a:rPr>
              <a:t>microcredentials</a:t>
            </a:r>
            <a:r>
              <a:rPr lang="en-US" sz="2300" dirty="0">
                <a:solidFill>
                  <a:schemeClr val="bg1"/>
                </a:solidFill>
              </a:rPr>
              <a:t>) co-developed with industry and other stakeholders</a:t>
            </a:r>
          </a:p>
          <a:p>
            <a:r>
              <a:rPr lang="en-US" sz="2300" dirty="0">
                <a:solidFill>
                  <a:schemeClr val="bg1"/>
                </a:solidFill>
              </a:rPr>
              <a:t>Uptake of entrepreneurship training for ECRs</a:t>
            </a:r>
          </a:p>
          <a:p>
            <a:r>
              <a:rPr lang="en-US" sz="2300" dirty="0">
                <a:solidFill>
                  <a:schemeClr val="bg1"/>
                </a:solidFill>
              </a:rPr>
              <a:t>Number of strategic industry partnerships</a:t>
            </a:r>
          </a:p>
          <a:p>
            <a:r>
              <a:rPr lang="en-US" sz="2300" dirty="0">
                <a:solidFill>
                  <a:schemeClr val="bg1"/>
                </a:solidFill>
              </a:rPr>
              <a:t>Number of staff taking part in CPD entrepreneurship opportunities</a:t>
            </a:r>
            <a:endParaRPr lang="en-GB" sz="2300" dirty="0">
              <a:solidFill>
                <a:schemeClr val="bg1"/>
              </a:solidFill>
            </a:endParaRPr>
          </a:p>
        </p:txBody>
      </p:sp>
      <p:sp>
        <p:nvSpPr>
          <p:cNvPr id="5" name="Content Placeholder 3">
            <a:extLst>
              <a:ext uri="{FF2B5EF4-FFF2-40B4-BE49-F238E27FC236}">
                <a16:creationId xmlns:a16="http://schemas.microsoft.com/office/drawing/2014/main" id="{A2EB861A-4B66-40D9-8A97-9AE9A68080B7}"/>
              </a:ext>
            </a:extLst>
          </p:cNvPr>
          <p:cNvSpPr txBox="1">
            <a:spLocks/>
          </p:cNvSpPr>
          <p:nvPr/>
        </p:nvSpPr>
        <p:spPr>
          <a:xfrm>
            <a:off x="8198202" y="1521502"/>
            <a:ext cx="3741463" cy="4814679"/>
          </a:xfrm>
          <a:prstGeom prst="rect">
            <a:avLst/>
          </a:prstGeom>
          <a:solidFill>
            <a:srgbClr val="00B050"/>
          </a:solidFill>
          <a:ln w="19050">
            <a:solidFill>
              <a:srgbClr val="00B050"/>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GB" sz="1700" b="0" i="0" u="none" strike="noStrike" baseline="0" dirty="0">
              <a:solidFill>
                <a:schemeClr val="bg1"/>
              </a:solidFill>
              <a:latin typeface="Calibri" panose="020F0502020204030204" pitchFamily="34" charset="0"/>
            </a:endParaRPr>
          </a:p>
          <a:p>
            <a:r>
              <a:rPr lang="en-US" sz="1700" b="0" i="0" u="none" strike="noStrike" baseline="0" dirty="0">
                <a:solidFill>
                  <a:schemeClr val="bg1"/>
                </a:solidFill>
                <a:latin typeface="Calibri" panose="020F0502020204030204" pitchFamily="34" charset="0"/>
              </a:rPr>
              <a:t>Developed narrative on our civic engagement and local impact</a:t>
            </a:r>
          </a:p>
          <a:p>
            <a:r>
              <a:rPr lang="en-US" sz="1700" b="0" i="0" u="none" strike="noStrike" baseline="0" dirty="0">
                <a:solidFill>
                  <a:schemeClr val="bg1"/>
                </a:solidFill>
                <a:latin typeface="Calibri" panose="020F0502020204030204" pitchFamily="34" charset="0"/>
              </a:rPr>
              <a:t>High value jobs in Glasgow (including Living Lab)</a:t>
            </a:r>
          </a:p>
          <a:p>
            <a:r>
              <a:rPr lang="en-US" sz="1700" b="0" i="0" u="none" strike="noStrike" baseline="0" dirty="0">
                <a:solidFill>
                  <a:schemeClr val="bg1"/>
                </a:solidFill>
                <a:latin typeface="Calibri" panose="020F0502020204030204" pitchFamily="34" charset="0"/>
              </a:rPr>
              <a:t>Skills development and employability for local people</a:t>
            </a:r>
          </a:p>
          <a:p>
            <a:r>
              <a:rPr lang="en-US" sz="1700" b="0" i="0" u="none" strike="noStrike" baseline="0" dirty="0">
                <a:solidFill>
                  <a:schemeClr val="bg1"/>
                </a:solidFill>
                <a:latin typeface="Calibri" panose="020F0502020204030204" pitchFamily="34" charset="0"/>
              </a:rPr>
              <a:t>Health and wellbeing improvements for local population</a:t>
            </a:r>
          </a:p>
          <a:p>
            <a:r>
              <a:rPr lang="en-US" sz="1700" b="0" i="0" u="none" strike="noStrike" baseline="0" dirty="0">
                <a:solidFill>
                  <a:schemeClr val="bg1"/>
                </a:solidFill>
                <a:latin typeface="Calibri" panose="020F0502020204030204" pitchFamily="34" charset="0"/>
              </a:rPr>
              <a:t>Increased, meaningful public and community engagement (including strategic partnership with Glasgow Science Centre and embedded Glasgow Science Festival team)</a:t>
            </a:r>
          </a:p>
          <a:p>
            <a:r>
              <a:rPr lang="en-GB" sz="1700" b="0" i="0" u="none" strike="noStrike" baseline="0" dirty="0">
                <a:solidFill>
                  <a:schemeClr val="bg1"/>
                </a:solidFill>
                <a:latin typeface="Calibri" panose="020F0502020204030204" pitchFamily="34" charset="0"/>
              </a:rPr>
              <a:t>Embedded support for patient engagement</a:t>
            </a:r>
          </a:p>
          <a:p>
            <a:endParaRPr lang="en-GB" sz="1800" b="0" i="0" u="none" strike="noStrike" baseline="0" dirty="0">
              <a:latin typeface="Calibri" panose="020F0502020204030204" pitchFamily="34" charset="0"/>
            </a:endParaRPr>
          </a:p>
        </p:txBody>
      </p:sp>
      <p:sp>
        <p:nvSpPr>
          <p:cNvPr id="6" name="Title 1">
            <a:extLst>
              <a:ext uri="{FF2B5EF4-FFF2-40B4-BE49-F238E27FC236}">
                <a16:creationId xmlns:a16="http://schemas.microsoft.com/office/drawing/2014/main" id="{0CCCF95F-34DD-801C-3FE7-84E2CEF0FA91}"/>
              </a:ext>
            </a:extLst>
          </p:cNvPr>
          <p:cNvSpPr txBox="1">
            <a:spLocks/>
          </p:cNvSpPr>
          <p:nvPr/>
        </p:nvSpPr>
        <p:spPr>
          <a:xfrm>
            <a:off x="351816" y="964383"/>
            <a:ext cx="3156098" cy="691682"/>
          </a:xfrm>
          <a:prstGeom prst="rect">
            <a:avLst/>
          </a:prstGeom>
        </p:spPr>
        <p:txBody>
          <a:bodyPr vert="horz" lIns="91440" tIns="45720" rIns="91440" bIns="45720" rtlCol="0" anchor="ctr">
            <a:normAutofit fontScale="97500"/>
          </a:bodyPr>
          <a:lstStyle>
            <a:lvl1pPr algn="l" defTabSz="914377" rtl="0" eaLnBrk="1" latinLnBrk="0" hangingPunct="1">
              <a:lnSpc>
                <a:spcPct val="90000"/>
              </a:lnSpc>
              <a:spcBef>
                <a:spcPct val="0"/>
              </a:spcBef>
              <a:buNone/>
              <a:defRPr sz="4400" kern="1200">
                <a:solidFill>
                  <a:schemeClr val="tx1"/>
                </a:solidFill>
                <a:latin typeface="+mj-lt"/>
                <a:ea typeface="+mj-ea"/>
                <a:cs typeface="+mj-cs"/>
              </a:defRPr>
            </a:lvl1pPr>
          </a:lstStyle>
          <a:p>
            <a:pPr marL="0" indent="0" algn="ctr">
              <a:buNone/>
            </a:pPr>
            <a:r>
              <a:rPr lang="en-GB" sz="1800" b="1" dirty="0">
                <a:solidFill>
                  <a:srgbClr val="D30091"/>
                </a:solidFill>
              </a:rPr>
              <a:t>Driving Innovation &amp; Enterprise</a:t>
            </a:r>
          </a:p>
        </p:txBody>
      </p:sp>
      <p:sp>
        <p:nvSpPr>
          <p:cNvPr id="7" name="Title 1">
            <a:extLst>
              <a:ext uri="{FF2B5EF4-FFF2-40B4-BE49-F238E27FC236}">
                <a16:creationId xmlns:a16="http://schemas.microsoft.com/office/drawing/2014/main" id="{167330AB-5DBB-91CC-0E50-6672A60776DA}"/>
              </a:ext>
            </a:extLst>
          </p:cNvPr>
          <p:cNvSpPr txBox="1">
            <a:spLocks/>
          </p:cNvSpPr>
          <p:nvPr/>
        </p:nvSpPr>
        <p:spPr>
          <a:xfrm>
            <a:off x="4013635" y="964383"/>
            <a:ext cx="3970939" cy="691682"/>
          </a:xfrm>
          <a:prstGeom prst="rect">
            <a:avLst/>
          </a:prstGeom>
        </p:spPr>
        <p:txBody>
          <a:bodyPr vert="horz" lIns="91440" tIns="45720" rIns="91440" bIns="45720" rtlCol="0" anchor="ctr">
            <a:normAutofit fontScale="97500"/>
          </a:bodyPr>
          <a:lstStyle>
            <a:lvl1pPr algn="l" defTabSz="914377" rtl="0" eaLnBrk="1" latinLnBrk="0" hangingPunct="1">
              <a:lnSpc>
                <a:spcPct val="90000"/>
              </a:lnSpc>
              <a:spcBef>
                <a:spcPct val="0"/>
              </a:spcBef>
              <a:buNone/>
              <a:defRPr sz="4400" kern="1200">
                <a:solidFill>
                  <a:schemeClr val="tx1"/>
                </a:solidFill>
                <a:latin typeface="+mj-lt"/>
                <a:ea typeface="+mj-ea"/>
                <a:cs typeface="+mj-cs"/>
              </a:defRPr>
            </a:lvl1pPr>
          </a:lstStyle>
          <a:p>
            <a:pPr marL="0" indent="0" algn="ctr">
              <a:buNone/>
            </a:pPr>
            <a:r>
              <a:rPr lang="en-GB" sz="1800" b="1" dirty="0">
                <a:solidFill>
                  <a:srgbClr val="2F5597"/>
                </a:solidFill>
              </a:rPr>
              <a:t>Employability &amp; Growing Entrepreneurs</a:t>
            </a:r>
          </a:p>
        </p:txBody>
      </p:sp>
      <p:sp>
        <p:nvSpPr>
          <p:cNvPr id="8" name="Title 1">
            <a:extLst>
              <a:ext uri="{FF2B5EF4-FFF2-40B4-BE49-F238E27FC236}">
                <a16:creationId xmlns:a16="http://schemas.microsoft.com/office/drawing/2014/main" id="{8FB2B81F-534A-15B9-F032-2B8A59829B3D}"/>
              </a:ext>
            </a:extLst>
          </p:cNvPr>
          <p:cNvSpPr txBox="1">
            <a:spLocks/>
          </p:cNvSpPr>
          <p:nvPr/>
        </p:nvSpPr>
        <p:spPr>
          <a:xfrm>
            <a:off x="8081469" y="964383"/>
            <a:ext cx="3970939" cy="691682"/>
          </a:xfrm>
          <a:prstGeom prst="rect">
            <a:avLst/>
          </a:prstGeom>
        </p:spPr>
        <p:txBody>
          <a:bodyPr vert="horz" lIns="91440" tIns="45720" rIns="91440" bIns="45720" rtlCol="0" anchor="ctr">
            <a:normAutofit fontScale="97500"/>
          </a:bodyPr>
          <a:lstStyle>
            <a:lvl1pPr algn="l" defTabSz="914377" rtl="0" eaLnBrk="1" latinLnBrk="0" hangingPunct="1">
              <a:lnSpc>
                <a:spcPct val="90000"/>
              </a:lnSpc>
              <a:spcBef>
                <a:spcPct val="0"/>
              </a:spcBef>
              <a:buNone/>
              <a:defRPr sz="4400" kern="1200">
                <a:solidFill>
                  <a:schemeClr val="tx1"/>
                </a:solidFill>
                <a:latin typeface="+mj-lt"/>
                <a:ea typeface="+mj-ea"/>
                <a:cs typeface="+mj-cs"/>
              </a:defRPr>
            </a:lvl1pPr>
          </a:lstStyle>
          <a:p>
            <a:pPr marL="0" indent="0" algn="ctr">
              <a:buNone/>
            </a:pPr>
            <a:r>
              <a:rPr lang="en-GB" sz="1800" b="1" dirty="0">
                <a:solidFill>
                  <a:srgbClr val="05B050"/>
                </a:solidFill>
              </a:rPr>
              <a:t>Regional Economic &amp; Societal Impact</a:t>
            </a:r>
          </a:p>
        </p:txBody>
      </p:sp>
    </p:spTree>
    <p:extLst>
      <p:ext uri="{BB962C8B-B14F-4D97-AF65-F5344CB8AC3E}">
        <p14:creationId xmlns:p14="http://schemas.microsoft.com/office/powerpoint/2010/main" val="8415546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e64dcdc2-737e-4dfb-b8f4-14e3e1733890" xsi:nil="true"/>
    <lcf76f155ced4ddcb4097134ff3c332f xmlns="c8fe5027-0307-4eeb-87de-fdae8813655f">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83225815B90F04C8C5E7021565882B8" ma:contentTypeVersion="16" ma:contentTypeDescription="Create a new document." ma:contentTypeScope="" ma:versionID="e04bb35fed4e206d984a3269153a6857">
  <xsd:schema xmlns:xsd="http://www.w3.org/2001/XMLSchema" xmlns:xs="http://www.w3.org/2001/XMLSchema" xmlns:p="http://schemas.microsoft.com/office/2006/metadata/properties" xmlns:ns2="c8fe5027-0307-4eeb-87de-fdae8813655f" xmlns:ns3="e64dcdc2-737e-4dfb-b8f4-14e3e1733890" targetNamespace="http://schemas.microsoft.com/office/2006/metadata/properties" ma:root="true" ma:fieldsID="726a04d052b4f206339f72e673f2a28c" ns2:_="" ns3:_="">
    <xsd:import namespace="c8fe5027-0307-4eeb-87de-fdae8813655f"/>
    <xsd:import namespace="e64dcdc2-737e-4dfb-b8f4-14e3e173389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fe5027-0307-4eeb-87de-fdae8813655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7306b285-ac2c-4225-b56d-e54690cf9c97"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e64dcdc2-737e-4dfb-b8f4-14e3e1733890"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7f6fca7a-67a6-4b64-a717-2ae2fd9a4c96}" ma:internalName="TaxCatchAll" ma:showField="CatchAllData" ma:web="e64dcdc2-737e-4dfb-b8f4-14e3e173389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1586E7C-6842-43C9-900B-A3F725084C6A}">
  <ds:schemaRefs>
    <ds:schemaRef ds:uri="071d83d4-a715-498c-8fb1-8be7c85fbfc6"/>
    <ds:schemaRef ds:uri="24d35cb0-b4c9-4418-8ad2-88f3a5a9064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e64dcdc2-737e-4dfb-b8f4-14e3e1733890"/>
    <ds:schemaRef ds:uri="c8fe5027-0307-4eeb-87de-fdae8813655f"/>
  </ds:schemaRefs>
</ds:datastoreItem>
</file>

<file path=customXml/itemProps2.xml><?xml version="1.0" encoding="utf-8"?>
<ds:datastoreItem xmlns:ds="http://schemas.openxmlformats.org/officeDocument/2006/customXml" ds:itemID="{7DA3D497-EC7B-4D78-A331-87076AE66B3C}">
  <ds:schemaRefs>
    <ds:schemaRef ds:uri="http://schemas.microsoft.com/sharepoint/v3/contenttype/forms"/>
  </ds:schemaRefs>
</ds:datastoreItem>
</file>

<file path=customXml/itemProps3.xml><?xml version="1.0" encoding="utf-8"?>
<ds:datastoreItem xmlns:ds="http://schemas.openxmlformats.org/officeDocument/2006/customXml" ds:itemID="{76964EDC-8EB2-46D9-8AF1-CF628B48299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fe5027-0307-4eeb-87de-fdae8813655f"/>
    <ds:schemaRef ds:uri="e64dcdc2-737e-4dfb-b8f4-14e3e17338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5391</TotalTime>
  <Words>842</Words>
  <Application>Microsoft Office PowerPoint</Application>
  <PresentationFormat>Widescreen</PresentationFormat>
  <Paragraphs>102</Paragraphs>
  <Slides>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Swiss721BT-Heavy</vt:lpstr>
      <vt:lpstr>Office Theme</vt:lpstr>
      <vt:lpstr>PowerPoint Presentation</vt:lpstr>
      <vt:lpstr>  Innovation, Engagement &amp; Enterprise Strategy  </vt:lpstr>
      <vt:lpstr>Pillar One - Driving Innovation &amp; Enterprise Our aim is to be a College / School which encourages, empowers, supports and rewards innovation and enterprise, including co-development with industry and listening to our stakeholders, to create new products and services, and drive economic and societal impact.</vt:lpstr>
      <vt:lpstr>IEE - Our measures of success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Pete Howard</dc:creator>
  <cp:lastModifiedBy>Jonathan</cp:lastModifiedBy>
  <cp:revision>132</cp:revision>
  <dcterms:created xsi:type="dcterms:W3CDTF">2021-01-06T14:22:07Z</dcterms:created>
  <dcterms:modified xsi:type="dcterms:W3CDTF">2023-01-20T13:23:46Z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0x010100D0282BB0B362684792D6A0E709BB552B</vt:lpwstr>
  </property>
</Properties>
</file>