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985" r:id="rId3"/>
    <p:sldId id="1044" r:id="rId4"/>
    <p:sldId id="1045" r:id="rId5"/>
    <p:sldId id="1046" r:id="rId6"/>
    <p:sldId id="1049" r:id="rId7"/>
    <p:sldId id="1047" r:id="rId8"/>
    <p:sldId id="1048" r:id="rId9"/>
    <p:sldId id="1050" r:id="rId10"/>
    <p:sldId id="1057" r:id="rId11"/>
    <p:sldId id="1055" r:id="rId12"/>
    <p:sldId id="1052" r:id="rId13"/>
    <p:sldId id="1032" r:id="rId14"/>
    <p:sldId id="1035" r:id="rId15"/>
    <p:sldId id="1034" r:id="rId16"/>
    <p:sldId id="1012" r:id="rId17"/>
    <p:sldId id="1033" r:id="rId18"/>
    <p:sldId id="1037" r:id="rId19"/>
    <p:sldId id="1038" r:id="rId20"/>
    <p:sldId id="1041" r:id="rId21"/>
    <p:sldId id="271" r:id="rId22"/>
    <p:sldId id="1053" r:id="rId23"/>
    <p:sldId id="1054" r:id="rId24"/>
    <p:sldId id="102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 Stanley" initials="P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04"/>
  </p:normalViewPr>
  <p:slideViewPr>
    <p:cSldViewPr snapToGrid="0">
      <p:cViewPr varScale="1">
        <p:scale>
          <a:sx n="99" d="100"/>
          <a:sy n="99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7792F-ECD2-4F4F-9529-5107125BC6D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627B04-3EAD-47A8-83D9-8554C9E76571}">
      <dgm:prSet/>
      <dgm:spPr/>
      <dgm:t>
        <a:bodyPr/>
        <a:lstStyle/>
        <a:p>
          <a:r>
            <a:rPr lang="en-US" b="1" dirty="0"/>
            <a:t>What we need</a:t>
          </a:r>
        </a:p>
      </dgm:t>
    </dgm:pt>
    <dgm:pt modelId="{8E05498F-C7C1-4329-AD5E-228FF1BC22DA}" type="parTrans" cxnId="{5237FD76-70B6-421E-B291-E22DA6D234E8}">
      <dgm:prSet/>
      <dgm:spPr/>
      <dgm:t>
        <a:bodyPr/>
        <a:lstStyle/>
        <a:p>
          <a:endParaRPr lang="en-US"/>
        </a:p>
      </dgm:t>
    </dgm:pt>
    <dgm:pt modelId="{7F8286F0-BD50-490A-83C3-E1801399316B}" type="sibTrans" cxnId="{5237FD76-70B6-421E-B291-E22DA6D234E8}">
      <dgm:prSet/>
      <dgm:spPr/>
      <dgm:t>
        <a:bodyPr/>
        <a:lstStyle/>
        <a:p>
          <a:endParaRPr lang="en-US"/>
        </a:p>
      </dgm:t>
    </dgm:pt>
    <dgm:pt modelId="{0FA0F015-7B07-4C86-AAA1-C4F05A63F3ED}">
      <dgm:prSet/>
      <dgm:spPr/>
      <dgm:t>
        <a:bodyPr/>
        <a:lstStyle/>
        <a:p>
          <a:r>
            <a:rPr lang="en-GB" dirty="0"/>
            <a:t>Map </a:t>
          </a:r>
          <a:r>
            <a:rPr lang="en-GB" dirty="0" err="1"/>
            <a:t>Sii</a:t>
          </a:r>
          <a:r>
            <a:rPr lang="en-GB" dirty="0"/>
            <a:t> international activities (MoU/</a:t>
          </a:r>
          <a:r>
            <a:rPr lang="en-GB" dirty="0" err="1"/>
            <a:t>MoA</a:t>
          </a:r>
          <a:r>
            <a:rPr lang="en-GB" dirty="0"/>
            <a:t>, </a:t>
          </a:r>
          <a:r>
            <a:rPr lang="en-GB" dirty="0" err="1"/>
            <a:t>Parnerships</a:t>
          </a:r>
          <a:r>
            <a:rPr lang="en-GB" dirty="0"/>
            <a:t>, Industry, Committees, PE, etc.)</a:t>
          </a:r>
          <a:endParaRPr lang="en-US" dirty="0"/>
        </a:p>
      </dgm:t>
    </dgm:pt>
    <dgm:pt modelId="{7A765591-F52B-4B08-B14B-7A74FFEFE64E}" type="parTrans" cxnId="{F05A207E-3DD3-4521-8E5F-3E647AC04683}">
      <dgm:prSet/>
      <dgm:spPr/>
      <dgm:t>
        <a:bodyPr/>
        <a:lstStyle/>
        <a:p>
          <a:endParaRPr lang="en-US"/>
        </a:p>
      </dgm:t>
    </dgm:pt>
    <dgm:pt modelId="{7C0CE92C-E82F-45A7-BAE6-251C6C724F9D}" type="sibTrans" cxnId="{F05A207E-3DD3-4521-8E5F-3E647AC04683}">
      <dgm:prSet/>
      <dgm:spPr/>
      <dgm:t>
        <a:bodyPr/>
        <a:lstStyle/>
        <a:p>
          <a:endParaRPr lang="en-US"/>
        </a:p>
      </dgm:t>
    </dgm:pt>
    <dgm:pt modelId="{E5D2CCAC-833B-457F-A5D7-D8C393AC8FC5}">
      <dgm:prSet/>
      <dgm:spPr/>
      <dgm:t>
        <a:bodyPr/>
        <a:lstStyle/>
        <a:p>
          <a:r>
            <a:rPr lang="en-US" b="1" dirty="0"/>
            <a:t>Discussion Points</a:t>
          </a:r>
        </a:p>
      </dgm:t>
    </dgm:pt>
    <dgm:pt modelId="{A343061A-7D60-476C-BF36-76D1A33F60EF}" type="parTrans" cxnId="{42C58E47-6AFA-4AE0-AE43-1C37A46735A2}">
      <dgm:prSet/>
      <dgm:spPr/>
      <dgm:t>
        <a:bodyPr/>
        <a:lstStyle/>
        <a:p>
          <a:endParaRPr lang="en-US"/>
        </a:p>
      </dgm:t>
    </dgm:pt>
    <dgm:pt modelId="{BFEDE15B-D383-4B7E-AAB0-51E36CC87A2F}" type="sibTrans" cxnId="{42C58E47-6AFA-4AE0-AE43-1C37A46735A2}">
      <dgm:prSet/>
      <dgm:spPr/>
      <dgm:t>
        <a:bodyPr/>
        <a:lstStyle/>
        <a:p>
          <a:endParaRPr lang="en-US"/>
        </a:p>
      </dgm:t>
    </dgm:pt>
    <dgm:pt modelId="{FCDE55A8-7E30-46BE-8502-B13472FE318E}">
      <dgm:prSet/>
      <dgm:spPr/>
      <dgm:t>
        <a:bodyPr/>
        <a:lstStyle/>
        <a:p>
          <a:r>
            <a:rPr lang="en-US" dirty="0" err="1"/>
            <a:t>Sii</a:t>
          </a:r>
          <a:r>
            <a:rPr lang="en-US" dirty="0"/>
            <a:t> areas of prioritization</a:t>
          </a:r>
        </a:p>
      </dgm:t>
    </dgm:pt>
    <dgm:pt modelId="{0C59899B-9ECE-4F61-BA77-C273A535C451}" type="parTrans" cxnId="{17DE6404-4402-47CA-AB03-CFB944E2A6B5}">
      <dgm:prSet/>
      <dgm:spPr/>
      <dgm:t>
        <a:bodyPr/>
        <a:lstStyle/>
        <a:p>
          <a:endParaRPr lang="en-US"/>
        </a:p>
      </dgm:t>
    </dgm:pt>
    <dgm:pt modelId="{44BEC091-94F9-48ED-8A7C-B045E2B4C99D}" type="sibTrans" cxnId="{17DE6404-4402-47CA-AB03-CFB944E2A6B5}">
      <dgm:prSet/>
      <dgm:spPr/>
      <dgm:t>
        <a:bodyPr/>
        <a:lstStyle/>
        <a:p>
          <a:endParaRPr lang="en-US"/>
        </a:p>
      </dgm:t>
    </dgm:pt>
    <dgm:pt modelId="{7E50219C-E40C-42EE-9C38-1BE7F7348598}">
      <dgm:prSet/>
      <dgm:spPr/>
      <dgm:t>
        <a:bodyPr/>
        <a:lstStyle/>
        <a:p>
          <a:r>
            <a:rPr lang="en-US" dirty="0"/>
            <a:t>Get the right balance between teaching </a:t>
          </a:r>
          <a:r>
            <a:rPr lang="en-US" i="1" dirty="0"/>
            <a:t>vs.</a:t>
          </a:r>
          <a:r>
            <a:rPr lang="en-US" dirty="0"/>
            <a:t> research </a:t>
          </a:r>
          <a:r>
            <a:rPr lang="en-US" i="1" dirty="0"/>
            <a:t>vs.</a:t>
          </a:r>
          <a:r>
            <a:rPr lang="en-US" dirty="0"/>
            <a:t> innovation</a:t>
          </a:r>
        </a:p>
      </dgm:t>
    </dgm:pt>
    <dgm:pt modelId="{44348D57-944D-421B-8E30-7EBCB8B72D5E}" type="parTrans" cxnId="{CE1EFA3E-6BB3-4C48-A183-BB4C1262E6F1}">
      <dgm:prSet/>
      <dgm:spPr/>
      <dgm:t>
        <a:bodyPr/>
        <a:lstStyle/>
        <a:p>
          <a:endParaRPr lang="en-US"/>
        </a:p>
      </dgm:t>
    </dgm:pt>
    <dgm:pt modelId="{4FC76C8B-4F6A-4809-8E7A-CD8B7FB9751B}" type="sibTrans" cxnId="{CE1EFA3E-6BB3-4C48-A183-BB4C1262E6F1}">
      <dgm:prSet/>
      <dgm:spPr/>
      <dgm:t>
        <a:bodyPr/>
        <a:lstStyle/>
        <a:p>
          <a:endParaRPr lang="en-US"/>
        </a:p>
      </dgm:t>
    </dgm:pt>
    <dgm:pt modelId="{9BF66B45-4881-1C48-8766-D179D49B375A}">
      <dgm:prSet/>
      <dgm:spPr/>
      <dgm:t>
        <a:bodyPr/>
        <a:lstStyle/>
        <a:p>
          <a:endParaRPr lang="en-US" dirty="0"/>
        </a:p>
      </dgm:t>
    </dgm:pt>
    <dgm:pt modelId="{A5383E64-14FE-0D4A-B9E0-E8CB52C261AE}" type="parTrans" cxnId="{5B5B935E-A6AC-7045-90F4-D983468AB79B}">
      <dgm:prSet/>
      <dgm:spPr/>
      <dgm:t>
        <a:bodyPr/>
        <a:lstStyle/>
        <a:p>
          <a:endParaRPr lang="en-GB"/>
        </a:p>
      </dgm:t>
    </dgm:pt>
    <dgm:pt modelId="{6771FB32-270A-8444-953F-C36301F41E00}" type="sibTrans" cxnId="{5B5B935E-A6AC-7045-90F4-D983468AB79B}">
      <dgm:prSet/>
      <dgm:spPr/>
      <dgm:t>
        <a:bodyPr/>
        <a:lstStyle/>
        <a:p>
          <a:endParaRPr lang="en-GB"/>
        </a:p>
      </dgm:t>
    </dgm:pt>
    <dgm:pt modelId="{97B77BCF-8E8F-4945-B9A3-CB6192D36222}">
      <dgm:prSet/>
      <dgm:spPr/>
      <dgm:t>
        <a:bodyPr/>
        <a:lstStyle/>
        <a:p>
          <a:r>
            <a:rPr lang="en-US" dirty="0"/>
            <a:t>Staff / Money</a:t>
          </a:r>
        </a:p>
      </dgm:t>
    </dgm:pt>
    <dgm:pt modelId="{A05E14DD-8864-1D42-8053-9F074AF53603}" type="parTrans" cxnId="{DF494F2A-F18B-2C41-AAF3-15A0B6C4279C}">
      <dgm:prSet/>
      <dgm:spPr/>
      <dgm:t>
        <a:bodyPr/>
        <a:lstStyle/>
        <a:p>
          <a:endParaRPr lang="en-GB"/>
        </a:p>
      </dgm:t>
    </dgm:pt>
    <dgm:pt modelId="{6AD04D03-0329-DF4D-991B-FD557B914A2A}" type="sibTrans" cxnId="{DF494F2A-F18B-2C41-AAF3-15A0B6C4279C}">
      <dgm:prSet/>
      <dgm:spPr/>
      <dgm:t>
        <a:bodyPr/>
        <a:lstStyle/>
        <a:p>
          <a:endParaRPr lang="en-GB"/>
        </a:p>
      </dgm:t>
    </dgm:pt>
    <dgm:pt modelId="{939B91C7-AEE3-5649-9269-4C75334D018D}">
      <dgm:prSet/>
      <dgm:spPr/>
      <dgm:t>
        <a:bodyPr/>
        <a:lstStyle/>
        <a:p>
          <a:endParaRPr lang="en-US" dirty="0"/>
        </a:p>
      </dgm:t>
    </dgm:pt>
    <dgm:pt modelId="{4F5A975B-D90E-9247-9315-4EB3720CC819}" type="parTrans" cxnId="{35D65B80-BB66-D04C-A7A7-F56C762D3744}">
      <dgm:prSet/>
      <dgm:spPr/>
      <dgm:t>
        <a:bodyPr/>
        <a:lstStyle/>
        <a:p>
          <a:endParaRPr lang="en-GB"/>
        </a:p>
      </dgm:t>
    </dgm:pt>
    <dgm:pt modelId="{2BD38DCA-216D-2E4D-8710-1E9A85AAD3A7}" type="sibTrans" cxnId="{35D65B80-BB66-D04C-A7A7-F56C762D3744}">
      <dgm:prSet/>
      <dgm:spPr/>
      <dgm:t>
        <a:bodyPr/>
        <a:lstStyle/>
        <a:p>
          <a:endParaRPr lang="en-GB"/>
        </a:p>
      </dgm:t>
    </dgm:pt>
    <dgm:pt modelId="{24B0FCF3-9C4A-2E47-8198-44D0EB2C86F9}">
      <dgm:prSet/>
      <dgm:spPr/>
      <dgm:t>
        <a:bodyPr/>
        <a:lstStyle/>
        <a:p>
          <a:r>
            <a:rPr lang="en-US" dirty="0"/>
            <a:t>Perform a SWOT analysis</a:t>
          </a:r>
        </a:p>
      </dgm:t>
    </dgm:pt>
    <dgm:pt modelId="{910D1905-A471-0F41-BB90-984B456DCF98}" type="parTrans" cxnId="{353468A4-648F-ED41-8C57-C8A9083F59A9}">
      <dgm:prSet/>
      <dgm:spPr/>
      <dgm:t>
        <a:bodyPr/>
        <a:lstStyle/>
        <a:p>
          <a:endParaRPr lang="en-GB"/>
        </a:p>
      </dgm:t>
    </dgm:pt>
    <dgm:pt modelId="{98B4BFD4-209F-EE4D-824D-B0A305365488}" type="sibTrans" cxnId="{353468A4-648F-ED41-8C57-C8A9083F59A9}">
      <dgm:prSet/>
      <dgm:spPr/>
      <dgm:t>
        <a:bodyPr/>
        <a:lstStyle/>
        <a:p>
          <a:endParaRPr lang="en-GB"/>
        </a:p>
      </dgm:t>
    </dgm:pt>
    <dgm:pt modelId="{9D0129ED-A389-F54B-9B1D-531411C2220C}">
      <dgm:prSet/>
      <dgm:spPr/>
      <dgm:t>
        <a:bodyPr/>
        <a:lstStyle/>
        <a:p>
          <a:r>
            <a:rPr lang="en-GB" dirty="0"/>
            <a:t>To develop a </a:t>
          </a:r>
          <a:r>
            <a:rPr lang="en-GB" dirty="0" err="1"/>
            <a:t>Sii</a:t>
          </a:r>
          <a:r>
            <a:rPr lang="en-GB" dirty="0"/>
            <a:t> international strategy</a:t>
          </a:r>
          <a:endParaRPr lang="en-US" dirty="0"/>
        </a:p>
      </dgm:t>
    </dgm:pt>
    <dgm:pt modelId="{F7BF33E0-FEB3-D74F-B63D-C5BD4BD16D5D}" type="parTrans" cxnId="{AB7757F3-CF48-684E-85FF-C7B721D1E8B2}">
      <dgm:prSet/>
      <dgm:spPr/>
    </dgm:pt>
    <dgm:pt modelId="{5F87D340-A92E-D844-A7CF-6A8B2FE6D58D}" type="sibTrans" cxnId="{AB7757F3-CF48-684E-85FF-C7B721D1E8B2}">
      <dgm:prSet/>
      <dgm:spPr/>
    </dgm:pt>
    <dgm:pt modelId="{34CC9AF4-E1B6-0B44-8C7F-4A3BFEAE1DC1}" type="pres">
      <dgm:prSet presAssocID="{1187792F-ECD2-4F4F-9529-5107125BC6D8}" presName="diagram" presStyleCnt="0">
        <dgm:presLayoutVars>
          <dgm:dir/>
          <dgm:resizeHandles val="exact"/>
        </dgm:presLayoutVars>
      </dgm:prSet>
      <dgm:spPr/>
    </dgm:pt>
    <dgm:pt modelId="{D776BDB8-96C9-F547-BBBB-55798775AB51}" type="pres">
      <dgm:prSet presAssocID="{39627B04-3EAD-47A8-83D9-8554C9E76571}" presName="node" presStyleLbl="node1" presStyleIdx="0" presStyleCnt="2">
        <dgm:presLayoutVars>
          <dgm:bulletEnabled val="1"/>
        </dgm:presLayoutVars>
      </dgm:prSet>
      <dgm:spPr/>
    </dgm:pt>
    <dgm:pt modelId="{516901DB-5522-F34B-8EB8-2275A7D037C6}" type="pres">
      <dgm:prSet presAssocID="{7F8286F0-BD50-490A-83C3-E1801399316B}" presName="sibTrans" presStyleCnt="0"/>
      <dgm:spPr/>
    </dgm:pt>
    <dgm:pt modelId="{F0EB269C-A429-3B49-802B-5DA0798A4883}" type="pres">
      <dgm:prSet presAssocID="{E5D2CCAC-833B-457F-A5D7-D8C393AC8F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457E400-5A27-9D45-9DDA-F48233F90B08}" type="presOf" srcId="{1187792F-ECD2-4F4F-9529-5107125BC6D8}" destId="{34CC9AF4-E1B6-0B44-8C7F-4A3BFEAE1DC1}" srcOrd="0" destOrd="0" presId="urn:microsoft.com/office/officeart/2005/8/layout/default"/>
    <dgm:cxn modelId="{17DE6404-4402-47CA-AB03-CFB944E2A6B5}" srcId="{E5D2CCAC-833B-457F-A5D7-D8C393AC8FC5}" destId="{FCDE55A8-7E30-46BE-8502-B13472FE318E}" srcOrd="0" destOrd="0" parTransId="{0C59899B-9ECE-4F61-BA77-C273A535C451}" sibTransId="{44BEC091-94F9-48ED-8A7C-B045E2B4C99D}"/>
    <dgm:cxn modelId="{14BD4328-558E-3A41-89A3-574DC221594E}" type="presOf" srcId="{0FA0F015-7B07-4C86-AAA1-C4F05A63F3ED}" destId="{D776BDB8-96C9-F547-BBBB-55798775AB51}" srcOrd="0" destOrd="1" presId="urn:microsoft.com/office/officeart/2005/8/layout/default"/>
    <dgm:cxn modelId="{DF494F2A-F18B-2C41-AAF3-15A0B6C4279C}" srcId="{E5D2CCAC-833B-457F-A5D7-D8C393AC8FC5}" destId="{97B77BCF-8E8F-4945-B9A3-CB6192D36222}" srcOrd="2" destOrd="0" parTransId="{A05E14DD-8864-1D42-8053-9F074AF53603}" sibTransId="{6AD04D03-0329-DF4D-991B-FD557B914A2A}"/>
    <dgm:cxn modelId="{6DC97B37-EB85-A249-88BE-F62F23DEB613}" type="presOf" srcId="{9BF66B45-4881-1C48-8766-D179D49B375A}" destId="{F0EB269C-A429-3B49-802B-5DA0798A4883}" srcOrd="0" destOrd="4" presId="urn:microsoft.com/office/officeart/2005/8/layout/default"/>
    <dgm:cxn modelId="{CE1EFA3E-6BB3-4C48-A183-BB4C1262E6F1}" srcId="{E5D2CCAC-833B-457F-A5D7-D8C393AC8FC5}" destId="{7E50219C-E40C-42EE-9C38-1BE7F7348598}" srcOrd="1" destOrd="0" parTransId="{44348D57-944D-421B-8E30-7EBCB8B72D5E}" sibTransId="{4FC76C8B-4F6A-4809-8E7A-CD8B7FB9751B}"/>
    <dgm:cxn modelId="{42C58E47-6AFA-4AE0-AE43-1C37A46735A2}" srcId="{1187792F-ECD2-4F4F-9529-5107125BC6D8}" destId="{E5D2CCAC-833B-457F-A5D7-D8C393AC8FC5}" srcOrd="1" destOrd="0" parTransId="{A343061A-7D60-476C-BF36-76D1A33F60EF}" sibTransId="{BFEDE15B-D383-4B7E-AAB0-51E36CC87A2F}"/>
    <dgm:cxn modelId="{2F077F4B-3C76-A846-AFD0-378A3996668E}" type="presOf" srcId="{39627B04-3EAD-47A8-83D9-8554C9E76571}" destId="{D776BDB8-96C9-F547-BBBB-55798775AB51}" srcOrd="0" destOrd="0" presId="urn:microsoft.com/office/officeart/2005/8/layout/default"/>
    <dgm:cxn modelId="{95AB954D-07D3-534F-AD23-6FB07461372D}" type="presOf" srcId="{97B77BCF-8E8F-4945-B9A3-CB6192D36222}" destId="{F0EB269C-A429-3B49-802B-5DA0798A4883}" srcOrd="0" destOrd="3" presId="urn:microsoft.com/office/officeart/2005/8/layout/default"/>
    <dgm:cxn modelId="{9100355C-5ABD-7844-9D72-B394476E08A1}" type="presOf" srcId="{FCDE55A8-7E30-46BE-8502-B13472FE318E}" destId="{F0EB269C-A429-3B49-802B-5DA0798A4883}" srcOrd="0" destOrd="1" presId="urn:microsoft.com/office/officeart/2005/8/layout/default"/>
    <dgm:cxn modelId="{5B5B935E-A6AC-7045-90F4-D983468AB79B}" srcId="{E5D2CCAC-833B-457F-A5D7-D8C393AC8FC5}" destId="{9BF66B45-4881-1C48-8766-D179D49B375A}" srcOrd="3" destOrd="0" parTransId="{A5383E64-14FE-0D4A-B9E0-E8CB52C261AE}" sibTransId="{6771FB32-270A-8444-953F-C36301F41E00}"/>
    <dgm:cxn modelId="{5237FD76-70B6-421E-B291-E22DA6D234E8}" srcId="{1187792F-ECD2-4F4F-9529-5107125BC6D8}" destId="{39627B04-3EAD-47A8-83D9-8554C9E76571}" srcOrd="0" destOrd="0" parTransId="{8E05498F-C7C1-4329-AD5E-228FF1BC22DA}" sibTransId="{7F8286F0-BD50-490A-83C3-E1801399316B}"/>
    <dgm:cxn modelId="{F05A207E-3DD3-4521-8E5F-3E647AC04683}" srcId="{39627B04-3EAD-47A8-83D9-8554C9E76571}" destId="{0FA0F015-7B07-4C86-AAA1-C4F05A63F3ED}" srcOrd="0" destOrd="0" parTransId="{7A765591-F52B-4B08-B14B-7A74FFEFE64E}" sibTransId="{7C0CE92C-E82F-45A7-BAE6-251C6C724F9D}"/>
    <dgm:cxn modelId="{35D65B80-BB66-D04C-A7A7-F56C762D3744}" srcId="{39627B04-3EAD-47A8-83D9-8554C9E76571}" destId="{939B91C7-AEE3-5649-9269-4C75334D018D}" srcOrd="3" destOrd="0" parTransId="{4F5A975B-D90E-9247-9315-4EB3720CC819}" sibTransId="{2BD38DCA-216D-2E4D-8710-1E9A85AAD3A7}"/>
    <dgm:cxn modelId="{1F0F3188-9C7B-F042-A23C-2A53C9203655}" type="presOf" srcId="{939B91C7-AEE3-5649-9269-4C75334D018D}" destId="{D776BDB8-96C9-F547-BBBB-55798775AB51}" srcOrd="0" destOrd="4" presId="urn:microsoft.com/office/officeart/2005/8/layout/default"/>
    <dgm:cxn modelId="{76C50F9C-909D-4744-88D0-CEC14CC09794}" type="presOf" srcId="{24B0FCF3-9C4A-2E47-8198-44D0EB2C86F9}" destId="{D776BDB8-96C9-F547-BBBB-55798775AB51}" srcOrd="0" destOrd="2" presId="urn:microsoft.com/office/officeart/2005/8/layout/default"/>
    <dgm:cxn modelId="{353468A4-648F-ED41-8C57-C8A9083F59A9}" srcId="{39627B04-3EAD-47A8-83D9-8554C9E76571}" destId="{24B0FCF3-9C4A-2E47-8198-44D0EB2C86F9}" srcOrd="1" destOrd="0" parTransId="{910D1905-A471-0F41-BB90-984B456DCF98}" sibTransId="{98B4BFD4-209F-EE4D-824D-B0A305365488}"/>
    <dgm:cxn modelId="{6ED8A0CA-3F0D-504D-A0A0-93E995EE9C41}" type="presOf" srcId="{9D0129ED-A389-F54B-9B1D-531411C2220C}" destId="{D776BDB8-96C9-F547-BBBB-55798775AB51}" srcOrd="0" destOrd="3" presId="urn:microsoft.com/office/officeart/2005/8/layout/default"/>
    <dgm:cxn modelId="{6F52D8D3-101B-5B44-9BEA-9EA2E64D2518}" type="presOf" srcId="{7E50219C-E40C-42EE-9C38-1BE7F7348598}" destId="{F0EB269C-A429-3B49-802B-5DA0798A4883}" srcOrd="0" destOrd="2" presId="urn:microsoft.com/office/officeart/2005/8/layout/default"/>
    <dgm:cxn modelId="{8BADC1E3-4BC6-AB4D-8857-9012B1ACE764}" type="presOf" srcId="{E5D2CCAC-833B-457F-A5D7-D8C393AC8FC5}" destId="{F0EB269C-A429-3B49-802B-5DA0798A4883}" srcOrd="0" destOrd="0" presId="urn:microsoft.com/office/officeart/2005/8/layout/default"/>
    <dgm:cxn modelId="{AB7757F3-CF48-684E-85FF-C7B721D1E8B2}" srcId="{39627B04-3EAD-47A8-83D9-8554C9E76571}" destId="{9D0129ED-A389-F54B-9B1D-531411C2220C}" srcOrd="2" destOrd="0" parTransId="{F7BF33E0-FEB3-D74F-B63D-C5BD4BD16D5D}" sibTransId="{5F87D340-A92E-D844-A7CF-6A8B2FE6D58D}"/>
    <dgm:cxn modelId="{09F9202F-F979-FA4B-BF92-80668726F457}" type="presParOf" srcId="{34CC9AF4-E1B6-0B44-8C7F-4A3BFEAE1DC1}" destId="{D776BDB8-96C9-F547-BBBB-55798775AB51}" srcOrd="0" destOrd="0" presId="urn:microsoft.com/office/officeart/2005/8/layout/default"/>
    <dgm:cxn modelId="{147D2ABF-40B1-C541-A466-95B689CEE849}" type="presParOf" srcId="{34CC9AF4-E1B6-0B44-8C7F-4A3BFEAE1DC1}" destId="{516901DB-5522-F34B-8EB8-2275A7D037C6}" srcOrd="1" destOrd="0" presId="urn:microsoft.com/office/officeart/2005/8/layout/default"/>
    <dgm:cxn modelId="{0BF7B322-6475-AB48-B979-4381A7FD8218}" type="presParOf" srcId="{34CC9AF4-E1B6-0B44-8C7F-4A3BFEAE1DC1}" destId="{F0EB269C-A429-3B49-802B-5DA0798A488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6BDB8-96C9-F547-BBBB-55798775AB51}">
      <dsp:nvSpPr>
        <dsp:cNvPr id="0" name=""/>
        <dsp:cNvSpPr/>
      </dsp:nvSpPr>
      <dsp:spPr>
        <a:xfrm>
          <a:off x="1283" y="472576"/>
          <a:ext cx="5006206" cy="3003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What we need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Map </a:t>
          </a:r>
          <a:r>
            <a:rPr lang="en-GB" sz="2300" kern="1200" dirty="0" err="1"/>
            <a:t>Sii</a:t>
          </a:r>
          <a:r>
            <a:rPr lang="en-GB" sz="2300" kern="1200" dirty="0"/>
            <a:t> international activities (MoU/</a:t>
          </a:r>
          <a:r>
            <a:rPr lang="en-GB" sz="2300" kern="1200" dirty="0" err="1"/>
            <a:t>MoA</a:t>
          </a:r>
          <a:r>
            <a:rPr lang="en-GB" sz="2300" kern="1200" dirty="0"/>
            <a:t>, </a:t>
          </a:r>
          <a:r>
            <a:rPr lang="en-GB" sz="2300" kern="1200" dirty="0" err="1"/>
            <a:t>Parnerships</a:t>
          </a:r>
          <a:r>
            <a:rPr lang="en-GB" sz="2300" kern="1200" dirty="0"/>
            <a:t>, Industry, Committees, PE, etc.)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Perform a SWOT analysis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To develop a </a:t>
          </a:r>
          <a:r>
            <a:rPr lang="en-GB" sz="2300" kern="1200" dirty="0" err="1"/>
            <a:t>Sii</a:t>
          </a:r>
          <a:r>
            <a:rPr lang="en-GB" sz="2300" kern="1200" dirty="0"/>
            <a:t> international strategy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</dsp:txBody>
      <dsp:txXfrm>
        <a:off x="1283" y="472576"/>
        <a:ext cx="5006206" cy="3003723"/>
      </dsp:txXfrm>
    </dsp:sp>
    <dsp:sp modelId="{F0EB269C-A429-3B49-802B-5DA0798A4883}">
      <dsp:nvSpPr>
        <dsp:cNvPr id="0" name=""/>
        <dsp:cNvSpPr/>
      </dsp:nvSpPr>
      <dsp:spPr>
        <a:xfrm>
          <a:off x="5508110" y="472576"/>
          <a:ext cx="5006206" cy="30037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Discussion Points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/>
            <a:t>Sii</a:t>
          </a:r>
          <a:r>
            <a:rPr lang="en-US" sz="2300" kern="1200" dirty="0"/>
            <a:t> areas of prioritization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Get the right balance between teaching </a:t>
          </a:r>
          <a:r>
            <a:rPr lang="en-US" sz="2300" i="1" kern="1200" dirty="0"/>
            <a:t>vs.</a:t>
          </a:r>
          <a:r>
            <a:rPr lang="en-US" sz="2300" kern="1200" dirty="0"/>
            <a:t> research </a:t>
          </a:r>
          <a:r>
            <a:rPr lang="en-US" sz="2300" i="1" kern="1200" dirty="0"/>
            <a:t>vs.</a:t>
          </a:r>
          <a:r>
            <a:rPr lang="en-US" sz="2300" kern="1200" dirty="0"/>
            <a:t> innovation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Staff / Money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</dsp:txBody>
      <dsp:txXfrm>
        <a:off x="5508110" y="472576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240D8-CF87-AD4A-B532-596C350738F6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D7225-DFBF-3842-9346-F2C9435FD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2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4" name="Shape 5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are divided up into 3 schools and 7 research institutes.</a:t>
            </a:r>
          </a:p>
        </p:txBody>
      </p:sp>
    </p:spTree>
    <p:extLst>
      <p:ext uri="{BB962C8B-B14F-4D97-AF65-F5344CB8AC3E}">
        <p14:creationId xmlns:p14="http://schemas.microsoft.com/office/powerpoint/2010/main" val="22975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07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37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30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93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49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68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9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11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86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23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0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63FD-4843-44D7-BD40-182A3E430BB5}" type="datetimeFigureOut">
              <a:rPr lang="it-IT" smtClean="0"/>
              <a:t>15/01/23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3C46F-385B-4C2D-9E6D-8B8794D20D2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04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asquale.Maffia@glasgow.ac.uk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lecular Imaging of Vascular Inflammation">
            <a:extLst>
              <a:ext uri="{FF2B5EF4-FFF2-40B4-BE49-F238E27FC236}">
                <a16:creationId xmlns:a16="http://schemas.microsoft.com/office/drawing/2014/main" id="{9C17410C-B889-8447-A94A-BC6BA7533040}"/>
              </a:ext>
            </a:extLst>
          </p:cNvPr>
          <p:cNvSpPr txBox="1"/>
          <p:nvPr/>
        </p:nvSpPr>
        <p:spPr>
          <a:xfrm>
            <a:off x="2426447" y="5157239"/>
            <a:ext cx="7315199" cy="16297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ctr" defTabSz="914377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7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Pasquale </a:t>
            </a:r>
            <a:r>
              <a:rPr lang="en-US" sz="22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Maffia</a:t>
            </a:r>
            <a:endParaRPr lang="en-US" sz="22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Pasquale.Maffia@glasgow.ac.uk</a:t>
            </a:r>
            <a:endParaRPr lang="en-US" sz="1800" b="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Cardiovascular Immunology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GB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</a:t>
            </a:r>
            <a:r>
              <a:rPr lang="en-IT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of </a:t>
            </a:r>
            <a:r>
              <a:rPr lang="en-GB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Infection &amp;</a:t>
            </a:r>
            <a:r>
              <a:rPr lang="en-IT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Immunity </a:t>
            </a:r>
            <a:r>
              <a:rPr lang="en-GB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Lead</a:t>
            </a:r>
            <a:endParaRPr lang="en-IT" sz="18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olecular Imaging of Vascular Inflammation">
            <a:extLst>
              <a:ext uri="{FF2B5EF4-FFF2-40B4-BE49-F238E27FC236}">
                <a16:creationId xmlns:a16="http://schemas.microsoft.com/office/drawing/2014/main" id="{45E3728E-FEB7-FD4B-89B9-AE0537160E06}"/>
              </a:ext>
            </a:extLst>
          </p:cNvPr>
          <p:cNvSpPr txBox="1"/>
          <p:nvPr/>
        </p:nvSpPr>
        <p:spPr>
          <a:xfrm>
            <a:off x="803050" y="3175085"/>
            <a:ext cx="10585896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914377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7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 International Strategy</a:t>
            </a:r>
            <a:r>
              <a:rPr lang="en-IT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C2997-54A0-0948-AB5B-88CCD25E95C2}"/>
              </a:ext>
            </a:extLst>
          </p:cNvPr>
          <p:cNvSpPr txBox="1"/>
          <p:nvPr/>
        </p:nvSpPr>
        <p:spPr>
          <a:xfrm>
            <a:off x="4407875" y="705155"/>
            <a:ext cx="3376245" cy="829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Sii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AWAY DAY</a:t>
            </a:r>
            <a:endParaRPr lang="en-IT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 17</a:t>
            </a:r>
            <a:r>
              <a:rPr lang="en-GB" sz="2000" i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2023</a:t>
            </a:r>
            <a:r>
              <a:rPr lang="en-I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Glasgow</a:t>
            </a:r>
            <a:endParaRPr lang="en-IT" sz="2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UoG_keyline_NEW_RGB_LONGBOX.png" descr="UoG_keyline_NEW_RGB_LONGBOX.png">
            <a:extLst>
              <a:ext uri="{FF2B5EF4-FFF2-40B4-BE49-F238E27FC236}">
                <a16:creationId xmlns:a16="http://schemas.microsoft.com/office/drawing/2014/main" id="{376CE2FB-E592-9548-A06C-390581B7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037"/>
            <a:ext cx="2663825" cy="13858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51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46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48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Guild of Research-Intensive European Universities - ARUA">
            <a:extLst>
              <a:ext uri="{FF2B5EF4-FFF2-40B4-BE49-F238E27FC236}">
                <a16:creationId xmlns:a16="http://schemas.microsoft.com/office/drawing/2014/main" id="{7F93807A-73B9-2445-8CCF-27B297D7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84" y="2663748"/>
            <a:ext cx="2753952" cy="15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5" name="Straight Connector 1050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90686A9B-2F8A-FA45-A20D-0EB90BB8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875" y="304799"/>
            <a:ext cx="5266690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24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93248F-58D8-E547-9827-CCAE8B599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4" b="1"/>
          <a:stretch/>
        </p:blipFill>
        <p:spPr>
          <a:xfrm>
            <a:off x="0" y="0"/>
            <a:ext cx="8254269" cy="4713668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8FAEC1-D6D4-C347-B2D0-BB5DC8FDC6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5866" r="17116" b="9939"/>
          <a:stretch/>
        </p:blipFill>
        <p:spPr>
          <a:xfrm>
            <a:off x="6698495" y="2608034"/>
            <a:ext cx="3643241" cy="1402752"/>
          </a:xfrm>
          <a:prstGeom prst="rect">
            <a:avLst/>
          </a:prstGeom>
        </p:spPr>
      </p:pic>
      <p:pic>
        <p:nvPicPr>
          <p:cNvPr id="4" name="Picture 4" descr="Erasmus Mundus Scholarship Program 2023 in Europe (Fully Funded)">
            <a:extLst>
              <a:ext uri="{FF2B5EF4-FFF2-40B4-BE49-F238E27FC236}">
                <a16:creationId xmlns:a16="http://schemas.microsoft.com/office/drawing/2014/main" id="{4A399431-1A74-5C46-9B25-7E054CD2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0811" y="4417405"/>
            <a:ext cx="4881189" cy="244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Map&#10;&#10;Description automatically generated with low confidence">
            <a:extLst>
              <a:ext uri="{FF2B5EF4-FFF2-40B4-BE49-F238E27FC236}">
                <a16:creationId xmlns:a16="http://schemas.microsoft.com/office/drawing/2014/main" id="{E6A607D6-33E3-5142-A541-CD4F5B82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Rectangle 514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9" name="Picture 19" descr="The African Research Universities Alliance - ARUA">
            <a:extLst>
              <a:ext uri="{FF2B5EF4-FFF2-40B4-BE49-F238E27FC236}">
                <a16:creationId xmlns:a16="http://schemas.microsoft.com/office/drawing/2014/main" id="{C6AD8CB9-65E3-8C4F-8CCB-96A79F6A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217838"/>
            <a:ext cx="3122143" cy="13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Rectangle 514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0" name="Rectangle 514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4B6E05A2-A6DE-CA4E-81F1-22513FADA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76" y="650497"/>
            <a:ext cx="1713103" cy="5571066"/>
          </a:xfrm>
          <a:prstGeom prst="rect">
            <a:avLst/>
          </a:prstGeom>
        </p:spPr>
      </p:pic>
      <p:sp>
        <p:nvSpPr>
          <p:cNvPr id="5152" name="Rectangle 515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192BD5-4EE6-FD44-903D-1BD39BC88469}"/>
              </a:ext>
            </a:extLst>
          </p:cNvPr>
          <p:cNvGrpSpPr/>
          <p:nvPr/>
        </p:nvGrpSpPr>
        <p:grpSpPr>
          <a:xfrm>
            <a:off x="622549" y="3748194"/>
            <a:ext cx="3114827" cy="2344692"/>
            <a:chOff x="629865" y="3548365"/>
            <a:chExt cx="3114827" cy="23446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0CCBEF-2945-C84F-9327-B7D54C462680}"/>
                </a:ext>
              </a:extLst>
            </p:cNvPr>
            <p:cNvSpPr txBox="1"/>
            <p:nvPr/>
          </p:nvSpPr>
          <p:spPr>
            <a:xfrm>
              <a:off x="629865" y="3548365"/>
              <a:ext cx="31148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Secretary-General of ARUA</a:t>
              </a:r>
            </a:p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Professor Ernest Aryeetey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" descr="Let's think beyond IMF, says Prof Aryeetey - Asaase Radio">
              <a:extLst>
                <a:ext uri="{FF2B5EF4-FFF2-40B4-BE49-F238E27FC236}">
                  <a16:creationId xmlns:a16="http://schemas.microsoft.com/office/drawing/2014/main" id="{A652A80B-46B9-0642-A743-1B79F6359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07" y="4102357"/>
              <a:ext cx="2971800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F4556A-2FAA-3341-AE0E-8F43E211959B}"/>
              </a:ext>
            </a:extLst>
          </p:cNvPr>
          <p:cNvGrpSpPr/>
          <p:nvPr/>
        </p:nvGrpSpPr>
        <p:grpSpPr>
          <a:xfrm>
            <a:off x="8303159" y="1339688"/>
            <a:ext cx="3252903" cy="4192684"/>
            <a:chOff x="8316548" y="1273951"/>
            <a:chExt cx="3252903" cy="4192684"/>
          </a:xfrm>
        </p:grpSpPr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8753E5E5-EDEB-AD41-BA07-B15DDFD26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548" y="1273951"/>
              <a:ext cx="3252903" cy="2155048"/>
            </a:xfrm>
            <a:prstGeom prst="rect">
              <a:avLst/>
            </a:prstGeom>
          </p:spPr>
        </p:pic>
        <p:pic>
          <p:nvPicPr>
            <p:cNvPr id="14" name="Picture 13" descr="Graphical user interface, logo, company name&#10;&#10;Description automatically generated">
              <a:extLst>
                <a:ext uri="{FF2B5EF4-FFF2-40B4-BE49-F238E27FC236}">
                  <a16:creationId xmlns:a16="http://schemas.microsoft.com/office/drawing/2014/main" id="{C3860AC4-DE9E-D64E-BD33-39F1C0D3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7139" y="3603670"/>
              <a:ext cx="3104943" cy="186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74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0" name="Rectangle 718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1" name="Rectangle 718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2" name="Rectangle 718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5" name="Picture 7" descr="Andrew Mellon Migration &amp; Urbanization Project">
            <a:extLst>
              <a:ext uri="{FF2B5EF4-FFF2-40B4-BE49-F238E27FC236}">
                <a16:creationId xmlns:a16="http://schemas.microsoft.com/office/drawing/2014/main" id="{9B1F552E-FA51-A44A-A56C-329F96F59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8" b="25087"/>
          <a:stretch/>
        </p:blipFill>
        <p:spPr bwMode="auto">
          <a:xfrm>
            <a:off x="1144588" y="1122363"/>
            <a:ext cx="2229677" cy="11918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The Association of Commonwealth Universities (ACU)">
            <a:extLst>
              <a:ext uri="{FF2B5EF4-FFF2-40B4-BE49-F238E27FC236}">
                <a16:creationId xmlns:a16="http://schemas.microsoft.com/office/drawing/2014/main" id="{BD0FFAC3-CAEB-0A45-B54B-A2D988CE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86" y="1122363"/>
            <a:ext cx="3279864" cy="1373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arnegie Benchmarking Project">
            <a:extLst>
              <a:ext uri="{FF2B5EF4-FFF2-40B4-BE49-F238E27FC236}">
                <a16:creationId xmlns:a16="http://schemas.microsoft.com/office/drawing/2014/main" id="{D23CE4B2-4254-5640-940F-A2ECA9D4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836863"/>
            <a:ext cx="2125663" cy="968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K Research and Innovation (UKRI)">
            <a:extLst>
              <a:ext uri="{FF2B5EF4-FFF2-40B4-BE49-F238E27FC236}">
                <a16:creationId xmlns:a16="http://schemas.microsoft.com/office/drawing/2014/main" id="{25DB4F8E-9244-3644-A504-4BAEA074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81" y="2670841"/>
            <a:ext cx="3950436" cy="1109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The National Research Foundation">
            <a:extLst>
              <a:ext uri="{FF2B5EF4-FFF2-40B4-BE49-F238E27FC236}">
                <a16:creationId xmlns:a16="http://schemas.microsoft.com/office/drawing/2014/main" id="{319ECB20-A042-864A-911A-3345F96E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26" y="4068611"/>
            <a:ext cx="4658374" cy="15304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niversity of Glasgow">
            <a:extLst>
              <a:ext uri="{FF2B5EF4-FFF2-40B4-BE49-F238E27FC236}">
                <a16:creationId xmlns:a16="http://schemas.microsoft.com/office/drawing/2014/main" id="{26880FA8-7201-7B4F-9D77-DDF22DB9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77" y="1122363"/>
            <a:ext cx="2558648" cy="13684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uild of Research-Intensive European Universities">
            <a:extLst>
              <a:ext uri="{FF2B5EF4-FFF2-40B4-BE49-F238E27FC236}">
                <a16:creationId xmlns:a16="http://schemas.microsoft.com/office/drawing/2014/main" id="{D441EA0E-5665-914A-B762-14E0FCFCD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61" y="3805238"/>
            <a:ext cx="3279864" cy="1793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pen Society Foundations (OSF)">
            <a:extLst>
              <a:ext uri="{FF2B5EF4-FFF2-40B4-BE49-F238E27FC236}">
                <a16:creationId xmlns:a16="http://schemas.microsoft.com/office/drawing/2014/main" id="{00CD7081-1328-1A4C-A2F2-C5C6FBCD1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985125"/>
            <a:ext cx="4114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8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Rectangle 515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9" name="Rectangle 515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302F58-1872-C144-9864-347E0DE1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3"/>
          <a:stretch/>
        </p:blipFill>
        <p:spPr>
          <a:xfrm>
            <a:off x="965200" y="1220044"/>
            <a:ext cx="2879083" cy="4417910"/>
          </a:xfrm>
          <a:prstGeom prst="rect">
            <a:avLst/>
          </a:prstGeom>
        </p:spPr>
      </p:pic>
      <p:sp>
        <p:nvSpPr>
          <p:cNvPr id="5161" name="Rectangle 516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854A99-25A6-AB4F-ACEA-07D654DB9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7"/>
          <a:stretch/>
        </p:blipFill>
        <p:spPr>
          <a:xfrm>
            <a:off x="4647976" y="1524643"/>
            <a:ext cx="2880360" cy="3809729"/>
          </a:xfrm>
          <a:prstGeom prst="rect">
            <a:avLst/>
          </a:prstGeom>
        </p:spPr>
      </p:pic>
      <p:sp>
        <p:nvSpPr>
          <p:cNvPr id="5163" name="Rectangle 516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9" name="Picture 19" descr="The African Research Universities Alliance - ARUA">
            <a:extLst>
              <a:ext uri="{FF2B5EF4-FFF2-40B4-BE49-F238E27FC236}">
                <a16:creationId xmlns:a16="http://schemas.microsoft.com/office/drawing/2014/main" id="{C6AD8CB9-65E3-8C4F-8CCB-96A79F6A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2816923"/>
            <a:ext cx="2880360" cy="12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8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G_8339.jpg" descr="IMG_8339.jpg">
            <a:extLst>
              <a:ext uri="{FF2B5EF4-FFF2-40B4-BE49-F238E27FC236}">
                <a16:creationId xmlns:a16="http://schemas.microsoft.com/office/drawing/2014/main" id="{860F4AEF-E643-8E4A-8C91-4FF3D2865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04" y="321734"/>
            <a:ext cx="3873560" cy="2905170"/>
          </a:xfrm>
          <a:prstGeom prst="rect">
            <a:avLst/>
          </a:prstGeom>
        </p:spPr>
      </p:pic>
      <p:pic>
        <p:nvPicPr>
          <p:cNvPr id="11" name="Screen Shot 2021-02-27 at 13.32.48.png" descr="Screen Shot 2021-02-27 at 13.32.48.png">
            <a:extLst>
              <a:ext uri="{FF2B5EF4-FFF2-40B4-BE49-F238E27FC236}">
                <a16:creationId xmlns:a16="http://schemas.microsoft.com/office/drawing/2014/main" id="{E60ED12A-730C-4F43-9411-5FC85F1F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041342"/>
            <a:ext cx="5426764" cy="19400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Arua ncd – African Research University Alliance">
            <a:extLst>
              <a:ext uri="{FF2B5EF4-FFF2-40B4-BE49-F238E27FC236}">
                <a16:creationId xmlns:a16="http://schemas.microsoft.com/office/drawing/2014/main" id="{5335A787-E50F-CB4F-A2D5-4F423F79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435144"/>
            <a:ext cx="5426764" cy="58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94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A94A5F-C2FD-EE4C-8814-6A2BA27F7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16543" r="10648" b="11852"/>
          <a:stretch/>
        </p:blipFill>
        <p:spPr>
          <a:xfrm>
            <a:off x="869783" y="457200"/>
            <a:ext cx="104524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5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E1C6E2-8FF1-BF4B-A73E-2B948F80E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51" y="1132764"/>
            <a:ext cx="4207599" cy="44133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G_6870.jpg" descr="IMG_6870.jpg">
            <a:extLst>
              <a:ext uri="{FF2B5EF4-FFF2-40B4-BE49-F238E27FC236}">
                <a16:creationId xmlns:a16="http://schemas.microsoft.com/office/drawing/2014/main" id="{8F45EE66-288B-F548-87AB-C6256D05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1603547"/>
            <a:ext cx="4644528" cy="34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2804E1A0-915F-0945-8BEA-A63F0270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5" y="3713775"/>
            <a:ext cx="4135473" cy="2905170"/>
          </a:xfrm>
          <a:prstGeom prst="rect">
            <a:avLst/>
          </a:prstGeom>
        </p:spPr>
      </p:pic>
      <p:pic>
        <p:nvPicPr>
          <p:cNvPr id="1026" name="Picture 2" descr="MEIRU – Malawi Epidemiology and Intervention Research Unit">
            <a:extLst>
              <a:ext uri="{FF2B5EF4-FFF2-40B4-BE49-F238E27FC236}">
                <a16:creationId xmlns:a16="http://schemas.microsoft.com/office/drawing/2014/main" id="{8BCDE917-303D-B846-9118-E94B903D8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2"/>
          <a:stretch/>
        </p:blipFill>
        <p:spPr bwMode="auto">
          <a:xfrm>
            <a:off x="457200" y="881144"/>
            <a:ext cx="5426764" cy="18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03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ky, outdoor, blue&#10;&#10;Description automatically generated">
            <a:extLst>
              <a:ext uri="{FF2B5EF4-FFF2-40B4-BE49-F238E27FC236}">
                <a16:creationId xmlns:a16="http://schemas.microsoft.com/office/drawing/2014/main" id="{23153133-E4C1-F644-8E20-DD469E11D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321658"/>
            <a:ext cx="5426764" cy="40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5C04B8A-2AF7-364F-9567-75F2CBEDA5E6}"/>
              </a:ext>
            </a:extLst>
          </p:cNvPr>
          <p:cNvGrpSpPr/>
          <p:nvPr/>
        </p:nvGrpSpPr>
        <p:grpSpPr>
          <a:xfrm>
            <a:off x="5264423" y="5144607"/>
            <a:ext cx="1624163" cy="1750715"/>
            <a:chOff x="5264423" y="5119312"/>
            <a:chExt cx="1624163" cy="1750715"/>
          </a:xfrm>
        </p:grpSpPr>
        <p:pic>
          <p:nvPicPr>
            <p:cNvPr id="62470" name="Picture 9" descr="Screen Shot 2014-09-21 at 20.04.32.png">
              <a:extLst>
                <a:ext uri="{FF2B5EF4-FFF2-40B4-BE49-F238E27FC236}">
                  <a16:creationId xmlns:a16="http://schemas.microsoft.com/office/drawing/2014/main" id="{CE3E4902-9015-AD45-AE4E-A1416D17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930" y="5119312"/>
              <a:ext cx="107315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1" name="TextBox 17">
              <a:extLst>
                <a:ext uri="{FF2B5EF4-FFF2-40B4-BE49-F238E27FC236}">
                  <a16:creationId xmlns:a16="http://schemas.microsoft.com/office/drawing/2014/main" id="{F883548E-7970-3A49-9B70-520281F05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4423" y="6408362"/>
              <a:ext cx="16241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Pasquale </a:t>
              </a:r>
              <a:r>
                <a:rPr lang="en-US" altLang="en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Maffia</a:t>
              </a:r>
              <a:endParaRPr lang="en-US" altLang="en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en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Sii</a:t>
              </a:r>
              <a:r>
                <a:rPr lang="en-US" altLang="en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International Lead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014FB0-FBF3-F447-BD7A-3B3846273F3D}"/>
              </a:ext>
            </a:extLst>
          </p:cNvPr>
          <p:cNvSpPr txBox="1"/>
          <p:nvPr/>
        </p:nvSpPr>
        <p:spPr>
          <a:xfrm>
            <a:off x="6939229" y="1292010"/>
            <a:ext cx="2663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Bill Cushley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Assistant Vice Principal International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F769-1946-DF44-A51A-2D913128FFB9}"/>
              </a:ext>
            </a:extLst>
          </p:cNvPr>
          <p:cNvSpPr txBox="1"/>
          <p:nvPr/>
        </p:nvSpPr>
        <p:spPr>
          <a:xfrm>
            <a:off x="1699677" y="1292010"/>
            <a:ext cx="438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Rachel Sandison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Deputy Vice Chancellor External Engagement &amp; Vice Principal</a:t>
            </a:r>
          </a:p>
        </p:txBody>
      </p:sp>
      <p:pic>
        <p:nvPicPr>
          <p:cNvPr id="6156" name="Picture 12" descr="Rachel Sandison Appointed Chair of U21 Student Experience | Universitas 21">
            <a:extLst>
              <a:ext uri="{FF2B5EF4-FFF2-40B4-BE49-F238E27FC236}">
                <a16:creationId xmlns:a16="http://schemas.microsoft.com/office/drawing/2014/main" id="{D7FFA536-6594-FB47-937B-F913AD9F3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6" t="13181" r="19781" b="33022"/>
          <a:stretch/>
        </p:blipFill>
        <p:spPr bwMode="auto">
          <a:xfrm>
            <a:off x="3401180" y="37322"/>
            <a:ext cx="969127" cy="124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HUA Autumn Conference 2021 Speaker Biographies - AHUA">
            <a:extLst>
              <a:ext uri="{FF2B5EF4-FFF2-40B4-BE49-F238E27FC236}">
                <a16:creationId xmlns:a16="http://schemas.microsoft.com/office/drawing/2014/main" id="{3BBBB4D5-B3E3-D24C-94E4-F2C349400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2" r="28050" b="29591"/>
          <a:stretch/>
        </p:blipFill>
        <p:spPr bwMode="auto">
          <a:xfrm>
            <a:off x="7771487" y="37322"/>
            <a:ext cx="1019334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788A0-5FD3-2B40-8C31-44E289E30897}"/>
              </a:ext>
            </a:extLst>
          </p:cNvPr>
          <p:cNvSpPr txBox="1"/>
          <p:nvPr/>
        </p:nvSpPr>
        <p:spPr>
          <a:xfrm>
            <a:off x="61785" y="2991892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Moyra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Boland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for Global Engagement</a:t>
            </a:r>
          </a:p>
        </p:txBody>
      </p:sp>
      <p:pic>
        <p:nvPicPr>
          <p:cNvPr id="6146" name="Picture 2" descr="Moyra Boland profile">
            <a:extLst>
              <a:ext uri="{FF2B5EF4-FFF2-40B4-BE49-F238E27FC236}">
                <a16:creationId xmlns:a16="http://schemas.microsoft.com/office/drawing/2014/main" id="{7DD75CFF-A01E-1E4B-8FF1-D959CF268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b="24669"/>
          <a:stretch/>
        </p:blipFill>
        <p:spPr bwMode="auto">
          <a:xfrm>
            <a:off x="641234" y="1742692"/>
            <a:ext cx="1019312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15AF9-4FDA-0545-A0EF-DF9BA9C5EAE4}"/>
              </a:ext>
            </a:extLst>
          </p:cNvPr>
          <p:cNvSpPr txBox="1"/>
          <p:nvPr/>
        </p:nvSpPr>
        <p:spPr>
          <a:xfrm>
            <a:off x="3802114" y="2975422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Lorna Hughes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GE Europe</a:t>
            </a:r>
          </a:p>
        </p:txBody>
      </p:sp>
      <p:pic>
        <p:nvPicPr>
          <p:cNvPr id="6148" name="Picture 4" descr="Professor Lorna Hughes, September 2021">
            <a:extLst>
              <a:ext uri="{FF2B5EF4-FFF2-40B4-BE49-F238E27FC236}">
                <a16:creationId xmlns:a16="http://schemas.microsoft.com/office/drawing/2014/main" id="{794CB1D9-3E5B-0E47-9C40-69D46D8D6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r="20494"/>
          <a:stretch/>
        </p:blipFill>
        <p:spPr bwMode="auto">
          <a:xfrm>
            <a:off x="3984573" y="1742692"/>
            <a:ext cx="1019334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E0D07-82B5-A545-9D9A-5210D6301696}"/>
              </a:ext>
            </a:extLst>
          </p:cNvPr>
          <p:cNvSpPr txBox="1"/>
          <p:nvPr/>
        </p:nvSpPr>
        <p:spPr>
          <a:xfrm>
            <a:off x="6778489" y="2985839"/>
            <a:ext cx="198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Konstantinos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Kontis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GE China/East Asia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7CA7F95-81DF-6848-939A-BD15A3F69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17185"/>
          <a:stretch/>
        </p:blipFill>
        <p:spPr bwMode="auto">
          <a:xfrm>
            <a:off x="7272212" y="1742692"/>
            <a:ext cx="998696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B1E5B-1D63-AA46-8A31-68AC014E0230}"/>
              </a:ext>
            </a:extLst>
          </p:cNvPr>
          <p:cNvSpPr txBox="1"/>
          <p:nvPr/>
        </p:nvSpPr>
        <p:spPr>
          <a:xfrm>
            <a:off x="5371085" y="2985840"/>
            <a:ext cx="153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Penelope Morris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GE Americas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514F619-6090-DC44-9EDD-F0D5DD294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5322" r="31296" b="54054"/>
          <a:stretch/>
        </p:blipFill>
        <p:spPr bwMode="auto">
          <a:xfrm>
            <a:off x="5645141" y="1742692"/>
            <a:ext cx="985837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3D4EC-1B8F-2B4D-8668-976681FFFB4A}"/>
              </a:ext>
            </a:extLst>
          </p:cNvPr>
          <p:cNvSpPr txBox="1"/>
          <p:nvPr/>
        </p:nvSpPr>
        <p:spPr>
          <a:xfrm>
            <a:off x="2166770" y="2985840"/>
            <a:ext cx="131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Clare McManus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for GE</a:t>
            </a:r>
          </a:p>
        </p:txBody>
      </p:sp>
      <p:pic>
        <p:nvPicPr>
          <p:cNvPr id="6154" name="Picture 10" descr="Clare McManus">
            <a:extLst>
              <a:ext uri="{FF2B5EF4-FFF2-40B4-BE49-F238E27FC236}">
                <a16:creationId xmlns:a16="http://schemas.microsoft.com/office/drawing/2014/main" id="{1A184DA1-BC87-A945-9FEE-BC7374E8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4432" r="14769" b="32455"/>
          <a:stretch/>
        </p:blipFill>
        <p:spPr bwMode="auto">
          <a:xfrm>
            <a:off x="2301780" y="1742692"/>
            <a:ext cx="1041559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814CEE-3EBD-DE40-A068-2CF6F65291DA}"/>
              </a:ext>
            </a:extLst>
          </p:cNvPr>
          <p:cNvSpPr txBox="1"/>
          <p:nvPr/>
        </p:nvSpPr>
        <p:spPr>
          <a:xfrm>
            <a:off x="10387225" y="2988506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TBA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of GE SSA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5AA91B-F9ED-CD49-9BD2-420920C0AABE}"/>
              </a:ext>
            </a:extLst>
          </p:cNvPr>
          <p:cNvSpPr txBox="1"/>
          <p:nvPr/>
        </p:nvSpPr>
        <p:spPr>
          <a:xfrm>
            <a:off x="8668174" y="2980774"/>
            <a:ext cx="147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TBA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Dean of GE MENA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162AB-428B-7E4E-9657-2FB11F4B9C8D}"/>
              </a:ext>
            </a:extLst>
          </p:cNvPr>
          <p:cNvSpPr txBox="1"/>
          <p:nvPr/>
        </p:nvSpPr>
        <p:spPr>
          <a:xfrm>
            <a:off x="301327" y="491791"/>
            <a:ext cx="2507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RELATIONS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F6E7A6-25B2-B84F-A6D1-E9FBB73A7529}"/>
              </a:ext>
            </a:extLst>
          </p:cNvPr>
          <p:cNvSpPr txBox="1"/>
          <p:nvPr/>
        </p:nvSpPr>
        <p:spPr>
          <a:xfrm>
            <a:off x="2064610" y="3900362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CE31A5-79D2-6D49-B924-9B3E4F3AEE4B}"/>
              </a:ext>
            </a:extLst>
          </p:cNvPr>
          <p:cNvSpPr txBox="1"/>
          <p:nvPr/>
        </p:nvSpPr>
        <p:spPr>
          <a:xfrm>
            <a:off x="2372663" y="561985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60" name="Picture 16" descr="Profile">
            <a:extLst>
              <a:ext uri="{FF2B5EF4-FFF2-40B4-BE49-F238E27FC236}">
                <a16:creationId xmlns:a16="http://schemas.microsoft.com/office/drawing/2014/main" id="{CCAF81A7-1822-CC44-BE0C-2FFCD591A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r="20466" b="19270"/>
          <a:stretch/>
        </p:blipFill>
        <p:spPr bwMode="auto">
          <a:xfrm>
            <a:off x="7809336" y="3442574"/>
            <a:ext cx="955994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4405703-1C2A-9445-A777-9930A2047D78}"/>
              </a:ext>
            </a:extLst>
          </p:cNvPr>
          <p:cNvSpPr txBox="1"/>
          <p:nvPr/>
        </p:nvSpPr>
        <p:spPr>
          <a:xfrm>
            <a:off x="7063626" y="4693925"/>
            <a:ext cx="245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Christopher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Loughrey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MVLS College International Dean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F843DF-3EEA-1248-87E6-42D7F99B38EA}"/>
              </a:ext>
            </a:extLst>
          </p:cNvPr>
          <p:cNvSpPr txBox="1"/>
          <p:nvPr/>
        </p:nvSpPr>
        <p:spPr>
          <a:xfrm>
            <a:off x="2656079" y="4693925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Matthew Walters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MVLS College International Dean</a:t>
            </a:r>
          </a:p>
        </p:txBody>
      </p:sp>
      <p:pic>
        <p:nvPicPr>
          <p:cNvPr id="6164" name="Picture 20" descr="University of Glasgow - University news - Archive of news - 2020 - October  - Six UofG academics recognised in Queen's Birthday Honours">
            <a:extLst>
              <a:ext uri="{FF2B5EF4-FFF2-40B4-BE49-F238E27FC236}">
                <a16:creationId xmlns:a16="http://schemas.microsoft.com/office/drawing/2014/main" id="{CD05FB35-7321-C347-9EDE-24E571BC3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10537" r="17633" b="23007"/>
          <a:stretch/>
        </p:blipFill>
        <p:spPr bwMode="auto">
          <a:xfrm>
            <a:off x="3426671" y="3442574"/>
            <a:ext cx="955994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2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A1822-CC79-594A-B9DD-E46F44A2289A}"/>
              </a:ext>
            </a:extLst>
          </p:cNvPr>
          <p:cNvSpPr txBox="1"/>
          <p:nvPr/>
        </p:nvSpPr>
        <p:spPr>
          <a:xfrm>
            <a:off x="1839745" y="2907468"/>
            <a:ext cx="3507017" cy="408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Professor Simon Anderson</a:t>
            </a:r>
            <a:endParaRPr lang="en-US" sz="20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60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4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5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6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7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8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9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Uganda Virus Research Institute | The VALIDATE Network">
            <a:extLst>
              <a:ext uri="{FF2B5EF4-FFF2-40B4-BE49-F238E27FC236}">
                <a16:creationId xmlns:a16="http://schemas.microsoft.com/office/drawing/2014/main" id="{48F9729C-057F-BE47-8377-5566E6EA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837" y="485597"/>
            <a:ext cx="5586942" cy="23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DAB8C32-E16F-9847-926E-4AC89876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9662" y="3315854"/>
            <a:ext cx="3326025" cy="34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EDB8C6-E377-5C4E-9067-9395E9316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8" y="3695810"/>
            <a:ext cx="558694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2615A9D-722B-B246-8E21-F027571B596F}"/>
              </a:ext>
            </a:extLst>
          </p:cNvPr>
          <p:cNvSpPr txBox="1">
            <a:spLocks/>
          </p:cNvSpPr>
          <p:nvPr/>
        </p:nvSpPr>
        <p:spPr>
          <a:xfrm>
            <a:off x="1342490" y="2263319"/>
            <a:ext cx="9507021" cy="110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146019">
              <a:defRPr sz="3384" spc="-94"/>
            </a:pPr>
            <a:r>
              <a:rPr lang="en-GB" sz="3733" spc="-125" dirty="0"/>
              <a:t>Next ARUA </a:t>
            </a:r>
            <a:r>
              <a:rPr lang="en-GB" sz="3733" spc="-125" dirty="0" err="1"/>
              <a:t>CoE</a:t>
            </a:r>
            <a:r>
              <a:rPr lang="en-GB" sz="3733" spc="-125" dirty="0"/>
              <a:t> in NCD meeting in Glasgow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93DCB7-48B4-2747-A1EF-C49D63C0F595}"/>
              </a:ext>
            </a:extLst>
          </p:cNvPr>
          <p:cNvSpPr txBox="1">
            <a:spLocks/>
          </p:cNvSpPr>
          <p:nvPr/>
        </p:nvSpPr>
        <p:spPr>
          <a:xfrm>
            <a:off x="1342490" y="3124064"/>
            <a:ext cx="9507021" cy="110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-9" baseline="0">
                <a:solidFill>
                  <a:srgbClr val="00254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146019">
              <a:defRPr sz="3384" spc="-94"/>
            </a:pPr>
            <a:r>
              <a:rPr lang="en-GB" sz="2667" b="0" spc="-125" dirty="0"/>
              <a:t>27</a:t>
            </a:r>
            <a:r>
              <a:rPr lang="en-GB" sz="2667" b="0" spc="-125" baseline="30000" dirty="0"/>
              <a:t>th</a:t>
            </a:r>
            <a:r>
              <a:rPr lang="en-GB" sz="2667" b="0" spc="-125" dirty="0"/>
              <a:t> - 29</a:t>
            </a:r>
            <a:r>
              <a:rPr lang="en-GB" sz="2667" b="0" spc="-125" baseline="30000" dirty="0"/>
              <a:t>th</a:t>
            </a:r>
            <a:r>
              <a:rPr lang="en-GB" sz="2667" b="0" spc="-125" dirty="0"/>
              <a:t> March 2023</a:t>
            </a:r>
            <a:endParaRPr lang="en-GB" sz="2700" b="0" spc="-125" dirty="0"/>
          </a:p>
          <a:p>
            <a:pPr algn="ctr" defTabSz="1146019">
              <a:defRPr sz="3384" spc="-94"/>
            </a:pPr>
            <a:r>
              <a:rPr lang="en-GB" sz="2700" b="0" dirty="0"/>
              <a:t>Advanced Research Centre, University of Glasgow</a:t>
            </a:r>
          </a:p>
        </p:txBody>
      </p:sp>
      <p:pic>
        <p:nvPicPr>
          <p:cNvPr id="5" name="erasmus-plus-opaque.jpg" descr="erasmus-plus-opaque.jpg">
            <a:extLst>
              <a:ext uri="{FF2B5EF4-FFF2-40B4-BE49-F238E27FC236}">
                <a16:creationId xmlns:a16="http://schemas.microsoft.com/office/drawing/2014/main" id="{470C21E2-C9D9-D345-9714-449A14A1ED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9" t="30005" r="4279" b="30005"/>
          <a:stretch>
            <a:fillRect/>
          </a:stretch>
        </p:blipFill>
        <p:spPr>
          <a:xfrm>
            <a:off x="4555054" y="4233675"/>
            <a:ext cx="3081892" cy="7220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981908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5AB74-F0A9-A945-B854-0757D336A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2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ring School in Transferable Skills | Bestr Open Badge">
            <a:extLst>
              <a:ext uri="{FF2B5EF4-FFF2-40B4-BE49-F238E27FC236}">
                <a16:creationId xmlns:a16="http://schemas.microsoft.com/office/drawing/2014/main" id="{91ECC87F-6BF7-8746-B75A-3EA86B22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344169"/>
            <a:ext cx="4169663" cy="41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FBACC-F042-A34D-B56E-FBA2BFA5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586297"/>
            <a:ext cx="6731338" cy="36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35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79567FD3-8D08-A6A4-6BE9-EFEA06E53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296286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191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E6F00-BDE8-5D45-97BC-496B204C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0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F47B8-DBEA-D34C-AFE5-2873B8652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8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36164-6084-3D43-9FB8-33DE4708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4" y="272112"/>
            <a:ext cx="11205972" cy="63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8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A89D7-3BD4-E24E-8532-5CC8527F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267081"/>
            <a:ext cx="11195050" cy="63238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346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2FF70-8DB1-8A4E-A12E-66E9DFEA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ECAAC-F0EA-AB40-BD78-FEAC43BBF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340360" y="391910"/>
            <a:ext cx="11511280" cy="60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1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BB07B-D6C5-A94B-B9DC-18748B6F0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54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CA9D5-E0AB-4999-A822-BECDF0A56B44}"/>
</file>

<file path=customXml/itemProps2.xml><?xml version="1.0" encoding="utf-8"?>
<ds:datastoreItem xmlns:ds="http://schemas.openxmlformats.org/officeDocument/2006/customXml" ds:itemID="{81090CBC-8DB1-423E-A41D-19066517AD83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205</Words>
  <Application>Microsoft Macintosh PowerPoint</Application>
  <PresentationFormat>Widescreen</PresentationFormat>
  <Paragraphs>49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Pasquale Maffia</dc:creator>
  <cp:lastModifiedBy>Pasquale Maffia</cp:lastModifiedBy>
  <cp:revision>4</cp:revision>
  <dcterms:created xsi:type="dcterms:W3CDTF">2023-01-15T23:37:23Z</dcterms:created>
  <dcterms:modified xsi:type="dcterms:W3CDTF">2023-01-16T00:09:13Z</dcterms:modified>
</cp:coreProperties>
</file>