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lina Woolcott" initials="SW" lastIdx="6" clrIdx="0">
    <p:extLst>
      <p:ext uri="{19B8F6BF-5375-455C-9EA6-DF929625EA0E}">
        <p15:presenceInfo xmlns:p15="http://schemas.microsoft.com/office/powerpoint/2012/main" userId="S::Selina.Woolcott@glasgow.ac.uk::463d1f6e-39be-441b-86cc-5bf8e33801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6500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75" d="100"/>
          <a:sy n="75" d="100"/>
        </p:scale>
        <p:origin x="25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5349DD-B53D-4B4D-8015-DAE5B8A1A207}"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319756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349DD-B53D-4B4D-8015-DAE5B8A1A207}"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110876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349DD-B53D-4B4D-8015-DAE5B8A1A207}"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3756944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5349DD-B53D-4B4D-8015-DAE5B8A1A207}"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2306472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5349DD-B53D-4B4D-8015-DAE5B8A1A207}" type="datetimeFigureOut">
              <a:rPr lang="en-GB" smtClean="0"/>
              <a:t>09/03/2023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2559636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5349DD-B53D-4B4D-8015-DAE5B8A1A207}"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300459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5349DD-B53D-4B4D-8015-DAE5B8A1A207}" type="datetimeFigureOut">
              <a:rPr lang="en-GB" smtClean="0"/>
              <a:t>09/03/2023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209369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5349DD-B53D-4B4D-8015-DAE5B8A1A207}" type="datetimeFigureOut">
              <a:rPr lang="en-GB" smtClean="0"/>
              <a:t>09/03/2023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141186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349DD-B53D-4B4D-8015-DAE5B8A1A207}" type="datetimeFigureOut">
              <a:rPr lang="en-GB" smtClean="0"/>
              <a:t>09/03/2023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210726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25349DD-B53D-4B4D-8015-DAE5B8A1A207}"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92035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25349DD-B53D-4B4D-8015-DAE5B8A1A207}" type="datetimeFigureOut">
              <a:rPr lang="en-GB" smtClean="0"/>
              <a:t>09/03/2023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1B0B75-5231-4426-BAF9-66D9545A9222}" type="slidenum">
              <a:rPr lang="en-GB" smtClean="0"/>
              <a:t>‹#›</a:t>
            </a:fld>
            <a:endParaRPr lang="en-GB"/>
          </a:p>
        </p:txBody>
      </p:sp>
    </p:spTree>
    <p:extLst>
      <p:ext uri="{BB962C8B-B14F-4D97-AF65-F5344CB8AC3E}">
        <p14:creationId xmlns:p14="http://schemas.microsoft.com/office/powerpoint/2010/main" val="400600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5349DD-B53D-4B4D-8015-DAE5B8A1A207}" type="datetimeFigureOut">
              <a:rPr lang="en-GB" smtClean="0"/>
              <a:t>09/03/2023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A1B0B75-5231-4426-BAF9-66D9545A9222}" type="slidenum">
              <a:rPr lang="en-GB" smtClean="0"/>
              <a:t>‹#›</a:t>
            </a:fld>
            <a:endParaRPr lang="en-GB"/>
          </a:p>
        </p:txBody>
      </p:sp>
    </p:spTree>
    <p:extLst>
      <p:ext uri="{BB962C8B-B14F-4D97-AF65-F5344CB8AC3E}">
        <p14:creationId xmlns:p14="http://schemas.microsoft.com/office/powerpoint/2010/main" val="1416272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1ADE2B9E-014B-42BC-9395-FB0D3D527B3F}"/>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0" y="-3846"/>
            <a:ext cx="2159635" cy="925830"/>
          </a:xfrm>
          <a:prstGeom prst="rect">
            <a:avLst/>
          </a:prstGeom>
        </p:spPr>
      </p:pic>
      <p:sp>
        <p:nvSpPr>
          <p:cNvPr id="23" name="TextBox 22">
            <a:extLst>
              <a:ext uri="{FF2B5EF4-FFF2-40B4-BE49-F238E27FC236}">
                <a16:creationId xmlns:a16="http://schemas.microsoft.com/office/drawing/2014/main" id="{B5667A6F-8E7A-48E2-A75E-07DF59B6BAAC}"/>
              </a:ext>
            </a:extLst>
          </p:cNvPr>
          <p:cNvSpPr txBox="1"/>
          <p:nvPr/>
        </p:nvSpPr>
        <p:spPr>
          <a:xfrm>
            <a:off x="3495304" y="135069"/>
            <a:ext cx="3362696" cy="307777"/>
          </a:xfrm>
          <a:prstGeom prst="rect">
            <a:avLst/>
          </a:prstGeom>
          <a:noFill/>
          <a:ln>
            <a:noFill/>
          </a:ln>
        </p:spPr>
        <p:txBody>
          <a:bodyPr wrap="square" rtlCol="0">
            <a:spAutoFit/>
          </a:bodyPr>
          <a:lstStyle/>
          <a:p>
            <a:pPr algn="ctr">
              <a:spcBef>
                <a:spcPts val="600"/>
              </a:spcBef>
            </a:pPr>
            <a:r>
              <a:rPr lang="en-GB" sz="1400" b="1" dirty="0"/>
              <a:t>SEPS Guidance Note (GNCHEM21/2023)</a:t>
            </a:r>
          </a:p>
        </p:txBody>
      </p:sp>
      <p:sp>
        <p:nvSpPr>
          <p:cNvPr id="21" name="TextBox 20">
            <a:extLst>
              <a:ext uri="{FF2B5EF4-FFF2-40B4-BE49-F238E27FC236}">
                <a16:creationId xmlns:a16="http://schemas.microsoft.com/office/drawing/2014/main" id="{9A28DB8C-B224-41F4-89F0-9A1BA7F6FE3A}"/>
              </a:ext>
            </a:extLst>
          </p:cNvPr>
          <p:cNvSpPr txBox="1"/>
          <p:nvPr/>
        </p:nvSpPr>
        <p:spPr>
          <a:xfrm>
            <a:off x="0" y="981075"/>
            <a:ext cx="6858000" cy="1138773"/>
          </a:xfrm>
          <a:prstGeom prst="rect">
            <a:avLst/>
          </a:prstGeom>
          <a:noFill/>
          <a:ln>
            <a:solidFill>
              <a:schemeClr val="bg1"/>
            </a:solidFill>
          </a:ln>
        </p:spPr>
        <p:txBody>
          <a:bodyPr wrap="square" rtlCol="0">
            <a:spAutoFit/>
          </a:bodyPr>
          <a:lstStyle/>
          <a:p>
            <a:r>
              <a:rPr lang="en-GB" sz="2400" b="1" dirty="0"/>
              <a:t>Bunsen Burner Safety</a:t>
            </a:r>
          </a:p>
          <a:p>
            <a:pPr algn="just"/>
            <a:r>
              <a:rPr lang="en-GB" sz="1100" dirty="0"/>
              <a:t>Bunsen burners area familiar sight in laboratories across the organisation and most people will be very familiar with how to use them.  Like all gas burners they have the potential to cause fire if not used and maintained correctly. Despite this they are often poorly maintained and rarely inspected.  To help laboratory users check and maintain Bunsen burners in their area we have produced the following simple guide:</a:t>
            </a:r>
          </a:p>
        </p:txBody>
      </p:sp>
      <p:sp>
        <p:nvSpPr>
          <p:cNvPr id="25" name="TextBox 24">
            <a:extLst>
              <a:ext uri="{FF2B5EF4-FFF2-40B4-BE49-F238E27FC236}">
                <a16:creationId xmlns:a16="http://schemas.microsoft.com/office/drawing/2014/main" id="{B15754B0-DB9F-4C95-A7F8-3319826B598B}"/>
              </a:ext>
            </a:extLst>
          </p:cNvPr>
          <p:cNvSpPr txBox="1"/>
          <p:nvPr/>
        </p:nvSpPr>
        <p:spPr>
          <a:xfrm>
            <a:off x="4909" y="2223919"/>
            <a:ext cx="2160000" cy="2646878"/>
          </a:xfrm>
          <a:prstGeom prst="rect">
            <a:avLst/>
          </a:prstGeom>
          <a:noFill/>
        </p:spPr>
        <p:txBody>
          <a:bodyPr wrap="square" rtlCol="0">
            <a:spAutoFit/>
          </a:bodyPr>
          <a:lstStyle/>
          <a:p>
            <a:pPr algn="just"/>
            <a:r>
              <a:rPr lang="en-GB" sz="1200" b="1" dirty="0"/>
              <a:t>Gas Supply Tubing</a:t>
            </a:r>
          </a:p>
          <a:p>
            <a:pPr algn="just">
              <a:spcAft>
                <a:spcPts val="600"/>
              </a:spcAft>
            </a:pPr>
            <a:r>
              <a:rPr lang="en-GB" sz="1000" dirty="0"/>
              <a:t>Bunsen burner supply tubing should be made of neoprene or natural rubber.  Tubing should be regularly checked for hardening / brittleness, cracks, holes or perishing and replaced immediately if any faults are identified.  </a:t>
            </a:r>
          </a:p>
          <a:p>
            <a:pPr algn="just">
              <a:spcAft>
                <a:spcPts val="600"/>
              </a:spcAft>
            </a:pPr>
            <a:r>
              <a:rPr lang="en-GB" sz="1000" dirty="0"/>
              <a:t>Bunsen burner tubing should be flexible (i.e. not too thick) and  between 500 and 900mm in length for stability.</a:t>
            </a:r>
          </a:p>
          <a:p>
            <a:pPr algn="just">
              <a:spcAft>
                <a:spcPts val="600"/>
              </a:spcAft>
            </a:pPr>
            <a:r>
              <a:rPr lang="en-GB" sz="1000" dirty="0"/>
              <a:t>When replacing old Bunsen burner tubing, neoprene tubing is preferred over natural rubber.</a:t>
            </a:r>
          </a:p>
        </p:txBody>
      </p:sp>
      <p:sp>
        <p:nvSpPr>
          <p:cNvPr id="26" name="TextBox 25">
            <a:extLst>
              <a:ext uri="{FF2B5EF4-FFF2-40B4-BE49-F238E27FC236}">
                <a16:creationId xmlns:a16="http://schemas.microsoft.com/office/drawing/2014/main" id="{E28ABF9D-CA12-4D34-9599-792AAFF9AA63}"/>
              </a:ext>
            </a:extLst>
          </p:cNvPr>
          <p:cNvSpPr txBox="1"/>
          <p:nvPr/>
        </p:nvSpPr>
        <p:spPr>
          <a:xfrm>
            <a:off x="4698000" y="2223919"/>
            <a:ext cx="2160000" cy="2508379"/>
          </a:xfrm>
          <a:prstGeom prst="rect">
            <a:avLst/>
          </a:prstGeom>
          <a:noFill/>
        </p:spPr>
        <p:txBody>
          <a:bodyPr wrap="square" rtlCol="0">
            <a:spAutoFit/>
          </a:bodyPr>
          <a:lstStyle/>
          <a:p>
            <a:pPr algn="just"/>
            <a:r>
              <a:rPr lang="en-GB" sz="1200" b="1" dirty="0"/>
              <a:t>General Condition</a:t>
            </a:r>
          </a:p>
          <a:p>
            <a:pPr algn="just">
              <a:spcAft>
                <a:spcPts val="600"/>
              </a:spcAft>
            </a:pPr>
            <a:r>
              <a:rPr lang="en-GB" sz="1000" dirty="0"/>
              <a:t>The base, mixing tube and other components of the burner should be regularly checked for damage (e.g. holes, cracks and corrosion and leaks.)  Mixing tubes should also be checked to ensure they are not blocked due to a build-up of waste materials.</a:t>
            </a:r>
          </a:p>
          <a:p>
            <a:pPr algn="just">
              <a:spcAft>
                <a:spcPts val="600"/>
              </a:spcAft>
            </a:pPr>
            <a:r>
              <a:rPr lang="en-GB" sz="1000" dirty="0"/>
              <a:t>The parts of the burner should fit together well with no loose parts or ill-fitting connections.  Where any significant evidence of damage or corrosion is observed the burner should be removed from service immediately.</a:t>
            </a:r>
          </a:p>
        </p:txBody>
      </p:sp>
      <p:sp>
        <p:nvSpPr>
          <p:cNvPr id="29" name="TextBox 28">
            <a:extLst>
              <a:ext uri="{FF2B5EF4-FFF2-40B4-BE49-F238E27FC236}">
                <a16:creationId xmlns:a16="http://schemas.microsoft.com/office/drawing/2014/main" id="{C711C6EA-B074-475F-8CD7-1A84EADB6E48}"/>
              </a:ext>
            </a:extLst>
          </p:cNvPr>
          <p:cNvSpPr txBox="1"/>
          <p:nvPr/>
        </p:nvSpPr>
        <p:spPr>
          <a:xfrm>
            <a:off x="4698000" y="4780350"/>
            <a:ext cx="2160000" cy="738664"/>
          </a:xfrm>
          <a:prstGeom prst="rect">
            <a:avLst/>
          </a:prstGeom>
          <a:noFill/>
        </p:spPr>
        <p:txBody>
          <a:bodyPr wrap="square" rtlCol="0">
            <a:spAutoFit/>
          </a:bodyPr>
          <a:lstStyle/>
          <a:p>
            <a:pPr algn="just"/>
            <a:r>
              <a:rPr lang="en-GB" sz="1200" b="1" dirty="0"/>
              <a:t>Adjustable </a:t>
            </a:r>
            <a:r>
              <a:rPr lang="en-GB" sz="1200" b="1"/>
              <a:t>Air Inlet</a:t>
            </a:r>
            <a:endParaRPr lang="en-GB" sz="1200" b="1" dirty="0"/>
          </a:p>
          <a:p>
            <a:pPr algn="just"/>
            <a:r>
              <a:rPr lang="en-GB" sz="1000" dirty="0"/>
              <a:t>This should be clean, undamaged and able to move freely but should not be loose or ill-fitting</a:t>
            </a:r>
          </a:p>
        </p:txBody>
      </p:sp>
      <p:sp>
        <p:nvSpPr>
          <p:cNvPr id="30" name="TextBox 29">
            <a:extLst>
              <a:ext uri="{FF2B5EF4-FFF2-40B4-BE49-F238E27FC236}">
                <a16:creationId xmlns:a16="http://schemas.microsoft.com/office/drawing/2014/main" id="{111E906C-98D7-4A8F-AAF2-2FB9D332C82A}"/>
              </a:ext>
            </a:extLst>
          </p:cNvPr>
          <p:cNvSpPr txBox="1"/>
          <p:nvPr/>
        </p:nvSpPr>
        <p:spPr>
          <a:xfrm>
            <a:off x="4909" y="4976516"/>
            <a:ext cx="2160000" cy="1508105"/>
          </a:xfrm>
          <a:prstGeom prst="rect">
            <a:avLst/>
          </a:prstGeom>
          <a:noFill/>
        </p:spPr>
        <p:txBody>
          <a:bodyPr wrap="square" rtlCol="0">
            <a:spAutoFit/>
          </a:bodyPr>
          <a:lstStyle/>
          <a:p>
            <a:pPr algn="just"/>
            <a:r>
              <a:rPr lang="en-GB" sz="1200" b="1" dirty="0"/>
              <a:t>Gas Supply Connection</a:t>
            </a:r>
          </a:p>
          <a:p>
            <a:pPr algn="just"/>
            <a:r>
              <a:rPr lang="en-GB" sz="1000" dirty="0"/>
              <a:t>The connection to the gas supply should be tightly fitted to the gas supply tap and the burner with no damage to the tubing or connection and no evidence of leaks.  Cable ties and clips must not be used on connections as they can damage the tubing and cause leaks</a:t>
            </a:r>
          </a:p>
        </p:txBody>
      </p:sp>
      <p:sp>
        <p:nvSpPr>
          <p:cNvPr id="32" name="TextBox 31">
            <a:extLst>
              <a:ext uri="{FF2B5EF4-FFF2-40B4-BE49-F238E27FC236}">
                <a16:creationId xmlns:a16="http://schemas.microsoft.com/office/drawing/2014/main" id="{A5E67F1E-CBA6-4FC5-BD7E-FD8B0B817947}"/>
              </a:ext>
            </a:extLst>
          </p:cNvPr>
          <p:cNvSpPr txBox="1"/>
          <p:nvPr/>
        </p:nvSpPr>
        <p:spPr>
          <a:xfrm>
            <a:off x="4698000" y="5567066"/>
            <a:ext cx="2160000" cy="892552"/>
          </a:xfrm>
          <a:prstGeom prst="rect">
            <a:avLst/>
          </a:prstGeom>
          <a:noFill/>
        </p:spPr>
        <p:txBody>
          <a:bodyPr wrap="square" rtlCol="0">
            <a:spAutoFit/>
          </a:bodyPr>
          <a:lstStyle/>
          <a:p>
            <a:pPr algn="just"/>
            <a:r>
              <a:rPr lang="en-GB" sz="1200" b="1" dirty="0"/>
              <a:t>Heat-Resistant Mat</a:t>
            </a:r>
          </a:p>
          <a:p>
            <a:pPr algn="just"/>
            <a:r>
              <a:rPr lang="en-GB" sz="1000" dirty="0"/>
              <a:t>It is good practice to use a heat-resistant mat when using a Bunsen burner to prevent damage to work surfaces.</a:t>
            </a:r>
          </a:p>
        </p:txBody>
      </p:sp>
      <p:sp>
        <p:nvSpPr>
          <p:cNvPr id="22" name="TextBox 21">
            <a:extLst>
              <a:ext uri="{FF2B5EF4-FFF2-40B4-BE49-F238E27FC236}">
                <a16:creationId xmlns:a16="http://schemas.microsoft.com/office/drawing/2014/main" id="{78957B63-6435-414F-8427-D7ABAD60A0E9}"/>
              </a:ext>
            </a:extLst>
          </p:cNvPr>
          <p:cNvSpPr txBox="1"/>
          <p:nvPr/>
        </p:nvSpPr>
        <p:spPr>
          <a:xfrm>
            <a:off x="0" y="6857781"/>
            <a:ext cx="6858000" cy="2308324"/>
          </a:xfrm>
          <a:prstGeom prst="rect">
            <a:avLst/>
          </a:prstGeom>
          <a:noFill/>
          <a:ln>
            <a:noFill/>
          </a:ln>
        </p:spPr>
        <p:txBody>
          <a:bodyPr wrap="square" rtlCol="0">
            <a:spAutoFit/>
          </a:bodyPr>
          <a:lstStyle/>
          <a:p>
            <a:pPr algn="just"/>
            <a:r>
              <a:rPr lang="en-GB" sz="1400" b="1" dirty="0"/>
              <a:t>Notes</a:t>
            </a:r>
          </a:p>
          <a:p>
            <a:pPr marL="171450" indent="-171450" algn="just">
              <a:spcAft>
                <a:spcPts val="600"/>
              </a:spcAft>
              <a:buFont typeface="Arial" panose="020B0604020202020204" pitchFamily="34" charset="0"/>
              <a:buChar char="•"/>
            </a:pPr>
            <a:r>
              <a:rPr lang="en-GB" sz="1100" dirty="0"/>
              <a:t>It is recommended that, in addition to regular formal inspections, laboratory users are encouraged to carry out a visual check of the Bunsen burner and tubing prior to each use to identify any obvious faults / damage.</a:t>
            </a:r>
          </a:p>
          <a:p>
            <a:pPr marL="171450" indent="-171450" algn="just">
              <a:spcAft>
                <a:spcPts val="600"/>
              </a:spcAft>
              <a:buFont typeface="Arial" panose="020B0604020202020204" pitchFamily="34" charset="0"/>
              <a:buChar char="•"/>
            </a:pPr>
            <a:r>
              <a:rPr lang="en-GB" sz="1100" dirty="0"/>
              <a:t>Where practical, users should review the use of mains gas supplies for gas burners and consider using burners fitted with gas cannisters as an alternative (the use of spirit burners is not recommended).</a:t>
            </a:r>
          </a:p>
          <a:p>
            <a:pPr marL="171450" indent="-171450" algn="just">
              <a:spcAft>
                <a:spcPts val="600"/>
              </a:spcAft>
              <a:buFont typeface="Arial" panose="020B0604020202020204" pitchFamily="34" charset="0"/>
              <a:buChar char="•"/>
            </a:pPr>
            <a:r>
              <a:rPr lang="en-GB" sz="1100" dirty="0"/>
              <a:t>Flammable gas burners of any type should only be used in areas which are clear of combustible materials and flammable liquids.  Care should be take to ensure that burners do not impinge on adjacent shelving</a:t>
            </a:r>
          </a:p>
          <a:p>
            <a:pPr marL="171450" indent="-171450" algn="just">
              <a:spcAft>
                <a:spcPts val="600"/>
              </a:spcAft>
              <a:buFont typeface="Arial" panose="020B0604020202020204" pitchFamily="34" charset="0"/>
              <a:buChar char="•"/>
            </a:pPr>
            <a:r>
              <a:rPr lang="en-GB" sz="1100" dirty="0"/>
              <a:t>All laboratory users should be instructed in where to find the gas shut-off and how to use it correctly in an emergency (don’t forget to include regular visitors such as cleaners and regular lab users from different groups)</a:t>
            </a:r>
          </a:p>
          <a:p>
            <a:pPr marL="171450" indent="-171450" algn="just">
              <a:spcAft>
                <a:spcPts val="600"/>
              </a:spcAft>
              <a:buFont typeface="Arial" panose="020B0604020202020204" pitchFamily="34" charset="0"/>
              <a:buChar char="•"/>
            </a:pPr>
            <a:r>
              <a:rPr lang="en-GB" sz="1100" dirty="0"/>
              <a:t>If mains gas supplies in an area are no longer required (and are unlikely to be used in the future), consideration should be given to having the gas supply removed / capped (contact the Estates team for more information).</a:t>
            </a:r>
          </a:p>
        </p:txBody>
      </p:sp>
      <p:sp>
        <p:nvSpPr>
          <p:cNvPr id="24" name="Rectangle 23">
            <a:extLst>
              <a:ext uri="{FF2B5EF4-FFF2-40B4-BE49-F238E27FC236}">
                <a16:creationId xmlns:a16="http://schemas.microsoft.com/office/drawing/2014/main" id="{E4328CA3-ADD7-4E5B-ABEF-0E8315FCA202}"/>
              </a:ext>
            </a:extLst>
          </p:cNvPr>
          <p:cNvSpPr/>
          <p:nvPr/>
        </p:nvSpPr>
        <p:spPr>
          <a:xfrm>
            <a:off x="-1" y="9258000"/>
            <a:ext cx="6857999" cy="648000"/>
          </a:xfrm>
          <a:prstGeom prst="rect">
            <a:avLst/>
          </a:prstGeom>
          <a:solidFill>
            <a:srgbClr val="00386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200" dirty="0">
                <a:solidFill>
                  <a:schemeClr val="bg1"/>
                </a:solidFill>
              </a:rPr>
              <a:t>Version 1.1 (March 2023)</a:t>
            </a:r>
          </a:p>
          <a:p>
            <a:pPr algn="r"/>
            <a:r>
              <a:rPr lang="en-GB" sz="1200" dirty="0">
                <a:solidFill>
                  <a:schemeClr val="bg1"/>
                </a:solidFill>
              </a:rPr>
              <a:t>Safety and Environmental Protection Service)</a:t>
            </a:r>
          </a:p>
        </p:txBody>
      </p:sp>
      <p:grpSp>
        <p:nvGrpSpPr>
          <p:cNvPr id="19" name="Group 18">
            <a:extLst>
              <a:ext uri="{FF2B5EF4-FFF2-40B4-BE49-F238E27FC236}">
                <a16:creationId xmlns:a16="http://schemas.microsoft.com/office/drawing/2014/main" id="{731A355D-32E1-4B89-A8FE-E26B9412047C}"/>
              </a:ext>
              <a:ext uri="{C183D7F6-B498-43B3-948B-1728B52AA6E4}">
                <adec:decorative xmlns:adec="http://schemas.microsoft.com/office/drawing/2017/decorative" val="1"/>
              </a:ext>
            </a:extLst>
          </p:cNvPr>
          <p:cNvGrpSpPr/>
          <p:nvPr/>
        </p:nvGrpSpPr>
        <p:grpSpPr>
          <a:xfrm>
            <a:off x="2312241" y="3531656"/>
            <a:ext cx="2319016" cy="3062227"/>
            <a:chOff x="1832559" y="1285875"/>
            <a:chExt cx="4930341" cy="6510450"/>
          </a:xfrm>
        </p:grpSpPr>
        <p:sp>
          <p:nvSpPr>
            <p:cNvPr id="14" name="Trapezoid 13">
              <a:extLst>
                <a:ext uri="{FF2B5EF4-FFF2-40B4-BE49-F238E27FC236}">
                  <a16:creationId xmlns:a16="http://schemas.microsoft.com/office/drawing/2014/main" id="{D4EE19D0-40C4-439A-A686-CCFCF943F27D}"/>
                </a:ext>
              </a:extLst>
            </p:cNvPr>
            <p:cNvSpPr/>
            <p:nvPr/>
          </p:nvSpPr>
          <p:spPr>
            <a:xfrm rot="16200000">
              <a:off x="3788625" y="5965875"/>
              <a:ext cx="360000" cy="540000"/>
            </a:xfrm>
            <a:prstGeom prst="trapezoid">
              <a:avLst/>
            </a:prstGeom>
            <a:gradFill>
              <a:gsLst>
                <a:gs pos="0">
                  <a:schemeClr val="bg1">
                    <a:lumMod val="75000"/>
                  </a:schemeClr>
                </a:gs>
                <a:gs pos="35000">
                  <a:schemeClr val="accent3">
                    <a:lumMod val="0"/>
                    <a:lumOff val="100000"/>
                  </a:schemeClr>
                </a:gs>
                <a:gs pos="100000">
                  <a:schemeClr val="tx1">
                    <a:lumMod val="65000"/>
                    <a:lumOff val="35000"/>
                  </a:schemeClr>
                </a:gs>
              </a:gsLst>
              <a:lin ang="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rapezoid 15">
              <a:extLst>
                <a:ext uri="{FF2B5EF4-FFF2-40B4-BE49-F238E27FC236}">
                  <a16:creationId xmlns:a16="http://schemas.microsoft.com/office/drawing/2014/main" id="{7AF52FF8-6214-45A8-ABB8-2B34156C0066}"/>
                </a:ext>
              </a:extLst>
            </p:cNvPr>
            <p:cNvSpPr/>
            <p:nvPr/>
          </p:nvSpPr>
          <p:spPr>
            <a:xfrm rot="16200000">
              <a:off x="3598501" y="5965875"/>
              <a:ext cx="360000" cy="540000"/>
            </a:xfrm>
            <a:prstGeom prst="trapezoid">
              <a:avLst/>
            </a:prstGeom>
            <a:gradFill>
              <a:gsLst>
                <a:gs pos="0">
                  <a:schemeClr val="bg1">
                    <a:lumMod val="75000"/>
                  </a:schemeClr>
                </a:gs>
                <a:gs pos="35000">
                  <a:schemeClr val="accent3">
                    <a:lumMod val="0"/>
                    <a:lumOff val="100000"/>
                  </a:schemeClr>
                </a:gs>
                <a:gs pos="100000">
                  <a:schemeClr val="tx1">
                    <a:lumMod val="65000"/>
                    <a:lumOff val="35000"/>
                  </a:schemeClr>
                </a:gs>
              </a:gsLst>
              <a:lin ang="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E291E0E0-5615-418F-AD0F-173C808148AE}"/>
                </a:ext>
              </a:extLst>
            </p:cNvPr>
            <p:cNvSpPr/>
            <p:nvPr/>
          </p:nvSpPr>
          <p:spPr>
            <a:xfrm>
              <a:off x="4152900" y="1285875"/>
              <a:ext cx="900000" cy="900000"/>
            </a:xfrm>
            <a:prstGeom prst="rect">
              <a:avLst/>
            </a:prstGeom>
            <a:gradFill flip="none" rotWithShape="1">
              <a:gsLst>
                <a:gs pos="0">
                  <a:schemeClr val="bg1">
                    <a:lumMod val="75000"/>
                  </a:schemeClr>
                </a:gs>
                <a:gs pos="35000">
                  <a:schemeClr val="accent3">
                    <a:lumMod val="0"/>
                    <a:lumOff val="100000"/>
                  </a:schemeClr>
                </a:gs>
                <a:gs pos="100000">
                  <a:schemeClr val="tx1">
                    <a:lumMod val="65000"/>
                    <a:lumOff val="35000"/>
                  </a:schemeClr>
                </a:gs>
              </a:gsLst>
              <a:lin ang="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71C21761-9BE9-4457-B9CF-B7021CE35F2B}"/>
                </a:ext>
              </a:extLst>
            </p:cNvPr>
            <p:cNvSpPr/>
            <p:nvPr/>
          </p:nvSpPr>
          <p:spPr>
            <a:xfrm>
              <a:off x="4242900" y="2185875"/>
              <a:ext cx="720000" cy="3600000"/>
            </a:xfrm>
            <a:prstGeom prst="rect">
              <a:avLst/>
            </a:prstGeom>
            <a:gradFill flip="none" rotWithShape="1">
              <a:gsLst>
                <a:gs pos="0">
                  <a:schemeClr val="bg1">
                    <a:lumMod val="75000"/>
                  </a:schemeClr>
                </a:gs>
                <a:gs pos="35000">
                  <a:schemeClr val="accent3">
                    <a:lumMod val="0"/>
                    <a:lumOff val="100000"/>
                  </a:schemeClr>
                </a:gs>
                <a:gs pos="100000">
                  <a:schemeClr val="tx1">
                    <a:lumMod val="65000"/>
                    <a:lumOff val="35000"/>
                  </a:schemeClr>
                </a:gs>
              </a:gsLst>
              <a:lin ang="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1E130FD2-703C-4A55-94C1-FA2073B3F205}"/>
                </a:ext>
              </a:extLst>
            </p:cNvPr>
            <p:cNvSpPr/>
            <p:nvPr/>
          </p:nvSpPr>
          <p:spPr>
            <a:xfrm>
              <a:off x="4152900" y="5785875"/>
              <a:ext cx="900000" cy="900000"/>
            </a:xfrm>
            <a:prstGeom prst="rect">
              <a:avLst/>
            </a:prstGeom>
            <a:gradFill flip="none" rotWithShape="1">
              <a:gsLst>
                <a:gs pos="0">
                  <a:schemeClr val="bg1">
                    <a:lumMod val="75000"/>
                  </a:schemeClr>
                </a:gs>
                <a:gs pos="35000">
                  <a:schemeClr val="accent3">
                    <a:lumMod val="0"/>
                    <a:lumOff val="100000"/>
                  </a:schemeClr>
                </a:gs>
                <a:gs pos="100000">
                  <a:schemeClr val="tx1">
                    <a:lumMod val="65000"/>
                    <a:lumOff val="35000"/>
                  </a:schemeClr>
                </a:gs>
              </a:gsLst>
              <a:lin ang="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Rounded Corners 8">
              <a:extLst>
                <a:ext uri="{FF2B5EF4-FFF2-40B4-BE49-F238E27FC236}">
                  <a16:creationId xmlns:a16="http://schemas.microsoft.com/office/drawing/2014/main" id="{A007F0B2-0514-43B5-A2EA-AF71F3219675}"/>
                </a:ext>
              </a:extLst>
            </p:cNvPr>
            <p:cNvSpPr/>
            <p:nvPr/>
          </p:nvSpPr>
          <p:spPr>
            <a:xfrm>
              <a:off x="4422900" y="5942550"/>
              <a:ext cx="360000" cy="576000"/>
            </a:xfrm>
            <a:prstGeom prst="roundRect">
              <a:avLst>
                <a:gd name="adj" fmla="val 3541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lowchart: Delay 11">
              <a:extLst>
                <a:ext uri="{FF2B5EF4-FFF2-40B4-BE49-F238E27FC236}">
                  <a16:creationId xmlns:a16="http://schemas.microsoft.com/office/drawing/2014/main" id="{E988B6D5-C10B-4124-B5B4-09DE10A5AB1E}"/>
                </a:ext>
              </a:extLst>
            </p:cNvPr>
            <p:cNvSpPr/>
            <p:nvPr/>
          </p:nvSpPr>
          <p:spPr>
            <a:xfrm rot="16200000">
              <a:off x="4332900" y="5818772"/>
              <a:ext cx="540000" cy="2160000"/>
            </a:xfrm>
            <a:prstGeom prst="flowChartDelay">
              <a:avLst/>
            </a:prstGeom>
            <a:gradFill>
              <a:gsLst>
                <a:gs pos="0">
                  <a:schemeClr val="bg1">
                    <a:lumMod val="75000"/>
                  </a:schemeClr>
                </a:gs>
                <a:gs pos="35000">
                  <a:schemeClr val="accent3">
                    <a:lumMod val="0"/>
                    <a:lumOff val="100000"/>
                  </a:schemeClr>
                </a:gs>
                <a:gs pos="100000">
                  <a:schemeClr val="tx1">
                    <a:lumMod val="65000"/>
                    <a:lumOff val="35000"/>
                  </a:schemeClr>
                </a:gs>
              </a:gsLst>
              <a:lin ang="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lowchart: Delay 10">
              <a:extLst>
                <a:ext uri="{FF2B5EF4-FFF2-40B4-BE49-F238E27FC236}">
                  <a16:creationId xmlns:a16="http://schemas.microsoft.com/office/drawing/2014/main" id="{7954F844-1A25-4D4E-A2AB-1F8F81814E64}"/>
                </a:ext>
              </a:extLst>
            </p:cNvPr>
            <p:cNvSpPr/>
            <p:nvPr/>
          </p:nvSpPr>
          <p:spPr>
            <a:xfrm rot="16200000">
              <a:off x="4242900" y="5276325"/>
              <a:ext cx="720000" cy="4320000"/>
            </a:xfrm>
            <a:prstGeom prst="flowChartDelay">
              <a:avLst/>
            </a:prstGeom>
            <a:gradFill>
              <a:gsLst>
                <a:gs pos="0">
                  <a:schemeClr val="bg1">
                    <a:lumMod val="75000"/>
                  </a:schemeClr>
                </a:gs>
                <a:gs pos="35000">
                  <a:schemeClr val="accent3">
                    <a:lumMod val="0"/>
                    <a:lumOff val="100000"/>
                  </a:schemeClr>
                </a:gs>
                <a:gs pos="100000">
                  <a:schemeClr val="tx1">
                    <a:lumMod val="65000"/>
                    <a:lumOff val="35000"/>
                  </a:schemeClr>
                </a:gs>
              </a:gsLst>
              <a:lin ang="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Rounded Corners 17">
              <a:extLst>
                <a:ext uri="{FF2B5EF4-FFF2-40B4-BE49-F238E27FC236}">
                  <a16:creationId xmlns:a16="http://schemas.microsoft.com/office/drawing/2014/main" id="{45334395-AA4B-4030-9527-7C54FAB0B127}"/>
                </a:ext>
              </a:extLst>
            </p:cNvPr>
            <p:cNvSpPr/>
            <p:nvPr/>
          </p:nvSpPr>
          <p:spPr>
            <a:xfrm>
              <a:off x="1832559" y="5978138"/>
              <a:ext cx="2150910" cy="50482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7" name="Rectangle 26">
            <a:extLst>
              <a:ext uri="{FF2B5EF4-FFF2-40B4-BE49-F238E27FC236}">
                <a16:creationId xmlns:a16="http://schemas.microsoft.com/office/drawing/2014/main" id="{DE193573-1113-4DB7-A75F-F6700052DA24}"/>
              </a:ext>
              <a:ext uri="{C183D7F6-B498-43B3-948B-1728B52AA6E4}">
                <adec:decorative xmlns:adec="http://schemas.microsoft.com/office/drawing/2017/decorative" val="1"/>
              </a:ext>
            </a:extLst>
          </p:cNvPr>
          <p:cNvSpPr/>
          <p:nvPr/>
        </p:nvSpPr>
        <p:spPr>
          <a:xfrm>
            <a:off x="2111004" y="6600395"/>
            <a:ext cx="3060000" cy="180000"/>
          </a:xfrm>
          <a:prstGeom prst="rect">
            <a:avLst/>
          </a:prstGeom>
          <a:blipFill>
            <a:blip r:embed="rId3"/>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70155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555</Words>
  <Application>Microsoft Office PowerPoint</Application>
  <PresentationFormat>A4 Paper (210x297 mm)</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Rodger</dc:creator>
  <cp:lastModifiedBy>Philip Rodger</cp:lastModifiedBy>
  <cp:revision>10</cp:revision>
  <cp:lastPrinted>2021-09-10T12:16:21Z</cp:lastPrinted>
  <dcterms:created xsi:type="dcterms:W3CDTF">2021-09-10T08:27:33Z</dcterms:created>
  <dcterms:modified xsi:type="dcterms:W3CDTF">2023-03-09T11:34:29Z</dcterms:modified>
</cp:coreProperties>
</file>