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86" r:id="rId3"/>
    <p:sldId id="391" r:id="rId4"/>
    <p:sldId id="392" r:id="rId5"/>
    <p:sldId id="390" r:id="rId6"/>
    <p:sldId id="387" r:id="rId7"/>
    <p:sldId id="393" r:id="rId8"/>
    <p:sldId id="388" r:id="rId9"/>
    <p:sldId id="394" r:id="rId10"/>
    <p:sldId id="395" r:id="rId11"/>
    <p:sldId id="389" r:id="rId12"/>
    <p:sldId id="303" r:id="rId13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781" autoAdjust="0"/>
    <p:restoredTop sz="81143" autoAdjust="0"/>
  </p:normalViewPr>
  <p:slideViewPr>
    <p:cSldViewPr>
      <p:cViewPr varScale="1">
        <p:scale>
          <a:sx n="122" d="100"/>
          <a:sy n="122" d="100"/>
        </p:scale>
        <p:origin x="88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2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C76F-F33C-4F0C-82B2-D340A7AB123A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AFB9-EC57-4A40-A078-0CD2BECFC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4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Scientific research and teaching laboratories can hold a variety of hazards, some easy to spot and some which may not be obvious.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5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6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8496942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Toolbox Talk: Chemical Safety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6" y="2160000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dirty="0">
                <a:latin typeface="Arial" charset="0"/>
                <a:ea typeface="ヒラギノ角ゴ Pro W3" charset="-128"/>
                <a:cs typeface="ヒラギノ角ゴ Pro W3" charset="-128"/>
              </a:rPr>
              <a:t>04: Contractor Safety in Laboratories</a:t>
            </a: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Isolation Permit System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696745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Before carrying out any work involving isolation / disablement of a heat / smoke detector head a permit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be obtained.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Permits will only be issued following receipt of a correctly completed of a permit request.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At the conclusion of works the detector head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must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be reinstated before leaving the area.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Once the detector has been reinstated, the building manager should be informed immediately and the isolation permit formally cancelled.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Isolations should last for the minimum period practical and where possible all detector heads should be reinstated by the end of the working day (5pm).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3074" name="Picture 2" descr="Image result for smoke detector he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11325"/>
          <a:stretch/>
        </p:blipFill>
        <p:spPr bwMode="auto">
          <a:xfrm>
            <a:off x="7236296" y="325600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moke detector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23" y="1792459"/>
            <a:ext cx="1472946" cy="11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9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D9AEB-8C77-2BC4-7363-22341A7E8B7A}"/>
              </a:ext>
            </a:extLst>
          </p:cNvPr>
          <p:cNvSpPr/>
          <p:nvPr/>
        </p:nvSpPr>
        <p:spPr bwMode="auto">
          <a:xfrm>
            <a:off x="7344388" y="1707654"/>
            <a:ext cx="1440000" cy="1440000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Contact 1 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6F1CB-6B64-8116-49CD-E65FE1AF297D}"/>
              </a:ext>
            </a:extLst>
          </p:cNvPr>
          <p:cNvSpPr/>
          <p:nvPr/>
        </p:nvSpPr>
        <p:spPr bwMode="auto">
          <a:xfrm>
            <a:off x="7344388" y="3377704"/>
            <a:ext cx="1440000" cy="1440000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Contact 2 Photo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Contact Information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Local Emergency Contacts (INSERT BUILDING NAME)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Contact 1		0141 330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XXXX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Contact 2		0141 330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XXXX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Emergency / Fire / Ambulance</a:t>
            </a:r>
          </a:p>
          <a:p>
            <a:pPr marL="400050" lvl="1" indent="-28575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Campus Security	 	0141 330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4444</a:t>
            </a:r>
          </a:p>
          <a:p>
            <a:pPr marL="114300" lvl="1" algn="just"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14300"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 the event of an emergency you should call 4444 from an internal phone to inform security who will dial 999 and direct the emergency service to your location.</a:t>
            </a:r>
          </a:p>
          <a:p>
            <a:pPr marL="40005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260000"/>
            <a:ext cx="583264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sz="180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For Further Information Contact:</a:t>
            </a:r>
          </a:p>
          <a:p>
            <a:pPr marL="0"/>
            <a:r>
              <a:rPr lang="en-US" altLang="en-US" sz="180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Dr. Phil Rodger (Chemical Safety Adviser)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/>
            <a:r>
              <a:rPr lang="en-US" altLang="en-US" i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E:  Philip.Rodger@glasgow.ac.uk</a:t>
            </a:r>
          </a:p>
          <a:p>
            <a:pPr marL="0"/>
            <a:r>
              <a:rPr lang="en-US" altLang="en-US" i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T:  0141 3302799</a:t>
            </a:r>
          </a:p>
          <a:p>
            <a:pPr marL="0"/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standards.govt.nz/assets/touchstone-articles/thumbnails/ISO-safety-man-2.gif">
            <a:extLst>
              <a:ext uri="{FF2B5EF4-FFF2-40B4-BE49-F238E27FC236}">
                <a16:creationId xmlns:a16="http://schemas.microsoft.com/office/drawing/2014/main" id="{16D32D99-5654-467D-AC05-4FD878EDE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224" r="10043"/>
          <a:stretch/>
        </p:blipFill>
        <p:spPr bwMode="auto">
          <a:xfrm>
            <a:off x="6249329" y="1723500"/>
            <a:ext cx="289467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480721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presentation is designed to help contractors working in University buildings work safely and covers the following: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Confirming that an area has been cleared and is safe to enter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Identification of the possible risks in a working area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Safety checklist to be completed before starting work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Simple safety rules to reduce the risk of exposure to hazardous substances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Ensuring good hygiene when working in laboratories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Knowing what to do  in the event of an emergency</a:t>
            </a:r>
          </a:p>
          <a:p>
            <a:pPr marL="40005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Emergency contacts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Types of Laboratory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552729" cy="309634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University buildings may contain a variety of laboratories: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Teaching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Chemical research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Biological containment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Radiation laboratories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Chemical / solvent stores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Compressed gas storage cages</a:t>
            </a:r>
          </a:p>
          <a:p>
            <a:pPr marL="4000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Cryogenic storage</a:t>
            </a:r>
          </a:p>
          <a:p>
            <a:pPr marL="4000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specialist laboratories or storage areas (e.g. NMR laboratories)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Remember that not all hazards in the laboratory will be immediately obvious to the naked eye!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0BAAF0-FA15-4CE1-A0F7-037917309A3D}"/>
              </a:ext>
            </a:extLst>
          </p:cNvPr>
          <p:cNvGrpSpPr/>
          <p:nvPr/>
        </p:nvGrpSpPr>
        <p:grpSpPr>
          <a:xfrm>
            <a:off x="6398678" y="1635646"/>
            <a:ext cx="2421793" cy="3240360"/>
            <a:chOff x="5746676" y="1347614"/>
            <a:chExt cx="2731310" cy="3654495"/>
          </a:xfrm>
        </p:grpSpPr>
        <p:pic>
          <p:nvPicPr>
            <p:cNvPr id="2050" name="Picture 2" descr="Image result for biohazard">
              <a:extLst>
                <a:ext uri="{FF2B5EF4-FFF2-40B4-BE49-F238E27FC236}">
                  <a16:creationId xmlns:a16="http://schemas.microsoft.com/office/drawing/2014/main" id="{C783B58D-FE0A-4330-A46E-64A6EDD4D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938" y="1347614"/>
              <a:ext cx="123433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radiation warning triangle">
              <a:extLst>
                <a:ext uri="{FF2B5EF4-FFF2-40B4-BE49-F238E27FC236}">
                  <a16:creationId xmlns:a16="http://schemas.microsoft.com/office/drawing/2014/main" id="{2C585A3E-912A-4690-83CB-FB6FF992C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" t="9680" r="4641" b="9680"/>
            <a:stretch/>
          </p:blipFill>
          <p:spPr bwMode="auto">
            <a:xfrm>
              <a:off x="5746676" y="2662398"/>
              <a:ext cx="120158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warning triangle">
              <a:extLst>
                <a:ext uri="{FF2B5EF4-FFF2-40B4-BE49-F238E27FC236}">
                  <a16:creationId xmlns:a16="http://schemas.microsoft.com/office/drawing/2014/main" id="{E115792A-9B14-4CD4-964F-42FD62A9D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3" t="12201" r="6153" b="12201"/>
            <a:stretch/>
          </p:blipFill>
          <p:spPr bwMode="auto">
            <a:xfrm>
              <a:off x="7225186" y="2662398"/>
              <a:ext cx="12528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cryogenic warning triangle">
              <a:extLst>
                <a:ext uri="{FF2B5EF4-FFF2-40B4-BE49-F238E27FC236}">
                  <a16:creationId xmlns:a16="http://schemas.microsoft.com/office/drawing/2014/main" id="{49E3F1F1-2424-4DC7-862A-60F56738D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0" t="62210" r="2751" b="2401"/>
            <a:stretch/>
          </p:blipFill>
          <p:spPr bwMode="auto">
            <a:xfrm>
              <a:off x="5751980" y="3922109"/>
              <a:ext cx="119628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www.sksigns.co.uk/v/vspfiles/photos/WG_000072-2.jpg">
              <a:extLst>
                <a:ext uri="{FF2B5EF4-FFF2-40B4-BE49-F238E27FC236}">
                  <a16:creationId xmlns:a16="http://schemas.microsoft.com/office/drawing/2014/main" id="{644AC3B9-B5BE-4D16-8F35-101F25CCF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23" t="5202" r="29469" b="41599"/>
            <a:stretch/>
          </p:blipFill>
          <p:spPr bwMode="auto">
            <a:xfrm>
              <a:off x="7240534" y="3922109"/>
              <a:ext cx="12221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Image result for toxic warning triangle">
              <a:extLst>
                <a:ext uri="{FF2B5EF4-FFF2-40B4-BE49-F238E27FC236}">
                  <a16:creationId xmlns:a16="http://schemas.microsoft.com/office/drawing/2014/main" id="{459353A0-446A-4DE8-AAB6-2CE8167A93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9" t="27601" r="22001" b="22001"/>
            <a:stretch/>
          </p:blipFill>
          <p:spPr bwMode="auto">
            <a:xfrm>
              <a:off x="7255318" y="1347614"/>
              <a:ext cx="1192537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75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3185B-DF0E-4BDD-9E4E-27093950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4439174" cy="371561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446449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Sample Laboratory Hazards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64874" y="1822868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Toxic, corrosive or harmful chemicals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Biological agents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Radioactive substances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Sharps (glass, needles etc.)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Compressed gas cylinders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Cryogenic materials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Hot surfaces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Electrical equipment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Slips, trips, falls etc.</a:t>
            </a:r>
          </a:p>
          <a:p>
            <a:pPr marL="114300" lvl="1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afety equipment">
            <a:extLst>
              <a:ext uri="{FF2B5EF4-FFF2-40B4-BE49-F238E27FC236}">
                <a16:creationId xmlns:a16="http://schemas.microsoft.com/office/drawing/2014/main" id="{99787178-3DF2-4197-9B31-42C2C345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66" y="2983500"/>
            <a:ext cx="324133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Before Starting Work in a Laboratory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local contact / responsible person for the 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Confirm that the working area has been cleared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Familiarise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yourself with any hazards in the area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Ensure you are familiar with warning signals, alarms etc.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Identify areas that are off-limits (and respect these)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Make sure isolations have been carried out (permit system)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Locate first aid kits and emergency exits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Ensure you know what to do in an emergency!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602533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Simple Safety Rules for Contractors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707654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unauthorised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entry to laboratory areas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Wear the correct PPE as directed by laboratory staff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Follow all instructions from laboratory staff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Work safely, stored materials, tools, trailing power cables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Only approved power sockets should be used for tools etc.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Don’t touch anything other than what you are working 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Don’t unplug or switch anything off without permission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Isolations (permit to work)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you see something untoward,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tell someone!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something is leaking, broken or spilled,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tell someone!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5122" name="Picture 2" descr="Image result for site safety">
            <a:extLst>
              <a:ext uri="{FF2B5EF4-FFF2-40B4-BE49-F238E27FC236}">
                <a16:creationId xmlns:a16="http://schemas.microsoft.com/office/drawing/2014/main" id="{7CF95177-2208-4A43-9108-0F203BED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1082" r="13713" b="641"/>
          <a:stretch/>
        </p:blipFill>
        <p:spPr bwMode="auto">
          <a:xfrm>
            <a:off x="6372200" y="1491630"/>
            <a:ext cx="2525535" cy="342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6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Laboratory Hygiene Rules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eat or drink in any 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take food, drink, cigarettes etc. into a laboratory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Smoking is not permitted in any university buildings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Never put anything in your mouth (e.g. pencils, fingers etc.)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Cover all cuts or wounds with a waterproof dressing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place personal items (e.g. phones, keys etc.) on any work surfaces in laboratory or storage areas.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 not touch any chemical containers, spillages or equipment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Always wash your hands before leaving the laboratory, smoking, eating or going to the lavatory.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28424D-7DAF-4A46-99BE-E0DFA6D66C91}"/>
              </a:ext>
            </a:extLst>
          </p:cNvPr>
          <p:cNvGrpSpPr/>
          <p:nvPr/>
        </p:nvGrpSpPr>
        <p:grpSpPr>
          <a:xfrm>
            <a:off x="7312271" y="1527814"/>
            <a:ext cx="1372625" cy="2916144"/>
            <a:chOff x="7052903" y="1383798"/>
            <a:chExt cx="1626746" cy="3456024"/>
          </a:xfrm>
        </p:grpSpPr>
        <p:pic>
          <p:nvPicPr>
            <p:cNvPr id="7174" name="Picture 6" descr="Related image">
              <a:extLst>
                <a:ext uri="{FF2B5EF4-FFF2-40B4-BE49-F238E27FC236}">
                  <a16:creationId xmlns:a16="http://schemas.microsoft.com/office/drawing/2014/main" id="{2595E89E-9E35-4FA1-AECE-7A2087896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3219822"/>
              <a:ext cx="162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Image result for no eating">
              <a:extLst>
                <a:ext uri="{FF2B5EF4-FFF2-40B4-BE49-F238E27FC236}">
                  <a16:creationId xmlns:a16="http://schemas.microsoft.com/office/drawing/2014/main" id="{47B951A4-8351-4539-BB4C-4B3200D8F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01"/>
            <a:stretch/>
          </p:blipFill>
          <p:spPr bwMode="auto">
            <a:xfrm>
              <a:off x="7052903" y="1383798"/>
              <a:ext cx="1626746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672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11256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What to do in an Emergency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8136905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Immediately report any accidents, spills, leaks or breakages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Evacuate the laboratory calmly and do not re-enter until told to do so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 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attempt to clean up after a spillage or leak of any chemical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 NOT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pick up broken glass with your fingers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you come into contact with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chemical wash the area with cold water for 15min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Inform the local safety coordinator of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incidents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 the event of a fire actuate the nearest alarm call point and evacuate the building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Contractor Assembly Point?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5472609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Fire Safety Considerations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6264697" cy="30963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Do you know the Fire Safety Procedures for the Joseph Black Building?	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Where can I get this information?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Does my planned work have any effect on the building fire safety procedures?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Who do I speak to regarding this?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Does my work require a permit? (i.e. hot works or Fire Alarm Isolation)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How do I get a permit for this?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What do I do if I discover a fire?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What are the consequences if I set of the fire alarm during class time?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What should I do if the fire alarm activates whilst I am in the building?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pic>
        <p:nvPicPr>
          <p:cNvPr id="1026" name="Picture 2" descr="Image result for fire alarm call po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6052"/>
          <a:stretch/>
        </p:blipFill>
        <p:spPr bwMode="auto">
          <a:xfrm>
            <a:off x="6695317" y="1600022"/>
            <a:ext cx="234117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1914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2840</TotalTime>
  <Words>935</Words>
  <Application>Microsoft Office PowerPoint</Application>
  <PresentationFormat>On-screen Show (16:9)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UoG_PowerPoint_16.9</vt:lpstr>
      <vt:lpstr>Toolbox Talk: Chemical Safety</vt:lpstr>
      <vt:lpstr>Introduction</vt:lpstr>
      <vt:lpstr>Types of Laboratory</vt:lpstr>
      <vt:lpstr>Sample Laboratory Hazards</vt:lpstr>
      <vt:lpstr>Before Starting Work in a Laboratory</vt:lpstr>
      <vt:lpstr>Simple Safety Rules for Contractors</vt:lpstr>
      <vt:lpstr>Laboratory Hygiene Rules</vt:lpstr>
      <vt:lpstr>What to do in an Emergency</vt:lpstr>
      <vt:lpstr>Fire Safety Considerations</vt:lpstr>
      <vt:lpstr>Isolation Permit System</vt:lpstr>
      <vt:lpstr>Contact Information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Philip Rodger</cp:lastModifiedBy>
  <cp:revision>155</cp:revision>
  <cp:lastPrinted>2017-04-19T11:06:20Z</cp:lastPrinted>
  <dcterms:created xsi:type="dcterms:W3CDTF">2016-02-16T11:44:26Z</dcterms:created>
  <dcterms:modified xsi:type="dcterms:W3CDTF">2023-05-03T14:12:07Z</dcterms:modified>
</cp:coreProperties>
</file>