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comments/modernComment_31FFB090_601DDD98.xml" ContentType="application/vnd.ms-powerpoint.comments+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83884046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authors.xml><?xml version="1.0" encoding="utf-8"?>
<p188:authorLst xmlns:a="http://schemas.openxmlformats.org/drawingml/2006/main" xmlns:r="http://schemas.openxmlformats.org/officeDocument/2006/relationships" xmlns:p188="http://schemas.microsoft.com/office/powerpoint/2018/8/main">
  <p188:author id="{0113632F-6093-B168-C6CB-EAEE9A28D845}" name="Jill Tait" initials="JT" userId="S::jill.tait@glasgow.ac.uk::9f971217-f4f9-480b-af2a-b9ae6a28e36c" providerId="AD"/>
  <p188:author id="{A7DDC4E1-27D0-2BE5-E5AE-8494769048EA}" name="Rickaan Muirhead" initials="RM" userId="S::rickaan.muirhead@glasgow.ac.uk::25453114-07a1-4140-98c2-4f1e3b4752f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9" d="100"/>
          <a:sy n="59" d="100"/>
        </p:scale>
        <p:origin x="84" y="6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comments/modernComment_31FFB090_601DDD98.xml><?xml version="1.0" encoding="utf-8"?>
<p188:cmLst xmlns:a="http://schemas.openxmlformats.org/drawingml/2006/main" xmlns:r="http://schemas.openxmlformats.org/officeDocument/2006/relationships" xmlns:p188="http://schemas.microsoft.com/office/powerpoint/2018/8/main">
  <p188:cm id="{2E204216-DFFA-43C0-B23D-12967F27649C}" authorId="{A7DDC4E1-27D0-2BE5-E5AE-8494769048EA}" status="resolved" created="2023-05-30T09:14:36.095">
    <ac:txMkLst xmlns:ac="http://schemas.microsoft.com/office/drawing/2013/main/command">
      <pc:docMk xmlns:pc="http://schemas.microsoft.com/office/powerpoint/2013/main/command"/>
      <pc:sldMk xmlns:pc="http://schemas.microsoft.com/office/powerpoint/2013/main/command" cId="1612570008" sldId="838840464"/>
      <ac:spMk id="7" creationId="{44F0D942-D905-F7B5-3502-0008B5F14F4E}"/>
      <ac:txMk cp="5" len="1">
        <ac:context len="8" hash="2113052207"/>
      </ac:txMk>
    </ac:txMkLst>
    <p188:pos x="368709" y="1179870"/>
    <p188:txBody>
      <a:bodyPr/>
      <a:lstStyle/>
      <a:p>
        <a:r>
          <a:rPr lang="en-GB"/>
          <a:t>this arrow could be interpreted as pointing backwards towards June</a:t>
        </a:r>
      </a:p>
    </p188:txBody>
  </p188:cm>
  <p188:cm id="{2BA4F5E0-336F-4EFE-BF3E-BD4360E1705D}" authorId="{0113632F-6093-B168-C6CB-EAEE9A28D845}" status="resolved" created="2023-05-30T09:48:43.425">
    <pc:sldMkLst xmlns:pc="http://schemas.microsoft.com/office/powerpoint/2013/main/command">
      <pc:docMk/>
      <pc:sldMk cId="1612570008" sldId="838840464"/>
    </pc:sldMkLst>
    <p188:txBody>
      <a:bodyPr/>
      <a:lstStyle/>
      <a:p>
        <a:r>
          <a:rPr lang="en-US"/>
          <a:t>Apologies Oana, when I'd mentioned July being referred to re. enrolment sizes, I was referring to point 5. on this page.</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79476F-3199-481C-978C-0D7545BEA5F9}"/>
              </a:ext>
            </a:extLst>
          </p:cNvPr>
          <p:cNvSpPr txBox="1"/>
          <p:nvPr userDrawn="1"/>
        </p:nvSpPr>
        <p:spPr>
          <a:xfrm>
            <a:off x="9971088" y="452669"/>
            <a:ext cx="2255573" cy="502573"/>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333" b="0" i="0" u="none" strike="noStrike" kern="1200" cap="none" spc="0" normalizeH="0" baseline="0" noProof="0">
                <a:ln>
                  <a:noFill/>
                </a:ln>
                <a:solidFill>
                  <a:srgbClr val="00355F"/>
                </a:solidFill>
                <a:effectLst/>
                <a:uLnTx/>
                <a:uFillTx/>
                <a:latin typeface="Arial" panose="020B0604020202020204" pitchFamily="34" charset="0"/>
                <a:ea typeface="+mn-ea"/>
                <a:cs typeface="Arial" panose="020B0604020202020204" pitchFamily="34" charset="0"/>
              </a:rPr>
              <a:t>World-Changing Glasgow </a:t>
            </a:r>
            <a:r>
              <a:rPr kumimoji="0" lang="en-GB" sz="1333" b="1" i="0" u="none" strike="noStrike" kern="1200" cap="none" spc="0" normalizeH="0" baseline="0" noProof="0">
                <a:ln>
                  <a:noFill/>
                </a:ln>
                <a:solidFill>
                  <a:srgbClr val="00355F"/>
                </a:solidFill>
                <a:effectLst/>
                <a:uLnTx/>
                <a:uFillTx/>
                <a:latin typeface="Arial" panose="020B0604020202020204" pitchFamily="34" charset="0"/>
                <a:ea typeface="+mn-ea"/>
                <a:cs typeface="Arial" panose="020B0604020202020204" pitchFamily="34" charset="0"/>
              </a:rPr>
              <a:t>Transformation</a:t>
            </a:r>
          </a:p>
        </p:txBody>
      </p:sp>
    </p:spTree>
    <p:extLst>
      <p:ext uri="{BB962C8B-B14F-4D97-AF65-F5344CB8AC3E}">
        <p14:creationId xmlns:p14="http://schemas.microsoft.com/office/powerpoint/2010/main" val="178997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B9F6D-ECD3-AACF-959F-F41FF5BB87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BD90471-4C0D-4032-7802-8D061E02C5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0A485A5-D564-6C6F-4D74-ED12B7D0467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61DC21C-20A9-4535-BE08-D5842374EA84}"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02/06/2023</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7FC539F7-3572-E93C-87CF-9A18C6ED2BD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391DDFF7-7430-217B-DEC9-5E224A944BC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EDB00A-C85F-4BCD-8CAF-D3F80C1D74B2}"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94719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164E15-B119-5263-9297-44FFA8B4D5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8B629B-6A8C-9641-0283-C4169DC86A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EE4A7C-FA9F-DF18-D20C-43A3E21208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61DC21C-20A9-4535-BE08-D5842374EA84}"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02/06/2023</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7CFC84EF-F34B-8C3F-E021-EDDDE33DE1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D2BF7E1B-EB50-1C86-60A5-A11AC31809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7EDB00A-C85F-4BCD-8CAF-D3F80C1D74B2}"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Picture 6" descr="University of Glasgow logo">
            <a:extLst>
              <a:ext uri="{FF2B5EF4-FFF2-40B4-BE49-F238E27FC236}">
                <a16:creationId xmlns:a16="http://schemas.microsoft.com/office/drawing/2014/main" id="{5F783654-DAEF-D487-1ECC-BDFC00B4798F}"/>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0" y="185738"/>
            <a:ext cx="1260020" cy="928389"/>
          </a:xfrm>
          <a:prstGeom prst="rect">
            <a:avLst/>
          </a:prstGeom>
        </p:spPr>
      </p:pic>
    </p:spTree>
    <p:extLst>
      <p:ext uri="{BB962C8B-B14F-4D97-AF65-F5344CB8AC3E}">
        <p14:creationId xmlns:p14="http://schemas.microsoft.com/office/powerpoint/2010/main" val="2505998639"/>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31FFB090_601DDD9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6D01053D-C49F-4D80-579E-C3AE67EB4DD5}"/>
              </a:ext>
            </a:extLst>
          </p:cNvPr>
          <p:cNvGraphicFramePr>
            <a:graphicFrameLocks noGrp="1"/>
          </p:cNvGraphicFramePr>
          <p:nvPr/>
        </p:nvGraphicFramePr>
        <p:xfrm>
          <a:off x="796247" y="2848869"/>
          <a:ext cx="10757293" cy="1226147"/>
        </p:xfrm>
        <a:graphic>
          <a:graphicData uri="http://schemas.openxmlformats.org/drawingml/2006/table">
            <a:tbl>
              <a:tblPr firstRow="1" bandRow="1">
                <a:tableStyleId>{073A0DAA-6AF3-43AB-8588-CEC1D06C72B9}</a:tableStyleId>
              </a:tblPr>
              <a:tblGrid>
                <a:gridCol w="697341">
                  <a:extLst>
                    <a:ext uri="{9D8B030D-6E8A-4147-A177-3AD203B41FA5}">
                      <a16:colId xmlns:a16="http://schemas.microsoft.com/office/drawing/2014/main" val="257983968"/>
                    </a:ext>
                  </a:extLst>
                </a:gridCol>
                <a:gridCol w="2275176">
                  <a:extLst>
                    <a:ext uri="{9D8B030D-6E8A-4147-A177-3AD203B41FA5}">
                      <a16:colId xmlns:a16="http://schemas.microsoft.com/office/drawing/2014/main" val="2175069164"/>
                    </a:ext>
                  </a:extLst>
                </a:gridCol>
                <a:gridCol w="7784776">
                  <a:extLst>
                    <a:ext uri="{9D8B030D-6E8A-4147-A177-3AD203B41FA5}">
                      <a16:colId xmlns:a16="http://schemas.microsoft.com/office/drawing/2014/main" val="1143952108"/>
                    </a:ext>
                  </a:extLst>
                </a:gridCol>
              </a:tblGrid>
              <a:tr h="224719">
                <a:tc>
                  <a:txBody>
                    <a:bodyPr/>
                    <a:lstStyle/>
                    <a:p>
                      <a:pPr algn="ctr"/>
                      <a:r>
                        <a:rPr lang="en-GB" sz="1400" dirty="0">
                          <a:latin typeface="Bierstadt"/>
                        </a:rPr>
                        <a:t>No.</a:t>
                      </a:r>
                    </a:p>
                  </a:txBody>
                  <a:tcPr>
                    <a:solidFill>
                      <a:srgbClr val="00355F"/>
                    </a:solidFill>
                  </a:tcPr>
                </a:tc>
                <a:tc>
                  <a:txBody>
                    <a:bodyPr/>
                    <a:lstStyle/>
                    <a:p>
                      <a:pPr algn="ctr"/>
                      <a:r>
                        <a:rPr lang="en-GB" sz="1400" dirty="0">
                          <a:latin typeface="Bierstadt"/>
                        </a:rPr>
                        <a:t>Essential Reason</a:t>
                      </a:r>
                    </a:p>
                  </a:txBody>
                  <a:tcPr>
                    <a:solidFill>
                      <a:srgbClr val="00355F"/>
                    </a:solidFill>
                  </a:tcPr>
                </a:tc>
                <a:tc>
                  <a:txBody>
                    <a:bodyPr/>
                    <a:lstStyle/>
                    <a:p>
                      <a:pPr algn="ctr"/>
                      <a:r>
                        <a:rPr lang="en-GB" sz="1400" dirty="0">
                          <a:latin typeface="Bierstadt"/>
                        </a:rPr>
                        <a:t>Description</a:t>
                      </a:r>
                    </a:p>
                  </a:txBody>
                  <a:tcPr>
                    <a:solidFill>
                      <a:srgbClr val="00355F"/>
                    </a:solidFill>
                  </a:tcPr>
                </a:tc>
                <a:extLst>
                  <a:ext uri="{0D108BD9-81ED-4DB2-BD59-A6C34878D82A}">
                    <a16:rowId xmlns:a16="http://schemas.microsoft.com/office/drawing/2014/main" val="65280081"/>
                  </a:ext>
                </a:extLst>
              </a:tr>
              <a:tr h="516853">
                <a:tc>
                  <a:txBody>
                    <a:bodyPr/>
                    <a:lstStyle/>
                    <a:p>
                      <a:pPr algn="ctr"/>
                      <a:r>
                        <a:rPr lang="en-GB" sz="900" dirty="0">
                          <a:latin typeface="Bierstadt"/>
                        </a:rPr>
                        <a:t>4</a:t>
                      </a:r>
                    </a:p>
                  </a:txBody>
                  <a:tcPr anchor="ctr"/>
                </a:tc>
                <a:tc>
                  <a:txBody>
                    <a:bodyPr/>
                    <a:lstStyle/>
                    <a:p>
                      <a:pPr algn="l"/>
                      <a:r>
                        <a:rPr lang="en-GB" sz="900" dirty="0">
                          <a:latin typeface="Bierstadt"/>
                        </a:rPr>
                        <a:t>Accessibility requirement not known at the time of rooming</a:t>
                      </a:r>
                    </a:p>
                  </a:txBody>
                  <a:tcPr anchor="ctr"/>
                </a:tc>
                <a:tc>
                  <a:txBody>
                    <a:bodyPr/>
                    <a:lstStyle/>
                    <a:p>
                      <a:pPr marL="0" marR="0" lvl="0" indent="0" algn="l" defTabSz="60957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dirty="0">
                          <a:latin typeface="Bierstadt"/>
                        </a:rPr>
                        <a:t>For the AY 23-24 we have in place College-specific approaches to bring in accessibility requirements earlier in the process. If an accessibility requirement was not identified while CMIS was open for essential changes or if the requirement has changed, a change request with the accessibility reason needs to have a clear description of that requirement.</a:t>
                      </a:r>
                    </a:p>
                  </a:txBody>
                  <a:tcPr anchor="ctr"/>
                </a:tc>
                <a:extLst>
                  <a:ext uri="{0D108BD9-81ED-4DB2-BD59-A6C34878D82A}">
                    <a16:rowId xmlns:a16="http://schemas.microsoft.com/office/drawing/2014/main" val="2684041103"/>
                  </a:ext>
                </a:extLst>
              </a:tr>
              <a:tr h="404494">
                <a:tc>
                  <a:txBody>
                    <a:bodyPr/>
                    <a:lstStyle/>
                    <a:p>
                      <a:pPr algn="ctr"/>
                      <a:r>
                        <a:rPr lang="en-GB" sz="900" kern="1200">
                          <a:solidFill>
                            <a:schemeClr val="dk1"/>
                          </a:solidFill>
                          <a:latin typeface="Bierstadt"/>
                          <a:ea typeface="+mn-ea"/>
                          <a:cs typeface="+mn-cs"/>
                        </a:rPr>
                        <a:t>5</a:t>
                      </a:r>
                    </a:p>
                  </a:txBody>
                  <a:tcPr anchor="ctr"/>
                </a:tc>
                <a:tc>
                  <a:txBody>
                    <a:bodyPr/>
                    <a:lstStyle/>
                    <a:p>
                      <a:pPr lvl="0" algn="l">
                        <a:buNone/>
                      </a:pPr>
                      <a:r>
                        <a:rPr lang="en-GB" sz="900" kern="1200">
                          <a:solidFill>
                            <a:schemeClr val="dk1"/>
                          </a:solidFill>
                          <a:latin typeface="Bierstadt"/>
                          <a:ea typeface="+mn-ea"/>
                          <a:cs typeface="+mn-cs"/>
                        </a:rPr>
                        <a:t>Change in size post enrolment</a:t>
                      </a:r>
                      <a:endParaRPr lang="en-US" sz="900" kern="1200">
                        <a:solidFill>
                          <a:schemeClr val="dk1"/>
                        </a:solidFill>
                        <a:latin typeface="Bierstadt"/>
                        <a:ea typeface="+mn-ea"/>
                        <a:cs typeface="+mn-cs"/>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900" dirty="0">
                          <a:latin typeface="Bierstadt"/>
                        </a:rPr>
                        <a:t>If the capacity of the room allocated to any event, based on the predicted class size, is no longer suitable due to different enrolment numbers a change request with this reason needs to specify the new room capacity required based on the enrolment data. </a:t>
                      </a:r>
                    </a:p>
                  </a:txBody>
                  <a:tcPr anchor="ctr"/>
                </a:tc>
                <a:extLst>
                  <a:ext uri="{0D108BD9-81ED-4DB2-BD59-A6C34878D82A}">
                    <a16:rowId xmlns:a16="http://schemas.microsoft.com/office/drawing/2014/main" val="1979306499"/>
                  </a:ext>
                </a:extLst>
              </a:tr>
            </a:tbl>
          </a:graphicData>
        </a:graphic>
      </p:graphicFrame>
      <p:graphicFrame>
        <p:nvGraphicFramePr>
          <p:cNvPr id="4" name="Table 3">
            <a:extLst>
              <a:ext uri="{FF2B5EF4-FFF2-40B4-BE49-F238E27FC236}">
                <a16:creationId xmlns:a16="http://schemas.microsoft.com/office/drawing/2014/main" id="{9C4D6391-096D-6136-6B24-16075C657EA6}"/>
              </a:ext>
            </a:extLst>
          </p:cNvPr>
          <p:cNvGraphicFramePr>
            <a:graphicFrameLocks noGrp="1"/>
          </p:cNvGraphicFramePr>
          <p:nvPr/>
        </p:nvGraphicFramePr>
        <p:xfrm>
          <a:off x="791807" y="1307218"/>
          <a:ext cx="10737438" cy="1402080"/>
        </p:xfrm>
        <a:graphic>
          <a:graphicData uri="http://schemas.openxmlformats.org/drawingml/2006/table">
            <a:tbl>
              <a:tblPr firstRow="1" bandRow="1">
                <a:tableStyleId>{073A0DAA-6AF3-43AB-8588-CEC1D06C72B9}</a:tableStyleId>
              </a:tblPr>
              <a:tblGrid>
                <a:gridCol w="693505">
                  <a:extLst>
                    <a:ext uri="{9D8B030D-6E8A-4147-A177-3AD203B41FA5}">
                      <a16:colId xmlns:a16="http://schemas.microsoft.com/office/drawing/2014/main" val="257983968"/>
                    </a:ext>
                  </a:extLst>
                </a:gridCol>
                <a:gridCol w="2286000">
                  <a:extLst>
                    <a:ext uri="{9D8B030D-6E8A-4147-A177-3AD203B41FA5}">
                      <a16:colId xmlns:a16="http://schemas.microsoft.com/office/drawing/2014/main" val="2175069164"/>
                    </a:ext>
                  </a:extLst>
                </a:gridCol>
                <a:gridCol w="7757933">
                  <a:extLst>
                    <a:ext uri="{9D8B030D-6E8A-4147-A177-3AD203B41FA5}">
                      <a16:colId xmlns:a16="http://schemas.microsoft.com/office/drawing/2014/main" val="1143952108"/>
                    </a:ext>
                  </a:extLst>
                </a:gridCol>
              </a:tblGrid>
              <a:tr h="0">
                <a:tc>
                  <a:txBody>
                    <a:bodyPr/>
                    <a:lstStyle/>
                    <a:p>
                      <a:pPr algn="ctr"/>
                      <a:r>
                        <a:rPr lang="en-GB" sz="1400">
                          <a:latin typeface="Bierstadt"/>
                        </a:rPr>
                        <a:t>No.</a:t>
                      </a:r>
                    </a:p>
                  </a:txBody>
                  <a:tcPr>
                    <a:solidFill>
                      <a:srgbClr val="00355F"/>
                    </a:solidFill>
                  </a:tcPr>
                </a:tc>
                <a:tc>
                  <a:txBody>
                    <a:bodyPr/>
                    <a:lstStyle/>
                    <a:p>
                      <a:pPr algn="ctr"/>
                      <a:r>
                        <a:rPr lang="en-GB" sz="1400">
                          <a:latin typeface="Bierstadt"/>
                        </a:rPr>
                        <a:t>Essential Reason</a:t>
                      </a:r>
                    </a:p>
                  </a:txBody>
                  <a:tcPr>
                    <a:solidFill>
                      <a:srgbClr val="00355F"/>
                    </a:solidFill>
                  </a:tcPr>
                </a:tc>
                <a:tc>
                  <a:txBody>
                    <a:bodyPr/>
                    <a:lstStyle/>
                    <a:p>
                      <a:pPr algn="ctr"/>
                      <a:r>
                        <a:rPr lang="en-GB" sz="1400">
                          <a:latin typeface="Bierstadt"/>
                        </a:rPr>
                        <a:t>Description</a:t>
                      </a:r>
                    </a:p>
                  </a:txBody>
                  <a:tcPr>
                    <a:solidFill>
                      <a:srgbClr val="00355F"/>
                    </a:solidFill>
                  </a:tcPr>
                </a:tc>
                <a:extLst>
                  <a:ext uri="{0D108BD9-81ED-4DB2-BD59-A6C34878D82A}">
                    <a16:rowId xmlns:a16="http://schemas.microsoft.com/office/drawing/2014/main" val="65280081"/>
                  </a:ext>
                </a:extLst>
              </a:tr>
              <a:tr h="0">
                <a:tc>
                  <a:txBody>
                    <a:bodyPr/>
                    <a:lstStyle/>
                    <a:p>
                      <a:pPr algn="ctr"/>
                      <a:r>
                        <a:rPr lang="en-GB" sz="900">
                          <a:latin typeface="Bierstadt"/>
                        </a:rPr>
                        <a:t>1</a:t>
                      </a:r>
                    </a:p>
                  </a:txBody>
                  <a:tcPr anchor="ctr"/>
                </a:tc>
                <a:tc>
                  <a:txBody>
                    <a:bodyPr/>
                    <a:lstStyle/>
                    <a:p>
                      <a:pPr algn="l"/>
                      <a:r>
                        <a:rPr lang="en-GB" sz="900">
                          <a:latin typeface="Bierstadt"/>
                        </a:rPr>
                        <a:t>Room no longer required </a:t>
                      </a:r>
                    </a:p>
                  </a:txBody>
                  <a:tcPr anchor="ctr"/>
                </a:tc>
                <a:tc>
                  <a:txBody>
                    <a:bodyPr/>
                    <a:lstStyle/>
                    <a:p>
                      <a:pPr marL="0" marR="0" lvl="0" indent="0" algn="l" defTabSz="60957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strike="noStrike">
                          <a:latin typeface="Bierstadt"/>
                        </a:rPr>
                        <a:t>This reason applies if a central room is no longer required due to either an event being cancelled or a change in the space provision for existing events.</a:t>
                      </a:r>
                    </a:p>
                  </a:txBody>
                  <a:tcPr anchor="ctr"/>
                </a:tc>
                <a:extLst>
                  <a:ext uri="{0D108BD9-81ED-4DB2-BD59-A6C34878D82A}">
                    <a16:rowId xmlns:a16="http://schemas.microsoft.com/office/drawing/2014/main" val="403117541"/>
                  </a:ext>
                </a:extLst>
              </a:tr>
              <a:tr h="0">
                <a:tc>
                  <a:txBody>
                    <a:bodyPr/>
                    <a:lstStyle/>
                    <a:p>
                      <a:pPr algn="ctr"/>
                      <a:r>
                        <a:rPr lang="en-GB" sz="900">
                          <a:latin typeface="Bierstadt"/>
                        </a:rPr>
                        <a:t>2</a:t>
                      </a:r>
                    </a:p>
                  </a:txBody>
                  <a:tcPr anchor="ctr"/>
                </a:tc>
                <a:tc>
                  <a:txBody>
                    <a:bodyPr/>
                    <a:lstStyle/>
                    <a:p>
                      <a:pPr algn="l"/>
                      <a:r>
                        <a:rPr lang="en-GB" sz="900">
                          <a:latin typeface="Bierstadt"/>
                        </a:rPr>
                        <a:t>Central room request</a:t>
                      </a:r>
                    </a:p>
                  </a:txBody>
                  <a:tcPr anchor="ctr"/>
                </a:tc>
                <a:tc>
                  <a:txBody>
                    <a:bodyPr/>
                    <a:lstStyle/>
                    <a:p>
                      <a:pPr marL="0" marR="0" lvl="0" indent="0" algn="l" defTabSz="60957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strike="noStrike">
                          <a:latin typeface="Bierstadt"/>
                        </a:rPr>
                        <a:t>For un-roomed events of less than 50 in size under the management of local </a:t>
                      </a:r>
                      <a:r>
                        <a:rPr lang="en-GB" sz="900" strike="noStrike">
                          <a:solidFill>
                            <a:srgbClr val="002060"/>
                          </a:solidFill>
                          <a:latin typeface="Bierstadt"/>
                        </a:rPr>
                        <a:t>School Timetablers</a:t>
                      </a:r>
                      <a:r>
                        <a:rPr lang="en-GB" sz="900" strike="noStrike">
                          <a:latin typeface="Bierstadt"/>
                        </a:rPr>
                        <a:t>, if suitable local space is not available and a change of date/time that matches central room availability has been agreed with Teaching Staff, a change request needs to be raised to book the available space at the agreed slot.</a:t>
                      </a:r>
                    </a:p>
                  </a:txBody>
                  <a:tcPr anchor="ctr">
                    <a:solidFill>
                      <a:srgbClr val="E7E8E9"/>
                    </a:solidFill>
                  </a:tcPr>
                </a:tc>
                <a:extLst>
                  <a:ext uri="{0D108BD9-81ED-4DB2-BD59-A6C34878D82A}">
                    <a16:rowId xmlns:a16="http://schemas.microsoft.com/office/drawing/2014/main" val="2567829922"/>
                  </a:ext>
                </a:extLst>
              </a:tr>
              <a:tr h="0">
                <a:tc>
                  <a:txBody>
                    <a:bodyPr/>
                    <a:lstStyle/>
                    <a:p>
                      <a:pPr algn="ctr"/>
                      <a:r>
                        <a:rPr lang="en-GB" sz="900">
                          <a:latin typeface="Bierstadt"/>
                        </a:rPr>
                        <a:t>3</a:t>
                      </a:r>
                    </a:p>
                  </a:txBody>
                  <a:tcPr anchor="ctr"/>
                </a:tc>
                <a:tc>
                  <a:txBody>
                    <a:bodyPr/>
                    <a:lstStyle/>
                    <a:p>
                      <a:pPr marL="0" indent="0" algn="l">
                        <a:buFont typeface="Arial" panose="020B0604020202020204" pitchFamily="34" charset="0"/>
                        <a:buNone/>
                      </a:pPr>
                      <a:r>
                        <a:rPr lang="en-GB" sz="900">
                          <a:latin typeface="Bierstadt"/>
                        </a:rPr>
                        <a:t>Use of another area's local space </a:t>
                      </a:r>
                    </a:p>
                  </a:txBody>
                  <a:tcPr anchor="ct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900">
                          <a:latin typeface="Bierstadt"/>
                        </a:rPr>
                        <a:t>If a local space that meets the requirements of an event is identified through discussions with another area, a change request with this reason needs to include the details of the request and evidence of the agreement with the local space manager. SMTT will allocate the agreed local space to the event.</a:t>
                      </a:r>
                    </a:p>
                  </a:txBody>
                  <a:tcPr anchor="ctr">
                    <a:solidFill>
                      <a:srgbClr val="CBCDCF"/>
                    </a:solidFill>
                  </a:tcPr>
                </a:tc>
                <a:extLst>
                  <a:ext uri="{0D108BD9-81ED-4DB2-BD59-A6C34878D82A}">
                    <a16:rowId xmlns:a16="http://schemas.microsoft.com/office/drawing/2014/main" val="2179073128"/>
                  </a:ext>
                </a:extLst>
              </a:tr>
            </a:tbl>
          </a:graphicData>
        </a:graphic>
      </p:graphicFrame>
      <p:sp>
        <p:nvSpPr>
          <p:cNvPr id="8" name="TextBox 7">
            <a:extLst>
              <a:ext uri="{FF2B5EF4-FFF2-40B4-BE49-F238E27FC236}">
                <a16:creationId xmlns:a16="http://schemas.microsoft.com/office/drawing/2014/main" id="{58FE5A9C-EF2D-2304-6633-3744BBC67139}"/>
              </a:ext>
            </a:extLst>
          </p:cNvPr>
          <p:cNvSpPr txBox="1"/>
          <p:nvPr/>
        </p:nvSpPr>
        <p:spPr>
          <a:xfrm>
            <a:off x="733980" y="1039799"/>
            <a:ext cx="7774511" cy="230832"/>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002542"/>
                </a:solidFill>
                <a:effectLst/>
                <a:uLnTx/>
                <a:uFillTx/>
                <a:latin typeface="Bierstadt"/>
                <a:ea typeface="+mn-ea"/>
                <a:cs typeface="+mn-cs"/>
              </a:rPr>
              <a:t>Clear description of change required  in “Change Description” section of Change Request Form</a:t>
            </a:r>
          </a:p>
        </p:txBody>
      </p:sp>
      <p:graphicFrame>
        <p:nvGraphicFramePr>
          <p:cNvPr id="9" name="Table 8">
            <a:extLst>
              <a:ext uri="{FF2B5EF4-FFF2-40B4-BE49-F238E27FC236}">
                <a16:creationId xmlns:a16="http://schemas.microsoft.com/office/drawing/2014/main" id="{673B7BEA-A9D3-E66C-66EC-4A296FFB2E79}"/>
              </a:ext>
            </a:extLst>
          </p:cNvPr>
          <p:cNvGraphicFramePr>
            <a:graphicFrameLocks noGrp="1"/>
          </p:cNvGraphicFramePr>
          <p:nvPr/>
        </p:nvGraphicFramePr>
        <p:xfrm>
          <a:off x="791808" y="4653190"/>
          <a:ext cx="10791843" cy="2042160"/>
        </p:xfrm>
        <a:graphic>
          <a:graphicData uri="http://schemas.openxmlformats.org/drawingml/2006/table">
            <a:tbl>
              <a:tblPr firstRow="1" bandRow="1">
                <a:tableStyleId>{073A0DAA-6AF3-43AB-8588-CEC1D06C72B9}</a:tableStyleId>
              </a:tblPr>
              <a:tblGrid>
                <a:gridCol w="696229">
                  <a:extLst>
                    <a:ext uri="{9D8B030D-6E8A-4147-A177-3AD203B41FA5}">
                      <a16:colId xmlns:a16="http://schemas.microsoft.com/office/drawing/2014/main" val="257983968"/>
                    </a:ext>
                  </a:extLst>
                </a:gridCol>
                <a:gridCol w="2266679">
                  <a:extLst>
                    <a:ext uri="{9D8B030D-6E8A-4147-A177-3AD203B41FA5}">
                      <a16:colId xmlns:a16="http://schemas.microsoft.com/office/drawing/2014/main" val="2175069164"/>
                    </a:ext>
                  </a:extLst>
                </a:gridCol>
                <a:gridCol w="7828935">
                  <a:extLst>
                    <a:ext uri="{9D8B030D-6E8A-4147-A177-3AD203B41FA5}">
                      <a16:colId xmlns:a16="http://schemas.microsoft.com/office/drawing/2014/main" val="1143952108"/>
                    </a:ext>
                  </a:extLst>
                </a:gridCol>
              </a:tblGrid>
              <a:tr h="153391">
                <a:tc>
                  <a:txBody>
                    <a:bodyPr/>
                    <a:lstStyle/>
                    <a:p>
                      <a:pPr algn="ctr"/>
                      <a:r>
                        <a:rPr lang="en-GB" sz="1400" dirty="0">
                          <a:latin typeface="Bierstadt"/>
                        </a:rPr>
                        <a:t>No.</a:t>
                      </a:r>
                    </a:p>
                  </a:txBody>
                  <a:tcPr>
                    <a:solidFill>
                      <a:srgbClr val="00355F"/>
                    </a:solidFill>
                  </a:tcPr>
                </a:tc>
                <a:tc>
                  <a:txBody>
                    <a:bodyPr/>
                    <a:lstStyle/>
                    <a:p>
                      <a:pPr algn="ctr"/>
                      <a:r>
                        <a:rPr lang="en-GB" sz="1400" dirty="0">
                          <a:latin typeface="Bierstadt"/>
                        </a:rPr>
                        <a:t>Essential Reason</a:t>
                      </a:r>
                    </a:p>
                  </a:txBody>
                  <a:tcPr>
                    <a:solidFill>
                      <a:srgbClr val="00355F"/>
                    </a:solidFill>
                  </a:tcPr>
                </a:tc>
                <a:tc>
                  <a:txBody>
                    <a:bodyPr/>
                    <a:lstStyle/>
                    <a:p>
                      <a:pPr algn="ctr"/>
                      <a:r>
                        <a:rPr lang="en-GB" sz="1400" dirty="0">
                          <a:latin typeface="Bierstadt"/>
                        </a:rPr>
                        <a:t>Description</a:t>
                      </a:r>
                    </a:p>
                  </a:txBody>
                  <a:tcPr>
                    <a:solidFill>
                      <a:srgbClr val="00355F"/>
                    </a:solidFill>
                  </a:tcPr>
                </a:tc>
                <a:extLst>
                  <a:ext uri="{0D108BD9-81ED-4DB2-BD59-A6C34878D82A}">
                    <a16:rowId xmlns:a16="http://schemas.microsoft.com/office/drawing/2014/main" val="65280081"/>
                  </a:ext>
                </a:extLst>
              </a:tr>
              <a:tr h="172015">
                <a:tc>
                  <a:txBody>
                    <a:bodyPr/>
                    <a:lstStyle/>
                    <a:p>
                      <a:pPr algn="ctr"/>
                      <a:r>
                        <a:rPr lang="en-GB" sz="900" dirty="0">
                          <a:latin typeface="Bierstadt"/>
                        </a:rPr>
                        <a:t>6</a:t>
                      </a:r>
                    </a:p>
                  </a:txBody>
                  <a:tcPr anchor="ctr"/>
                </a:tc>
                <a:tc>
                  <a:txBody>
                    <a:bodyPr/>
                    <a:lstStyle/>
                    <a:p>
                      <a:pPr marL="0" indent="0" algn="l">
                        <a:buFont typeface="Arial" panose="020B0604020202020204" pitchFamily="34" charset="0"/>
                        <a:buNone/>
                      </a:pPr>
                      <a:r>
                        <a:rPr lang="en-GB" sz="900" dirty="0">
                          <a:latin typeface="Bierstadt"/>
                        </a:rPr>
                        <a:t>New course/event introduced</a:t>
                      </a:r>
                    </a:p>
                  </a:txBody>
                  <a:tcPr anchor="ct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900" dirty="0">
                          <a:latin typeface="Bierstadt"/>
                        </a:rPr>
                        <a:t>New approved courses that have not been built in CMIS by School </a:t>
                      </a:r>
                      <a:r>
                        <a:rPr lang="en-GB" sz="900" dirty="0" err="1">
                          <a:latin typeface="Bierstadt"/>
                        </a:rPr>
                        <a:t>Timetablers</a:t>
                      </a:r>
                      <a:r>
                        <a:rPr lang="en-GB" sz="900" dirty="0">
                          <a:latin typeface="Bierstadt"/>
                        </a:rPr>
                        <a:t> before the 28th April and therefore not included in the room allocations should be built in CMIS (structure and events). The timings of events should be based on known availability within the timetable and Change Requests submitted to room these events.   </a:t>
                      </a:r>
                    </a:p>
                  </a:txBody>
                  <a:tcPr anchor="ctr"/>
                </a:tc>
                <a:extLst>
                  <a:ext uri="{0D108BD9-81ED-4DB2-BD59-A6C34878D82A}">
                    <a16:rowId xmlns:a16="http://schemas.microsoft.com/office/drawing/2014/main" val="354792266"/>
                  </a:ext>
                </a:extLst>
              </a:tr>
              <a:tr h="172015">
                <a:tc>
                  <a:txBody>
                    <a:bodyPr/>
                    <a:lstStyle/>
                    <a:p>
                      <a:pPr algn="ctr"/>
                      <a:r>
                        <a:rPr lang="en-GB" sz="900" dirty="0">
                          <a:latin typeface="Bierstadt"/>
                        </a:rPr>
                        <a:t>7</a:t>
                      </a:r>
                    </a:p>
                  </a:txBody>
                  <a:tcPr anchor="ctr"/>
                </a:tc>
                <a:tc>
                  <a:txBody>
                    <a:bodyPr/>
                    <a:lstStyle/>
                    <a:p>
                      <a:pPr marL="0" marR="0" lvl="0" indent="0" algn="l" defTabSz="60957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dirty="0">
                          <a:latin typeface="Bierstadt"/>
                        </a:rPr>
                        <a:t>Essential Time/Day change</a:t>
                      </a:r>
                    </a:p>
                  </a:txBody>
                  <a:tcPr anchor="ctr"/>
                </a:tc>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900" kern="1200" dirty="0">
                          <a:solidFill>
                            <a:schemeClr val="dk1"/>
                          </a:solidFill>
                          <a:effectLst/>
                          <a:latin typeface="Bierstadt"/>
                          <a:ea typeface="+mn-ea"/>
                          <a:cs typeface="+mn-cs"/>
                        </a:rPr>
                        <a:t>Escalation is required for requests to change the event time/ day in line with the essential change approach. Please indicate the reason for the change and the new proposed time/day. Please also use this category for any essential changes to modify the duration of the event. </a:t>
                      </a:r>
                    </a:p>
                  </a:txBody>
                  <a:tcPr anchor="ctr"/>
                </a:tc>
                <a:extLst>
                  <a:ext uri="{0D108BD9-81ED-4DB2-BD59-A6C34878D82A}">
                    <a16:rowId xmlns:a16="http://schemas.microsoft.com/office/drawing/2014/main" val="2626854929"/>
                  </a:ext>
                </a:extLst>
              </a:tr>
              <a:tr h="185934">
                <a:tc>
                  <a:txBody>
                    <a:bodyPr/>
                    <a:lstStyle/>
                    <a:p>
                      <a:pPr algn="ctr"/>
                      <a:r>
                        <a:rPr lang="en-GB" sz="900" dirty="0">
                          <a:latin typeface="Bierstadt"/>
                        </a:rPr>
                        <a:t>8</a:t>
                      </a:r>
                    </a:p>
                  </a:txBody>
                  <a:tcPr anchor="ctr"/>
                </a:tc>
                <a:tc>
                  <a:txBody>
                    <a:bodyPr/>
                    <a:lstStyle/>
                    <a:p>
                      <a:pPr marL="0" marR="0" lvl="0" indent="0" algn="l" defTabSz="60957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dirty="0">
                          <a:latin typeface="Bierstadt"/>
                        </a:rPr>
                        <a:t>Challenge with the original equipment and features allocated</a:t>
                      </a:r>
                    </a:p>
                  </a:txBody>
                  <a:tcPr anchor="ctr"/>
                </a:tc>
                <a:tc>
                  <a:txBody>
                    <a:bodyPr/>
                    <a:lstStyle/>
                    <a:p>
                      <a:pPr marL="0" indent="0">
                        <a:buFont typeface="Arial" panose="020B0604020202020204" pitchFamily="34" charset="0"/>
                        <a:buNone/>
                      </a:pPr>
                      <a:r>
                        <a:rPr lang="en-GB" sz="900" dirty="0">
                          <a:latin typeface="Bierstadt"/>
                        </a:rPr>
                        <a:t>This change request category requires escalation and includes all reasons related to features or equipment not being suitable for the event. This does not include accessibility requirements, please include a clear description of the features which are required and are not present/ adequate in the allocated room. </a:t>
                      </a:r>
                    </a:p>
                  </a:txBody>
                  <a:tcPr anchor="ctr"/>
                </a:tc>
                <a:extLst>
                  <a:ext uri="{0D108BD9-81ED-4DB2-BD59-A6C34878D82A}">
                    <a16:rowId xmlns:a16="http://schemas.microsoft.com/office/drawing/2014/main" val="424834112"/>
                  </a:ext>
                </a:extLst>
              </a:tr>
              <a:tr h="185934">
                <a:tc>
                  <a:txBody>
                    <a:bodyPr/>
                    <a:lstStyle/>
                    <a:p>
                      <a:pPr lvl="0" algn="ctr">
                        <a:buNone/>
                      </a:pPr>
                      <a:r>
                        <a:rPr lang="en-GB" sz="900" dirty="0">
                          <a:latin typeface="Bierstadt"/>
                        </a:rPr>
                        <a:t>9</a:t>
                      </a:r>
                    </a:p>
                  </a:txBody>
                  <a:tcPr anchor="ctr"/>
                </a:tc>
                <a:tc>
                  <a:txBody>
                    <a:bodyPr/>
                    <a:lstStyle/>
                    <a:p>
                      <a:pPr marL="0" lvl="0" indent="0" algn="l">
                        <a:lnSpc>
                          <a:spcPct val="100000"/>
                        </a:lnSpc>
                        <a:spcBef>
                          <a:spcPts val="0"/>
                        </a:spcBef>
                        <a:spcAft>
                          <a:spcPts val="0"/>
                        </a:spcAft>
                        <a:buNone/>
                      </a:pPr>
                      <a:r>
                        <a:rPr lang="en-GB" sz="900" kern="1200" dirty="0">
                          <a:solidFill>
                            <a:schemeClr val="dk1"/>
                          </a:solidFill>
                          <a:effectLst/>
                          <a:latin typeface="Bierstadt"/>
                          <a:ea typeface="+mn-ea"/>
                          <a:cs typeface="+mn-cs"/>
                        </a:rPr>
                        <a:t>'Opt-out' of lecture recording (as per policy)</a:t>
                      </a:r>
                    </a:p>
                  </a:txBody>
                  <a:tcPr anchor="ctr"/>
                </a:tc>
                <a:tc>
                  <a:txBody>
                    <a:bodyPr/>
                    <a:lstStyle/>
                    <a:p>
                      <a:pPr marL="0" lvl="0" indent="0">
                        <a:buNone/>
                      </a:pPr>
                      <a:r>
                        <a:rPr lang="en-GB" sz="900" kern="1200" noProof="0" dirty="0">
                          <a:solidFill>
                            <a:schemeClr val="dk1"/>
                          </a:solidFill>
                          <a:effectLst/>
                          <a:latin typeface="Bierstadt"/>
                          <a:ea typeface="+mn-ea"/>
                          <a:cs typeface="+mn-cs"/>
                        </a:rPr>
                        <a:t>Once room allocations have been processed, any event with a lecture (LEC) subgroup allocated a room which supports lecture recording, will automatically be tagged to be recorded. The Subject/School needs to opt out of recording if the event is not to be recorded, as per the policy.</a:t>
                      </a:r>
                      <a:endParaRPr lang="en-US" sz="900" kern="1200" dirty="0">
                        <a:solidFill>
                          <a:schemeClr val="dk1"/>
                        </a:solidFill>
                        <a:effectLst/>
                        <a:latin typeface="Bierstadt"/>
                        <a:ea typeface="+mn-ea"/>
                        <a:cs typeface="+mn-cs"/>
                      </a:endParaRPr>
                    </a:p>
                  </a:txBody>
                  <a:tcPr anchor="ctr"/>
                </a:tc>
                <a:extLst>
                  <a:ext uri="{0D108BD9-81ED-4DB2-BD59-A6C34878D82A}">
                    <a16:rowId xmlns:a16="http://schemas.microsoft.com/office/drawing/2014/main" val="646611436"/>
                  </a:ext>
                </a:extLst>
              </a:tr>
            </a:tbl>
          </a:graphicData>
        </a:graphic>
      </p:graphicFrame>
      <p:sp>
        <p:nvSpPr>
          <p:cNvPr id="10" name="TextBox 9">
            <a:extLst>
              <a:ext uri="{FF2B5EF4-FFF2-40B4-BE49-F238E27FC236}">
                <a16:creationId xmlns:a16="http://schemas.microsoft.com/office/drawing/2014/main" id="{2A8ED836-091A-9905-C432-AD6E00725029}"/>
              </a:ext>
            </a:extLst>
          </p:cNvPr>
          <p:cNvSpPr txBox="1"/>
          <p:nvPr/>
        </p:nvSpPr>
        <p:spPr>
          <a:xfrm>
            <a:off x="732535" y="4089895"/>
            <a:ext cx="10410523"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002542"/>
                </a:solidFill>
                <a:effectLst/>
                <a:uLnTx/>
                <a:uFillTx/>
                <a:latin typeface="Bierstadt"/>
                <a:ea typeface="+mn-ea"/>
                <a:cs typeface="+mn-cs"/>
              </a:rPr>
              <a:t>Escalation &amp; approval required in “Supporting documents” section of Change Request Form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srgbClr val="002542"/>
                </a:solidFill>
                <a:effectLst/>
                <a:uLnTx/>
                <a:uFillTx/>
                <a:latin typeface="Bierstadt"/>
                <a:ea typeface="+mn-ea"/>
                <a:cs typeface="+mn-cs"/>
              </a:rPr>
              <a:t>Where an essential change is required for a course, and this will impact a number of events (e.g., an accessibility requirement impacting both lecture and seminar groups), a single approval from the designated person will be sufficient evidence to support the request. Individual change requests will still need to be submitted for each event with a copy or details of this evidence supplied in each case.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a:ln>
                <a:noFill/>
              </a:ln>
              <a:solidFill>
                <a:srgbClr val="002542"/>
              </a:solidFill>
              <a:effectLst/>
              <a:uLnTx/>
              <a:uFillTx/>
              <a:latin typeface="Bierstadt" panose="020B0004020202020204" pitchFamily="34" charset="0"/>
              <a:ea typeface="+mn-ea"/>
              <a:cs typeface="+mn-cs"/>
            </a:endParaRPr>
          </a:p>
        </p:txBody>
      </p:sp>
      <p:sp>
        <p:nvSpPr>
          <p:cNvPr id="14" name="Title 1">
            <a:extLst>
              <a:ext uri="{FF2B5EF4-FFF2-40B4-BE49-F238E27FC236}">
                <a16:creationId xmlns:a16="http://schemas.microsoft.com/office/drawing/2014/main" id="{B279B067-5647-6FDD-D809-B1E7D350A8E5}"/>
              </a:ext>
            </a:extLst>
          </p:cNvPr>
          <p:cNvSpPr txBox="1">
            <a:spLocks/>
          </p:cNvSpPr>
          <p:nvPr/>
        </p:nvSpPr>
        <p:spPr>
          <a:xfrm>
            <a:off x="1263885" y="283465"/>
            <a:ext cx="8858795" cy="845965"/>
          </a:xfrm>
          <a:prstGeom prst="rect">
            <a:avLst/>
          </a:prstGeom>
        </p:spPr>
        <p:txBody>
          <a:bodyPr/>
          <a:lstStyle>
            <a:lvl1pPr algn="l" rtl="0" eaLnBrk="1" fontAlgn="base" hangingPunct="1">
              <a:lnSpc>
                <a:spcPct val="90000"/>
              </a:lnSpc>
              <a:spcBef>
                <a:spcPct val="0"/>
              </a:spcBef>
              <a:spcAft>
                <a:spcPct val="0"/>
              </a:spcAft>
              <a:defRPr sz="3733" b="1" spc="-13">
                <a:solidFill>
                  <a:srgbClr val="483F6A"/>
                </a:solidFill>
                <a:latin typeface="Times New Roman"/>
                <a:ea typeface="ヒラギノ角ゴ Pro W3" charset="0"/>
                <a:cs typeface="Times New Roman"/>
              </a:defRPr>
            </a:lvl1pPr>
            <a:lvl2pPr algn="l" rtl="0" eaLnBrk="1" fontAlgn="base" hangingPunct="1">
              <a:lnSpc>
                <a:spcPct val="90000"/>
              </a:lnSpc>
              <a:spcBef>
                <a:spcPct val="0"/>
              </a:spcBef>
              <a:spcAft>
                <a:spcPct val="0"/>
              </a:spcAft>
              <a:defRPr sz="3733"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3733"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3733"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3733" b="1">
                <a:solidFill>
                  <a:srgbClr val="483F6A"/>
                </a:solidFill>
                <a:latin typeface="Times New Roman" charset="0"/>
                <a:ea typeface="ヒラギノ角ゴ Pro W3" charset="0"/>
                <a:cs typeface="Times New Roman" pitchFamily="18" charset="0"/>
              </a:defRPr>
            </a:lvl5pPr>
            <a:lvl6pPr marL="609570" algn="l" rtl="0" eaLnBrk="1" fontAlgn="base" hangingPunct="1">
              <a:spcBef>
                <a:spcPct val="0"/>
              </a:spcBef>
              <a:spcAft>
                <a:spcPct val="0"/>
              </a:spcAft>
              <a:defRPr sz="3733" b="1">
                <a:solidFill>
                  <a:srgbClr val="00213B"/>
                </a:solidFill>
                <a:latin typeface="Arial" charset="0"/>
                <a:ea typeface="ＭＳ Ｐゴシック" charset="-128"/>
                <a:cs typeface="ＭＳ Ｐゴシック" charset="-128"/>
              </a:defRPr>
            </a:lvl6pPr>
            <a:lvl7pPr marL="1219140" algn="l" rtl="0" eaLnBrk="1" fontAlgn="base" hangingPunct="1">
              <a:spcBef>
                <a:spcPct val="0"/>
              </a:spcBef>
              <a:spcAft>
                <a:spcPct val="0"/>
              </a:spcAft>
              <a:defRPr sz="3733" b="1">
                <a:solidFill>
                  <a:srgbClr val="00213B"/>
                </a:solidFill>
                <a:latin typeface="Arial" charset="0"/>
                <a:ea typeface="ＭＳ Ｐゴシック" charset="-128"/>
                <a:cs typeface="ＭＳ Ｐゴシック" charset="-128"/>
              </a:defRPr>
            </a:lvl7pPr>
            <a:lvl8pPr marL="1828709" algn="l" rtl="0" eaLnBrk="1" fontAlgn="base" hangingPunct="1">
              <a:spcBef>
                <a:spcPct val="0"/>
              </a:spcBef>
              <a:spcAft>
                <a:spcPct val="0"/>
              </a:spcAft>
              <a:defRPr sz="3733" b="1">
                <a:solidFill>
                  <a:srgbClr val="00213B"/>
                </a:solidFill>
                <a:latin typeface="Arial" charset="0"/>
                <a:ea typeface="ＭＳ Ｐゴシック" charset="-128"/>
                <a:cs typeface="ＭＳ Ｐゴシック" charset="-128"/>
              </a:defRPr>
            </a:lvl8pPr>
            <a:lvl9pPr marL="2438278" algn="l" rtl="0" eaLnBrk="1" fontAlgn="base" hangingPunct="1">
              <a:spcBef>
                <a:spcPct val="0"/>
              </a:spcBef>
              <a:spcAft>
                <a:spcPct val="0"/>
              </a:spcAft>
              <a:defRPr sz="3733" b="1">
                <a:solidFill>
                  <a:srgbClr val="00213B"/>
                </a:solidFill>
                <a:latin typeface="Arial" charset="0"/>
                <a:ea typeface="ＭＳ Ｐゴシック" charset="-128"/>
                <a:cs typeface="ＭＳ Ｐゴシック"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sz="2400" b="1" i="0" u="none" strike="noStrike" kern="0" cap="none" spc="-13" normalizeH="0" baseline="0" noProof="0">
                <a:ln>
                  <a:noFill/>
                </a:ln>
                <a:solidFill>
                  <a:srgbClr val="002060"/>
                </a:solidFill>
                <a:effectLst/>
                <a:uLnTx/>
                <a:uFillTx/>
                <a:latin typeface="Calibri (headings)"/>
                <a:ea typeface="ヒラギノ角ゴ Pro W3" charset="0"/>
                <a:cs typeface="Times New Roman"/>
              </a:rPr>
              <a:t>Essential Change Requests</a:t>
            </a:r>
          </a:p>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sz="2000" b="0" i="0" u="none" strike="noStrike" kern="0" cap="none" spc="-13" normalizeH="0" baseline="0" noProof="0">
                <a:ln>
                  <a:noFill/>
                </a:ln>
                <a:solidFill>
                  <a:srgbClr val="002060"/>
                </a:solidFill>
                <a:effectLst/>
                <a:uLnTx/>
                <a:uFillTx/>
                <a:latin typeface="Calibri (headings)"/>
                <a:ea typeface="ヒラギノ角ゴ Pro W3" charset="0"/>
                <a:cs typeface="Times New Roman"/>
              </a:rPr>
              <a:t>Reasons for AY23-24</a:t>
            </a:r>
          </a:p>
        </p:txBody>
      </p:sp>
      <p:grpSp>
        <p:nvGrpSpPr>
          <p:cNvPr id="13" name="Group 12">
            <a:extLst>
              <a:ext uri="{FF2B5EF4-FFF2-40B4-BE49-F238E27FC236}">
                <a16:creationId xmlns:a16="http://schemas.microsoft.com/office/drawing/2014/main" id="{F7803AD1-74CD-963A-97C8-08E1C91629F5}"/>
              </a:ext>
            </a:extLst>
          </p:cNvPr>
          <p:cNvGrpSpPr/>
          <p:nvPr/>
        </p:nvGrpSpPr>
        <p:grpSpPr>
          <a:xfrm>
            <a:off x="117489" y="1272306"/>
            <a:ext cx="414752" cy="1484644"/>
            <a:chOff x="212536" y="1267377"/>
            <a:chExt cx="322042" cy="5031131"/>
          </a:xfrm>
        </p:grpSpPr>
        <p:sp>
          <p:nvSpPr>
            <p:cNvPr id="15" name="Rectangle: Rounded Corners 14">
              <a:extLst>
                <a:ext uri="{FF2B5EF4-FFF2-40B4-BE49-F238E27FC236}">
                  <a16:creationId xmlns:a16="http://schemas.microsoft.com/office/drawing/2014/main" id="{2386E775-4796-4609-37B3-DAEB4D0D7629}"/>
                </a:ext>
              </a:extLst>
            </p:cNvPr>
            <p:cNvSpPr/>
            <p:nvPr/>
          </p:nvSpPr>
          <p:spPr>
            <a:xfrm>
              <a:off x="212536" y="1267377"/>
              <a:ext cx="322042" cy="5031131"/>
            </a:xfrm>
            <a:prstGeom prst="roundRect">
              <a:avLst/>
            </a:prstGeom>
            <a:solidFill>
              <a:srgbClr val="00356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prstClr val="white"/>
                </a:solidFill>
                <a:effectLst/>
                <a:uLnTx/>
                <a:uFillTx/>
                <a:latin typeface="Bierstadt"/>
                <a:ea typeface="+mn-ea"/>
                <a:cs typeface="+mn-cs"/>
              </a:endParaRPr>
            </a:p>
          </p:txBody>
        </p:sp>
        <p:sp>
          <p:nvSpPr>
            <p:cNvPr id="16" name="TextBox 15">
              <a:extLst>
                <a:ext uri="{FF2B5EF4-FFF2-40B4-BE49-F238E27FC236}">
                  <a16:creationId xmlns:a16="http://schemas.microsoft.com/office/drawing/2014/main" id="{09774ED1-5B8D-9896-652B-DE05643C21D7}"/>
                </a:ext>
              </a:extLst>
            </p:cNvPr>
            <p:cNvSpPr txBox="1"/>
            <p:nvPr/>
          </p:nvSpPr>
          <p:spPr>
            <a:xfrm rot="16200000">
              <a:off x="-2129401" y="3656151"/>
              <a:ext cx="5006892" cy="27782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defRPr sz="1200" b="1">
                  <a:solidFill>
                    <a:schemeClr val="lt1"/>
                  </a:solidFill>
                  <a:latin typeface="Bierstadt"/>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a:ea typeface="+mn-ea"/>
                  <a:cs typeface="+mn-cs"/>
                </a:rPr>
                <a:t>Un-roomed events period</a:t>
              </a:r>
            </a:p>
          </p:txBody>
        </p:sp>
      </p:grpSp>
      <p:grpSp>
        <p:nvGrpSpPr>
          <p:cNvPr id="17" name="Group 16">
            <a:extLst>
              <a:ext uri="{FF2B5EF4-FFF2-40B4-BE49-F238E27FC236}">
                <a16:creationId xmlns:a16="http://schemas.microsoft.com/office/drawing/2014/main" id="{F38743DB-75C5-C3BA-A6D8-DD3ACFC5B1F6}"/>
              </a:ext>
            </a:extLst>
          </p:cNvPr>
          <p:cNvGrpSpPr/>
          <p:nvPr/>
        </p:nvGrpSpPr>
        <p:grpSpPr>
          <a:xfrm>
            <a:off x="117489" y="2810758"/>
            <a:ext cx="417636" cy="3912121"/>
            <a:chOff x="212536" y="1267377"/>
            <a:chExt cx="322042" cy="5067838"/>
          </a:xfrm>
        </p:grpSpPr>
        <p:sp>
          <p:nvSpPr>
            <p:cNvPr id="18" name="Rectangle: Rounded Corners 17">
              <a:extLst>
                <a:ext uri="{FF2B5EF4-FFF2-40B4-BE49-F238E27FC236}">
                  <a16:creationId xmlns:a16="http://schemas.microsoft.com/office/drawing/2014/main" id="{29CCC121-76FD-5880-0013-3C0CEE5A3B9F}"/>
                </a:ext>
              </a:extLst>
            </p:cNvPr>
            <p:cNvSpPr/>
            <p:nvPr/>
          </p:nvSpPr>
          <p:spPr>
            <a:xfrm>
              <a:off x="212536" y="1267377"/>
              <a:ext cx="322042" cy="5031131"/>
            </a:xfrm>
            <a:prstGeom prst="roundRect">
              <a:avLst/>
            </a:prstGeom>
            <a:solidFill>
              <a:srgbClr val="00356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prstClr val="white"/>
                </a:solidFill>
                <a:effectLst/>
                <a:uLnTx/>
                <a:uFillTx/>
                <a:latin typeface="Bierstadt"/>
                <a:ea typeface="+mn-ea"/>
                <a:cs typeface="+mn-cs"/>
              </a:endParaRPr>
            </a:p>
          </p:txBody>
        </p:sp>
        <p:sp>
          <p:nvSpPr>
            <p:cNvPr id="19" name="TextBox 18">
              <a:extLst>
                <a:ext uri="{FF2B5EF4-FFF2-40B4-BE49-F238E27FC236}">
                  <a16:creationId xmlns:a16="http://schemas.microsoft.com/office/drawing/2014/main" id="{2545930C-45F6-4367-B0A3-C17236D9EDF7}"/>
                </a:ext>
              </a:extLst>
            </p:cNvPr>
            <p:cNvSpPr txBox="1"/>
            <p:nvPr/>
          </p:nvSpPr>
          <p:spPr>
            <a:xfrm rot="16200000">
              <a:off x="-2139949" y="3692858"/>
              <a:ext cx="5006892" cy="27782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defRPr sz="1200" b="1">
                  <a:solidFill>
                    <a:schemeClr val="lt1"/>
                  </a:solidFill>
                  <a:latin typeface="Bierstadt"/>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a:ea typeface="+mn-ea"/>
                  <a:cs typeface="+mn-cs"/>
                </a:rPr>
                <a:t> Change request period – additional reasons</a:t>
              </a:r>
            </a:p>
          </p:txBody>
        </p:sp>
      </p:grpSp>
    </p:spTree>
    <p:extLst>
      <p:ext uri="{BB962C8B-B14F-4D97-AF65-F5344CB8AC3E}">
        <p14:creationId xmlns:p14="http://schemas.microsoft.com/office/powerpoint/2010/main" val="1612570008"/>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9B25EA14B2C64182BD8AA85DA6DF5E" ma:contentTypeVersion="10" ma:contentTypeDescription="Create a new document." ma:contentTypeScope="" ma:versionID="6349e71764dfa65ec5a861069893a93e">
  <xsd:schema xmlns:xsd="http://www.w3.org/2001/XMLSchema" xmlns:xs="http://www.w3.org/2001/XMLSchema" xmlns:p="http://schemas.microsoft.com/office/2006/metadata/properties" xmlns:ns2="2d1512c8-c14f-4260-bc5e-39d1882f7d19" xmlns:ns3="c95541c0-13cc-4080-8460-114469cbd9bd" targetNamespace="http://schemas.microsoft.com/office/2006/metadata/properties" ma:root="true" ma:fieldsID="2c5b936a0c7eed764b649d591729418f" ns2:_="" ns3:_="">
    <xsd:import namespace="2d1512c8-c14f-4260-bc5e-39d1882f7d19"/>
    <xsd:import namespace="c95541c0-13cc-4080-8460-114469cbd9b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1512c8-c14f-4260-bc5e-39d1882f7d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306b285-ac2c-4225-b56d-e54690cf9c9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5541c0-13cc-4080-8460-114469cbd9b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3290235-6057-4a31-86f3-c7f941abb7de}" ma:internalName="TaxCatchAll" ma:showField="CatchAllData" ma:web="c95541c0-13cc-4080-8460-114469cbd9b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95541c0-13cc-4080-8460-114469cbd9bd" xsi:nil="true"/>
    <lcf76f155ced4ddcb4097134ff3c332f xmlns="2d1512c8-c14f-4260-bc5e-39d1882f7d1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CD1AC8A-878C-4A0C-AC7E-626039C7605C}"/>
</file>

<file path=customXml/itemProps2.xml><?xml version="1.0" encoding="utf-8"?>
<ds:datastoreItem xmlns:ds="http://schemas.openxmlformats.org/officeDocument/2006/customXml" ds:itemID="{6132F00C-D93C-409E-90AA-A088D1A6CE4D}"/>
</file>

<file path=customXml/itemProps3.xml><?xml version="1.0" encoding="utf-8"?>
<ds:datastoreItem xmlns:ds="http://schemas.openxmlformats.org/officeDocument/2006/customXml" ds:itemID="{F7F4694D-6A3B-4D16-9260-D1EB31E713EF}"/>
</file>

<file path=docProps/app.xml><?xml version="1.0" encoding="utf-8"?>
<Properties xmlns="http://schemas.openxmlformats.org/officeDocument/2006/extended-properties" xmlns:vt="http://schemas.openxmlformats.org/officeDocument/2006/docPropsVTypes">
  <TotalTime>1</TotalTime>
  <Words>663</Words>
  <Application>Microsoft Office PowerPoint</Application>
  <PresentationFormat>Widescreen</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 (headings)</vt:lpstr>
      <vt:lpstr>Arial</vt:lpstr>
      <vt:lpstr>Bierstadt</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Crompton</dc:creator>
  <cp:lastModifiedBy>Claire Crompton</cp:lastModifiedBy>
  <cp:revision>1</cp:revision>
  <dcterms:created xsi:type="dcterms:W3CDTF">2023-06-02T12:24:13Z</dcterms:created>
  <dcterms:modified xsi:type="dcterms:W3CDTF">2023-06-02T12:25:46Z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0x010100E39B25EA14B2C64182BD8AA85DA6DF5E</vt:lpwstr>
  </property>
</Properties>
</file>